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1" r:id="rId4"/>
    <p:sldId id="269" r:id="rId5"/>
    <p:sldId id="270" r:id="rId6"/>
    <p:sldId id="267" r:id="rId7"/>
    <p:sldId id="268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23E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23A2-C1A1-4039-B18B-C413347EB6A8}" type="datetimeFigureOut">
              <a:rPr lang="en-AU" smtClean="0"/>
              <a:t>2/10/2018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23B7-7572-4E65-A4BA-6C01FFBCB59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82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23A2-C1A1-4039-B18B-C413347EB6A8}" type="datetimeFigureOut">
              <a:rPr lang="en-AU" smtClean="0"/>
              <a:t>2/10/2018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23B7-7572-4E65-A4BA-6C01FFBCB59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409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23A2-C1A1-4039-B18B-C413347EB6A8}" type="datetimeFigureOut">
              <a:rPr lang="en-AU" smtClean="0"/>
              <a:t>2/10/2018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23B7-7572-4E65-A4BA-6C01FFBCB59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180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23A2-C1A1-4039-B18B-C413347EB6A8}" type="datetimeFigureOut">
              <a:rPr lang="en-AU" smtClean="0"/>
              <a:t>2/10/2018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23B7-7572-4E65-A4BA-6C01FFBCB59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914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23A2-C1A1-4039-B18B-C413347EB6A8}" type="datetimeFigureOut">
              <a:rPr lang="en-AU" smtClean="0"/>
              <a:t>2/10/2018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23B7-7572-4E65-A4BA-6C01FFBCB59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133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23A2-C1A1-4039-B18B-C413347EB6A8}" type="datetimeFigureOut">
              <a:rPr lang="en-AU" smtClean="0"/>
              <a:t>2/10/2018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23B7-7572-4E65-A4BA-6C01FFBCB59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628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23A2-C1A1-4039-B18B-C413347EB6A8}" type="datetimeFigureOut">
              <a:rPr lang="en-AU" smtClean="0"/>
              <a:t>2/10/2018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23B7-7572-4E65-A4BA-6C01FFBCB59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187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23A2-C1A1-4039-B18B-C413347EB6A8}" type="datetimeFigureOut">
              <a:rPr lang="en-AU" smtClean="0"/>
              <a:t>2/10/2018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23B7-7572-4E65-A4BA-6C01FFBCB59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887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23A2-C1A1-4039-B18B-C413347EB6A8}" type="datetimeFigureOut">
              <a:rPr lang="en-AU" smtClean="0"/>
              <a:t>2/10/2018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23B7-7572-4E65-A4BA-6C01FFBCB59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19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23A2-C1A1-4039-B18B-C413347EB6A8}" type="datetimeFigureOut">
              <a:rPr lang="en-AU" smtClean="0"/>
              <a:t>2/10/2018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23B7-7572-4E65-A4BA-6C01FFBCB59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175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23A2-C1A1-4039-B18B-C413347EB6A8}" type="datetimeFigureOut">
              <a:rPr lang="en-AU" smtClean="0"/>
              <a:t>2/10/2018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23B7-7572-4E65-A4BA-6C01FFBCB59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878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123A2-C1A1-4039-B18B-C413347EB6A8}" type="datetimeFigureOut">
              <a:rPr lang="en-AU" smtClean="0"/>
              <a:t>2/10/2018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E23B7-7572-4E65-A4BA-6C01FFBCB59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483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upuncture.org.uk/a-to-z-of-conditions/a-to-z-of-conditions/male-infertility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47637"/>
            <a:ext cx="9791700" cy="656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1188" y="2667405"/>
            <a:ext cx="1737693" cy="738664"/>
          </a:xfrm>
          <a:prstGeom prst="rect">
            <a:avLst/>
          </a:prstGeom>
          <a:solidFill>
            <a:srgbClr val="F6F23E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($2,500</a:t>
            </a:r>
            <a:r>
              <a:rPr lang="en-AU" sz="1400" dirty="0"/>
              <a:t>) </a:t>
            </a:r>
            <a:r>
              <a:rPr lang="en-AU" sz="1400" dirty="0" smtClean="0"/>
              <a:t>4 week</a:t>
            </a:r>
            <a:endParaRPr lang="en-AU" sz="1400" dirty="0"/>
          </a:p>
          <a:p>
            <a:r>
              <a:rPr lang="en-AU" sz="1400" i="1" dirty="0"/>
              <a:t>=&gt; </a:t>
            </a:r>
            <a:r>
              <a:rPr lang="en-AU" sz="1400" i="1" dirty="0" smtClean="0"/>
              <a:t>IVF/FET preparation</a:t>
            </a:r>
            <a:endParaRPr lang="en-AU" sz="14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266" y="2379750"/>
            <a:ext cx="1762125" cy="1171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36108" y="3616780"/>
            <a:ext cx="1737693" cy="954107"/>
          </a:xfrm>
          <a:prstGeom prst="rect">
            <a:avLst/>
          </a:prstGeom>
          <a:solidFill>
            <a:srgbClr val="F6F23E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($3,600) 12 week</a:t>
            </a:r>
            <a:endParaRPr lang="en-AU" sz="1400" dirty="0"/>
          </a:p>
          <a:p>
            <a:r>
              <a:rPr lang="en-AU" sz="1400" i="1" dirty="0"/>
              <a:t>=&gt; best chance of </a:t>
            </a:r>
            <a:r>
              <a:rPr lang="en-AU" sz="1400" i="1" dirty="0" smtClean="0"/>
              <a:t>pregnancy and super healthy start for baby</a:t>
            </a:r>
            <a:endParaRPr lang="en-AU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7099504" y="3088733"/>
            <a:ext cx="1799303" cy="1169551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en-AU" sz="1400" b="1" dirty="0" smtClean="0">
                <a:solidFill>
                  <a:srgbClr val="FF0000"/>
                </a:solidFill>
              </a:rPr>
              <a:t>Prof Book</a:t>
            </a:r>
            <a:endParaRPr lang="en-AU" sz="1400" b="1" dirty="0">
              <a:solidFill>
                <a:srgbClr val="FF0000"/>
              </a:solidFill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AU" sz="1400" dirty="0" smtClean="0"/>
              <a:t>Website</a:t>
            </a:r>
            <a:endParaRPr lang="en-AU" sz="1400" dirty="0"/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AU" sz="1400" dirty="0" smtClean="0"/>
              <a:t>Social </a:t>
            </a:r>
            <a:r>
              <a:rPr lang="en-AU" sz="1400" dirty="0"/>
              <a:t>Media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AU" sz="1400" dirty="0" smtClean="0"/>
              <a:t>Brochures </a:t>
            </a:r>
            <a:r>
              <a:rPr lang="en-AU" sz="1400" dirty="0"/>
              <a:t>for </a:t>
            </a:r>
            <a:r>
              <a:rPr lang="en-AU" sz="1400" dirty="0" smtClean="0"/>
              <a:t>doctors?</a:t>
            </a:r>
            <a:endParaRPr lang="en-A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099503" y="1425643"/>
            <a:ext cx="1799303" cy="5232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en-AU" sz="1400" dirty="0"/>
              <a:t>Fertility </a:t>
            </a:r>
            <a:r>
              <a:rPr lang="en-AU" sz="1400" dirty="0" smtClean="0"/>
              <a:t>Coach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AU" sz="1400" dirty="0" smtClean="0"/>
              <a:t>DIY online course</a:t>
            </a:r>
            <a:endParaRPr lang="en-A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330382" y="3493441"/>
            <a:ext cx="1799303" cy="5232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en-AU" sz="1400" dirty="0"/>
              <a:t>Fertility Coach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AU" sz="1400" dirty="0" smtClean="0"/>
              <a:t>Patient </a:t>
            </a:r>
            <a:r>
              <a:rPr lang="en-AU" sz="1400" dirty="0"/>
              <a:t>Database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96488" y="1338108"/>
            <a:ext cx="1799303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AU" sz="1400" u="sng" dirty="0"/>
              <a:t>Fertility &amp; pregnancy trained practitioners</a:t>
            </a:r>
            <a:r>
              <a:rPr lang="en-AU" sz="1400" dirty="0"/>
              <a:t>: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AU" sz="1400" dirty="0"/>
              <a:t>Nutritionist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AU" sz="1400" dirty="0" smtClean="0"/>
              <a:t>Yoga Teacher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AU" sz="1400" dirty="0" smtClean="0"/>
              <a:t>Personal Trainer</a:t>
            </a:r>
            <a:endParaRPr lang="en-AU" sz="1400" dirty="0"/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AU" sz="1400" dirty="0" smtClean="0"/>
              <a:t>Acupuncture</a:t>
            </a:r>
            <a:endParaRPr lang="en-AU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83361" y="1449500"/>
            <a:ext cx="1799303" cy="95410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en-AU" sz="1400" dirty="0"/>
              <a:t>Fertility Coaching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AU" sz="1400" dirty="0"/>
              <a:t>Therapies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AU" sz="1400" dirty="0"/>
              <a:t>Promotion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AU" sz="1400" dirty="0"/>
              <a:t>Management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37476" y="409554"/>
            <a:ext cx="1729677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 smtClean="0"/>
              <a:t>Preconception Care</a:t>
            </a:r>
            <a:endParaRPr lang="en-AU" sz="1400" b="1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864337" y="5242759"/>
            <a:ext cx="356443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AU" sz="1400" u="sng" dirty="0" smtClean="0"/>
              <a:t>1</a:t>
            </a:r>
            <a:r>
              <a:rPr lang="en-AU" sz="1400" u="sng" baseline="30000" dirty="0" smtClean="0"/>
              <a:t>st</a:t>
            </a:r>
            <a:r>
              <a:rPr lang="en-AU" sz="1400" u="sng" dirty="0" smtClean="0"/>
              <a:t> year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AU" sz="1400" dirty="0" smtClean="0"/>
              <a:t>Expense </a:t>
            </a:r>
            <a:r>
              <a:rPr lang="en-AU" sz="1400" smtClean="0"/>
              <a:t>= </a:t>
            </a:r>
            <a:r>
              <a:rPr lang="en-AU" sz="1400" smtClean="0"/>
              <a:t>$233,760</a:t>
            </a:r>
            <a:endParaRPr lang="en-AU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723908" y="5244842"/>
            <a:ext cx="3673705" cy="95410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AU" sz="1400" u="sng" dirty="0" smtClean="0"/>
              <a:t>1</a:t>
            </a:r>
            <a:r>
              <a:rPr lang="en-AU" sz="1400" u="sng" baseline="30000" dirty="0" smtClean="0"/>
              <a:t>st</a:t>
            </a:r>
            <a:r>
              <a:rPr lang="en-AU" sz="1400" u="sng" dirty="0" smtClean="0"/>
              <a:t> </a:t>
            </a:r>
            <a:r>
              <a:rPr lang="en-AU" sz="1400" u="sng" dirty="0" smtClean="0"/>
              <a:t>year (does not include DIY online course)</a:t>
            </a:r>
            <a:endParaRPr lang="en-AU" sz="1400" u="sng" dirty="0" smtClean="0"/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AU" sz="1400" dirty="0" smtClean="0"/>
              <a:t>4-week package: 1,2,3,4,5,6,7,8,9,10,11,12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AU" sz="1400" dirty="0" smtClean="0"/>
              <a:t>12-week package: 0,0,0,1,1,1,2,2,2,3,3,3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AU" sz="1400" dirty="0" smtClean="0"/>
              <a:t>Revenue = $258,000</a:t>
            </a:r>
            <a:endParaRPr lang="en-AU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76311" y="2880717"/>
            <a:ext cx="1558178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400" dirty="0" err="1" smtClean="0"/>
              <a:t>MyGen</a:t>
            </a:r>
            <a:r>
              <a:rPr lang="en-AU" sz="1400" dirty="0" smtClean="0"/>
              <a:t> supplements?</a:t>
            </a:r>
            <a:endParaRPr lang="en-AU" sz="1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231187" y="1345719"/>
            <a:ext cx="1737693" cy="1169551"/>
          </a:xfrm>
          <a:prstGeom prst="rect">
            <a:avLst/>
          </a:prstGeom>
          <a:solidFill>
            <a:srgbClr val="F6F23E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($</a:t>
            </a:r>
            <a:r>
              <a:rPr lang="en-AU" sz="1400" dirty="0" smtClean="0"/>
              <a:t>100? </a:t>
            </a:r>
            <a:r>
              <a:rPr lang="en-AU" sz="1400" dirty="0" smtClean="0"/>
              <a:t>/year) DIY</a:t>
            </a:r>
          </a:p>
          <a:p>
            <a:r>
              <a:rPr lang="en-AU" sz="1400" dirty="0" smtClean="0"/>
              <a:t>online course =&gt; “Freemium” education and self-assessment</a:t>
            </a:r>
            <a:endParaRPr lang="en-AU" sz="1400" i="1" dirty="0"/>
          </a:p>
        </p:txBody>
      </p:sp>
    </p:spTree>
    <p:extLst>
      <p:ext uri="{BB962C8B-B14F-4D97-AF65-F5344CB8AC3E}">
        <p14:creationId xmlns:p14="http://schemas.microsoft.com/office/powerpoint/2010/main" val="419826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/>
      <p:bldP spid="12" grpId="0" animBg="1"/>
      <p:bldP spid="13" grpId="0"/>
      <p:bldP spid="14" grpId="0"/>
      <p:bldP spid="15" grpId="0"/>
      <p:bldP spid="19" grpId="0"/>
      <p:bldP spid="20" grpId="0"/>
      <p:bldP spid="21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762" y="1566862"/>
            <a:ext cx="9267825" cy="4524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14375" y="400050"/>
            <a:ext cx="9944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dirty="0"/>
              <a:t>Value Proposition: </a:t>
            </a:r>
            <a:r>
              <a:rPr lang="en-AU" sz="3000" dirty="0" smtClean="0"/>
              <a:t>Preconception Care </a:t>
            </a:r>
            <a:r>
              <a:rPr lang="en-AU" sz="3000" dirty="0"/>
              <a:t>(Women)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58591" y="3000562"/>
            <a:ext cx="111283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Woman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0071326" y="2003246"/>
            <a:ext cx="1815874" cy="1488522"/>
          </a:xfrm>
          <a:prstGeom prst="wedgeRectCallout">
            <a:avLst>
              <a:gd name="adj1" fmla="val -50809"/>
              <a:gd name="adj2" fmla="val 84127"/>
            </a:avLst>
          </a:prstGeom>
          <a:solidFill>
            <a:srgbClr val="F6F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b="1" dirty="0">
                <a:solidFill>
                  <a:schemeClr val="tx2"/>
                </a:solidFill>
              </a:rPr>
              <a:t>Get pregnant:</a:t>
            </a:r>
            <a:endParaRPr lang="en-AU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Lose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Eat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Feel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Make love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069929" y="968716"/>
            <a:ext cx="2431259" cy="973593"/>
          </a:xfrm>
          <a:prstGeom prst="wedgeRectCallout">
            <a:avLst>
              <a:gd name="adj1" fmla="val -13385"/>
              <a:gd name="adj2" fmla="val 9983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Pregnancy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Proud mum-to-be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Happy relatives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7958591" y="5486399"/>
            <a:ext cx="2699884" cy="1202983"/>
          </a:xfrm>
          <a:prstGeom prst="wedgeRectCallout">
            <a:avLst>
              <a:gd name="adj1" fmla="val -48668"/>
              <a:gd name="adj2" fmla="val -100519"/>
            </a:avLst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Anxiety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Tiredness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Disappointment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Relationship strain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89094" y="1629105"/>
            <a:ext cx="1994504" cy="1826518"/>
          </a:xfrm>
          <a:prstGeom prst="wedgeRectCallout">
            <a:avLst>
              <a:gd name="adj1" fmla="val 64831"/>
              <a:gd name="adj2" fmla="val 46234"/>
            </a:avLst>
          </a:prstGeom>
          <a:solidFill>
            <a:srgbClr val="F6F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b="1" dirty="0" smtClean="0">
                <a:solidFill>
                  <a:schemeClr val="tx2"/>
                </a:solidFill>
              </a:rPr>
              <a:t>3 month </a:t>
            </a:r>
            <a:r>
              <a:rPr lang="en-AU" b="1" dirty="0">
                <a:solidFill>
                  <a:schemeClr val="tx2"/>
                </a:solidFill>
              </a:rPr>
              <a:t>program:</a:t>
            </a:r>
            <a:endParaRPr lang="en-AU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Medical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Diet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2"/>
                </a:solidFill>
              </a:rPr>
              <a:t>Acupuncture</a:t>
            </a:r>
            <a:endParaRPr lang="en-AU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Visualisation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2226468" y="1013135"/>
            <a:ext cx="3166951" cy="1231940"/>
          </a:xfrm>
          <a:prstGeom prst="wedgeRectCallout">
            <a:avLst>
              <a:gd name="adj1" fmla="val 21610"/>
              <a:gd name="adj2" fmla="val 6899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Best possible eggs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Positive mindset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Healthy reproductive system</a:t>
            </a:r>
          </a:p>
          <a:p>
            <a:r>
              <a:rPr lang="en-AU" dirty="0">
                <a:solidFill>
                  <a:schemeClr val="tx2"/>
                </a:solidFill>
              </a:rPr>
              <a:t>=&gt; Natural conception?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2226468" y="5525670"/>
            <a:ext cx="2616995" cy="914400"/>
          </a:xfrm>
          <a:prstGeom prst="wedgeRectCallout">
            <a:avLst>
              <a:gd name="adj1" fmla="val 24177"/>
              <a:gd name="adj2" fmla="val -114581"/>
            </a:avLst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>
                <a:solidFill>
                  <a:schemeClr val="tx2"/>
                </a:solidFill>
              </a:rPr>
              <a:t>We take away the hassle of you having to organise your fertility preparation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83755" y="4085002"/>
            <a:ext cx="1899843" cy="2619049"/>
          </a:xfrm>
          <a:prstGeom prst="wedgeRectCallout">
            <a:avLst>
              <a:gd name="adj1" fmla="val 61823"/>
              <a:gd name="adj2" fmla="val -41469"/>
            </a:avLst>
          </a:prstGeom>
          <a:solidFill>
            <a:srgbClr val="F6F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>
                <a:solidFill>
                  <a:schemeClr val="accent1"/>
                </a:solidFill>
              </a:rPr>
              <a:t>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accent1"/>
                </a:solidFill>
              </a:rPr>
              <a:t>Fertility 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accent1"/>
                </a:solidFill>
              </a:rPr>
              <a:t>Supplements</a:t>
            </a:r>
            <a:endParaRPr lang="en-AU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accent1"/>
                </a:solidFill>
              </a:rPr>
              <a:t>Fertility Yoga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accent1"/>
                </a:solidFill>
              </a:rPr>
              <a:t>Hypnotherapy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accent1"/>
                </a:solidFill>
              </a:rPr>
              <a:t>Surgery (e.g. </a:t>
            </a:r>
            <a:r>
              <a:rPr lang="en-AU" sz="1600" dirty="0">
                <a:solidFill>
                  <a:schemeClr val="accent1"/>
                </a:solidFill>
              </a:rPr>
              <a:t>fibroids, endometriosis, PCOS</a:t>
            </a:r>
            <a:r>
              <a:rPr lang="en-AU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385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 animBg="1"/>
      <p:bldP spid="17" grpId="0" animBg="1"/>
      <p:bldP spid="1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762" y="1566862"/>
            <a:ext cx="9267825" cy="4524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14375" y="400050"/>
            <a:ext cx="9944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dirty="0"/>
              <a:t>Value Proposition: </a:t>
            </a:r>
            <a:r>
              <a:rPr lang="en-AU" sz="3000" dirty="0" smtClean="0"/>
              <a:t>Preconception Care </a:t>
            </a:r>
            <a:r>
              <a:rPr lang="en-AU" sz="3000" dirty="0"/>
              <a:t>(Men)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58591" y="3000562"/>
            <a:ext cx="111283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Man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0071326" y="2003246"/>
            <a:ext cx="1915888" cy="1488522"/>
          </a:xfrm>
          <a:prstGeom prst="wedgeRectCallout">
            <a:avLst>
              <a:gd name="adj1" fmla="val -50809"/>
              <a:gd name="adj2" fmla="val 84127"/>
            </a:avLst>
          </a:prstGeom>
          <a:solidFill>
            <a:srgbClr val="F6F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b="1" dirty="0">
                <a:solidFill>
                  <a:schemeClr val="tx2"/>
                </a:solidFill>
              </a:rPr>
              <a:t>Be virile &amp; fertile:</a:t>
            </a:r>
            <a:endParaRPr lang="en-AU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Lose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Eat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Feel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Make love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984201" y="1025868"/>
            <a:ext cx="2431259" cy="973593"/>
          </a:xfrm>
          <a:prstGeom prst="wedgeRectCallout">
            <a:avLst>
              <a:gd name="adj1" fmla="val -13385"/>
              <a:gd name="adj2" fmla="val 9983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Healthy love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Proud dad-to- 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Pregnant wife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7958591" y="5486399"/>
            <a:ext cx="2699884" cy="953671"/>
          </a:xfrm>
          <a:prstGeom prst="wedgeRectCallout">
            <a:avLst>
              <a:gd name="adj1" fmla="val -48668"/>
              <a:gd name="adj2" fmla="val -100519"/>
            </a:avLst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Anxiety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Disappointment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Relationship strain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111891" y="1377544"/>
            <a:ext cx="2011169" cy="1903072"/>
          </a:xfrm>
          <a:prstGeom prst="wedgeRectCallout">
            <a:avLst>
              <a:gd name="adj1" fmla="val 66877"/>
              <a:gd name="adj2" fmla="val 59486"/>
            </a:avLst>
          </a:prstGeom>
          <a:solidFill>
            <a:srgbClr val="F6F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b="1" dirty="0">
                <a:solidFill>
                  <a:schemeClr val="tx2"/>
                </a:solidFill>
              </a:rPr>
              <a:t>12 week program:</a:t>
            </a:r>
            <a:endParaRPr lang="en-AU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Medical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Diet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2"/>
                </a:solidFill>
              </a:rPr>
              <a:t>Acupuncture*</a:t>
            </a:r>
            <a:endParaRPr lang="en-AU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Visualisation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2377719" y="1025868"/>
            <a:ext cx="2418495" cy="1246227"/>
          </a:xfrm>
          <a:prstGeom prst="wedgeRectCallout">
            <a:avLst>
              <a:gd name="adj1" fmla="val 33349"/>
              <a:gd name="adj2" fmla="val 6561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Best sperm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Healthy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Positive mindset</a:t>
            </a:r>
          </a:p>
          <a:p>
            <a:r>
              <a:rPr lang="en-AU" dirty="0">
                <a:solidFill>
                  <a:schemeClr val="tx2"/>
                </a:solidFill>
              </a:rPr>
              <a:t>=&gt; Natural conception?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2226468" y="5525670"/>
            <a:ext cx="2616995" cy="914400"/>
          </a:xfrm>
          <a:prstGeom prst="wedgeRectCallout">
            <a:avLst>
              <a:gd name="adj1" fmla="val 24177"/>
              <a:gd name="adj2" fmla="val -114581"/>
            </a:avLst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>
                <a:solidFill>
                  <a:schemeClr val="tx2"/>
                </a:solidFill>
              </a:rPr>
              <a:t>We take away the hassle of you having to organise your fertility preparation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55" y="6443111"/>
            <a:ext cx="72442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</a:rPr>
              <a:t>* </a:t>
            </a:r>
            <a:r>
              <a:rPr lang="en-AU" sz="1400" dirty="0">
                <a:solidFill>
                  <a:srgbClr val="FF0000"/>
                </a:solidFill>
                <a:hlinkClick r:id="rId3"/>
              </a:rPr>
              <a:t>http://www.acupuncture.org.uk/a-to-z-of-conditions/a-to-z-of-conditions/male-infertility.html</a:t>
            </a:r>
            <a:endParaRPr lang="en-AU" sz="1400" dirty="0">
              <a:solidFill>
                <a:srgbClr val="FF0000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42855" y="3864854"/>
            <a:ext cx="2011169" cy="1605636"/>
          </a:xfrm>
          <a:prstGeom prst="wedgeRectCallout">
            <a:avLst>
              <a:gd name="adj1" fmla="val 73981"/>
              <a:gd name="adj2" fmla="val -28383"/>
            </a:avLst>
          </a:prstGeom>
          <a:solidFill>
            <a:srgbClr val="F6F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>
                <a:solidFill>
                  <a:schemeClr val="accent1"/>
                </a:solidFill>
              </a:rPr>
              <a:t>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accent1"/>
                </a:solidFill>
              </a:rPr>
              <a:t>Fertility 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accent1"/>
                </a:solidFill>
              </a:rPr>
              <a:t>Supplements</a:t>
            </a:r>
            <a:endParaRPr lang="en-AU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accent1"/>
                </a:solidFill>
              </a:rPr>
              <a:t>Surgery (e.g. </a:t>
            </a:r>
            <a:r>
              <a:rPr lang="en-AU" sz="1600">
                <a:solidFill>
                  <a:schemeClr val="accent1"/>
                </a:solidFill>
              </a:rPr>
              <a:t>varicocele</a:t>
            </a:r>
            <a:r>
              <a:rPr lang="en-AU">
                <a:solidFill>
                  <a:schemeClr val="accent1"/>
                </a:solidFill>
              </a:rPr>
              <a:t>)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4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 animBg="1"/>
      <p:bldP spid="17" grpId="0" animBg="1"/>
      <p:bldP spid="18" grpId="0" animBg="1"/>
      <p:bldP spid="5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67732" y="1161104"/>
            <a:ext cx="93907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1 program for MEN, and </a:t>
            </a:r>
            <a:r>
              <a:rPr lang="en-AU" sz="1600" dirty="0" smtClean="0"/>
              <a:t>1 program for WOMEN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u="sng" dirty="0" smtClean="0"/>
              <a:t>Purpose</a:t>
            </a:r>
            <a:r>
              <a:rPr lang="en-AU" sz="1600" dirty="0" smtClean="0"/>
              <a:t>: Self-help for couples who have mild fertility issues, and entry point for those with more serious conditions which require practitioner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Content includes text and video footage from our panel of experts (doctor, fertility coach, yoga teacher)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FREE registration with email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Lead generation funnel: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600" dirty="0" smtClean="0"/>
              <a:t>0$: Access to introductory content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600" dirty="0" smtClean="0"/>
              <a:t>$100: Access to deep content =&gt; book COMPLIMENTARY fertility coaching session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600" dirty="0" smtClean="0"/>
              <a:t>$500: Medical tests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600" dirty="0" smtClean="0"/>
              <a:t>Upgrade to 4-week, or 12-week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Lessons: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600" dirty="0" smtClean="0"/>
              <a:t>Basics of fertility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600" dirty="0" smtClean="0"/>
              <a:t>Assess your fertility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600" dirty="0" smtClean="0"/>
              <a:t>Your reproductive system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600" dirty="0" smtClean="0"/>
              <a:t>Your partner’s reproductive system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600" dirty="0" smtClean="0"/>
              <a:t>Woman’s monthly cycle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600" dirty="0" smtClean="0"/>
              <a:t>Medical tests for you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600" dirty="0" smtClean="0"/>
              <a:t>Medical tests for your partner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600" dirty="0" smtClean="0"/>
              <a:t>Nutrition plan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600" dirty="0" smtClean="0"/>
              <a:t>Supplements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600" dirty="0" smtClean="0"/>
              <a:t>Exercise plan</a:t>
            </a:r>
          </a:p>
          <a:p>
            <a:pPr lvl="1"/>
            <a:endParaRPr lang="en-AU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14375" y="400050"/>
            <a:ext cx="9944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dirty="0" smtClean="0"/>
              <a:t>DIY online course</a:t>
            </a:r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273702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67732" y="1161104"/>
            <a:ext cx="939074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Lessons (cont’d):</a:t>
            </a:r>
          </a:p>
          <a:p>
            <a:pPr marL="800100" lvl="1" indent="-342900">
              <a:buFont typeface="+mj-lt"/>
              <a:buAutoNum type="arabicPeriod" startAt="11"/>
            </a:pPr>
            <a:r>
              <a:rPr lang="en-AU" sz="1600" dirty="0" smtClean="0"/>
              <a:t>Stress and its effects</a:t>
            </a:r>
          </a:p>
          <a:p>
            <a:pPr marL="800100" lvl="1" indent="-342900">
              <a:buFont typeface="+mj-lt"/>
              <a:buAutoNum type="arabicPeriod" startAt="11"/>
            </a:pPr>
            <a:r>
              <a:rPr lang="en-AU" sz="1600" dirty="0" smtClean="0"/>
              <a:t>Meditation (e.g. mindfulness and breathing)</a:t>
            </a:r>
          </a:p>
          <a:p>
            <a:pPr marL="800100" lvl="1" indent="-342900">
              <a:buFont typeface="+mj-lt"/>
              <a:buAutoNum type="arabicPeriod" startAt="11"/>
            </a:pPr>
            <a:r>
              <a:rPr lang="en-AU" sz="1600" dirty="0" smtClean="0"/>
              <a:t>Visualisation (e.g. Be Fertile download)</a:t>
            </a:r>
          </a:p>
          <a:p>
            <a:pPr marL="800100" lvl="1" indent="-342900">
              <a:buFont typeface="+mj-lt"/>
              <a:buAutoNum type="arabicPeriod" startAt="11"/>
            </a:pPr>
            <a:r>
              <a:rPr lang="en-AU" sz="1600" dirty="0" smtClean="0"/>
              <a:t>Fertility yoga sequence (beginner)</a:t>
            </a:r>
          </a:p>
          <a:p>
            <a:pPr marL="800100" lvl="1" indent="-342900">
              <a:buFont typeface="+mj-lt"/>
              <a:buAutoNum type="arabicPeriod" startAt="11"/>
            </a:pPr>
            <a:r>
              <a:rPr lang="en-AU" sz="1600" dirty="0" smtClean="0"/>
              <a:t>Work environment</a:t>
            </a:r>
          </a:p>
          <a:p>
            <a:pPr marL="800100" lvl="1" indent="-342900">
              <a:buFont typeface="+mj-lt"/>
              <a:buAutoNum type="arabicPeriod" startAt="11"/>
            </a:pPr>
            <a:r>
              <a:rPr lang="en-AU" sz="1600" dirty="0" smtClean="0"/>
              <a:t>Relationship dynamics</a:t>
            </a:r>
            <a:endParaRPr lang="en-AU" sz="1600" dirty="0" smtClean="0"/>
          </a:p>
          <a:p>
            <a:pPr marL="800100" lvl="1" indent="-342900">
              <a:buFont typeface="+mj-lt"/>
              <a:buAutoNum type="arabicPeriod" startAt="11"/>
            </a:pPr>
            <a:r>
              <a:rPr lang="en-AU" sz="1600" dirty="0" smtClean="0"/>
              <a:t>Detox your home</a:t>
            </a:r>
          </a:p>
          <a:p>
            <a:pPr marL="800100" lvl="1" indent="-342900">
              <a:buFont typeface="+mj-lt"/>
              <a:buAutoNum type="arabicPeriod" startAt="11"/>
            </a:pPr>
            <a:r>
              <a:rPr lang="en-AU" sz="1600" dirty="0" smtClean="0"/>
              <a:t>Need help?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u="sng" dirty="0" smtClean="0"/>
              <a:t>Fertility Readiness Score (0 – 100)</a:t>
            </a:r>
            <a:r>
              <a:rPr lang="en-AU" sz="1600" dirty="0" smtClean="0"/>
              <a:t>: There are quizzes embedded in the lessons which give you points to help you gauge if you’re </a:t>
            </a:r>
            <a:r>
              <a:rPr lang="en-AU" sz="1600" dirty="0" smtClean="0"/>
              <a:t>doing the right things to </a:t>
            </a:r>
            <a:r>
              <a:rPr lang="en-AU" sz="1600" dirty="0" smtClean="0">
                <a:solidFill>
                  <a:srgbClr val="FF0000"/>
                </a:solidFill>
              </a:rPr>
              <a:t>remove the obstacles</a:t>
            </a:r>
            <a:r>
              <a:rPr lang="en-AU" sz="1600" dirty="0" smtClean="0"/>
              <a:t> to </a:t>
            </a:r>
            <a:r>
              <a:rPr lang="en-AU" sz="1600" dirty="0" smtClean="0"/>
              <a:t>your fertility</a:t>
            </a:r>
          </a:p>
          <a:p>
            <a:pPr marL="800100" lvl="1" indent="-342900">
              <a:buFont typeface="+mj-lt"/>
              <a:buAutoNum type="arabicPeriod" startAt="11"/>
            </a:pPr>
            <a:endParaRPr lang="en-AU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14375" y="400050"/>
            <a:ext cx="9944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dirty="0" smtClean="0"/>
              <a:t>DIY online course (cont’d)</a:t>
            </a:r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253860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67732" y="1161104"/>
            <a:ext cx="93907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FF0000"/>
                </a:solidFill>
              </a:rPr>
              <a:t>Initial 90 minute consultation with our Fertility coach to get to know you better: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Nutrition and eating habits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Exercise habits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Emotional baseline and lifestyle factors – personal, work, relationship, stress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Medical history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At the end of the consult, </a:t>
            </a:r>
            <a:r>
              <a:rPr lang="en-AU" sz="1600" dirty="0" smtClean="0"/>
              <a:t>coach will </a:t>
            </a:r>
            <a:r>
              <a:rPr lang="en-AU" sz="1600" dirty="0"/>
              <a:t>come up with a customised fertility action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Medical tests to check the fertility status of the couple before commencement of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Woman - Pelvic Ultrasound and optional hormone and ovarian reserve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Man – Semen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Optional consultations with doctor if issues are found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The results will help us tailor the right program for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Diet &amp; Exercise plan to attain ideal Body Mass Index and enhance fertility and vitality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10 day detox to clear the body of toxins and enhance liver function for hormonal balance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Customised diet of nutritious, fertility-enhancing foods will be recommended e.g. vitamin A for sex hormones, vitamin B for hormone balance, amino and folic acids for developing eggs and sperm, iron and magnesium for protection against miscarriage, selenium/manganese/zinc for healthy sperm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Moderate exercise program to lose weight, boost the immune system, raise energy levels, reduce stress, and reduce the chance of constipation, haemorrhoids, and morning sickness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Fertility Yoga sessions to “reset” and nurture the reproductive and endocrine system, restore balance to emotions and hormones, create a mind/body environment of clarity and </a:t>
            </a:r>
            <a:r>
              <a:rPr lang="en-AU" sz="1600" dirty="0" smtClean="0"/>
              <a:t>relaxation</a:t>
            </a:r>
            <a:endParaRPr lang="en-AU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14375" y="400050"/>
            <a:ext cx="9944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dirty="0" smtClean="0"/>
              <a:t>Preconception Care program</a:t>
            </a:r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69203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67732" y="1161104"/>
            <a:ext cx="93907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Acupuncture</a:t>
            </a:r>
            <a:endParaRPr lang="en-AU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Optimise the flow of qi (or vital life force) through the meridian system, especially those associated with fertility such as kidneys, spleen and liver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Women: Relieve menstrual pain, encourage healthy blood flow, replenish energy, boost ovulation, encourage implantation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Men: Improve sperm quality and potency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Recent studies at </a:t>
            </a:r>
            <a:r>
              <a:rPr lang="en-US" sz="1600" dirty="0" err="1"/>
              <a:t>Homerton</a:t>
            </a:r>
            <a:r>
              <a:rPr lang="en-US" sz="1600" dirty="0"/>
              <a:t> University Hospital in London </a:t>
            </a:r>
            <a:r>
              <a:rPr lang="en-AU" sz="1600" dirty="0"/>
              <a:t>indicate that acupuncture can even </a:t>
            </a:r>
            <a:r>
              <a:rPr lang="en-AU" sz="1600" u="sng" dirty="0"/>
              <a:t>double</a:t>
            </a:r>
            <a:r>
              <a:rPr lang="en-AU" sz="1600" dirty="0"/>
              <a:t> the chances of IVF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Visualisation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Recent advances in biology and epigenetics indicate that </a:t>
            </a:r>
            <a:r>
              <a:rPr lang="en-US" sz="1600" dirty="0"/>
              <a:t>our thoughts and beliefs control our cells, our genes, our behavior and ultimately the life we experience</a:t>
            </a:r>
            <a:endParaRPr lang="en-AU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Olympic athletes apply this principle by cultivating a mindset of ‘peak performance’ i.e. repeatedly visualising the steps they will take to win an event and the positive emotions of success that will follow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Our visualisation CD’s and exercises will provide you mental preparation for your fertility journey, and a greater sense of well-being and appreciation for all that you might experience along the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FF0000"/>
                </a:solidFill>
              </a:rPr>
              <a:t>Continuous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Face-to-face, phone and email </a:t>
            </a:r>
            <a:r>
              <a:rPr lang="en-AU" sz="1600" dirty="0" smtClean="0"/>
              <a:t>catch-ups </a:t>
            </a:r>
            <a:r>
              <a:rPr lang="en-AU" sz="1600" dirty="0"/>
              <a:t>with our Fertility Coach to track your progress and provide all the support and encouragement you need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Fertility Coach coordinates appointments with medical </a:t>
            </a:r>
            <a:r>
              <a:rPr lang="en-AU" sz="1600" dirty="0" smtClean="0"/>
              <a:t>specialists </a:t>
            </a:r>
            <a:r>
              <a:rPr lang="en-AU" sz="1600" dirty="0"/>
              <a:t>and holistic practitioners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You will feel looked after every step of the way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4375" y="400050"/>
            <a:ext cx="9944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dirty="0" smtClean="0"/>
              <a:t>Preconception Care </a:t>
            </a:r>
            <a:r>
              <a:rPr lang="en-AU" sz="3000" dirty="0"/>
              <a:t>program </a:t>
            </a:r>
            <a:r>
              <a:rPr lang="en-AU" sz="3000" dirty="0" smtClean="0"/>
              <a:t>(</a:t>
            </a:r>
            <a:r>
              <a:rPr lang="en-AU" sz="3000" dirty="0"/>
              <a:t>continued)</a:t>
            </a:r>
          </a:p>
        </p:txBody>
      </p:sp>
    </p:spTree>
    <p:extLst>
      <p:ext uri="{BB962C8B-B14F-4D97-AF65-F5344CB8AC3E}">
        <p14:creationId xmlns:p14="http://schemas.microsoft.com/office/powerpoint/2010/main" val="406350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2829</TotalTime>
  <Words>949</Words>
  <Application>Microsoft Office PowerPoint</Application>
  <PresentationFormat>Widescreen</PresentationFormat>
  <Paragraphs>154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Chen</dc:creator>
  <cp:lastModifiedBy>Windows User</cp:lastModifiedBy>
  <cp:revision>276</cp:revision>
  <cp:lastPrinted>2018-08-31T06:37:17Z</cp:lastPrinted>
  <dcterms:created xsi:type="dcterms:W3CDTF">2016-04-21T01:15:16Z</dcterms:created>
  <dcterms:modified xsi:type="dcterms:W3CDTF">2018-10-02T08:15:54Z</dcterms:modified>
</cp:coreProperties>
</file>