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3" r:id="rId4"/>
    <p:sldId id="264" r:id="rId5"/>
    <p:sldId id="269" r:id="rId6"/>
    <p:sldId id="257" r:id="rId7"/>
    <p:sldId id="266" r:id="rId8"/>
    <p:sldId id="265" r:id="rId9"/>
    <p:sldId id="258" r:id="rId10"/>
    <p:sldId id="268" r:id="rId11"/>
    <p:sldId id="267" r:id="rId12"/>
    <p:sldId id="259" r:id="rId13"/>
    <p:sldId id="274" r:id="rId14"/>
    <p:sldId id="270" r:id="rId15"/>
    <p:sldId id="271" r:id="rId16"/>
    <p:sldId id="272" r:id="rId17"/>
    <p:sldId id="273" r:id="rId18"/>
    <p:sldId id="260"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554" y="9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hasCustomPrompt="1"/>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hyperlink" Target="https://en.wikipedia.org/wiki/ImageNet%23ImageNet_Challenge" TargetMode="External"/><Relationship Id="rId4" Type="http://schemas.openxmlformats.org/officeDocument/2006/relationships/hyperlink" Target="https://en.wikipedia.org/wiki/ImageNet%23cite_note-2" TargetMode="External"/><Relationship Id="rId3" Type="http://schemas.openxmlformats.org/officeDocument/2006/relationships/hyperlink" Target="https://en.wikipedia.org/wiki/ImageNet%23cite_note-1" TargetMode="External"/><Relationship Id="rId2" Type="http://schemas.openxmlformats.org/officeDocument/2006/relationships/hyperlink" Target="https://en.wikipedia.org/wiki/Outline_of_object_recognition" TargetMode="External"/><Relationship Id="rId1" Type="http://schemas.openxmlformats.org/officeDocument/2006/relationships/hyperlink" Target="https://en.wikipedia.org/wiki/Database" TargetMode="Externa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www.image-net.org/challenges/LSVRC/2014/" TargetMode="External"/><Relationship Id="rId2" Type="http://schemas.openxmlformats.org/officeDocument/2006/relationships/hyperlink" Target="http://papers.nips.cc/paper/4824-imagenet-classification-with-deep-convolutional-neural-networks" TargetMode="External"/><Relationship Id="rId1" Type="http://schemas.openxmlformats.org/officeDocument/2006/relationships/hyperlink" Target="http://yann.lecun.com/exdb/publis/pdf/lecun-98.pdf"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arxiv.org/abs/1602.07261" TargetMode="External"/><Relationship Id="rId1" Type="http://schemas.openxmlformats.org/officeDocument/2006/relationships/hyperlink" Target="http://arxiv.org/abs/1409.4842"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www.robots.ox.ac.uk/~vgg/research/very_deep/" TargetMode="Externa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hyperlink" Target="https://arxiv.org/abs/1603.05027" TargetMode="External"/><Relationship Id="rId5" Type="http://schemas.openxmlformats.org/officeDocument/2006/relationships/hyperlink" Target="https://github.com/gcr/torch-residual-networks" TargetMode="External"/><Relationship Id="rId4" Type="http://schemas.openxmlformats.org/officeDocument/2006/relationships/hyperlink" Target="http://research.microsoft.com/en-us/um/people/kahe/ilsvrc15/ilsvrc2015_deep_residual_learning_kaiminghe.pdf" TargetMode="External"/><Relationship Id="rId3" Type="http://schemas.openxmlformats.org/officeDocument/2006/relationships/hyperlink" Target="https://www.youtube.com/watch?v=1PGLj-uKT1w" TargetMode="External"/><Relationship Id="rId2" Type="http://schemas.openxmlformats.org/officeDocument/2006/relationships/hyperlink" Target="http://arxiv.org/abs/1502.03167" TargetMode="External"/><Relationship Id="rId1" Type="http://schemas.openxmlformats.org/officeDocument/2006/relationships/hyperlink" Target="http://arxiv.org/abs/1512.03385" TargetMode="Externa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NN"/>
          <p:cNvSpPr txBox="1">
            <a:spLocks noGrp="1"/>
          </p:cNvSpPr>
          <p:nvPr>
            <p:ph type="ctrTitle"/>
          </p:nvPr>
        </p:nvSpPr>
        <p:spPr>
          <a:prstGeom prst="rect">
            <a:avLst/>
          </a:prstGeom>
        </p:spPr>
        <p:txBody>
          <a:bodyPr>
            <a:normAutofit/>
          </a:bodyPr>
          <a:lstStyle/>
          <a:p>
            <a:r>
              <a:rPr lang="en-US" sz="5400" dirty="0"/>
              <a:t>Convolutional neural network for Image recognition</a:t>
            </a:r>
            <a:endParaRPr sz="5400" dirty="0"/>
          </a:p>
        </p:txBody>
      </p:sp>
      <p:sp>
        <p:nvSpPr>
          <p:cNvPr id="120" name="Reference…"/>
          <p:cNvSpPr txBox="1">
            <a:spLocks noGrp="1"/>
          </p:cNvSpPr>
          <p:nvPr>
            <p:ph type="subTitle" sz="quarter" idx="1"/>
          </p:nvPr>
        </p:nvSpPr>
        <p:spPr>
          <a:xfrm>
            <a:off x="1079500" y="6985000"/>
            <a:ext cx="10464800" cy="1130300"/>
          </a:xfrm>
          <a:prstGeom prst="rect">
            <a:avLst/>
          </a:prstGeom>
        </p:spPr>
        <p:txBody>
          <a:bodyPr>
            <a:normAutofit/>
          </a:bodyPr>
          <a:lstStyle/>
          <a:p>
            <a:pPr defTabSz="537210">
              <a:defRPr sz="3405"/>
            </a:pPr>
            <a:r>
              <a:rPr sz="2000" dirty="0"/>
              <a:t>Reference</a:t>
            </a:r>
            <a:endParaRPr sz="2000" dirty="0"/>
          </a:p>
          <a:p>
            <a:pPr defTabSz="537210">
              <a:defRPr sz="3405"/>
            </a:pPr>
            <a:r>
              <a:rPr sz="2000" dirty="0"/>
              <a:t>http://cs231n.github.io/convolutional-networks/</a:t>
            </a:r>
            <a:endParaRPr sz="2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LeNet-5 for MNIST</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595963"/>
            <a:ext cx="13004800" cy="5603074"/>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IFAR10 state of art"/>
          <p:cNvSpPr txBox="1">
            <a:spLocks noGrp="1"/>
          </p:cNvSpPr>
          <p:nvPr>
            <p:ph type="title"/>
          </p:nvPr>
        </p:nvSpPr>
        <p:spPr>
          <a:prstGeom prst="rect">
            <a:avLst/>
          </a:prstGeom>
        </p:spPr>
        <p:txBody>
          <a:bodyPr>
            <a:normAutofit/>
          </a:bodyPr>
          <a:lstStyle/>
          <a:p>
            <a:r>
              <a:rPr sz="4800" dirty="0"/>
              <a:t>CIFAR10</a:t>
            </a:r>
            <a:r>
              <a:rPr lang="en-US" altLang="zh-CN" sz="4800" dirty="0"/>
              <a:t> dataset and </a:t>
            </a:r>
            <a:r>
              <a:rPr sz="4800" dirty="0"/>
              <a:t> state of </a:t>
            </a:r>
            <a:r>
              <a:rPr lang="en-US" sz="4800" dirty="0"/>
              <a:t>the </a:t>
            </a:r>
            <a:r>
              <a:rPr sz="4800" dirty="0"/>
              <a:t>art</a:t>
            </a:r>
            <a:endParaRPr sz="4800" dirty="0"/>
          </a:p>
        </p:txBody>
      </p:sp>
      <p:pic>
        <p:nvPicPr>
          <p:cNvPr id="4" name="图片 3"/>
          <p:cNvPicPr>
            <a:picLocks noChangeAspect="1"/>
          </p:cNvPicPr>
          <p:nvPr/>
        </p:nvPicPr>
        <p:blipFill>
          <a:blip r:embed="rId1"/>
          <a:stretch>
            <a:fillRect/>
          </a:stretch>
        </p:blipFill>
        <p:spPr>
          <a:xfrm>
            <a:off x="952500" y="3620145"/>
            <a:ext cx="6723809" cy="5161905"/>
          </a:xfrm>
          <a:prstGeom prst="rect">
            <a:avLst/>
          </a:prstGeom>
        </p:spPr>
      </p:pic>
      <p:pic>
        <p:nvPicPr>
          <p:cNvPr id="132" name="图像" descr="图像"/>
          <p:cNvPicPr>
            <a:picLocks noChangeAspect="1"/>
          </p:cNvPicPr>
          <p:nvPr/>
        </p:nvPicPr>
        <p:blipFill>
          <a:blip r:embed="rId2"/>
          <a:stretch>
            <a:fillRect/>
          </a:stretch>
        </p:blipFill>
        <p:spPr>
          <a:xfrm>
            <a:off x="8255000" y="3419797"/>
            <a:ext cx="3683000" cy="5562600"/>
          </a:xfrm>
          <a:prstGeom prst="rect">
            <a:avLst/>
          </a:prstGeom>
          <a:ln w="12700">
            <a:miter lim="400000"/>
            <a:headEnd/>
            <a:tailEnd/>
          </a:ln>
        </p:spPr>
      </p:pic>
      <p:sp>
        <p:nvSpPr>
          <p:cNvPr id="5" name="文本框 4"/>
          <p:cNvSpPr txBox="1"/>
          <p:nvPr/>
        </p:nvSpPr>
        <p:spPr>
          <a:xfrm>
            <a:off x="638615" y="2075142"/>
            <a:ext cx="1172756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b="0" dirty="0"/>
              <a:t>The CIFAR-10 dataset consists of 60000 32x32 color images in 10 classes, </a:t>
            </a:r>
            <a:endParaRPr lang="en-US" altLang="zh-CN" b="0" dirty="0"/>
          </a:p>
          <a:p>
            <a:r>
              <a:rPr lang="en-US" altLang="zh-CN" b="0" dirty="0"/>
              <a:t>with 6000 images per class. There are 50000 training images and 10000 test images.</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ImageNet</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dirty="0"/>
              <a:t>The </a:t>
            </a:r>
            <a:r>
              <a:rPr lang="en-US" altLang="zh-CN" b="1" dirty="0"/>
              <a:t>ImageNet</a:t>
            </a:r>
            <a:r>
              <a:rPr lang="en-US" altLang="zh-CN" dirty="0"/>
              <a:t> project is a large visual </a:t>
            </a:r>
            <a:r>
              <a:rPr lang="en-US" altLang="zh-CN" dirty="0">
                <a:hlinkClick r:id="rId1" tooltip="Database"/>
              </a:rPr>
              <a:t>database</a:t>
            </a:r>
            <a:r>
              <a:rPr lang="en-US" altLang="zh-CN" dirty="0"/>
              <a:t> designed for use in </a:t>
            </a:r>
            <a:r>
              <a:rPr lang="en-US" altLang="zh-CN" dirty="0">
                <a:hlinkClick r:id="rId2" tooltip="Outline of object recognition"/>
              </a:rPr>
              <a:t>visual object recognition software</a:t>
            </a:r>
            <a:r>
              <a:rPr lang="en-US" altLang="zh-CN" dirty="0"/>
              <a:t> research. As of 2016, over ten million URLs of images have been hand-annotated by ImageNet to indicate what objects are pictured; in at least one million of the images, bounding boxes are also provided.</a:t>
            </a:r>
            <a:r>
              <a:rPr lang="en-US" altLang="zh-CN" baseline="30000" dirty="0">
                <a:hlinkClick r:id="rId3"/>
              </a:rPr>
              <a:t>[1]</a:t>
            </a:r>
            <a:r>
              <a:rPr lang="en-US" altLang="zh-CN" dirty="0"/>
              <a:t> The database of annotations of third-party image URL's is freely available directly from ImageNet; however, the actual images are not owned by ImageNet.</a:t>
            </a:r>
            <a:r>
              <a:rPr lang="en-US" altLang="zh-CN" baseline="30000" dirty="0">
                <a:hlinkClick r:id="rId4"/>
              </a:rPr>
              <a:t>[2]</a:t>
            </a:r>
            <a:r>
              <a:rPr lang="en-US" altLang="zh-CN" dirty="0"/>
              <a:t> Since 2010, the ImageNet project runs an annual software contest, the ImageNet Large Scale Visual Recognition Challenge (</a:t>
            </a:r>
            <a:r>
              <a:rPr lang="en-US" altLang="zh-CN" dirty="0">
                <a:hlinkClick r:id="rId5"/>
              </a:rPr>
              <a:t>ILSVRC</a:t>
            </a:r>
            <a:r>
              <a:rPr lang="en-US" altLang="zh-CN" dirty="0"/>
              <a:t>), where software programs compete to correctly classify and detect objects and scenes.</a:t>
            </a:r>
            <a:endParaRPr lang="zh-CN" alt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studies</a:t>
            </a:r>
            <a:br>
              <a:rPr lang="en-US" altLang="zh-CN" dirty="0"/>
            </a:br>
            <a:endParaRPr lang="zh-CN" altLang="en-US" dirty="0"/>
          </a:p>
        </p:txBody>
      </p:sp>
      <p:sp>
        <p:nvSpPr>
          <p:cNvPr id="3" name="文本占位符 2"/>
          <p:cNvSpPr>
            <a:spLocks noGrp="1"/>
          </p:cNvSpPr>
          <p:nvPr>
            <p:ph type="body" idx="1"/>
          </p:nvPr>
        </p:nvSpPr>
        <p:spPr/>
        <p:txBody>
          <a:bodyPr>
            <a:normAutofit fontScale="92500" lnSpcReduction="20000"/>
          </a:bodyPr>
          <a:lstStyle/>
          <a:p>
            <a:r>
              <a:rPr lang="en-US" altLang="zh-CN" b="1" dirty="0" err="1"/>
              <a:t>LeNet</a:t>
            </a:r>
            <a:r>
              <a:rPr lang="en-US" altLang="zh-CN" dirty="0"/>
              <a:t>. The first successful applications of Convolutional Networks were developed by Yann </a:t>
            </a:r>
            <a:r>
              <a:rPr lang="en-US" altLang="zh-CN" dirty="0" err="1"/>
              <a:t>LeCun</a:t>
            </a:r>
            <a:r>
              <a:rPr lang="en-US" altLang="zh-CN" dirty="0"/>
              <a:t> in 1990’s. Of these, the best known is the </a:t>
            </a:r>
            <a:r>
              <a:rPr lang="en-US" altLang="zh-CN" dirty="0" err="1">
                <a:hlinkClick r:id="rId1"/>
              </a:rPr>
              <a:t>LeNet</a:t>
            </a:r>
            <a:r>
              <a:rPr lang="en-US" altLang="zh-CN" dirty="0"/>
              <a:t> architecture that was used to read zip codes, digits, etc.</a:t>
            </a:r>
            <a:endParaRPr lang="en-US" altLang="zh-CN" dirty="0"/>
          </a:p>
          <a:p>
            <a:r>
              <a:rPr lang="en-US" altLang="zh-CN" b="1" dirty="0" err="1"/>
              <a:t>AlexNet</a:t>
            </a:r>
            <a:r>
              <a:rPr lang="en-US" altLang="zh-CN" dirty="0"/>
              <a:t>. The first work that popularized Convolutional Networks in Computer Vision was the </a:t>
            </a:r>
            <a:r>
              <a:rPr lang="en-US" altLang="zh-CN" dirty="0" err="1">
                <a:hlinkClick r:id="rId2"/>
              </a:rPr>
              <a:t>AlexNet</a:t>
            </a:r>
            <a:r>
              <a:rPr lang="en-US" altLang="zh-CN" dirty="0"/>
              <a:t>, developed by Alex </a:t>
            </a:r>
            <a:r>
              <a:rPr lang="en-US" altLang="zh-CN" dirty="0" err="1"/>
              <a:t>Krizhevsky</a:t>
            </a:r>
            <a:r>
              <a:rPr lang="en-US" altLang="zh-CN" dirty="0"/>
              <a:t>, Ilya </a:t>
            </a:r>
            <a:r>
              <a:rPr lang="en-US" altLang="zh-CN" dirty="0" err="1"/>
              <a:t>Sutskever</a:t>
            </a:r>
            <a:r>
              <a:rPr lang="en-US" altLang="zh-CN" dirty="0"/>
              <a:t> and Geoff Hinton. The </a:t>
            </a:r>
            <a:r>
              <a:rPr lang="en-US" altLang="zh-CN" dirty="0" err="1"/>
              <a:t>AlexNet</a:t>
            </a:r>
            <a:r>
              <a:rPr lang="en-US" altLang="zh-CN" dirty="0"/>
              <a:t> was submitted to the </a:t>
            </a:r>
            <a:r>
              <a:rPr lang="en-US" altLang="zh-CN" dirty="0">
                <a:hlinkClick r:id="rId3"/>
              </a:rPr>
              <a:t>ImageNet ILSVRC challenge</a:t>
            </a:r>
            <a:r>
              <a:rPr lang="en-US" altLang="zh-CN" dirty="0"/>
              <a:t> in 2012 and significantly outperformed the second runner-up (top 5 error of 16% compared to runner-up with 26% error). The Network had a very similar architecture to </a:t>
            </a:r>
            <a:r>
              <a:rPr lang="en-US" altLang="zh-CN" dirty="0" err="1"/>
              <a:t>LeNet</a:t>
            </a:r>
            <a:r>
              <a:rPr lang="en-US" altLang="zh-CN" dirty="0"/>
              <a:t>, but was deeper, bigger, and featured Convolutional Layers stacked on top of each other (previously it was common to only have a single CONV layer always immediately followed by a POOL layer).</a:t>
            </a:r>
            <a:endParaRPr lang="en-US" altLang="zh-CN" dirty="0"/>
          </a:p>
          <a:p>
            <a:endParaRPr lang="zh-CN" alt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studies</a:t>
            </a:r>
            <a:endParaRPr lang="zh-CN" altLang="en-US" dirty="0"/>
          </a:p>
        </p:txBody>
      </p:sp>
      <p:sp>
        <p:nvSpPr>
          <p:cNvPr id="3" name="文本占位符 2"/>
          <p:cNvSpPr>
            <a:spLocks noGrp="1"/>
          </p:cNvSpPr>
          <p:nvPr>
            <p:ph type="body" idx="1"/>
          </p:nvPr>
        </p:nvSpPr>
        <p:spPr/>
        <p:txBody>
          <a:bodyPr/>
          <a:lstStyle/>
          <a:p>
            <a:r>
              <a:rPr lang="en-US" altLang="zh-CN" b="1" dirty="0" err="1"/>
              <a:t>GoogLeNet</a:t>
            </a:r>
            <a:r>
              <a:rPr lang="en-US" altLang="zh-CN" dirty="0"/>
              <a:t>. The ILSVRC 2014 winner was a Convolutional Network from </a:t>
            </a:r>
            <a:r>
              <a:rPr lang="en-US" altLang="zh-CN" dirty="0" err="1">
                <a:hlinkClick r:id="rId1"/>
              </a:rPr>
              <a:t>Szegedy</a:t>
            </a:r>
            <a:r>
              <a:rPr lang="en-US" altLang="zh-CN" dirty="0">
                <a:hlinkClick r:id="rId1"/>
              </a:rPr>
              <a:t> et al.</a:t>
            </a:r>
            <a:r>
              <a:rPr lang="en-US" altLang="zh-CN" dirty="0"/>
              <a:t> from Google. Its main contribution was the development of an </a:t>
            </a:r>
            <a:r>
              <a:rPr lang="en-US" altLang="zh-CN" i="1" dirty="0"/>
              <a:t>Inception Module</a:t>
            </a:r>
            <a:r>
              <a:rPr lang="en-US" altLang="zh-CN" dirty="0"/>
              <a:t> that dramatically reduced the number of parameters in the network (4M, compared to </a:t>
            </a:r>
            <a:r>
              <a:rPr lang="en-US" altLang="zh-CN" dirty="0" err="1"/>
              <a:t>AlexNet</a:t>
            </a:r>
            <a:r>
              <a:rPr lang="en-US" altLang="zh-CN" dirty="0"/>
              <a:t> with 60M). Additionally, this paper uses Average Pooling instead of Fully Connected layers at the top of the </a:t>
            </a:r>
            <a:r>
              <a:rPr lang="en-US" altLang="zh-CN" dirty="0" err="1"/>
              <a:t>ConvNet</a:t>
            </a:r>
            <a:r>
              <a:rPr lang="en-US" altLang="zh-CN" dirty="0"/>
              <a:t>, eliminating a large amount of parameters that do not seem to matter much. There are also several </a:t>
            </a:r>
            <a:r>
              <a:rPr lang="en-US" altLang="zh-CN" dirty="0" err="1"/>
              <a:t>followup</a:t>
            </a:r>
            <a:r>
              <a:rPr lang="en-US" altLang="zh-CN" dirty="0"/>
              <a:t> versions to the </a:t>
            </a:r>
            <a:r>
              <a:rPr lang="en-US" altLang="zh-CN" dirty="0" err="1"/>
              <a:t>GoogLeNet</a:t>
            </a:r>
            <a:r>
              <a:rPr lang="en-US" altLang="zh-CN" dirty="0"/>
              <a:t>, most recently </a:t>
            </a:r>
            <a:r>
              <a:rPr lang="en-US" altLang="zh-CN" dirty="0">
                <a:hlinkClick r:id="rId2"/>
              </a:rPr>
              <a:t>Inception-v4</a:t>
            </a:r>
            <a:r>
              <a:rPr lang="en-US" altLang="zh-CN" dirty="0"/>
              <a:t>.</a:t>
            </a:r>
            <a:endParaRPr lang="en-US" altLang="zh-CN" dirty="0"/>
          </a:p>
          <a:p>
            <a:endParaRPr lang="zh-CN" altLang="en-US"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studies</a:t>
            </a:r>
            <a:endParaRPr lang="zh-CN" altLang="en-US" dirty="0"/>
          </a:p>
        </p:txBody>
      </p:sp>
      <p:sp>
        <p:nvSpPr>
          <p:cNvPr id="3" name="文本占位符 2"/>
          <p:cNvSpPr>
            <a:spLocks noGrp="1"/>
          </p:cNvSpPr>
          <p:nvPr>
            <p:ph type="body" idx="1"/>
          </p:nvPr>
        </p:nvSpPr>
        <p:spPr/>
        <p:txBody>
          <a:bodyPr>
            <a:normAutofit fontScale="92500" lnSpcReduction="10000"/>
          </a:bodyPr>
          <a:lstStyle/>
          <a:p>
            <a:r>
              <a:rPr lang="en-US" altLang="zh-CN" b="1" dirty="0" err="1"/>
              <a:t>VGGNet</a:t>
            </a:r>
            <a:r>
              <a:rPr lang="en-US" altLang="zh-CN" dirty="0"/>
              <a:t>. The runner-up in ILSVRC 2014 was the network from Karen </a:t>
            </a:r>
            <a:r>
              <a:rPr lang="en-US" altLang="zh-CN" dirty="0" err="1"/>
              <a:t>Simonyan</a:t>
            </a:r>
            <a:r>
              <a:rPr lang="en-US" altLang="zh-CN" dirty="0"/>
              <a:t> and Andrew Zisserman that became known as the </a:t>
            </a:r>
            <a:r>
              <a:rPr lang="en-US" altLang="zh-CN" dirty="0" err="1">
                <a:hlinkClick r:id="rId1"/>
              </a:rPr>
              <a:t>VGGNet</a:t>
            </a:r>
            <a:r>
              <a:rPr lang="en-US" altLang="zh-CN" dirty="0"/>
              <a:t>. Its main contribution was in showing that the depth of the network is a critical component for good performance. Their final best network contains 16 CONV/FC layers and, appealingly, features an extremely homogeneous architecture that only performs 3x3 convolutions and 2x2 pooling from the beginning to the end. Their </a:t>
            </a:r>
            <a:r>
              <a:rPr lang="en-US" altLang="zh-CN" dirty="0">
                <a:hlinkClick r:id="rId1"/>
              </a:rPr>
              <a:t>pretrained model</a:t>
            </a:r>
            <a:r>
              <a:rPr lang="en-US" altLang="zh-CN" dirty="0"/>
              <a:t> is available for plug and play use in Caffe. A downside of the </a:t>
            </a:r>
            <a:r>
              <a:rPr lang="en-US" altLang="zh-CN" dirty="0" err="1"/>
              <a:t>VGGNet</a:t>
            </a:r>
            <a:r>
              <a:rPr lang="en-US" altLang="zh-CN" dirty="0"/>
              <a:t> is that it is more expensive to evaluate and uses a lot more memory and parameters (140M). Most of these parameters are in the first fully connected layer, and it was since found that these FC layers can be removed with no performance downgrade, significantly reducing the number of necessary parameters.</a:t>
            </a:r>
            <a:endParaRPr lang="en-US" altLang="zh-CN" dirty="0"/>
          </a:p>
          <a:p>
            <a:endParaRPr lang="zh-CN" alt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studies</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b="1" dirty="0" err="1"/>
              <a:t>ResNet</a:t>
            </a:r>
            <a:r>
              <a:rPr lang="en-US" altLang="zh-CN" dirty="0"/>
              <a:t>. </a:t>
            </a:r>
            <a:r>
              <a:rPr lang="en-US" altLang="zh-CN" dirty="0">
                <a:hlinkClick r:id="rId1"/>
              </a:rPr>
              <a:t>Residual Network</a:t>
            </a:r>
            <a:r>
              <a:rPr lang="en-US" altLang="zh-CN" dirty="0"/>
              <a:t> developed by </a:t>
            </a:r>
            <a:r>
              <a:rPr lang="en-US" altLang="zh-CN" dirty="0" err="1"/>
              <a:t>Kaiming</a:t>
            </a:r>
            <a:r>
              <a:rPr lang="en-US" altLang="zh-CN" dirty="0"/>
              <a:t> He et al. was the winner of ILSVRC 2015. It features special </a:t>
            </a:r>
            <a:r>
              <a:rPr lang="en-US" altLang="zh-CN" i="1" dirty="0"/>
              <a:t>skip connections</a:t>
            </a:r>
            <a:r>
              <a:rPr lang="en-US" altLang="zh-CN" dirty="0"/>
              <a:t> and a heavy use of </a:t>
            </a:r>
            <a:r>
              <a:rPr lang="en-US" altLang="zh-CN" dirty="0">
                <a:hlinkClick r:id="rId2"/>
              </a:rPr>
              <a:t>batch normalization</a:t>
            </a:r>
            <a:r>
              <a:rPr lang="en-US" altLang="zh-CN" dirty="0"/>
              <a:t>. The architecture is also missing fully connected layers at the end of the network. The reader is also referred to </a:t>
            </a:r>
            <a:r>
              <a:rPr lang="en-US" altLang="zh-CN" dirty="0" err="1"/>
              <a:t>Kaiming’s</a:t>
            </a:r>
            <a:r>
              <a:rPr lang="en-US" altLang="zh-CN" dirty="0"/>
              <a:t> presentation (</a:t>
            </a:r>
            <a:r>
              <a:rPr lang="en-US" altLang="zh-CN" dirty="0">
                <a:hlinkClick r:id="rId3"/>
              </a:rPr>
              <a:t>video</a:t>
            </a:r>
            <a:r>
              <a:rPr lang="en-US" altLang="zh-CN" dirty="0"/>
              <a:t>, </a:t>
            </a:r>
            <a:r>
              <a:rPr lang="en-US" altLang="zh-CN" dirty="0">
                <a:hlinkClick r:id="rId4"/>
              </a:rPr>
              <a:t>slides</a:t>
            </a:r>
            <a:r>
              <a:rPr lang="en-US" altLang="zh-CN" dirty="0"/>
              <a:t>), and some </a:t>
            </a:r>
            <a:r>
              <a:rPr lang="en-US" altLang="zh-CN" dirty="0">
                <a:hlinkClick r:id="rId5"/>
              </a:rPr>
              <a:t>recent experiments</a:t>
            </a:r>
            <a:r>
              <a:rPr lang="en-US" altLang="zh-CN" dirty="0"/>
              <a:t> that reproduce these networks in Torch. </a:t>
            </a:r>
            <a:r>
              <a:rPr lang="en-US" altLang="zh-CN" dirty="0" err="1"/>
              <a:t>ResNets</a:t>
            </a:r>
            <a:r>
              <a:rPr lang="en-US" altLang="zh-CN" dirty="0"/>
              <a:t> are currently by far state of the art Convolutional Neural Network models and are the default choice for using </a:t>
            </a:r>
            <a:r>
              <a:rPr lang="en-US" altLang="zh-CN" dirty="0" err="1"/>
              <a:t>ConvNets</a:t>
            </a:r>
            <a:r>
              <a:rPr lang="en-US" altLang="zh-CN" dirty="0"/>
              <a:t> in practice (as of May 10, 2016). In particular, also see more recent developments that tweak the original architecture from </a:t>
            </a:r>
            <a:r>
              <a:rPr lang="en-US" altLang="zh-CN" dirty="0" err="1">
                <a:hlinkClick r:id="rId6"/>
              </a:rPr>
              <a:t>Kaiming</a:t>
            </a:r>
            <a:r>
              <a:rPr lang="en-US" altLang="zh-CN" dirty="0">
                <a:hlinkClick r:id="rId6"/>
              </a:rPr>
              <a:t> He et al. Identity Mappings in Deep Residual Networks</a:t>
            </a:r>
            <a:r>
              <a:rPr lang="en-US" altLang="zh-CN" dirty="0"/>
              <a:t> (published March 2016).</a:t>
            </a:r>
            <a:endParaRPr lang="en-US" altLang="zh-CN" dirty="0"/>
          </a:p>
          <a:p>
            <a:endParaRPr lang="zh-CN" alt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GG16”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400000">
            <a:off x="-1875077" y="3310178"/>
            <a:ext cx="7785102" cy="2155348"/>
          </a:xfrm>
          <a:prstGeom prst="rect">
            <a:avLst/>
          </a:prstGeom>
          <a:noFill/>
        </p:spPr>
      </p:pic>
      <p:pic>
        <p:nvPicPr>
          <p:cNvPr id="3076" name="Picture 4" descr="“GooleNet”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3454" y="590552"/>
            <a:ext cx="2089009" cy="7594600"/>
          </a:xfrm>
          <a:prstGeom prst="rect">
            <a:avLst/>
          </a:prstGeom>
          <a:noFill/>
        </p:spPr>
      </p:pic>
      <p:pic>
        <p:nvPicPr>
          <p:cNvPr id="3078" name="Picture 6" descr="“Resnet”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6773386" y="3038750"/>
            <a:ext cx="7785104" cy="2530339"/>
          </a:xfrm>
          <a:prstGeom prst="rect">
            <a:avLst/>
          </a:prstGeom>
          <a:noFill/>
        </p:spPr>
      </p:pic>
      <p:sp>
        <p:nvSpPr>
          <p:cNvPr id="4" name="文本框 3"/>
          <p:cNvSpPr txBox="1"/>
          <p:nvPr/>
        </p:nvSpPr>
        <p:spPr>
          <a:xfrm>
            <a:off x="1401921" y="8870308"/>
            <a:ext cx="123110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rPr>
              <a:t>VGG-16</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 name="文本框 5"/>
          <p:cNvSpPr txBox="1"/>
          <p:nvPr/>
        </p:nvSpPr>
        <p:spPr>
          <a:xfrm>
            <a:off x="5410199" y="8918254"/>
            <a:ext cx="18822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err="1">
                <a:ln>
                  <a:noFill/>
                </a:ln>
                <a:solidFill>
                  <a:srgbClr val="000000"/>
                </a:solidFill>
                <a:effectLst/>
                <a:uFillTx/>
                <a:latin typeface="Helvetica Neue"/>
                <a:ea typeface="Helvetica Neue"/>
                <a:cs typeface="Helvetica Neue"/>
                <a:sym typeface="Helvetica Neue"/>
              </a:rPr>
              <a:t>GoogleNet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文本框 6"/>
          <p:cNvSpPr txBox="1"/>
          <p:nvPr/>
        </p:nvSpPr>
        <p:spPr>
          <a:xfrm>
            <a:off x="9894808" y="8961692"/>
            <a:ext cx="116538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err="1">
                <a:ln>
                  <a:noFill/>
                </a:ln>
                <a:solidFill>
                  <a:srgbClr val="000000"/>
                </a:solidFill>
                <a:effectLst/>
                <a:uFillTx/>
                <a:latin typeface="Helvetica Neue"/>
                <a:ea typeface="Helvetica Neue"/>
                <a:cs typeface="Helvetica Neue"/>
                <a:sym typeface="Helvetica Neue"/>
              </a:rPr>
              <a:t>ResNet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68400" y="787400"/>
            <a:ext cx="10464800" cy="1422400"/>
          </a:xfrm>
        </p:spPr>
        <p:txBody>
          <a:bodyPr>
            <a:normAutofit/>
          </a:bodyPr>
          <a:lstStyle/>
          <a:p>
            <a:r>
              <a:rPr lang="en-US" altLang="zh-CN" sz="4000" dirty="0"/>
              <a:t>Dense neural network and Convolutional neural network</a:t>
            </a:r>
            <a:endParaRPr lang="zh-CN" altLang="en-US" sz="4000" dirty="0"/>
          </a:p>
        </p:txBody>
      </p:sp>
      <p:pic>
        <p:nvPicPr>
          <p:cNvPr id="6" name="图片 5"/>
          <p:cNvPicPr>
            <a:picLocks noChangeAspect="1"/>
          </p:cNvPicPr>
          <p:nvPr/>
        </p:nvPicPr>
        <p:blipFill>
          <a:blip r:embed="rId1"/>
          <a:stretch>
            <a:fillRect/>
          </a:stretch>
        </p:blipFill>
        <p:spPr>
          <a:xfrm>
            <a:off x="464305" y="3272076"/>
            <a:ext cx="12076190" cy="3819048"/>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0000" y="863600"/>
            <a:ext cx="10464800" cy="1422400"/>
          </a:xfrm>
        </p:spPr>
        <p:txBody>
          <a:bodyPr>
            <a:normAutofit/>
          </a:bodyPr>
          <a:lstStyle/>
          <a:p>
            <a:r>
              <a:rPr lang="en-US" altLang="zh-CN" sz="4000" dirty="0"/>
              <a:t>A simple CNN structure</a:t>
            </a:r>
            <a:endParaRPr lang="zh-CN" altLang="en-US" sz="4000" dirty="0"/>
          </a:p>
        </p:txBody>
      </p:sp>
      <p:sp>
        <p:nvSpPr>
          <p:cNvPr id="4" name="文本占位符 3"/>
          <p:cNvSpPr>
            <a:spLocks noGrp="1"/>
          </p:cNvSpPr>
          <p:nvPr>
            <p:ph type="body" sz="quarter" idx="1"/>
          </p:nvPr>
        </p:nvSpPr>
        <p:spPr>
          <a:xfrm>
            <a:off x="1270000" y="8153400"/>
            <a:ext cx="10464800" cy="1485900"/>
          </a:xfrm>
        </p:spPr>
        <p:txBody>
          <a:bodyPr>
            <a:normAutofit/>
          </a:bodyPr>
          <a:lstStyle/>
          <a:p>
            <a:pPr algn="l"/>
            <a:r>
              <a:rPr lang="en-US" altLang="zh-CN" sz="1800" dirty="0"/>
              <a:t>CONV: Convolutional kernel layer</a:t>
            </a:r>
            <a:endParaRPr lang="en-US" altLang="zh-CN" sz="1800" dirty="0"/>
          </a:p>
          <a:p>
            <a:pPr algn="l"/>
            <a:r>
              <a:rPr lang="en-US" altLang="zh-CN" sz="1800" dirty="0"/>
              <a:t>RELU: Activation function</a:t>
            </a:r>
            <a:endParaRPr lang="en-US" altLang="zh-CN" sz="1800" dirty="0"/>
          </a:p>
          <a:p>
            <a:pPr algn="l"/>
            <a:r>
              <a:rPr lang="en-US" altLang="zh-CN" sz="1800" dirty="0"/>
              <a:t>POOL: Dimension reduction layer</a:t>
            </a:r>
            <a:endParaRPr lang="en-US" altLang="zh-CN" sz="1800" dirty="0"/>
          </a:p>
          <a:p>
            <a:pPr algn="l"/>
            <a:r>
              <a:rPr lang="en-US" altLang="zh-CN" sz="1800" dirty="0"/>
              <a:t>FC: Fully connection layer</a:t>
            </a:r>
            <a:endParaRPr lang="zh-CN" altLang="en-US" sz="1800" dirty="0"/>
          </a:p>
        </p:txBody>
      </p:sp>
      <p:pic>
        <p:nvPicPr>
          <p:cNvPr id="5" name="图片 4"/>
          <p:cNvPicPr>
            <a:picLocks noChangeAspect="1"/>
          </p:cNvPicPr>
          <p:nvPr/>
        </p:nvPicPr>
        <p:blipFill>
          <a:blip r:embed="rId1"/>
          <a:stretch>
            <a:fillRect/>
          </a:stretch>
        </p:blipFill>
        <p:spPr>
          <a:xfrm>
            <a:off x="959543" y="2562557"/>
            <a:ext cx="11085714" cy="531428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0000" y="952500"/>
            <a:ext cx="10464800" cy="1422400"/>
          </a:xfrm>
        </p:spPr>
        <p:txBody>
          <a:bodyPr/>
          <a:lstStyle/>
          <a:p>
            <a:r>
              <a:rPr lang="en-US" altLang="zh-CN" dirty="0"/>
              <a:t>Convolutional kernel</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3562" y="2994025"/>
            <a:ext cx="4714875" cy="5162550"/>
          </a:xfrm>
          <a:prstGeom prst="rect">
            <a:avLst/>
          </a:prstGeom>
        </p:spPr>
      </p:pic>
      <p:sp>
        <p:nvSpPr>
          <p:cNvPr id="7" name="文本框 6"/>
          <p:cNvSpPr txBox="1"/>
          <p:nvPr/>
        </p:nvSpPr>
        <p:spPr>
          <a:xfrm>
            <a:off x="8141615" y="3586738"/>
            <a:ext cx="276678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rPr>
              <a:t>This is a gif image</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onvolutional kernel"/>
          <p:cNvSpPr txBox="1">
            <a:spLocks noGrp="1"/>
          </p:cNvSpPr>
          <p:nvPr>
            <p:ph type="title"/>
          </p:nvPr>
        </p:nvSpPr>
        <p:spPr>
          <a:prstGeom prst="rect">
            <a:avLst/>
          </a:prstGeom>
        </p:spPr>
        <p:txBody>
          <a:bodyPr/>
          <a:lstStyle/>
          <a:p>
            <a:r>
              <a:rPr dirty="0"/>
              <a:t>Convolutional kernel</a:t>
            </a:r>
            <a:endParaRPr dirty="0"/>
          </a:p>
        </p:txBody>
      </p:sp>
      <p:sp>
        <p:nvSpPr>
          <p:cNvPr id="2" name="文本框 1"/>
          <p:cNvSpPr txBox="1"/>
          <p:nvPr/>
        </p:nvSpPr>
        <p:spPr>
          <a:xfrm>
            <a:off x="9410700" y="4313893"/>
            <a:ext cx="26416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b="0" dirty="0"/>
              <a:t>Padding on the input volume with zeros in such way that the conv layer does not alter the spatial dimensions of the input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2050" name="Picture 2" descr="https://timgsa.baidu.com/timg?image&amp;quality=80&amp;size=b9999_10000&amp;sec=1512249322478&amp;di=69a4ec8266d1bbe18d8a175f759271e2&amp;imgtype=0&amp;src=http%3A%2F%2Fimgtec.eetrend.com%2Fsites%2Fimgtec.eetrend.com%2Ffiles%2F201610%2Fblog%2F8795-23429-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8663" y="2413000"/>
            <a:ext cx="6534923" cy="5156200"/>
          </a:xfrm>
          <a:prstGeom prst="rect">
            <a:avLst/>
          </a:prstGeom>
          <a:noFill/>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0" y="254000"/>
            <a:ext cx="11099800" cy="2159000"/>
          </a:xfrm>
        </p:spPr>
        <p:txBody>
          <a:bodyPr>
            <a:normAutofit/>
          </a:bodyPr>
          <a:lstStyle/>
          <a:p>
            <a:r>
              <a:rPr lang="en-US" altLang="zh-CN" sz="4000" b="1" dirty="0"/>
              <a:t>Rectified linear unit</a:t>
            </a:r>
            <a:r>
              <a:rPr lang="zh-CN" altLang="en-US" sz="4000" b="1" dirty="0"/>
              <a:t>，</a:t>
            </a:r>
            <a:r>
              <a:rPr lang="en-US" altLang="zh-CN" sz="4000" b="1" dirty="0" err="1"/>
              <a:t>ReLU</a:t>
            </a:r>
            <a:endParaRPr lang="en-US" altLang="zh-CN" sz="4000" b="1" dirty="0"/>
          </a:p>
        </p:txBody>
      </p:sp>
      <p:sp>
        <p:nvSpPr>
          <p:cNvPr id="5" name="文本框 4"/>
          <p:cNvSpPr txBox="1"/>
          <p:nvPr/>
        </p:nvSpPr>
        <p:spPr>
          <a:xfrm>
            <a:off x="1700865" y="2634238"/>
            <a:ext cx="35747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rPr>
              <a:t>   </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9" name="图片 8"/>
          <p:cNvPicPr>
            <a:picLocks noChangeAspect="1"/>
          </p:cNvPicPr>
          <p:nvPr/>
        </p:nvPicPr>
        <p:blipFill>
          <a:blip r:embed="rId1"/>
          <a:stretch>
            <a:fillRect/>
          </a:stretch>
        </p:blipFill>
        <p:spPr>
          <a:xfrm>
            <a:off x="1879600" y="2660676"/>
            <a:ext cx="7879458" cy="666724"/>
          </a:xfrm>
          <a:prstGeom prst="rect">
            <a:avLst/>
          </a:prstGeom>
        </p:spPr>
      </p:pic>
      <p:pic>
        <p:nvPicPr>
          <p:cNvPr id="10" name="图片 9"/>
          <p:cNvPicPr>
            <a:picLocks noChangeAspect="1"/>
          </p:cNvPicPr>
          <p:nvPr/>
        </p:nvPicPr>
        <p:blipFill>
          <a:blip r:embed="rId2"/>
          <a:stretch>
            <a:fillRect/>
          </a:stretch>
        </p:blipFill>
        <p:spPr>
          <a:xfrm>
            <a:off x="3157795" y="3575076"/>
            <a:ext cx="5972708" cy="506231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Pooling layer</a:t>
            </a:r>
            <a:endParaRPr lang="zh-CN" altLang="en-US" dirty="0"/>
          </a:p>
        </p:txBody>
      </p:sp>
      <p:pic>
        <p:nvPicPr>
          <p:cNvPr id="4" name="图片 3"/>
          <p:cNvPicPr>
            <a:picLocks noChangeAspect="1"/>
          </p:cNvPicPr>
          <p:nvPr/>
        </p:nvPicPr>
        <p:blipFill>
          <a:blip r:embed="rId1"/>
          <a:stretch>
            <a:fillRect/>
          </a:stretch>
        </p:blipFill>
        <p:spPr>
          <a:xfrm>
            <a:off x="526209" y="3057819"/>
            <a:ext cx="11952381" cy="4704762"/>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ooling"/>
          <p:cNvSpPr txBox="1">
            <a:spLocks noGrp="1"/>
          </p:cNvSpPr>
          <p:nvPr>
            <p:ph type="title"/>
          </p:nvPr>
        </p:nvSpPr>
        <p:spPr>
          <a:prstGeom prst="rect">
            <a:avLst/>
          </a:prstGeom>
        </p:spPr>
        <p:txBody>
          <a:bodyPr>
            <a:normAutofit/>
          </a:bodyPr>
          <a:lstStyle/>
          <a:p>
            <a:r>
              <a:rPr dirty="0"/>
              <a:t>Pooling</a:t>
            </a:r>
            <a:endParaRPr dirty="0"/>
          </a:p>
        </p:txBody>
      </p:sp>
      <p:sp>
        <p:nvSpPr>
          <p:cNvPr id="127" name="正文"/>
          <p:cNvSpPr txBox="1">
            <a:spLocks noGrp="1"/>
          </p:cNvSpPr>
          <p:nvPr>
            <p:ph type="body" idx="1"/>
          </p:nvPr>
        </p:nvSpPr>
        <p:spPr>
          <a:xfrm>
            <a:off x="952500" y="2743200"/>
            <a:ext cx="11099800" cy="6286500"/>
          </a:xfrm>
          <a:prstGeom prst="rect">
            <a:avLst/>
          </a:prstGeom>
        </p:spPr>
        <p:txBody>
          <a:bodyPr/>
          <a:lstStyle/>
          <a:p>
            <a:endParaRPr dirty="0"/>
          </a:p>
        </p:txBody>
      </p:sp>
      <p:pic>
        <p:nvPicPr>
          <p:cNvPr id="128" name="bhXRN.png" descr="bhXRN.png"/>
          <p:cNvPicPr>
            <a:picLocks noChangeAspect="1"/>
          </p:cNvPicPr>
          <p:nvPr/>
        </p:nvPicPr>
        <p:blipFill>
          <a:blip r:embed="rId1"/>
          <a:stretch>
            <a:fillRect/>
          </a:stretch>
        </p:blipFill>
        <p:spPr>
          <a:xfrm>
            <a:off x="1661467" y="2743199"/>
            <a:ext cx="8993833" cy="6406321"/>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MNIST dataset</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10609" y="2593182"/>
            <a:ext cx="6630591" cy="6630591"/>
          </a:xfrm>
          <a:prstGeom prst="rect">
            <a:avLst/>
          </a:prstGeom>
        </p:spPr>
      </p:pic>
      <p:sp>
        <p:nvSpPr>
          <p:cNvPr id="8" name="文本框 7"/>
          <p:cNvSpPr txBox="1"/>
          <p:nvPr/>
        </p:nvSpPr>
        <p:spPr>
          <a:xfrm>
            <a:off x="430609" y="2794178"/>
            <a:ext cx="5080000" cy="4165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b="0" dirty="0"/>
              <a:t>The MNIST database of handwritten digits,</a:t>
            </a:r>
            <a:endParaRPr lang="en-US" altLang="zh-CN" b="0" dirty="0"/>
          </a:p>
          <a:p>
            <a:pPr algn="l"/>
            <a:r>
              <a:rPr lang="en-US" altLang="zh-CN" b="0" dirty="0"/>
              <a:t> available from this page, </a:t>
            </a:r>
            <a:endParaRPr lang="en-US" altLang="zh-CN" b="0" dirty="0"/>
          </a:p>
          <a:p>
            <a:pPr algn="l"/>
            <a:r>
              <a:rPr lang="en-US" altLang="zh-CN" b="0" dirty="0"/>
              <a:t>has a training set of 60,000 examples, and a test set of 10,000 examples.</a:t>
            </a:r>
            <a:endParaRPr lang="en-US" altLang="zh-CN" b="0" dirty="0"/>
          </a:p>
          <a:p>
            <a:pPr algn="l"/>
            <a:r>
              <a:rPr lang="en-US" altLang="zh-CN" b="0" dirty="0"/>
              <a:t> It is a subset of a larger set available from NIST. </a:t>
            </a:r>
            <a:endParaRPr lang="en-US" altLang="zh-CN" b="0" dirty="0"/>
          </a:p>
          <a:p>
            <a:pPr algn="l"/>
            <a:r>
              <a:rPr lang="en-US" altLang="zh-CN" b="0" dirty="0"/>
              <a:t>The digits have been size-normalized and centered in a fixed-size image.</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4648</Words>
  <Application>WPS 演示</Application>
  <PresentationFormat>自定义</PresentationFormat>
  <Paragraphs>76</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Helvetica Neue</vt:lpstr>
      <vt:lpstr>Helvetica Neue Medium</vt:lpstr>
      <vt:lpstr>Helvetica Neue Light</vt:lpstr>
      <vt:lpstr>Helvetica Neue Thin</vt:lpstr>
      <vt:lpstr>Segoe Print</vt:lpstr>
      <vt:lpstr>Helvetica Light</vt:lpstr>
      <vt:lpstr>微软雅黑</vt:lpstr>
      <vt:lpstr>Arial Unicode MS</vt:lpstr>
      <vt:lpstr>White</vt:lpstr>
      <vt:lpstr>Convolutional neural network for Image recognition</vt:lpstr>
      <vt:lpstr>Dense neural network and Convolutional neural network</vt:lpstr>
      <vt:lpstr>A simple CNN structure</vt:lpstr>
      <vt:lpstr>Convolutional kernel</vt:lpstr>
      <vt:lpstr>Convolutional kernel</vt:lpstr>
      <vt:lpstr>Rectified linear unit，ReLU</vt:lpstr>
      <vt:lpstr>Pooling layer</vt:lpstr>
      <vt:lpstr>Pooling</vt:lpstr>
      <vt:lpstr>MNIST dataset</vt:lpstr>
      <vt:lpstr>LeNet-5 for MNIST</vt:lpstr>
      <vt:lpstr>CIFAR10 dataset and  state of the art</vt:lpstr>
      <vt:lpstr>ImageNet</vt:lpstr>
      <vt:lpstr>Case studies </vt:lpstr>
      <vt:lpstr>Case studies</vt:lpstr>
      <vt:lpstr>Case studies</vt:lpstr>
      <vt:lpstr>Case studies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for Image recognition</dc:title>
  <dc:creator/>
  <cp:lastModifiedBy>HiteVision</cp:lastModifiedBy>
  <cp:revision>11</cp:revision>
  <dcterms:created xsi:type="dcterms:W3CDTF">2023-09-22T02:37:40Z</dcterms:created>
  <dcterms:modified xsi:type="dcterms:W3CDTF">2023-09-22T02:37:46Z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2052-11.8.2.10321</vt:lpwstr>
  </property>
</Properties>
</file>