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66" r:id="rId7"/>
    <p:sldId id="267" r:id="rId8"/>
    <p:sldId id="263" r:id="rId9"/>
    <p:sldId id="264" r:id="rId10"/>
    <p:sldId id="258" r:id="rId11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49010-0B81-8510-FB0E-52676AFDA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F8EE0-AC17-5DE3-0F79-F20D31178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B6986-EFA9-52E3-1423-457619C6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AC84D-39B8-F1C1-8869-D33A4254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25883-C2B1-8A11-698F-8BB3E7D5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1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FF12-086D-4DC0-2ECE-6C24BE36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9F5AC1-1E8A-4532-2D04-F07D0314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3AA8-D247-790F-D319-E1046E10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4AE57-A6D3-DC96-DC8D-00D40027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05F85-E372-9974-31D7-3D16F7AD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C0F3A-60AA-F863-2726-10B7538A2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32EDD-011F-48F3-434C-D0A83416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DD996-18F5-287C-DB32-0629A637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7189B-175E-DD3E-0E5B-002F7F5A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F3433-86D1-8B07-6BF6-F74BEE2B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9CBA9-D8E1-8721-E50B-9C7E7D16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3CE3-C4DE-081D-1728-CC6BC348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67E0F-ABAD-FE8D-437A-05D966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92112-12F9-D318-9163-FBA5214A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EE801-8E99-4A7F-5A91-331D53C4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1D12-E4A1-1C69-250C-410C7CBF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65326-4457-CC96-AF3E-E01538C2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1F6E-1723-5846-58FA-E93ECFF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3125C-A298-8AEA-114A-A5F56B0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D541D-2236-4D43-AC2B-6B5BB55F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4714-BE85-B66B-E3BD-A5C3C03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82380-8D88-C78A-C460-3ED085253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26189-F90E-6752-C8CF-C7EE04BAC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EF7A1-C67F-814D-110E-D7137BD4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C3714-F678-9BE0-0803-A7B9A083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45ED4-16CC-0BA6-20F5-BC51A949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2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1521-3A12-6012-341C-5DA09938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FFC8F-54C3-A27C-4EC2-8149CFE3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AC78A-4B3F-BA1B-AF23-F42867607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769F14-3208-ADF5-966D-259DCE30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685F8-0647-7194-2D1E-B51D7ED63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92ED70-4A49-159D-E3BA-FB8F7568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B7F6FB-33BB-48AF-C11D-4C1F3566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3C34B-2F3E-7E1E-BFFF-A5D97D1F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5133-7631-E1C2-5BC6-D5BF5843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41F69-B983-A67D-4E3A-FA732505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E26BB-5355-7BB7-9C94-08A1B0B7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A9B53-BDF0-08FB-8F3C-551CC4D0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0E0BB-5F10-4BDB-2D77-DA7C0031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81C418-C734-A778-7A79-BBC3A3E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78E4D-06BB-EAFB-9779-2D8B8742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A2941-5DC2-F848-76F2-8B563721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B8EE0-926A-99DB-C221-986124A1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98165-04C9-87FF-C255-A7B62FAD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19055-8CA0-71DA-1A71-85188354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3BCD7-8A9E-F441-C457-08EE34AE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E3AB8-E7A2-512B-2755-FBABD3E6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33225-DBDD-4F5E-EDD2-B8589FE2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908175-2AD8-78E2-CBF7-19D25612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AA99E-56AC-534B-A094-4D6DE0F3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F906A-A5D7-2CA9-DEAB-C31E37EB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47E7E-EBCA-BE5E-6ECB-7E0A1FA7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9CDA5-DEEB-F89F-C653-0A05AA55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9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65776-A00F-A532-033E-E214A1E8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F4F52-646C-1DEC-AC26-5B09CE4C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4ECBA-717A-2F34-1F24-09213F3E7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8196-4A48-4DE7-A96F-B7070DC82A16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76D9F-DC31-EE78-6284-CF156B71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7D7A1-5463-2D40-1196-0C2EB51F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E6F-9751-4854-9C22-13C7A98E8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7562-21B8-A829-A173-CC9F58281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4633D-2CBA-69E6-F20C-CCC7481C9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1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12114" y="1331976"/>
            <a:ext cx="2276856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3591306" y="2612136"/>
            <a:ext cx="1737360" cy="32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058918" y="3517392"/>
            <a:ext cx="2112264" cy="193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98586" y="3517392"/>
            <a:ext cx="2112264" cy="193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箭头 7"/>
          <p:cNvSpPr/>
          <p:nvPr/>
        </p:nvSpPr>
        <p:spPr>
          <a:xfrm>
            <a:off x="3271266" y="2621280"/>
            <a:ext cx="23774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下箭头 8"/>
          <p:cNvSpPr/>
          <p:nvPr/>
        </p:nvSpPr>
        <p:spPr>
          <a:xfrm>
            <a:off x="5090922" y="3078480"/>
            <a:ext cx="320040" cy="438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右箭头 9"/>
          <p:cNvSpPr/>
          <p:nvPr/>
        </p:nvSpPr>
        <p:spPr>
          <a:xfrm>
            <a:off x="7450836" y="4486656"/>
            <a:ext cx="768096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4762" y="10302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DataSet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11346" y="229031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9393" y="312620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</a:t>
            </a:r>
            <a:r>
              <a:rPr lang="en-US" altLang="zh-CN" dirty="0" err="1" smtClean="0"/>
              <a:t>i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46030" y="316277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</a:t>
            </a:r>
            <a:r>
              <a:rPr lang="en-US" altLang="zh-CN" dirty="0" smtClean="0"/>
              <a:t>i+1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80376" y="5303520"/>
            <a:ext cx="95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Cross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16" name="下弧形箭头 15"/>
          <p:cNvSpPr/>
          <p:nvPr/>
        </p:nvSpPr>
        <p:spPr>
          <a:xfrm>
            <a:off x="100584" y="2083046"/>
            <a:ext cx="729234" cy="6936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0040" y="307848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Epoch=20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细节决定成败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数据归一化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970085"/>
            <a:ext cx="104775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细节决定成败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尺寸大小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3013889"/>
            <a:ext cx="2223516" cy="2543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78" y="1690688"/>
            <a:ext cx="3771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9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83E2-BBA3-3514-9051-AB628763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855BC-BEAC-91EB-3487-A918176A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准备数据</a:t>
            </a:r>
            <a:endParaRPr lang="en-US" altLang="zh-CN" dirty="0"/>
          </a:p>
          <a:p>
            <a:r>
              <a:rPr lang="zh-CN" altLang="en-US" dirty="0"/>
              <a:t>设计网络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训练模型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分析结果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7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pic1.zhimg.com/80/v2-8d5e8934f0854c19d334ceb5c00cf22c_72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1" y="1672080"/>
            <a:ext cx="68580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3740848"/>
            <a:ext cx="3038475" cy="2838450"/>
          </a:xfrm>
          <a:prstGeom prst="rect">
            <a:avLst/>
          </a:prstGeom>
        </p:spPr>
      </p:pic>
      <p:pic>
        <p:nvPicPr>
          <p:cNvPr id="2054" name="Picture 6" descr="https://pic1.zhimg.com/v2-65f7ce5b5c7e6c39fe024f4f8f0b8ee0_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43" y="2718436"/>
            <a:ext cx="4667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/>
          <p:cNvCxnSpPr>
            <a:endCxn id="2054" idx="1"/>
          </p:cNvCxnSpPr>
          <p:nvPr/>
        </p:nvCxnSpPr>
        <p:spPr>
          <a:xfrm flipV="1">
            <a:off x="3739896" y="3766187"/>
            <a:ext cx="3293047" cy="6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pic2.zhimg.com/v2-cb24947931fb9b8d08a3d1ace3716439_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63" y="4766755"/>
            <a:ext cx="46386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>
            <a:endCxn id="2056" idx="1"/>
          </p:cNvCxnSpPr>
          <p:nvPr/>
        </p:nvCxnSpPr>
        <p:spPr>
          <a:xfrm>
            <a:off x="3812858" y="5007200"/>
            <a:ext cx="933005" cy="79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8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1695" y="2234429"/>
                <a:ext cx="9876723" cy="3776908"/>
              </a:xfrm>
            </p:spPr>
            <p:txBody>
              <a:bodyPr>
                <a:normAutofit/>
              </a:bodyPr>
              <a:lstStyle/>
              <a:p>
                <a:r>
                  <a:rPr lang="en-US" sz="4178" dirty="0"/>
                  <a:t>(</a:t>
                </a:r>
                <a:r>
                  <a:rPr lang="en-US" sz="4178" b="1" dirty="0"/>
                  <a:t>X</a:t>
                </a:r>
                <a:r>
                  <a:rPr lang="en-US" sz="4178" dirty="0"/>
                  <a:t>, y), y=</a:t>
                </a:r>
                <a:r>
                  <a:rPr lang="en-US" altLang="zh-CN" sz="4178" dirty="0"/>
                  <a:t>(0/1)</a:t>
                </a:r>
              </a:p>
              <a:p>
                <a:r>
                  <a:rPr lang="en-US" sz="4178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4178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178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4178" dirty="0"/>
                  <a:t>=</a:t>
                </a:r>
                <a:r>
                  <a:rPr lang="en-US" sz="4178" dirty="0" err="1"/>
                  <a:t>f</a:t>
                </a:r>
                <a:r>
                  <a:rPr lang="en-US" sz="4178" baseline="-25000" dirty="0" err="1"/>
                  <a:t>DNN</a:t>
                </a:r>
                <a:r>
                  <a:rPr lang="en-US" sz="4178" dirty="0"/>
                  <a:t>(</a:t>
                </a:r>
                <a:r>
                  <a:rPr lang="en-US" sz="4178" b="1" dirty="0"/>
                  <a:t>X, W</a:t>
                </a:r>
                <a:r>
                  <a:rPr lang="en-US" sz="4178" dirty="0"/>
                  <a:t>)</a:t>
                </a:r>
              </a:p>
              <a:p>
                <a:r>
                  <a:rPr lang="en-US" altLang="zh-CN" sz="4178" dirty="0"/>
                  <a:t>J(W)=|y-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4178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178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4178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4178" dirty="0"/>
                  <a:t>|=|y-f</a:t>
                </a:r>
                <a:r>
                  <a:rPr lang="en-US" altLang="zh-CN" sz="4178" baseline="-25000" dirty="0"/>
                  <a:t>DNN</a:t>
                </a:r>
                <a:r>
                  <a:rPr lang="en-US" altLang="zh-CN" sz="4178" dirty="0"/>
                  <a:t>(</a:t>
                </a:r>
                <a:r>
                  <a:rPr lang="en-US" altLang="zh-CN" sz="4178" b="1" dirty="0"/>
                  <a:t>X, W</a:t>
                </a:r>
                <a:r>
                  <a:rPr lang="en-US" altLang="zh-CN" sz="4178" dirty="0"/>
                  <a:t>) </a:t>
                </a:r>
                <a:r>
                  <a:rPr lang="en-US" altLang="zh-CN" sz="4178" dirty="0" smtClean="0"/>
                  <a:t>|</a:t>
                </a:r>
                <a:endParaRPr lang="en-US" altLang="zh-CN" sz="4178" dirty="0"/>
              </a:p>
              <a:p>
                <a:r>
                  <a:rPr lang="zh-CN" altLang="en-US" sz="4178" dirty="0" smtClean="0"/>
                  <a:t>使用梯度下降法优化</a:t>
                </a:r>
                <a:r>
                  <a:rPr lang="en-US" altLang="zh-CN" sz="4178" b="1" dirty="0"/>
                  <a:t>W</a:t>
                </a:r>
                <a:r>
                  <a:rPr lang="zh-CN" altLang="en-US" sz="4178" dirty="0"/>
                  <a:t>，使得</a:t>
                </a:r>
                <a:r>
                  <a:rPr lang="en-US" altLang="zh-CN" sz="4178" dirty="0"/>
                  <a:t>J(</a:t>
                </a:r>
                <a:r>
                  <a:rPr lang="en-US" altLang="zh-CN" sz="4178" b="1" dirty="0"/>
                  <a:t>W</a:t>
                </a:r>
                <a:r>
                  <a:rPr lang="en-US" altLang="zh-CN" sz="4178" dirty="0"/>
                  <a:t>)</a:t>
                </a:r>
                <a:r>
                  <a:rPr lang="zh-CN" altLang="en-US" sz="4178" dirty="0"/>
                  <a:t>为最小</a:t>
                </a:r>
                <a:endParaRPr lang="en-US" sz="4178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695" y="2234429"/>
                <a:ext cx="9876723" cy="3776908"/>
              </a:xfrm>
              <a:blipFill>
                <a:blip r:embed="rId2"/>
                <a:stretch>
                  <a:fillRect l="-2099" t="-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9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0EED-9742-2F2D-3913-FBB01E9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8011D-91A3-C35F-973E-BCE4BC2F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D98481-0105-3293-A388-34D759D98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98" y="1905288"/>
            <a:ext cx="6479463" cy="458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DE230B-498F-349F-07A9-1B410407EE28}"/>
              </a:ext>
            </a:extLst>
          </p:cNvPr>
          <p:cNvSpPr txBox="1"/>
          <p:nvPr/>
        </p:nvSpPr>
        <p:spPr>
          <a:xfrm>
            <a:off x="4106147" y="5020883"/>
            <a:ext cx="502061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50" dirty="0"/>
              <a:t>w</a:t>
            </a:r>
            <a:r>
              <a:rPr lang="en-US" altLang="zh-CN" sz="2350" baseline="-25000" dirty="0"/>
              <a:t>1</a:t>
            </a:r>
            <a:endParaRPr lang="zh-CN" altLang="en-US" sz="2350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9D45D9-0566-99C6-8640-152E09AB1071}"/>
              </a:ext>
            </a:extLst>
          </p:cNvPr>
          <p:cNvSpPr txBox="1"/>
          <p:nvPr/>
        </p:nvSpPr>
        <p:spPr>
          <a:xfrm>
            <a:off x="4341451" y="5632344"/>
            <a:ext cx="502061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50" dirty="0"/>
              <a:t>w</a:t>
            </a:r>
            <a:r>
              <a:rPr lang="en-US" altLang="zh-CN" sz="2350" baseline="-25000" dirty="0"/>
              <a:t>2</a:t>
            </a:r>
            <a:endParaRPr lang="zh-CN" altLang="en-US" sz="2350" baseline="-25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1C56BDC-E00C-E3D6-0092-FE8DC7E40B7D}"/>
              </a:ext>
            </a:extLst>
          </p:cNvPr>
          <p:cNvCxnSpPr/>
          <p:nvPr/>
        </p:nvCxnSpPr>
        <p:spPr>
          <a:xfrm flipV="1">
            <a:off x="3509190" y="4523420"/>
            <a:ext cx="3084273" cy="110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BFB9D6-B3F2-6C61-A879-02AE566E1632}"/>
              </a:ext>
            </a:extLst>
          </p:cNvPr>
          <p:cNvCxnSpPr>
            <a:cxnSpLocks/>
          </p:cNvCxnSpPr>
          <p:nvPr/>
        </p:nvCxnSpPr>
        <p:spPr>
          <a:xfrm>
            <a:off x="3509190" y="5647987"/>
            <a:ext cx="3084273" cy="107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3BBC287-1C94-800B-8464-9E6202BC0878}"/>
              </a:ext>
            </a:extLst>
          </p:cNvPr>
          <p:cNvCxnSpPr>
            <a:cxnSpLocks/>
          </p:cNvCxnSpPr>
          <p:nvPr/>
        </p:nvCxnSpPr>
        <p:spPr>
          <a:xfrm flipV="1">
            <a:off x="3509190" y="2334581"/>
            <a:ext cx="0" cy="32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5B35966-1C4C-38CF-E579-2B8E2A48CF1B}"/>
              </a:ext>
            </a:extLst>
          </p:cNvPr>
          <p:cNvSpPr txBox="1"/>
          <p:nvPr/>
        </p:nvSpPr>
        <p:spPr>
          <a:xfrm>
            <a:off x="958551" y="3187886"/>
            <a:ext cx="2799164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50" dirty="0"/>
              <a:t>J(w)= |y-</a:t>
            </a:r>
            <a:r>
              <a:rPr lang="en-US" altLang="zh-CN" sz="2350" dirty="0" err="1"/>
              <a:t>f</a:t>
            </a:r>
            <a:r>
              <a:rPr lang="en-US" altLang="zh-CN" sz="2350" baseline="-25000" dirty="0" err="1"/>
              <a:t>DNN</a:t>
            </a:r>
            <a:r>
              <a:rPr lang="en-US" altLang="zh-CN" sz="2350" dirty="0"/>
              <a:t>(</a:t>
            </a:r>
            <a:r>
              <a:rPr lang="en-US" altLang="zh-CN" sz="2350" b="1" dirty="0"/>
              <a:t>X, W</a:t>
            </a:r>
            <a:r>
              <a:rPr lang="en-US" altLang="zh-CN" sz="2350" dirty="0"/>
              <a:t>)| </a:t>
            </a:r>
            <a:endParaRPr lang="zh-CN" altLang="en-US" sz="235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5D699-F6A6-D73F-9A14-CF4D16DEBBFE}"/>
              </a:ext>
            </a:extLst>
          </p:cNvPr>
          <p:cNvSpPr txBox="1"/>
          <p:nvPr/>
        </p:nvSpPr>
        <p:spPr>
          <a:xfrm>
            <a:off x="9009471" y="4779769"/>
            <a:ext cx="1681871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50" b="1" dirty="0"/>
              <a:t>W</a:t>
            </a:r>
            <a:r>
              <a:rPr lang="en-US" altLang="zh-CN" sz="2350" dirty="0"/>
              <a:t>=(W</a:t>
            </a:r>
            <a:r>
              <a:rPr lang="en-US" altLang="zh-CN" sz="2350" baseline="-25000" dirty="0"/>
              <a:t>1</a:t>
            </a:r>
            <a:r>
              <a:rPr lang="en-US" altLang="zh-CN" sz="2350" dirty="0"/>
              <a:t>,W</a:t>
            </a:r>
            <a:r>
              <a:rPr lang="en-US" altLang="zh-CN" sz="2350" baseline="-25000" dirty="0"/>
              <a:t>2</a:t>
            </a:r>
            <a:r>
              <a:rPr lang="en-US" altLang="zh-CN" sz="2350" dirty="0"/>
              <a:t>)</a:t>
            </a:r>
            <a:endParaRPr lang="zh-CN" altLang="en-US" sz="2350" dirty="0"/>
          </a:p>
        </p:txBody>
      </p:sp>
    </p:spTree>
    <p:extLst>
      <p:ext uri="{BB962C8B-B14F-4D97-AF65-F5344CB8AC3E}">
        <p14:creationId xmlns:p14="http://schemas.microsoft.com/office/powerpoint/2010/main" val="13006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96" y="1541526"/>
            <a:ext cx="4905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r>
              <a:rPr lang="zh-CN" altLang="en-US" dirty="0" smtClean="0"/>
              <a:t>损失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pic4.zhimg.com/v2-8d194f3da4e92f1b4bfdd9f5dd7ee2c7_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34" y="2905156"/>
            <a:ext cx="40576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ic3.zhimg.com/80/v2-e9e20265f21518e4fd8417463ae56a9e_72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55" y="3421094"/>
            <a:ext cx="4313809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ic2.zhimg.com/v2-5668e88ad8ca49d98ee44791dd352691_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0" y="4492879"/>
            <a:ext cx="838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6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交叉熵</a:t>
            </a:r>
            <a:r>
              <a:rPr lang="zh-CN" altLang="en-US" dirty="0" smtClean="0"/>
              <a:t>损失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https://pic3.zhimg.com/80/v2-e9e20265f21518e4fd8417463ae56a9e_72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35" y="3421094"/>
            <a:ext cx="4503229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35" y="2632456"/>
            <a:ext cx="4503229" cy="600075"/>
          </a:xfrm>
          <a:prstGeom prst="rect">
            <a:avLst/>
          </a:prstGeom>
        </p:spPr>
      </p:pic>
      <p:pic>
        <p:nvPicPr>
          <p:cNvPr id="4098" name="Picture 2" descr="https://pic2.zhimg.com/v2-0beaaf680683a4d4f173b2d9232920cd_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27" y="4360036"/>
            <a:ext cx="81629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7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72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Pytorch入门</vt:lpstr>
      <vt:lpstr>Pytorch的步骤</vt:lpstr>
      <vt:lpstr>模型训练</vt:lpstr>
      <vt:lpstr>模型训练</vt:lpstr>
      <vt:lpstr>模型训练</vt:lpstr>
      <vt:lpstr>模型训练</vt:lpstr>
      <vt:lpstr>模型训练</vt:lpstr>
      <vt:lpstr>交叉熵损失</vt:lpstr>
      <vt:lpstr>交叉熵损失</vt:lpstr>
      <vt:lpstr>PowerPoint 演示文稿</vt:lpstr>
      <vt:lpstr>细节决定成败</vt:lpstr>
      <vt:lpstr>细节决定成败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Pytorch入门</dc:title>
  <dc:creator>morgan dexter</dc:creator>
  <cp:lastModifiedBy>dwb</cp:lastModifiedBy>
  <cp:revision>44</cp:revision>
  <dcterms:created xsi:type="dcterms:W3CDTF">2023-09-26T12:44:00Z</dcterms:created>
  <dcterms:modified xsi:type="dcterms:W3CDTF">2023-10-07T08:44:17Z</dcterms:modified>
</cp:coreProperties>
</file>