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448" r:id="rId5"/>
    <p:sldId id="259" r:id="rId6"/>
    <p:sldId id="2472" r:id="rId7"/>
    <p:sldId id="2463" r:id="rId8"/>
    <p:sldId id="2468" r:id="rId9"/>
    <p:sldId id="2469" r:id="rId10"/>
    <p:sldId id="2470" r:id="rId11"/>
    <p:sldId id="2471" r:id="rId12"/>
    <p:sldId id="2474" r:id="rId13"/>
    <p:sldId id="2466" r:id="rId14"/>
    <p:sldId id="2467" r:id="rId15"/>
    <p:sldId id="2473" r:id="rId16"/>
    <p:sldId id="2464" r:id="rId17"/>
    <p:sldId id="2453" r:id="rId18"/>
    <p:sldId id="2475" r:id="rId19"/>
    <p:sldId id="24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ria\Desktop\_SCC\2024%20Spring\1%20CPT-200%20System%20Analysis%20Capstone\GitHub_Repository\CPT200SP24-Team1-PetNamer\Phase%202%20Docs\Phase%202%20-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Gantt Chart</a:t>
            </a:r>
            <a:endParaRPr lang="en-US" baseline="0"/>
          </a:p>
        </c:rich>
      </c:tx>
      <c:layout>
        <c:manualLayout>
          <c:xMode val="edge"/>
          <c:yMode val="edge"/>
          <c:x val="0.344222805482648"/>
          <c:y val="9.5238095238095195E-3"/>
        </c:manualLayout>
      </c:layout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Sheet1!$C$5:$C$13</c:f>
              <c:strCache>
                <c:ptCount val="9"/>
                <c:pt idx="0">
                  <c:v>1/28/2024</c:v>
                </c:pt>
                <c:pt idx="1">
                  <c:v>2/4/2024</c:v>
                </c:pt>
                <c:pt idx="2">
                  <c:v>2/6/2024</c:v>
                </c:pt>
                <c:pt idx="3">
                  <c:v>2/8/2024</c:v>
                </c:pt>
                <c:pt idx="4">
                  <c:v>3/5/2024</c:v>
                </c:pt>
                <c:pt idx="5">
                  <c:v>3/7/2024</c:v>
                </c:pt>
                <c:pt idx="6">
                  <c:v>4/9/2024</c:v>
                </c:pt>
                <c:pt idx="7">
                  <c:v>4/11/2024</c:v>
                </c:pt>
                <c:pt idx="8">
                  <c:v>4/30/2024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Sheet1!$C$5:$C$13</c:f>
              <c:numCache>
                <c:formatCode>m/d/yyyy</c:formatCode>
                <c:ptCount val="9"/>
                <c:pt idx="0">
                  <c:v>45319</c:v>
                </c:pt>
                <c:pt idx="1">
                  <c:v>45326</c:v>
                </c:pt>
                <c:pt idx="2">
                  <c:v>45328</c:v>
                </c:pt>
                <c:pt idx="3">
                  <c:v>45330</c:v>
                </c:pt>
                <c:pt idx="4">
                  <c:v>45356</c:v>
                </c:pt>
                <c:pt idx="5">
                  <c:v>45358</c:v>
                </c:pt>
                <c:pt idx="6">
                  <c:v>45391</c:v>
                </c:pt>
                <c:pt idx="7">
                  <c:v>45393</c:v>
                </c:pt>
                <c:pt idx="8">
                  <c:v>45412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7-4A31-948B-2F40004294E9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2-2AF7-4A31-948B-2F40004294E9}"/>
              </c:ext>
            </c:extLst>
          </c:dPt>
          <c:dPt>
            <c:idx val="1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4-2AF7-4A31-948B-2F40004294E9}"/>
              </c:ext>
            </c:extLst>
          </c:dPt>
          <c:dPt>
            <c:idx val="2"/>
            <c:invertIfNegative val="0"/>
            <c:bubble3D val="0"/>
            <c:spPr>
              <a:solidFill>
                <a:srgbClr val="008000"/>
              </a:solidFill>
            </c:spPr>
            <c:extLst>
              <c:ext xmlns:c16="http://schemas.microsoft.com/office/drawing/2014/chart" uri="{C3380CC4-5D6E-409C-BE32-E72D297353CC}">
                <c16:uniqueId val="{00000006-2AF7-4A31-948B-2F40004294E9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8-2AF7-4A31-948B-2F40004294E9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A-2AF7-4A31-948B-2F40004294E9}"/>
              </c:ext>
            </c:extLst>
          </c:dPt>
          <c:dPt>
            <c:idx val="5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C-2AF7-4A31-948B-2F40004294E9}"/>
              </c:ext>
            </c:extLst>
          </c:dPt>
          <c:dPt>
            <c:idx val="6"/>
            <c:invertIfNegative val="0"/>
            <c:bubble3D val="0"/>
            <c:spPr>
              <a:solidFill>
                <a:srgbClr val="3366FF"/>
              </a:solidFill>
            </c:spPr>
            <c:extLst>
              <c:ext xmlns:c16="http://schemas.microsoft.com/office/drawing/2014/chart" uri="{C3380CC4-5D6E-409C-BE32-E72D297353CC}">
                <c16:uniqueId val="{0000000E-2AF7-4A31-948B-2F40004294E9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0-2AF7-4A31-948B-2F40004294E9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12-2AF7-4A31-948B-2F40004294E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4-2AF7-4A31-948B-2F40004294E9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6-2AF7-4A31-948B-2F40004294E9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8-2AF7-4A31-948B-2F40004294E9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A-2AF7-4A31-948B-2F40004294E9}"/>
              </c:ext>
            </c:extLst>
          </c:dPt>
          <c:dPt>
            <c:idx val="13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C-2AF7-4A31-948B-2F40004294E9}"/>
              </c:ext>
            </c:extLst>
          </c:dPt>
          <c:dPt>
            <c:idx val="14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1E-2AF7-4A31-948B-2F40004294E9}"/>
              </c:ext>
            </c:extLst>
          </c:dPt>
          <c:dPt>
            <c:idx val="15"/>
            <c:invertIfNegative val="0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20-2AF7-4A31-948B-2F40004294E9}"/>
              </c:ext>
            </c:extLst>
          </c:dPt>
          <c:cat>
            <c:strRef>
              <c:f>Sheet1!$B$5:$B$13</c:f>
              <c:strCache>
                <c:ptCount val="9"/>
                <c:pt idx="0">
                  <c:v>Team assembled</c:v>
                </c:pt>
                <c:pt idx="1">
                  <c:v>Ideas exchanged</c:v>
                </c:pt>
                <c:pt idx="2">
                  <c:v>Phase 1 due</c:v>
                </c:pt>
                <c:pt idx="3">
                  <c:v>Front End development</c:v>
                </c:pt>
                <c:pt idx="4">
                  <c:v>Phase 2 due</c:v>
                </c:pt>
                <c:pt idx="5">
                  <c:v>Back End development</c:v>
                </c:pt>
                <c:pt idx="6">
                  <c:v>Phase 3 due</c:v>
                </c:pt>
                <c:pt idx="7">
                  <c:v>Testing and adjustment</c:v>
                </c:pt>
                <c:pt idx="8">
                  <c:v>Phase 4 Due</c:v>
                </c:pt>
              </c:strCache>
            </c:strRef>
          </c:cat>
          <c:val>
            <c:numRef>
              <c:f>Sheet1!$E$5:$E$13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26</c:v>
                </c:pt>
                <c:pt idx="4">
                  <c:v>1</c:v>
                </c:pt>
                <c:pt idx="5">
                  <c:v>33</c:v>
                </c:pt>
                <c:pt idx="6">
                  <c:v>1</c:v>
                </c:pt>
                <c:pt idx="7">
                  <c:v>19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AF7-4A31-948B-2F4000429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in val="45320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10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3.6.2004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29" y="2574543"/>
            <a:ext cx="5391705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655076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tags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7F152-9C69-D2E1-7D70-567B845DF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412613" y="1044239"/>
          <a:ext cx="9366773" cy="476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39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valid,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5846</TotalTime>
  <Words>387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“We’re not to blame for your pet’s bad name”</vt:lpstr>
      <vt:lpstr>System Architecture and Data Flow Diagram</vt:lpstr>
      <vt:lpstr>Overview</vt:lpstr>
      <vt:lpstr>LANDING PAGE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39</cp:revision>
  <dcterms:created xsi:type="dcterms:W3CDTF">2024-02-02T15:32:56Z</dcterms:created>
  <dcterms:modified xsi:type="dcterms:W3CDTF">2024-05-08T21:56:18Z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