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448" r:id="rId5"/>
    <p:sldId id="259" r:id="rId6"/>
    <p:sldId id="2472" r:id="rId7"/>
    <p:sldId id="2468" r:id="rId8"/>
    <p:sldId id="2469" r:id="rId9"/>
    <p:sldId id="2470" r:id="rId10"/>
    <p:sldId id="2471" r:id="rId11"/>
    <p:sldId id="2463" r:id="rId12"/>
    <p:sldId id="2466" r:id="rId13"/>
    <p:sldId id="2464" r:id="rId14"/>
    <p:sldId id="2451" r:id="rId15"/>
    <p:sldId id="2467" r:id="rId16"/>
    <p:sldId id="2473" r:id="rId17"/>
    <p:sldId id="2453" r:id="rId18"/>
    <p:sldId id="243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9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4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023B"/>
    <a:srgbClr val="898989"/>
    <a:srgbClr val="2F3342"/>
    <a:srgbClr val="A53F52"/>
    <a:srgbClr val="2C2153"/>
    <a:srgbClr val="E99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5033" autoAdjust="0"/>
  </p:normalViewPr>
  <p:slideViewPr>
    <p:cSldViewPr snapToGrid="0">
      <p:cViewPr varScale="1">
        <p:scale>
          <a:sx n="108" d="100"/>
          <a:sy n="108" d="100"/>
        </p:scale>
        <p:origin x="516" y="102"/>
      </p:cViewPr>
      <p:guideLst>
        <p:guide orient="horz" pos="1992"/>
        <p:guide pos="3840"/>
        <p:guide orient="horz" pos="1416"/>
      </p:guideLst>
    </p:cSldViewPr>
  </p:slideViewPr>
  <p:outlineViewPr>
    <p:cViewPr>
      <p:scale>
        <a:sx n="33" d="100"/>
        <a:sy n="33" d="100"/>
      </p:scale>
      <p:origin x="0" y="-51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F97DFCF-F890-A143-9133-C8B65C9B01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E2C281-2434-D94F-B4BD-BA3CD4DB8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D5B4E-BF3E-3B45-A4BA-D6C3B92870D7}" type="datetimeFigureOut">
              <a:rPr lang="en-US" smtClean="0"/>
              <a:t>3/2/2024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17CBFA-633D-5540-AFAA-BE1F495EC6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6B5631-D714-AD41-853B-A883ADC344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AE8BC-2AB3-9E4C-9797-2A6F8A74C7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987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29T10:37:20.980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0 0,'2715'0,"-2621"0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29T10:37:30.486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1 1,'1719'0,"-1685"0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29T10:37:45.324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1 0,'3794'0,"-3760"0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29T10:37:49.604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0 1,'4003'0,"-3957"0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29T10:37:38.993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1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29T10:37:41.492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1 1,'3623'0,"-3578"0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29T10:37:55.195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0 1,'4206'0,"-4182"0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29T10:38:01.860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0 0,'4182'0,"-4148"0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29T10:38:09.447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1 1,'2582'0,"-2549"0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A8621B-8C8E-49BA-8772-41D0FE75A082}" type="datetimeFigureOut">
              <a:rPr lang="en-US" smtClean="0"/>
              <a:t>3/2/2024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8B34ED-4CDD-41C9-90F7-D768D5559A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970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949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12343" y="5922140"/>
            <a:ext cx="5167313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58235C5-25B1-4243-9762-4AAD3C08E8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038600" y="3608511"/>
            <a:ext cx="4114800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 marL="0" indent="0" algn="ctr">
              <a:buNone/>
              <a:defRPr sz="1800" cap="all" baseline="0"/>
            </a:lvl1pPr>
          </a:lstStyle>
          <a:p>
            <a:r>
              <a:rPr lang="en-US" spc="300" dirty="0"/>
              <a:t>ANNUAL REVIEW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8B2C6E-DB6F-4476-8E95-9F6EC79392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0836" y="2445633"/>
            <a:ext cx="11490325" cy="82391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spcBef>
                <a:spcPts val="1000"/>
              </a:spcBef>
              <a:defRPr sz="4000" cap="all" spc="300" baseline="0"/>
            </a:lvl1pPr>
          </a:lstStyle>
          <a:p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2303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58000"/>
          </a:xfr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1661160"/>
            <a:ext cx="4646246" cy="221858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Biome Light" panose="020B0303030204020804" pitchFamily="34" charset="0"/>
              </a:rPr>
              <a:t>Click to edit master text style.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Slide Number Placeholder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6CDEBF2-B5C9-4887-B717-81C3D1A73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6A7FA3-8C13-4E5A-88C4-4357C8ACD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07044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196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9074D0F-754F-4F2C-A410-F222D2D2346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2365" y="1660810"/>
            <a:ext cx="10787270" cy="830649"/>
          </a:xfrm>
        </p:spPr>
        <p:txBody>
          <a:bodyPr>
            <a:noAutofit/>
          </a:bodyPr>
          <a:lstStyle/>
          <a:p>
            <a:r>
              <a:rPr lang="en-US" sz="4000" spc="300"/>
              <a:t>Click to edit Master title style</a:t>
            </a:r>
            <a:endParaRPr lang="en-US" sz="4000" spc="30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12343" y="5137992"/>
            <a:ext cx="5167313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1D89734B-03E0-4ADE-8F62-C819F3E976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8194" y="3903126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Text Placeholder 13">
            <a:extLst>
              <a:ext uri="{FF2B5EF4-FFF2-40B4-BE49-F238E27FC236}">
                <a16:creationId xmlns:a16="http://schemas.microsoft.com/office/drawing/2014/main" id="{85971F4D-8B59-4B3E-9169-64E0EF1BA8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63664" y="3893330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3" name="Text Placeholder 13">
            <a:extLst>
              <a:ext uri="{FF2B5EF4-FFF2-40B4-BE49-F238E27FC236}">
                <a16:creationId xmlns:a16="http://schemas.microsoft.com/office/drawing/2014/main" id="{90B19777-E2ED-419C-B486-857117FD081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39138" y="3903126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4" name="Online Image Placeholder 33">
            <a:extLst>
              <a:ext uri="{FF2B5EF4-FFF2-40B4-BE49-F238E27FC236}">
                <a16:creationId xmlns:a16="http://schemas.microsoft.com/office/drawing/2014/main" id="{1A58EB44-F532-4998-B316-61C738C37BF5}"/>
              </a:ext>
            </a:extLst>
          </p:cNvPr>
          <p:cNvSpPr>
            <a:spLocks noGrp="1"/>
          </p:cNvSpPr>
          <p:nvPr>
            <p:ph type="clipArt" sz="quarter" idx="19" hasCustomPrompt="1"/>
          </p:nvPr>
        </p:nvSpPr>
        <p:spPr>
          <a:xfrm>
            <a:off x="1754768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5" name="Online Image Placeholder 33">
            <a:extLst>
              <a:ext uri="{FF2B5EF4-FFF2-40B4-BE49-F238E27FC236}">
                <a16:creationId xmlns:a16="http://schemas.microsoft.com/office/drawing/2014/main" id="{33763C3C-3545-40BD-9B2C-DC4C0E4CE819}"/>
              </a:ext>
            </a:extLst>
          </p:cNvPr>
          <p:cNvSpPr>
            <a:spLocks noGrp="1"/>
          </p:cNvSpPr>
          <p:nvPr>
            <p:ph type="clipArt" sz="quarter" idx="20" hasCustomPrompt="1"/>
          </p:nvPr>
        </p:nvSpPr>
        <p:spPr>
          <a:xfrm>
            <a:off x="5730240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6" name="Online Image Placeholder 33">
            <a:extLst>
              <a:ext uri="{FF2B5EF4-FFF2-40B4-BE49-F238E27FC236}">
                <a16:creationId xmlns:a16="http://schemas.microsoft.com/office/drawing/2014/main" id="{1C5D3777-17F3-4225-8C52-2EF1DB4FD54A}"/>
              </a:ext>
            </a:extLst>
          </p:cNvPr>
          <p:cNvSpPr>
            <a:spLocks noGrp="1"/>
          </p:cNvSpPr>
          <p:nvPr>
            <p:ph type="clipArt" sz="quarter" idx="21" hasCustomPrompt="1"/>
          </p:nvPr>
        </p:nvSpPr>
        <p:spPr>
          <a:xfrm>
            <a:off x="9705712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1737403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prstGeom prst="parallelogram">
            <a:avLst/>
          </a:pr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83D428-B974-43F4-9246-0A2EECA11A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68819" y="642927"/>
            <a:ext cx="4846320" cy="1435947"/>
          </a:xfrm>
        </p:spPr>
        <p:txBody>
          <a:bodyPr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5400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D00A38D-CFE8-4333-B9D2-D3E7EACA4F0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68820" y="2078875"/>
            <a:ext cx="4114800" cy="3798888"/>
          </a:xfrm>
        </p:spPr>
        <p:txBody>
          <a:bodyPr>
            <a:noAutofit/>
          </a:bodyPr>
          <a:lstStyle>
            <a:lvl1pPr marL="0" indent="0">
              <a:buNone/>
              <a:defRPr sz="1800" spc="3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A8588E-221D-4931-A290-C5C418443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068820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115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E5539E44-E270-49B4-8B0A-07870325AA9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25539" y="1546138"/>
            <a:ext cx="4023360" cy="464871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spc="300" baseline="0" dirty="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46932"/>
          </a:xfr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2799617"/>
            <a:ext cx="4646246" cy="221858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Biome Light" panose="020B0303030204020804" pitchFamily="34" charset="0"/>
              </a:rPr>
              <a:t>Click to edit master text style.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Slide Number Placeholder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B0E4A3-5566-43FE-A59F-2C4F4FE7F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832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6792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67922"/>
              <a:gd name="connsiteX1" fmla="*/ 6096000 w 6096000"/>
              <a:gd name="connsiteY1" fmla="*/ 0 h 6867922"/>
              <a:gd name="connsiteX2" fmla="*/ 4228633 w 6096000"/>
              <a:gd name="connsiteY2" fmla="*/ 6867922 h 6867922"/>
              <a:gd name="connsiteX3" fmla="*/ 0 w 6096000"/>
              <a:gd name="connsiteY3" fmla="*/ 6858000 h 6867922"/>
              <a:gd name="connsiteX4" fmla="*/ 0 w 6096000"/>
              <a:gd name="connsiteY4" fmla="*/ 0 h 6867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67922">
                <a:moveTo>
                  <a:pt x="0" y="0"/>
                </a:moveTo>
                <a:lnTo>
                  <a:pt x="6096000" y="0"/>
                </a:lnTo>
                <a:lnTo>
                  <a:pt x="4228633" y="686792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262871"/>
            <a:ext cx="5251450" cy="1661297"/>
          </a:xfrm>
        </p:spPr>
        <p:txBody>
          <a:bodyPr anchor="b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378134"/>
            <a:ext cx="5251450" cy="36512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6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90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>
            <a:noAutofit/>
          </a:bodyPr>
          <a:lstStyle>
            <a:lvl1pPr algn="l">
              <a:defRPr sz="3200" spc="300"/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9" y="1263841"/>
            <a:ext cx="4018722" cy="4636392"/>
          </a:xfrm>
        </p:spPr>
        <p:txBody>
          <a:bodyPr lIns="0" rIns="0">
            <a:noAutofit/>
          </a:bodyPr>
          <a:lstStyle>
            <a:lvl1pPr>
              <a:lnSpc>
                <a:spcPct val="150000"/>
              </a:lnSpc>
              <a:spcBef>
                <a:spcPts val="500"/>
              </a:spcBef>
              <a:defRPr sz="1600"/>
            </a:lvl1pPr>
            <a:lvl2pPr>
              <a:lnSpc>
                <a:spcPct val="150000"/>
              </a:lnSpc>
              <a:spcBef>
                <a:spcPts val="500"/>
              </a:spcBef>
              <a:defRPr sz="1400"/>
            </a:lvl2pPr>
            <a:lvl3pPr>
              <a:lnSpc>
                <a:spcPct val="150000"/>
              </a:lnSpc>
              <a:spcBef>
                <a:spcPts val="500"/>
              </a:spcBef>
              <a:defRPr sz="1400"/>
            </a:lvl3pPr>
            <a:lvl4pPr>
              <a:lnSpc>
                <a:spcPct val="150000"/>
              </a:lnSpc>
              <a:spcBef>
                <a:spcPts val="500"/>
              </a:spcBef>
              <a:defRPr sz="1200"/>
            </a:lvl4pPr>
            <a:lvl5pPr>
              <a:lnSpc>
                <a:spcPct val="150000"/>
              </a:lnSpc>
              <a:spcBef>
                <a:spcPts val="50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Slide Number Placeholder 5">
            <a:extLst>
              <a:ext uri="{FF2B5EF4-FFF2-40B4-BE49-F238E27FC236}">
                <a16:creationId xmlns:a16="http://schemas.microsoft.com/office/drawing/2014/main" id="{3DEB48E0-328C-45EE-A8BD-90E6AB261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7CA175D-816E-4F70-96CC-8A1FD0EB16C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6600" y="3651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323519C8-24DE-471D-85A9-7A8AFACEC45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051300" y="3651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547F0F1E-7AF5-4B76-928C-7B28010C4F9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36600" y="24225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063D0E8E-9491-4AF0-918D-A0B782C5FD6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051300" y="24225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042F54CB-9200-4D74-968A-0A3E5871D9E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36600" y="44799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1D925119-27E3-496E-86BC-23416F94FB6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051300" y="44799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F93AF7-D4DC-42B5-8A4F-B5F3ABBB03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81678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9680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45D17-D652-4766-B11C-2E8D8390D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767791"/>
            <a:ext cx="11002962" cy="823913"/>
          </a:xfrm>
        </p:spPr>
        <p:txBody>
          <a:bodyPr>
            <a:noAutofit/>
          </a:bodyPr>
          <a:lstStyle>
            <a:lvl1pPr>
              <a:defRPr sz="4800" spc="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C7A58C-70BA-43E5-BD90-83ADB63B0C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8A60B7-2499-42C6-8A74-ACDAE24574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634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179BAC-E989-4203-B9B4-662803654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4607137"/>
            <a:ext cx="4114800" cy="421480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>
              <a:defRPr sz="1400" spc="300" baseline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0CCC81E-A013-4315-AD13-97BA3AA955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78756" y="1569719"/>
            <a:ext cx="9234488" cy="2651443"/>
          </a:xfrm>
        </p:spPr>
        <p:txBody>
          <a:bodyPr>
            <a:noAutofit/>
          </a:bodyPr>
          <a:lstStyle>
            <a:lvl1pPr marL="0" indent="0" algn="ctr">
              <a:buNone/>
              <a:defRPr sz="3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5553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2">
            <a:extLst>
              <a:ext uri="{FF2B5EF4-FFF2-40B4-BE49-F238E27FC236}">
                <a16:creationId xmlns:a16="http://schemas.microsoft.com/office/drawing/2014/main" id="{0EF11611-8537-47CC-87AC-2E25428B7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anchor="ctr">
            <a:noAutofit/>
          </a:bodyPr>
          <a:lstStyle/>
          <a:p>
            <a:pPr algn="ctr"/>
            <a:r>
              <a:rPr lang="en-US" sz="4800"/>
              <a:t>Click to edit Master title style</a:t>
            </a:r>
            <a:endParaRPr lang="en-US" sz="4800" dirty="0"/>
          </a:p>
        </p:txBody>
      </p:sp>
      <p:sp>
        <p:nvSpPr>
          <p:cNvPr id="19" name="Picture Placeholder 17">
            <a:extLst>
              <a:ext uri="{FF2B5EF4-FFF2-40B4-BE49-F238E27FC236}">
                <a16:creationId xmlns:a16="http://schemas.microsoft.com/office/drawing/2014/main" id="{D1A63A52-1E65-414B-BBC3-D31F515791A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578601" y="1638300"/>
            <a:ext cx="5156200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ED7E0E1A-1E64-4A9A-9C8B-69486BD1123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69900" y="1638300"/>
            <a:ext cx="5156200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1E462965-19D7-4A65-B394-9AE76A5B4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107" y="3864355"/>
            <a:ext cx="5157787" cy="494506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spc="3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FAEC14D1-0BEA-4D9A-9D96-A56B6A9B07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9107" y="4531139"/>
            <a:ext cx="5157787" cy="2039144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1507BB47-1AB4-42F2-99FF-453A0622B8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65107" y="3864355"/>
            <a:ext cx="5183188" cy="494506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spc="3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4" name="Content Placeholder 6">
            <a:extLst>
              <a:ext uri="{FF2B5EF4-FFF2-40B4-BE49-F238E27FC236}">
                <a16:creationId xmlns:a16="http://schemas.microsoft.com/office/drawing/2014/main" id="{438D6EEA-A0DB-4B5F-8F41-A9C1F2C094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65107" y="4531139"/>
            <a:ext cx="5183188" cy="2039144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A4909F59-7529-454A-A1EF-3CC1EADEF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9269" y="6468303"/>
            <a:ext cx="443948" cy="365125"/>
          </a:xfrm>
        </p:spPr>
        <p:txBody>
          <a:bodyPr>
            <a:noAutofit/>
          </a:bodyPr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834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">
            <a:extLst>
              <a:ext uri="{FF2B5EF4-FFF2-40B4-BE49-F238E27FC236}">
                <a16:creationId xmlns:a16="http://schemas.microsoft.com/office/drawing/2014/main" id="{6186F91B-547E-43BC-9BCE-04619DAA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anchor="ctr">
            <a:noAutofit/>
          </a:bodyPr>
          <a:lstStyle/>
          <a:p>
            <a:pPr algn="ctr"/>
            <a:r>
              <a:rPr lang="en-US" sz="4800"/>
              <a:t>Click to edit Master title style</a:t>
            </a:r>
            <a:endParaRPr lang="en-US" sz="4800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635DFA1-45D2-4EFE-8BB2-BE96634669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60121" y="3669506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2F2918FE-A84E-4303-AEF3-4FD66CDD733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60438" y="1624013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23">
            <a:extLst>
              <a:ext uri="{FF2B5EF4-FFF2-40B4-BE49-F238E27FC236}">
                <a16:creationId xmlns:a16="http://schemas.microsoft.com/office/drawing/2014/main" id="{E2401025-9BC9-4BDD-97DA-CA763CF846B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42155" y="1623219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23">
            <a:extLst>
              <a:ext uri="{FF2B5EF4-FFF2-40B4-BE49-F238E27FC236}">
                <a16:creationId xmlns:a16="http://schemas.microsoft.com/office/drawing/2014/main" id="{B7C4AAB6-897A-4ABD-AD50-2D86B197E91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22920" y="1623219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790D65EC-6EB4-4594-91E9-5C3DE7C3BA8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41837" y="3681412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" name="Text Placeholder 27">
            <a:extLst>
              <a:ext uri="{FF2B5EF4-FFF2-40B4-BE49-F238E27FC236}">
                <a16:creationId xmlns:a16="http://schemas.microsoft.com/office/drawing/2014/main" id="{611CF730-D055-47C2-A626-299F429D41B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22919" y="3681412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F09E06A6-BFDD-42BD-BA69-2CD3BEF0F73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49269" y="6468303"/>
            <a:ext cx="443948" cy="365125"/>
          </a:xfrm>
        </p:spPr>
        <p:txBody>
          <a:bodyPr>
            <a:noAutofit/>
          </a:bodyPr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592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05F96C-D634-4A69-95EC-3D002BD6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57E98-D0FB-43E3-98BC-711F6A2F5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519" y="1365813"/>
            <a:ext cx="10989920" cy="48111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65B72-2E86-4BA3-94F2-3ADFA40B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1F3FD-3DB9-46B7-85E1-E8B8878A4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1" r:id="rId3"/>
    <p:sldLayoutId id="2147483651" r:id="rId4"/>
    <p:sldLayoutId id="2147483660" r:id="rId5"/>
    <p:sldLayoutId id="2147483677" r:id="rId6"/>
    <p:sldLayoutId id="2147483666" r:id="rId7"/>
    <p:sldLayoutId id="2147483679" r:id="rId8"/>
    <p:sldLayoutId id="2147483653" r:id="rId9"/>
    <p:sldLayoutId id="2147483678" r:id="rId10"/>
    <p:sldLayoutId id="2147483680" r:id="rId11"/>
  </p:sldLayoutIdLst>
  <p:hf hdr="0" ftr="0" dt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customXml" Target="../ink/ink6.xml"/><Relationship Id="rId18" Type="http://schemas.openxmlformats.org/officeDocument/2006/relationships/image" Target="../media/image15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12.png"/><Relationship Id="rId17" Type="http://schemas.openxmlformats.org/officeDocument/2006/relationships/customXml" Target="../ink/ink8.xml"/><Relationship Id="rId2" Type="http://schemas.openxmlformats.org/officeDocument/2006/relationships/image" Target="../media/image7.png"/><Relationship Id="rId16" Type="http://schemas.openxmlformats.org/officeDocument/2006/relationships/image" Target="../media/image14.pn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9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10" Type="http://schemas.openxmlformats.org/officeDocument/2006/relationships/image" Target="../media/image11.png"/><Relationship Id="rId19" Type="http://schemas.openxmlformats.org/officeDocument/2006/relationships/customXml" Target="../ink/ink9.xml"/><Relationship Id="rId4" Type="http://schemas.openxmlformats.org/officeDocument/2006/relationships/image" Target="../media/image8.png"/><Relationship Id="rId9" Type="http://schemas.openxmlformats.org/officeDocument/2006/relationships/customXml" Target="../ink/ink4.xml"/><Relationship Id="rId1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7" descr="close up of computer code">
            <a:extLst>
              <a:ext uri="{FF2B5EF4-FFF2-40B4-BE49-F238E27FC236}">
                <a16:creationId xmlns:a16="http://schemas.microsoft.com/office/drawing/2014/main" id="{7861C704-088A-7EF6-91AD-9363AB622D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7813" b="781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79DC1498-E692-42BA-B69F-6D37E6CFA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System Design &amp; Analysis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AE828D-1E63-455F-949D-0C5454A7FE8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2.7.2004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D865526-EC39-4780-A2A8-274A80A5C1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PHASE two</a:t>
            </a:r>
          </a:p>
        </p:txBody>
      </p:sp>
    </p:spTree>
    <p:extLst>
      <p:ext uri="{BB962C8B-B14F-4D97-AF65-F5344CB8AC3E}">
        <p14:creationId xmlns:p14="http://schemas.microsoft.com/office/powerpoint/2010/main" val="3927832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9B872F-6332-408E-9135-B871F0C90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69980" y="5940605"/>
            <a:ext cx="6022019" cy="365125"/>
          </a:xfrm>
        </p:spPr>
        <p:txBody>
          <a:bodyPr/>
          <a:lstStyle/>
          <a:p>
            <a:r>
              <a:rPr lang="en-US" spc="300" dirty="0"/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8DD8A0-BD53-4DBF-949B-0D64D12DA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10</a:t>
            </a:fld>
            <a:endParaRPr lang="en-US" dirty="0"/>
          </a:p>
        </p:txBody>
      </p:sp>
      <p:pic>
        <p:nvPicPr>
          <p:cNvPr id="4" name="Picture Placeholder 5" descr="person staring at blueprints on a brick wall">
            <a:extLst>
              <a:ext uri="{FF2B5EF4-FFF2-40B4-BE49-F238E27FC236}">
                <a16:creationId xmlns:a16="http://schemas.microsoft.com/office/drawing/2014/main" id="{A290E82F-CF8E-78AC-4042-A00C42CC91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3552" t="1" r="23880" b="327"/>
          <a:stretch/>
        </p:blipFill>
        <p:spPr>
          <a:xfrm>
            <a:off x="0" y="0"/>
            <a:ext cx="5416550" cy="685800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9A2FAB6D-1E67-AD6D-D1AB-C04147A1D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4200" dirty="0"/>
              <a:t>x</a:t>
            </a:r>
          </a:p>
        </p:txBody>
      </p:sp>
      <p:sp>
        <p:nvSpPr>
          <p:cNvPr id="11" name="Content Placeholder 13">
            <a:extLst>
              <a:ext uri="{FF2B5EF4-FFF2-40B4-BE49-F238E27FC236}">
                <a16:creationId xmlns:a16="http://schemas.microsoft.com/office/drawing/2014/main" id="{5D13124E-A576-A643-0305-072644813EB5}"/>
              </a:ext>
            </a:extLst>
          </p:cNvPr>
          <p:cNvSpPr txBox="1">
            <a:spLocks/>
          </p:cNvSpPr>
          <p:nvPr/>
        </p:nvSpPr>
        <p:spPr>
          <a:xfrm>
            <a:off x="6169980" y="1660945"/>
            <a:ext cx="5595299" cy="42083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R="0" lvl="0" indent="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spc="300">
                <a:cs typeface="Biome Light" panose="020B0303030204020804" pitchFamily="34" charset="0"/>
              </a:defRPr>
            </a:lvl1pPr>
            <a:lvl2pPr marL="685800" lvl="1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2pPr>
            <a:lvl3pPr marL="1143000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/>
            </a:lvl3pPr>
            <a:lvl4pPr marL="1600200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/>
            </a:lvl4pPr>
            <a:lvl5pPr marL="2057400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pc="0" dirty="0"/>
              <a:t>CURRENTLY RESEARCHING</a:t>
            </a:r>
          </a:p>
          <a:p>
            <a:pPr>
              <a:lnSpc>
                <a:spcPct val="150000"/>
              </a:lnSpc>
            </a:pPr>
            <a:r>
              <a:rPr lang="en-US" spc="0" dirty="0">
                <a:cs typeface="+mn-cs"/>
              </a:rPr>
              <a:t>We need an API for animal photo recognition, here’s what we are looking at possibly implementing:</a:t>
            </a:r>
          </a:p>
          <a:p>
            <a:pPr lvl="1"/>
            <a:r>
              <a:rPr lang="en-US" dirty="0"/>
              <a:t>Google Login API</a:t>
            </a:r>
          </a:p>
          <a:p>
            <a:pPr lvl="2"/>
            <a:r>
              <a:rPr lang="en-US" dirty="0"/>
              <a:t>Use Google Account to login to website</a:t>
            </a:r>
          </a:p>
          <a:p>
            <a:pPr lvl="1"/>
            <a:r>
              <a:rPr lang="en-US" dirty="0"/>
              <a:t>Microsoft Azure AI API</a:t>
            </a:r>
          </a:p>
          <a:p>
            <a:pPr lvl="2"/>
            <a:r>
              <a:rPr lang="en-US" dirty="0"/>
              <a:t>Uses Microsoft Azure AI to recognize image and return tag</a:t>
            </a:r>
          </a:p>
          <a:p>
            <a:endParaRPr lang="en-US" spc="0" dirty="0"/>
          </a:p>
        </p:txBody>
      </p:sp>
    </p:spTree>
    <p:extLst>
      <p:ext uri="{BB962C8B-B14F-4D97-AF65-F5344CB8AC3E}">
        <p14:creationId xmlns:p14="http://schemas.microsoft.com/office/powerpoint/2010/main" val="4408297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A5C12-E784-444E-B868-DE2AE8574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11</a:t>
            </a:fld>
            <a:endParaRPr lang="en-US" dirty="0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2F8EB875-4267-9B7B-CA4D-2BA5B5FF6E4F}"/>
              </a:ext>
            </a:extLst>
          </p:cNvPr>
          <p:cNvSpPr txBox="1">
            <a:spLocks/>
          </p:cNvSpPr>
          <p:nvPr/>
        </p:nvSpPr>
        <p:spPr>
          <a:xfrm>
            <a:off x="6362330" y="446291"/>
            <a:ext cx="5630887" cy="16612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000" kern="1200" cap="all" spc="3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500" dirty="0"/>
              <a:t>x</a:t>
            </a:r>
            <a:endParaRPr lang="en-US" sz="3500" dirty="0"/>
          </a:p>
        </p:txBody>
      </p:sp>
      <p:sp>
        <p:nvSpPr>
          <p:cNvPr id="2" name="Content Placeholder 8">
            <a:extLst>
              <a:ext uri="{FF2B5EF4-FFF2-40B4-BE49-F238E27FC236}">
                <a16:creationId xmlns:a16="http://schemas.microsoft.com/office/drawing/2014/main" id="{F8BBD6BA-CA7D-1973-B283-4041FC25B422}"/>
              </a:ext>
            </a:extLst>
          </p:cNvPr>
          <p:cNvSpPr txBox="1">
            <a:spLocks/>
          </p:cNvSpPr>
          <p:nvPr/>
        </p:nvSpPr>
        <p:spPr>
          <a:xfrm>
            <a:off x="6362330" y="2517621"/>
            <a:ext cx="4516707" cy="3859127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cap="all" spc="6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sz="2400" cap="none" spc="0" dirty="0">
                <a:solidFill>
                  <a:sysClr val="windowText" lastClr="000000"/>
                </a:solidFill>
                <a:effectLst/>
              </a:rPr>
              <a:t>After a client uploads a picture of their pet, our image recognition will be able to determine what kind of animal it is, then recommend names based off this information and a couple of other factors such as the animal’s coloring.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C79F0CB-D8A3-C42E-9E9A-ABCD333E1E5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" name="Picture Placeholder 12" descr="close up of computer on top of table against a brick wall">
            <a:extLst>
              <a:ext uri="{FF2B5EF4-FFF2-40B4-BE49-F238E27FC236}">
                <a16:creationId xmlns:a16="http://schemas.microsoft.com/office/drawing/2014/main" id="{90BB9493-60B4-4B89-89CE-E1F8BF6C4D1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0370" r="20370"/>
          <a:stretch/>
        </p:blipFill>
        <p:spPr>
          <a:xfrm>
            <a:off x="0" y="-9922"/>
            <a:ext cx="6096000" cy="686792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67922"/>
              <a:gd name="connsiteX1" fmla="*/ 6096000 w 6096000"/>
              <a:gd name="connsiteY1" fmla="*/ 0 h 6867922"/>
              <a:gd name="connsiteX2" fmla="*/ 4228633 w 6096000"/>
              <a:gd name="connsiteY2" fmla="*/ 6867922 h 6867922"/>
              <a:gd name="connsiteX3" fmla="*/ 0 w 6096000"/>
              <a:gd name="connsiteY3" fmla="*/ 6858000 h 6867922"/>
              <a:gd name="connsiteX4" fmla="*/ 0 w 6096000"/>
              <a:gd name="connsiteY4" fmla="*/ 0 h 6867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67922">
                <a:moveTo>
                  <a:pt x="0" y="0"/>
                </a:moveTo>
                <a:lnTo>
                  <a:pt x="6096000" y="0"/>
                </a:lnTo>
                <a:lnTo>
                  <a:pt x="4228633" y="686792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effectLst/>
        </p:spPr>
      </p:pic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8A616E72-8E0A-185C-53F1-14BBDFB16F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62331" y="1860457"/>
            <a:ext cx="5829669" cy="365125"/>
          </a:xfrm>
        </p:spPr>
        <p:txBody>
          <a:bodyPr/>
          <a:lstStyle/>
          <a:p>
            <a:r>
              <a:rPr lang="en-US" spc="3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447653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6357A5-30E7-CACA-2709-93DCF9540A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7" descr="abstract image">
            <a:extLst>
              <a:ext uri="{FF2B5EF4-FFF2-40B4-BE49-F238E27FC236}">
                <a16:creationId xmlns:a16="http://schemas.microsoft.com/office/drawing/2014/main" id="{5C3FB363-C41E-01DF-5DF7-4C7B1F8A89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18261" r="36813"/>
          <a:stretch/>
        </p:blipFill>
        <p:spPr>
          <a:xfrm>
            <a:off x="-1" y="0"/>
            <a:ext cx="5477523" cy="68580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F5B7F56-DA07-310F-2F5E-594FAE5F3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2330" y="411225"/>
            <a:ext cx="5251450" cy="956373"/>
          </a:xfrm>
        </p:spPr>
        <p:txBody>
          <a:bodyPr anchor="t">
            <a:normAutofit fontScale="90000"/>
          </a:bodyPr>
          <a:lstStyle/>
          <a:p>
            <a:r>
              <a:rPr lang="en-US" sz="4800" dirty="0"/>
              <a:t>Implemented Queries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BF041D-D309-7AB4-AF34-B9636AF39D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62330" y="2025552"/>
            <a:ext cx="5829669" cy="365125"/>
          </a:xfrm>
        </p:spPr>
        <p:txBody>
          <a:bodyPr/>
          <a:lstStyle/>
          <a:p>
            <a:r>
              <a:rPr lang="en-US" spc="300" dirty="0"/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91C46B-0405-BC26-B64A-218461638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12</a:t>
            </a:fld>
            <a:endParaRPr lang="en-US" dirty="0"/>
          </a:p>
        </p:txBody>
      </p:sp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BDEA54F7-AC68-3AA7-82ED-71F2213BDAB1}"/>
              </a:ext>
            </a:extLst>
          </p:cNvPr>
          <p:cNvSpPr txBox="1">
            <a:spLocks/>
          </p:cNvSpPr>
          <p:nvPr/>
        </p:nvSpPr>
        <p:spPr>
          <a:xfrm>
            <a:off x="6362330" y="2574543"/>
            <a:ext cx="4646246" cy="3893760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 fontScale="70000" lnSpcReduction="20000"/>
          </a:bodyPr>
          <a:lstStyle>
            <a:defPPr>
              <a:defRPr lang="en-US"/>
            </a:defPPr>
            <a:lvl1pPr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cap="none" spc="0" baseline="0">
                <a:solidFill>
                  <a:sysClr val="windowText" lastClr="000000"/>
                </a:solidFill>
                <a:effectLst/>
              </a:defRPr>
            </a:lvl1pPr>
            <a:lvl2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Django’s authentication library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Retrieves user from database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Verifies password is correct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Return user from database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 Google Authentication Queries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Start by Django sending request to Google server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Google generates authentication token, which is validated by Django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Once verified, Django sends request for user information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2294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B2A81C-D788-C998-192F-A41C724B6A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7" descr="abstract image">
            <a:extLst>
              <a:ext uri="{FF2B5EF4-FFF2-40B4-BE49-F238E27FC236}">
                <a16:creationId xmlns:a16="http://schemas.microsoft.com/office/drawing/2014/main" id="{C17AFBF1-09E9-E506-28F0-063FCE5485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18261" r="36813"/>
          <a:stretch/>
        </p:blipFill>
        <p:spPr>
          <a:xfrm>
            <a:off x="-1" y="0"/>
            <a:ext cx="5477523" cy="68580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0B9BBDD-D331-85ED-463F-3F4621836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2330" y="411225"/>
            <a:ext cx="5251450" cy="956373"/>
          </a:xfrm>
        </p:spPr>
        <p:txBody>
          <a:bodyPr anchor="t">
            <a:normAutofit/>
          </a:bodyPr>
          <a:lstStyle/>
          <a:p>
            <a:r>
              <a:rPr lang="en-US" sz="4800" dirty="0"/>
              <a:t>Future Queries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5C81AB-CBB5-D778-A045-9AEE956D1B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62330" y="2025552"/>
            <a:ext cx="5829669" cy="365125"/>
          </a:xfrm>
        </p:spPr>
        <p:txBody>
          <a:bodyPr/>
          <a:lstStyle/>
          <a:p>
            <a:r>
              <a:rPr lang="en-US" spc="300" dirty="0"/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35E9FD-7EEB-4447-F64D-1F1FA53F6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13</a:t>
            </a:fld>
            <a:endParaRPr lang="en-US" dirty="0"/>
          </a:p>
        </p:txBody>
      </p:sp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2C4FFE33-5032-FC7C-2B9D-D3529A288765}"/>
              </a:ext>
            </a:extLst>
          </p:cNvPr>
          <p:cNvSpPr txBox="1">
            <a:spLocks/>
          </p:cNvSpPr>
          <p:nvPr/>
        </p:nvSpPr>
        <p:spPr>
          <a:xfrm>
            <a:off x="6362330" y="2574543"/>
            <a:ext cx="4646246" cy="3893760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  <a:lvl1pPr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cap="none" spc="0" baseline="0">
                <a:solidFill>
                  <a:sysClr val="windowText" lastClr="000000"/>
                </a:solidFill>
                <a:effectLst/>
              </a:defRPr>
            </a:lvl1pPr>
            <a:lvl2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Django provides Object-Relational-Mapping system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Use CRUD operations to interact with database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Retrieving animal names, filtering names based on attributes, creating a list of favorited names</a:t>
            </a:r>
          </a:p>
        </p:txBody>
      </p:sp>
    </p:spTree>
    <p:extLst>
      <p:ext uri="{BB962C8B-B14F-4D97-AF65-F5344CB8AC3E}">
        <p14:creationId xmlns:p14="http://schemas.microsoft.com/office/powerpoint/2010/main" val="28167467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A457865-6CE4-48F7-9DE8-065695261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93725" y="2417615"/>
            <a:ext cx="11002961" cy="557784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8000"/>
                  <a:lumOff val="2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6300B5C-7AD0-42EE-A289-DB61F2490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Timeline &amp; milestones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1897641-C811-4117-B9B9-5EE41B5A32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7371159"/>
              </p:ext>
            </p:extLst>
          </p:nvPr>
        </p:nvGraphicFramePr>
        <p:xfrm>
          <a:off x="681249" y="2400407"/>
          <a:ext cx="10827912" cy="28712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6978">
                  <a:extLst>
                    <a:ext uri="{9D8B030D-6E8A-4147-A177-3AD203B41FA5}">
                      <a16:colId xmlns:a16="http://schemas.microsoft.com/office/drawing/2014/main" val="711439747"/>
                    </a:ext>
                  </a:extLst>
                </a:gridCol>
                <a:gridCol w="2706978">
                  <a:extLst>
                    <a:ext uri="{9D8B030D-6E8A-4147-A177-3AD203B41FA5}">
                      <a16:colId xmlns:a16="http://schemas.microsoft.com/office/drawing/2014/main" val="1769144258"/>
                    </a:ext>
                  </a:extLst>
                </a:gridCol>
                <a:gridCol w="2706978">
                  <a:extLst>
                    <a:ext uri="{9D8B030D-6E8A-4147-A177-3AD203B41FA5}">
                      <a16:colId xmlns:a16="http://schemas.microsoft.com/office/drawing/2014/main" val="1217148694"/>
                    </a:ext>
                  </a:extLst>
                </a:gridCol>
                <a:gridCol w="2706978">
                  <a:extLst>
                    <a:ext uri="{9D8B030D-6E8A-4147-A177-3AD203B41FA5}">
                      <a16:colId xmlns:a16="http://schemas.microsoft.com/office/drawing/2014/main" val="3587985154"/>
                    </a:ext>
                  </a:extLst>
                </a:gridCol>
              </a:tblGrid>
              <a:tr h="585216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+mn-lt"/>
                          <a:cs typeface="Biome Light" panose="020B0303030204020804" pitchFamily="34" charset="0"/>
                        </a:rPr>
                        <a:t>Phase </a:t>
                      </a:r>
                      <a:r>
                        <a:rPr lang="en-US" b="1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+mn-lt"/>
                          <a:cs typeface="Biome Light" panose="020B0303030204020804" pitchFamily="34" charset="0"/>
                        </a:rPr>
                        <a:t>Phase </a:t>
                      </a:r>
                      <a:r>
                        <a:rPr lang="en-US" b="1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+mn-lt"/>
                          <a:cs typeface="Biome Light" panose="020B0303030204020804" pitchFamily="34" charset="0"/>
                        </a:rPr>
                        <a:t>Phase </a:t>
                      </a:r>
                      <a:r>
                        <a:rPr lang="en-US" b="1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+mn-lt"/>
                          <a:cs typeface="Biome Light" panose="020B0303030204020804" pitchFamily="34" charset="0"/>
                        </a:rPr>
                        <a:t>Phase </a:t>
                      </a:r>
                      <a:r>
                        <a:rPr lang="en-US" b="1" dirty="0"/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291448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1800" spc="300" dirty="0">
                          <a:solidFill>
                            <a:schemeClr val="tx1"/>
                          </a:solidFill>
                        </a:rPr>
                        <a:t>February 7</a:t>
                      </a: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pc="300" dirty="0">
                          <a:solidFill>
                            <a:schemeClr val="tx1"/>
                          </a:solidFill>
                        </a:rPr>
                        <a:t>March 6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pc="300" dirty="0">
                          <a:solidFill>
                            <a:schemeClr val="tx1"/>
                          </a:solidFill>
                        </a:rPr>
                        <a:t>April 10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pc="300" dirty="0">
                          <a:solidFill>
                            <a:schemeClr val="tx1"/>
                          </a:solidFill>
                        </a:rPr>
                        <a:t>May 1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9761096"/>
                  </a:ext>
                </a:extLst>
              </a:tr>
              <a:tr h="164592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spc="300" dirty="0">
                          <a:solidFill>
                            <a:schemeClr val="tx1"/>
                          </a:solidFill>
                          <a:cs typeface="Biome Light" panose="020B0303030204020804" pitchFamily="34" charset="0"/>
                        </a:rPr>
                        <a:t>PROJECT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spc="300" dirty="0">
                          <a:solidFill>
                            <a:schemeClr val="tx1"/>
                          </a:solidFill>
                          <a:cs typeface="Biome Light" panose="020B0303030204020804" pitchFamily="34" charset="0"/>
                        </a:rPr>
                        <a:t>SELECTED</a:t>
                      </a: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spc="300" dirty="0">
                          <a:solidFill>
                            <a:schemeClr val="tx1"/>
                          </a:solidFill>
                          <a:cs typeface="Biome Light" panose="020B0303030204020804" pitchFamily="34" charset="0"/>
                        </a:rPr>
                        <a:t>FRONTEND DEVELOPMENT</a:t>
                      </a:r>
                      <a:endParaRPr lang="en-US" sz="1400" dirty="0">
                        <a:solidFill>
                          <a:schemeClr val="tx1"/>
                        </a:solidFill>
                        <a:cs typeface="Biome Light" panose="020B03030302040208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spc="300" dirty="0">
                          <a:solidFill>
                            <a:schemeClr val="tx1"/>
                          </a:solidFill>
                          <a:cs typeface="Biome Light" panose="020B0303030204020804" pitchFamily="34" charset="0"/>
                        </a:rPr>
                        <a:t>BACKEND</a:t>
                      </a:r>
                      <a:br>
                        <a:rPr lang="en-US" sz="1600" spc="300" dirty="0">
                          <a:solidFill>
                            <a:schemeClr val="tx1"/>
                          </a:solidFill>
                          <a:cs typeface="Biome Light" panose="020B0303030204020804" pitchFamily="34" charset="0"/>
                        </a:rPr>
                      </a:br>
                      <a:r>
                        <a:rPr lang="en-US" sz="1600" spc="300" dirty="0">
                          <a:solidFill>
                            <a:schemeClr val="tx1"/>
                          </a:solidFill>
                          <a:cs typeface="Biome Light" panose="020B0303030204020804" pitchFamily="34" charset="0"/>
                        </a:rPr>
                        <a:t>DEVELOPMENT</a:t>
                      </a:r>
                      <a:endParaRPr lang="en-US" sz="1400" dirty="0">
                        <a:solidFill>
                          <a:schemeClr val="tx1"/>
                        </a:solidFill>
                        <a:cs typeface="Biome Light" panose="020B03030302040208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spc="300" dirty="0">
                          <a:solidFill>
                            <a:schemeClr val="tx1"/>
                          </a:solidFill>
                          <a:cs typeface="Biome Light" panose="020B0303030204020804" pitchFamily="34" charset="0"/>
                        </a:rPr>
                        <a:t>TESTING  </a:t>
                      </a:r>
                      <a:r>
                        <a:rPr lang="en-US" sz="1600" spc="300">
                          <a:solidFill>
                            <a:schemeClr val="tx1"/>
                          </a:solidFill>
                          <a:cs typeface="Biome Light" panose="020B0303030204020804" pitchFamily="34" charset="0"/>
                        </a:rPr>
                        <a:t>&amp; ADJUSTMENT</a:t>
                      </a:r>
                      <a:endParaRPr lang="en-US" sz="1400" dirty="0">
                        <a:solidFill>
                          <a:schemeClr val="tx1"/>
                        </a:solidFill>
                        <a:cs typeface="Biome Light" panose="020B03030302040208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372063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2668FB-51EF-473B-89E5-AB8206BF498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1083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Placeholder 7" descr="abstract image">
            <a:extLst>
              <a:ext uri="{FF2B5EF4-FFF2-40B4-BE49-F238E27FC236}">
                <a16:creationId xmlns:a16="http://schemas.microsoft.com/office/drawing/2014/main" id="{D5C5EA1B-F06D-4AD1-B526-89C2DF7722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2717" r="45642"/>
          <a:stretch/>
        </p:blipFill>
        <p:spPr>
          <a:xfrm rot="16200000">
            <a:off x="2667001" y="-2666999"/>
            <a:ext cx="6858000" cy="12192000"/>
          </a:xfrm>
          <a:prstGeom prst="rect">
            <a:avLst/>
          </a:prstGeom>
          <a:noFill/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4F7706BE-EF2E-459C-8778-01DDD354C63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2365" y="1660810"/>
            <a:ext cx="10787270" cy="830649"/>
          </a:xfrm>
        </p:spPr>
        <p:txBody>
          <a:bodyPr>
            <a:normAutofit/>
          </a:bodyPr>
          <a:lstStyle/>
          <a:p>
            <a:r>
              <a:rPr lang="en-US" sz="4000" spc="300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47C414-85D9-40D6-9BB3-5AF68A84F41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12343" y="3169602"/>
            <a:ext cx="5167313" cy="518795"/>
          </a:xfrm>
        </p:spPr>
        <p:txBody>
          <a:bodyPr/>
          <a:lstStyle/>
          <a:p>
            <a:r>
              <a:rPr lang="en-US" dirty="0"/>
              <a:t>Team 1: Phase Two</a:t>
            </a:r>
          </a:p>
        </p:txBody>
      </p:sp>
    </p:spTree>
    <p:extLst>
      <p:ext uri="{BB962C8B-B14F-4D97-AF65-F5344CB8AC3E}">
        <p14:creationId xmlns:p14="http://schemas.microsoft.com/office/powerpoint/2010/main" val="927727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03950CF-5BF2-4FB0-A36C-48C194F39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5596" y="536954"/>
            <a:ext cx="5251450" cy="166129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4000" dirty="0"/>
              <a:t>“We're not to blame for your pet's bad name”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55FA470-23EB-4512-8FFB-28DDAB08B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7819" y="2435616"/>
            <a:ext cx="5251450" cy="365125"/>
          </a:xfrm>
        </p:spPr>
        <p:txBody>
          <a:bodyPr/>
          <a:lstStyle/>
          <a:p>
            <a:r>
              <a:rPr lang="en-US" sz="2400" dirty="0"/>
              <a:t>PET NAMER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ADA18-8F0E-4249-A144-6CB8259BA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2</a:t>
            </a:fld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56319DF-036A-473B-95D3-C5F6FF849FD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297817" y="3038106"/>
            <a:ext cx="5251451" cy="3388143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en-US" sz="2800" cap="small" spc="50" dirty="0">
                <a:cs typeface="Biome Light" panose="020B0303030204020804" pitchFamily="34" charset="0"/>
              </a:rPr>
              <a:t>Would you like help picking a name for your pet? 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2800" cap="small" spc="50" dirty="0">
                <a:cs typeface="Biome Light" panose="020B0303030204020804" pitchFamily="34" charset="0"/>
              </a:rPr>
              <a:t>Simply upload a picture and we’ll recommend a few different names for you!</a:t>
            </a:r>
          </a:p>
          <a:p>
            <a:pPr marL="0" indent="0">
              <a:buNone/>
            </a:pPr>
            <a:endParaRPr lang="en-US" sz="2800" cap="small" spc="50" dirty="0"/>
          </a:p>
          <a:p>
            <a:pPr marL="0" indent="0">
              <a:buNone/>
            </a:pPr>
            <a:endParaRPr lang="en-US" sz="2800" cap="small" spc="50" dirty="0"/>
          </a:p>
        </p:txBody>
      </p:sp>
      <p:pic>
        <p:nvPicPr>
          <p:cNvPr id="22" name="Picture Placeholder 21">
            <a:extLst>
              <a:ext uri="{FF2B5EF4-FFF2-40B4-BE49-F238E27FC236}">
                <a16:creationId xmlns:a16="http://schemas.microsoft.com/office/drawing/2014/main" id="{D9C80755-2787-0578-1231-F139AB30B8D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5617" r="561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25373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F00FA0-CE09-82DB-0E84-8CB701D36D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7">
            <a:extLst>
              <a:ext uri="{FF2B5EF4-FFF2-40B4-BE49-F238E27FC236}">
                <a16:creationId xmlns:a16="http://schemas.microsoft.com/office/drawing/2014/main" id="{4A0EB61E-4604-76AF-6122-43154C0DE16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453" r="7453"/>
          <a:stretch/>
        </p:blipFill>
        <p:spPr>
          <a:xfrm>
            <a:off x="-1" y="0"/>
            <a:ext cx="7854044" cy="68580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E01A69BC-07A2-0CF1-85EC-F5A48B575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4389" y="122305"/>
            <a:ext cx="3489391" cy="926727"/>
          </a:xfrm>
        </p:spPr>
        <p:txBody>
          <a:bodyPr anchor="t">
            <a:noAutofit/>
          </a:bodyPr>
          <a:lstStyle/>
          <a:p>
            <a:r>
              <a:rPr lang="en-US" sz="2800" dirty="0"/>
              <a:t>System Architecture and Data Flow Diagram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44510D-2A24-56C7-72E5-5AF8CE5C6A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54043" y="2025552"/>
            <a:ext cx="4337956" cy="365125"/>
          </a:xfrm>
        </p:spPr>
        <p:txBody>
          <a:bodyPr/>
          <a:lstStyle/>
          <a:p>
            <a:r>
              <a:rPr lang="en-US" spc="300" dirty="0"/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3ABC444-5746-6521-B1B2-E817C1C43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5FC7A675-593D-8903-B510-BEAAC666B4DA}"/>
              </a:ext>
            </a:extLst>
          </p:cNvPr>
          <p:cNvSpPr txBox="1">
            <a:spLocks/>
          </p:cNvSpPr>
          <p:nvPr/>
        </p:nvSpPr>
        <p:spPr>
          <a:xfrm>
            <a:off x="8124389" y="2710543"/>
            <a:ext cx="3154533" cy="3098425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  <a:lvl1pPr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cap="none" spc="0" baseline="0">
                <a:solidFill>
                  <a:sysClr val="windowText" lastClr="000000"/>
                </a:solidFill>
                <a:effectLst/>
              </a:defRPr>
            </a:lvl1pPr>
            <a:lvl2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High level view at the different pages and data flows of our app.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83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 descr="A screenshot of a computer&#10;&#10;Description automatically generated">
            <a:extLst>
              <a:ext uri="{FF2B5EF4-FFF2-40B4-BE49-F238E27FC236}">
                <a16:creationId xmlns:a16="http://schemas.microsoft.com/office/drawing/2014/main" id="{55ABDE32-A7BD-7D54-85BD-901EE45C173F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/>
          <a:srcRect l="27786" t="11343" r="27786"/>
          <a:stretch/>
        </p:blipFill>
        <p:spPr>
          <a:xfrm>
            <a:off x="0" y="777922"/>
            <a:ext cx="5416550" cy="608007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D819CA-ACE0-FD85-75B9-4D388971BB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9D3A82-D293-4907-9B25-3B6254918E46}" type="slidenum">
              <a:rPr lang="en-US" smtClean="0"/>
              <a:t>4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23A812-71AE-C398-0C02-58C3F3570F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first page seen if the domain was www.petnamer.com</a:t>
            </a:r>
          </a:p>
          <a:p>
            <a:r>
              <a:rPr lang="en-US" dirty="0"/>
              <a:t>Greeted by adorable animals</a:t>
            </a:r>
          </a:p>
          <a:p>
            <a:r>
              <a:rPr lang="en-US" dirty="0"/>
              <a:t>Create an account in order to be able to save name suggestions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948CBD0-DBC1-E2D4-992B-863241B46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LANDING PAGE</a:t>
            </a:r>
          </a:p>
        </p:txBody>
      </p:sp>
    </p:spTree>
    <p:extLst>
      <p:ext uri="{BB962C8B-B14F-4D97-AF65-F5344CB8AC3E}">
        <p14:creationId xmlns:p14="http://schemas.microsoft.com/office/powerpoint/2010/main" val="1059502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B7A949-189E-7DB6-E819-62A049CB47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 descr="A computer screen shot of a computer screen&#10;&#10;Description automatically generated">
            <a:extLst>
              <a:ext uri="{FF2B5EF4-FFF2-40B4-BE49-F238E27FC236}">
                <a16:creationId xmlns:a16="http://schemas.microsoft.com/office/drawing/2014/main" id="{357F7275-9335-5902-A322-7641D2F1881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l="27786" r="27786"/>
          <a:stretch>
            <a:fillRect/>
          </a:stretch>
        </p:blipFill>
        <p:spPr/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A6E483-AAF0-9221-4031-B831F9B5E9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9D3A82-D293-4907-9B25-3B6254918E46}" type="slidenum">
              <a:rPr lang="en-US" smtClean="0"/>
              <a:t>5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EF89C1-58E9-143E-4516-6CE661231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order to receive pet name suggestions a user will need to login to their account</a:t>
            </a:r>
          </a:p>
          <a:p>
            <a:r>
              <a:rPr lang="en-US" dirty="0"/>
              <a:t>In order to save names, user must be logged in</a:t>
            </a:r>
          </a:p>
          <a:p>
            <a:r>
              <a:rPr lang="en-US" dirty="0"/>
              <a:t>Use either Google Account or create account credentials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D886450-E40D-103A-1652-65669FEF6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 Page</a:t>
            </a:r>
          </a:p>
        </p:txBody>
      </p:sp>
    </p:spTree>
    <p:extLst>
      <p:ext uri="{BB962C8B-B14F-4D97-AF65-F5344CB8AC3E}">
        <p14:creationId xmlns:p14="http://schemas.microsoft.com/office/powerpoint/2010/main" val="1957036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2CD3AB-A521-2277-FA58-48F93D3EB4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 descr="A computer screen shot of a computer&#10;&#10;Description automatically generated">
            <a:extLst>
              <a:ext uri="{FF2B5EF4-FFF2-40B4-BE49-F238E27FC236}">
                <a16:creationId xmlns:a16="http://schemas.microsoft.com/office/drawing/2014/main" id="{FADC1EAB-8470-28E6-D19F-1A7351C7637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l="27786" r="27786"/>
          <a:stretch>
            <a:fillRect/>
          </a:stretch>
        </p:blipFill>
        <p:spPr/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F5338E-D570-BF54-7CAA-C4C70555E4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9D3A82-D293-4907-9B25-3B6254918E46}" type="slidenum">
              <a:rPr lang="en-US" smtClean="0"/>
              <a:t>6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06276E-A709-AB8D-7D6E-AA8AD4992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Uses Django Authentication Form</a:t>
            </a:r>
          </a:p>
          <a:p>
            <a:r>
              <a:rPr lang="en-US" dirty="0"/>
              <a:t>Checks if username is in user, if password is valid, if passwords match</a:t>
            </a:r>
          </a:p>
          <a:p>
            <a:r>
              <a:rPr lang="en-US" dirty="0"/>
              <a:t>Redirects to login page upon successful creation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EC88E3F-389F-44C0-4B16-5F4223065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Signup Page</a:t>
            </a:r>
          </a:p>
        </p:txBody>
      </p:sp>
    </p:spTree>
    <p:extLst>
      <p:ext uri="{BB962C8B-B14F-4D97-AF65-F5344CB8AC3E}">
        <p14:creationId xmlns:p14="http://schemas.microsoft.com/office/powerpoint/2010/main" val="2369157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458DA5-560D-DBD2-FECA-EBE66AE03F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>
            <a:extLst>
              <a:ext uri="{FF2B5EF4-FFF2-40B4-BE49-F238E27FC236}">
                <a16:creationId xmlns:a16="http://schemas.microsoft.com/office/drawing/2014/main" id="{BB7D641B-1561-0418-4F14-6EF9F0152FD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/>
          <a:srcRect l="19832" t="11122" r="19832"/>
          <a:stretch/>
        </p:blipFill>
        <p:spPr>
          <a:xfrm>
            <a:off x="198783" y="337624"/>
            <a:ext cx="5669280" cy="618275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7FE657-8379-19C5-DACA-6DAF5B3F02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9D3A82-D293-4907-9B25-3B6254918E46}" type="slidenum">
              <a:rPr lang="en-US" smtClean="0"/>
              <a:t>7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3A5E1A-139D-5C57-AAA8-4ED4AA98A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Choose Google account to link to </a:t>
            </a:r>
            <a:r>
              <a:rPr lang="en-US" dirty="0" err="1"/>
              <a:t>PetNamer</a:t>
            </a:r>
            <a:r>
              <a:rPr lang="en-US" dirty="0"/>
              <a:t> app</a:t>
            </a:r>
          </a:p>
          <a:p>
            <a:r>
              <a:rPr lang="en-US" dirty="0"/>
              <a:t>Will use email and name to create account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1413CEB-3B25-953C-286C-16A990204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0465" y="407320"/>
            <a:ext cx="5897218" cy="884238"/>
          </a:xfrm>
        </p:spPr>
        <p:txBody>
          <a:bodyPr/>
          <a:lstStyle/>
          <a:p>
            <a:r>
              <a:rPr lang="en-US" dirty="0"/>
              <a:t>Google Login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8AB6F95B-9B5D-ECF2-AFEA-78BC897B3F49}"/>
                  </a:ext>
                </a:extLst>
              </p14:cNvPr>
              <p14:cNvContentPartPr/>
              <p14:nvPr/>
            </p14:nvContentPartPr>
            <p14:xfrm>
              <a:off x="3362095" y="2958148"/>
              <a:ext cx="101160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8AB6F95B-9B5D-ECF2-AFEA-78BC897B3F4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99095" y="2895148"/>
                <a:ext cx="113724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236EFF7-CB2D-141E-D0B3-DABCC078268C}"/>
                  </a:ext>
                </a:extLst>
              </p14:cNvPr>
              <p14:cNvContentPartPr/>
              <p14:nvPr/>
            </p14:nvContentPartPr>
            <p14:xfrm>
              <a:off x="3348055" y="3422188"/>
              <a:ext cx="63144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236EFF7-CB2D-141E-D0B3-DABCC078268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285415" y="3359548"/>
                <a:ext cx="75708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1A2CA15E-79C1-7DF0-6FB1-7326C327617F}"/>
                  </a:ext>
                </a:extLst>
              </p14:cNvPr>
              <p14:cNvContentPartPr/>
              <p14:nvPr/>
            </p14:nvContentPartPr>
            <p14:xfrm>
              <a:off x="3150775" y="2901988"/>
              <a:ext cx="137844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1A2CA15E-79C1-7DF0-6FB1-7326C327617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088135" y="2838988"/>
                <a:ext cx="150408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0451767-FEA0-130C-59F4-7B7BA951F09D}"/>
                  </a:ext>
                </a:extLst>
              </p14:cNvPr>
              <p14:cNvContentPartPr/>
              <p14:nvPr/>
            </p14:nvContentPartPr>
            <p14:xfrm>
              <a:off x="3137095" y="2789308"/>
              <a:ext cx="145764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0451767-FEA0-130C-59F4-7B7BA951F09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074095" y="2726668"/>
                <a:ext cx="1583280" cy="12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36FA8B52-1B56-C267-0523-74C8665D74B3}"/>
              </a:ext>
            </a:extLst>
          </p:cNvPr>
          <p:cNvGrpSpPr/>
          <p:nvPr/>
        </p:nvGrpSpPr>
        <p:grpSpPr>
          <a:xfrm>
            <a:off x="3109015" y="2986228"/>
            <a:ext cx="1523160" cy="42480"/>
            <a:chOff x="3109015" y="2986228"/>
            <a:chExt cx="1523160" cy="4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81B5462-A8A3-4DA2-B032-2FD607338990}"/>
                    </a:ext>
                  </a:extLst>
                </p14:cNvPr>
                <p14:cNvContentPartPr/>
                <p14:nvPr/>
              </p14:nvContentPartPr>
              <p14:xfrm>
                <a:off x="3165175" y="3028348"/>
                <a:ext cx="360" cy="3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81B5462-A8A3-4DA2-B032-2FD607338990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102535" y="2965708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37249C2-0F8E-0B5B-E865-595E28F79401}"/>
                    </a:ext>
                  </a:extLst>
                </p14:cNvPr>
                <p14:cNvContentPartPr/>
                <p14:nvPr/>
              </p14:nvContentPartPr>
              <p14:xfrm>
                <a:off x="3178855" y="3028348"/>
                <a:ext cx="1320840" cy="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37249C2-0F8E-0B5B-E865-595E28F79401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116215" y="2965708"/>
                  <a:ext cx="144648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6A8DA5D-BE5D-94C1-DC45-FADFBDE02981}"/>
                    </a:ext>
                  </a:extLst>
                </p14:cNvPr>
                <p14:cNvContentPartPr/>
                <p14:nvPr/>
              </p14:nvContentPartPr>
              <p14:xfrm>
                <a:off x="3109015" y="2986228"/>
                <a:ext cx="1523160" cy="3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6A8DA5D-BE5D-94C1-DC45-FADFBDE02981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046015" y="2923588"/>
                  <a:ext cx="164880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9E22F79A-1701-0AEF-8D84-E0FB208B7205}"/>
                  </a:ext>
                </a:extLst>
              </p14:cNvPr>
              <p14:cNvContentPartPr/>
              <p14:nvPr/>
            </p14:nvContentPartPr>
            <p14:xfrm>
              <a:off x="3109015" y="2887948"/>
              <a:ext cx="15177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9E22F79A-1701-0AEF-8D84-E0FB208B7205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046015" y="2824948"/>
                <a:ext cx="16434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C347B492-78E1-11B1-C1B5-1F7C76345EDE}"/>
                  </a:ext>
                </a:extLst>
              </p14:cNvPr>
              <p14:cNvContentPartPr/>
              <p14:nvPr/>
            </p14:nvContentPartPr>
            <p14:xfrm>
              <a:off x="3333655" y="3900628"/>
              <a:ext cx="9417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C347B492-78E1-11B1-C1B5-1F7C76345EDE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271015" y="3837988"/>
                <a:ext cx="1067400" cy="12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12085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2331" y="401907"/>
            <a:ext cx="5251450" cy="1661297"/>
          </a:xfrm>
        </p:spPr>
        <p:txBody>
          <a:bodyPr anchor="t">
            <a:normAutofit/>
          </a:bodyPr>
          <a:lstStyle/>
          <a:p>
            <a:r>
              <a:rPr lang="en-US" sz="4200" dirty="0"/>
              <a:t>Overview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9B872F-6332-408E-9135-B871F0C90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62329" y="1822370"/>
            <a:ext cx="5829669" cy="365125"/>
          </a:xfrm>
        </p:spPr>
        <p:txBody>
          <a:bodyPr/>
          <a:lstStyle/>
          <a:p>
            <a:r>
              <a:rPr lang="en-US" spc="300" dirty="0"/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8DD8A0-BD53-4DBF-949B-0D64D12DA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3B4F2E0F-78BC-2FE8-4808-2A26179B55EA}"/>
              </a:ext>
            </a:extLst>
          </p:cNvPr>
          <p:cNvSpPr txBox="1">
            <a:spLocks/>
          </p:cNvSpPr>
          <p:nvPr/>
        </p:nvSpPr>
        <p:spPr>
          <a:xfrm>
            <a:off x="6362330" y="2432483"/>
            <a:ext cx="5517781" cy="3764132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 fontScale="92500" lnSpcReduction="10000"/>
          </a:bodyPr>
          <a:lstStyle>
            <a:defPPr>
              <a:defRPr lang="en-US"/>
            </a:defPPr>
            <a:lvl1pPr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cap="none" spc="0" baseline="0">
                <a:solidFill>
                  <a:sysClr val="windowText" lastClr="000000"/>
                </a:solidFill>
                <a:effectLst/>
              </a:defRPr>
            </a:lvl1pPr>
            <a:lvl2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/>
              <a:t>Landing page with account creation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/>
              <a:t>Picture upload screen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/>
              <a:t>Picture recognition response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/>
              <a:t>Name suggestions from designated databases based on the animal and obvious features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/>
              <a:t>Ability to save favorite names to account database</a:t>
            </a:r>
          </a:p>
        </p:txBody>
      </p:sp>
      <p:pic>
        <p:nvPicPr>
          <p:cNvPr id="4" name="Picture Placeholder 7" descr="close up of computer code">
            <a:extLst>
              <a:ext uri="{FF2B5EF4-FFF2-40B4-BE49-F238E27FC236}">
                <a16:creationId xmlns:a16="http://schemas.microsoft.com/office/drawing/2014/main" id="{EFC42499-7A07-6EF5-2A4A-AD93E002BC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370" r="20370"/>
          <a:stretch/>
        </p:blipFill>
        <p:spPr>
          <a:xfrm>
            <a:off x="0" y="0"/>
            <a:ext cx="6096000" cy="686792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67922"/>
              <a:gd name="connsiteX1" fmla="*/ 6096000 w 6096000"/>
              <a:gd name="connsiteY1" fmla="*/ 0 h 6867922"/>
              <a:gd name="connsiteX2" fmla="*/ 4228633 w 6096000"/>
              <a:gd name="connsiteY2" fmla="*/ 6867922 h 6867922"/>
              <a:gd name="connsiteX3" fmla="*/ 0 w 6096000"/>
              <a:gd name="connsiteY3" fmla="*/ 6858000 h 6867922"/>
              <a:gd name="connsiteX4" fmla="*/ 0 w 6096000"/>
              <a:gd name="connsiteY4" fmla="*/ 0 h 6867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67922">
                <a:moveTo>
                  <a:pt x="0" y="0"/>
                </a:moveTo>
                <a:lnTo>
                  <a:pt x="6096000" y="0"/>
                </a:lnTo>
                <a:lnTo>
                  <a:pt x="4228633" y="686792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effectLst/>
        </p:spPr>
      </p:pic>
    </p:spTree>
    <p:extLst>
      <p:ext uri="{BB962C8B-B14F-4D97-AF65-F5344CB8AC3E}">
        <p14:creationId xmlns:p14="http://schemas.microsoft.com/office/powerpoint/2010/main" val="4094892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7" descr="abstract image">
            <a:extLst>
              <a:ext uri="{FF2B5EF4-FFF2-40B4-BE49-F238E27FC236}">
                <a16:creationId xmlns:a16="http://schemas.microsoft.com/office/drawing/2014/main" id="{10C261F5-27E5-A8D9-57BF-8DCB0A00F6B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54869" r="205"/>
          <a:stretch/>
        </p:blipFill>
        <p:spPr>
          <a:xfrm>
            <a:off x="-1" y="0"/>
            <a:ext cx="5477523" cy="68580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2330" y="411225"/>
            <a:ext cx="5251450" cy="956373"/>
          </a:xfrm>
        </p:spPr>
        <p:txBody>
          <a:bodyPr anchor="t">
            <a:normAutofit/>
          </a:bodyPr>
          <a:lstStyle/>
          <a:p>
            <a:r>
              <a:rPr lang="en-US" sz="4800" dirty="0"/>
              <a:t>Technology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9B872F-6332-408E-9135-B871F0C90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62330" y="2025552"/>
            <a:ext cx="5829669" cy="365125"/>
          </a:xfrm>
        </p:spPr>
        <p:txBody>
          <a:bodyPr/>
          <a:lstStyle/>
          <a:p>
            <a:r>
              <a:rPr lang="en-US" spc="300" dirty="0"/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8DD8A0-BD53-4DBF-949B-0D64D12DA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3B4F2E0F-78BC-2FE8-4808-2A26179B55EA}"/>
              </a:ext>
            </a:extLst>
          </p:cNvPr>
          <p:cNvSpPr txBox="1">
            <a:spLocks/>
          </p:cNvSpPr>
          <p:nvPr/>
        </p:nvSpPr>
        <p:spPr>
          <a:xfrm>
            <a:off x="6362330" y="2574543"/>
            <a:ext cx="4646246" cy="3038482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  <a:lvl1pPr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cap="none" spc="0" baseline="0">
                <a:solidFill>
                  <a:sysClr val="windowText" lastClr="000000"/>
                </a:solidFill>
                <a:effectLst/>
              </a:defRPr>
            </a:lvl1pPr>
            <a:lvl2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VSCode</a:t>
            </a:r>
            <a:r>
              <a:rPr lang="en-US" dirty="0"/>
              <a:t> IDE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Python 3.11.8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Django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SQLite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1D1C1D"/>
                </a:solidFill>
                <a:latin typeface="Slack-Lato"/>
              </a:rPr>
              <a:t>Dbeaver</a:t>
            </a:r>
            <a:r>
              <a:rPr lang="en-US" dirty="0">
                <a:solidFill>
                  <a:srgbClr val="1D1C1D"/>
                </a:solidFill>
                <a:latin typeface="Slack-Lato"/>
              </a:rPr>
              <a:t> (for viewing database tables)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627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3F52"/>
      </a:accent1>
      <a:accent2>
        <a:srgbClr val="E99757"/>
      </a:accent2>
      <a:accent3>
        <a:srgbClr val="2F3342"/>
      </a:accent3>
      <a:accent4>
        <a:srgbClr val="2C2153"/>
      </a:accent4>
      <a:accent5>
        <a:srgbClr val="01023B"/>
      </a:accent5>
      <a:accent6>
        <a:srgbClr val="7F7F7F"/>
      </a:accent6>
      <a:hlink>
        <a:srgbClr val="3A3838"/>
      </a:hlink>
      <a:folHlink>
        <a:srgbClr val="D0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ch presentation" id="{969BE826-8665-45F1-A77E-2C1BF61E0D92}" vid="{76896FC0-3EF9-4C10-B34C-BB4B0D9C6D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002A8ED-1331-4C1D-8649-743D7BE164DD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A3D5DB56-3A71-4638-9571-EE877FD66E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9E4EAC9-33DC-4CF0-BA31-C98F61CE4785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Tech presentation</Template>
  <TotalTime>5825</TotalTime>
  <Words>449</Words>
  <Application>Microsoft Office PowerPoint</Application>
  <PresentationFormat>Widescreen</PresentationFormat>
  <Paragraphs>95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Biome Light</vt:lpstr>
      <vt:lpstr>Calibri</vt:lpstr>
      <vt:lpstr>Calibri Light</vt:lpstr>
      <vt:lpstr>Slack-Lato</vt:lpstr>
      <vt:lpstr>Wingdings</vt:lpstr>
      <vt:lpstr>Office Theme</vt:lpstr>
      <vt:lpstr>System Design &amp; Analysis</vt:lpstr>
      <vt:lpstr>“We're not to blame for your pet's bad name”</vt:lpstr>
      <vt:lpstr>System Architecture and Data Flow Diagram</vt:lpstr>
      <vt:lpstr>LANDING PAGE</vt:lpstr>
      <vt:lpstr>Login Page</vt:lpstr>
      <vt:lpstr>Signup Page</vt:lpstr>
      <vt:lpstr>Google Login</vt:lpstr>
      <vt:lpstr>Overview</vt:lpstr>
      <vt:lpstr>Technology</vt:lpstr>
      <vt:lpstr>x</vt:lpstr>
      <vt:lpstr>PowerPoint Presentation</vt:lpstr>
      <vt:lpstr>Implemented Queries</vt:lpstr>
      <vt:lpstr>Future Queries</vt:lpstr>
      <vt:lpstr>Timeline &amp; milestones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Fabrikam Technology Inc.</dc:title>
  <dc:creator>Adria Gratiot</dc:creator>
  <cp:lastModifiedBy>Adria Gratiot</cp:lastModifiedBy>
  <cp:revision>33</cp:revision>
  <dcterms:created xsi:type="dcterms:W3CDTF">2024-02-02T15:32:56Z</dcterms:created>
  <dcterms:modified xsi:type="dcterms:W3CDTF">2024-03-02T20:54:37Z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