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448" r:id="rId5"/>
    <p:sldId id="259" r:id="rId6"/>
    <p:sldId id="2466" r:id="rId7"/>
    <p:sldId id="2467" r:id="rId8"/>
    <p:sldId id="2463" r:id="rId9"/>
    <p:sldId id="2476" r:id="rId10"/>
    <p:sldId id="2482" r:id="rId11"/>
    <p:sldId id="2481" r:id="rId12"/>
    <p:sldId id="2480" r:id="rId13"/>
    <p:sldId id="243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9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4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23B"/>
    <a:srgbClr val="898989"/>
    <a:srgbClr val="2F3342"/>
    <a:srgbClr val="A53F52"/>
    <a:srgbClr val="2C2153"/>
    <a:srgbClr val="E99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5033" autoAdjust="0"/>
  </p:normalViewPr>
  <p:slideViewPr>
    <p:cSldViewPr snapToGrid="0">
      <p:cViewPr varScale="1">
        <p:scale>
          <a:sx n="57" d="100"/>
          <a:sy n="57" d="100"/>
        </p:scale>
        <p:origin x="96" y="360"/>
      </p:cViewPr>
      <p:guideLst>
        <p:guide orient="horz" pos="1992"/>
        <p:guide pos="3840"/>
        <p:guide orient="horz" pos="1416"/>
      </p:guideLst>
    </p:cSldViewPr>
  </p:slideViewPr>
  <p:outlineViewPr>
    <p:cViewPr>
      <p:scale>
        <a:sx n="33" d="100"/>
        <a:sy n="33" d="100"/>
      </p:scale>
      <p:origin x="0" y="-51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D5B4E-BF3E-3B45-A4BA-D6C3B92870D7}" type="datetimeFigureOut">
              <a:rPr lang="en-US" smtClean="0"/>
              <a:t>4/9/2024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AE8BC-2AB3-9E4C-9797-2A6F8A74C7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8621B-8C8E-49BA-8772-41D0FE75A082}" type="datetimeFigureOut">
              <a:rPr lang="en-US" smtClean="0"/>
              <a:t>4/9/2024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B34ED-4CDD-41C9-90F7-D768D5559A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949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12343" y="5922140"/>
            <a:ext cx="5167313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58235C5-25B1-4243-9762-4AAD3C08E8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038600" y="3608511"/>
            <a:ext cx="4114800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cap="all" baseline="0"/>
            </a:lvl1pPr>
          </a:lstStyle>
          <a:p>
            <a:r>
              <a:rPr lang="en-US" spc="300" dirty="0"/>
              <a:t>ANNUAL REVIEW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8B2C6E-DB6F-4476-8E95-9F6EC79392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0836" y="2445633"/>
            <a:ext cx="11490325" cy="82391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4000" cap="all" spc="300" baseline="0"/>
            </a:lvl1pPr>
          </a:lstStyle>
          <a:p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58000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1661160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6CDEBF2-B5C9-4887-B717-81C3D1A73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6A7FA3-8C13-4E5A-88C4-4357C8ACD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07044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196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9074D0F-754F-4F2C-A410-F222D2D2346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>
            <a:noAutofit/>
          </a:bodyPr>
          <a:lstStyle/>
          <a:p>
            <a:r>
              <a:rPr lang="en-US" sz="4000" spc="300"/>
              <a:t>Click to edit Master title style</a:t>
            </a:r>
            <a:endParaRPr lang="en-US" sz="4000" spc="30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12343" y="5137992"/>
            <a:ext cx="5167313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1D89734B-03E0-4ADE-8F62-C819F3E976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8194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85971F4D-8B59-4B3E-9169-64E0EF1BA8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63664" y="3893330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3" name="Text Placeholder 13">
            <a:extLst>
              <a:ext uri="{FF2B5EF4-FFF2-40B4-BE49-F238E27FC236}">
                <a16:creationId xmlns:a16="http://schemas.microsoft.com/office/drawing/2014/main" id="{90B19777-E2ED-419C-B486-857117FD081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39138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4" name="Online Image Placeholder 33">
            <a:extLst>
              <a:ext uri="{FF2B5EF4-FFF2-40B4-BE49-F238E27FC236}">
                <a16:creationId xmlns:a16="http://schemas.microsoft.com/office/drawing/2014/main" id="{1A58EB44-F532-4998-B316-61C738C37BF5}"/>
              </a:ext>
            </a:extLst>
          </p:cNvPr>
          <p:cNvSpPr>
            <a:spLocks noGrp="1"/>
          </p:cNvSpPr>
          <p:nvPr>
            <p:ph type="clipArt" sz="quarter" idx="19" hasCustomPrompt="1"/>
          </p:nvPr>
        </p:nvSpPr>
        <p:spPr>
          <a:xfrm>
            <a:off x="1754768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5" name="Online Image Placeholder 33">
            <a:extLst>
              <a:ext uri="{FF2B5EF4-FFF2-40B4-BE49-F238E27FC236}">
                <a16:creationId xmlns:a16="http://schemas.microsoft.com/office/drawing/2014/main" id="{33763C3C-3545-40BD-9B2C-DC4C0E4CE819}"/>
              </a:ext>
            </a:extLst>
          </p:cNvPr>
          <p:cNvSpPr>
            <a:spLocks noGrp="1"/>
          </p:cNvSpPr>
          <p:nvPr>
            <p:ph type="clipArt" sz="quarter" idx="20" hasCustomPrompt="1"/>
          </p:nvPr>
        </p:nvSpPr>
        <p:spPr>
          <a:xfrm>
            <a:off x="5730240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6" name="Online Image Placeholder 33">
            <a:extLst>
              <a:ext uri="{FF2B5EF4-FFF2-40B4-BE49-F238E27FC236}">
                <a16:creationId xmlns:a16="http://schemas.microsoft.com/office/drawing/2014/main" id="{1C5D3777-17F3-4225-8C52-2EF1DB4FD54A}"/>
              </a:ext>
            </a:extLst>
          </p:cNvPr>
          <p:cNvSpPr>
            <a:spLocks noGrp="1"/>
          </p:cNvSpPr>
          <p:nvPr>
            <p:ph type="clipArt" sz="quarter" idx="21" hasCustomPrompt="1"/>
          </p:nvPr>
        </p:nvSpPr>
        <p:spPr>
          <a:xfrm>
            <a:off x="9705712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173740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83D428-B974-43F4-9246-0A2EECA11A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68819" y="642927"/>
            <a:ext cx="4846320" cy="1435947"/>
          </a:xfrm>
        </p:spPr>
        <p:txBody>
          <a:bodyPr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5400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D00A38D-CFE8-4333-B9D2-D3E7EACA4F0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68820" y="2078875"/>
            <a:ext cx="4114800" cy="3798888"/>
          </a:xfrm>
        </p:spPr>
        <p:txBody>
          <a:bodyPr>
            <a:noAutofit/>
          </a:bodyPr>
          <a:lstStyle>
            <a:lvl1pPr marL="0" indent="0">
              <a:buNone/>
              <a:defRPr sz="1800" spc="3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A8588E-221D-4931-A290-C5C418443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68820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5539E44-E270-49B4-8B0A-07870325AA9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25539" y="1546138"/>
            <a:ext cx="4023360" cy="464871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spc="300" baseline="0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2799617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B0E4A3-5566-43FE-A59F-2C4F4FE7F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6792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67922"/>
              <a:gd name="connsiteX1" fmla="*/ 6096000 w 6096000"/>
              <a:gd name="connsiteY1" fmla="*/ 0 h 6867922"/>
              <a:gd name="connsiteX2" fmla="*/ 4228633 w 6096000"/>
              <a:gd name="connsiteY2" fmla="*/ 6867922 h 6867922"/>
              <a:gd name="connsiteX3" fmla="*/ 0 w 6096000"/>
              <a:gd name="connsiteY3" fmla="*/ 6858000 h 6867922"/>
              <a:gd name="connsiteX4" fmla="*/ 0 w 6096000"/>
              <a:gd name="connsiteY4" fmla="*/ 0 h 686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262871"/>
            <a:ext cx="5251450" cy="1661297"/>
          </a:xfrm>
        </p:spPr>
        <p:txBody>
          <a:bodyPr anchor="b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378134"/>
            <a:ext cx="5251450" cy="36512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6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>
            <a:noAutofit/>
          </a:bodyPr>
          <a:lstStyle>
            <a:lvl1pPr algn="l">
              <a:defRPr sz="3200" spc="300"/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263841"/>
            <a:ext cx="4018722" cy="4636392"/>
          </a:xfrm>
        </p:spPr>
        <p:txBody>
          <a:bodyPr lIns="0" rIns="0">
            <a:no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7CA175D-816E-4F70-96CC-8A1FD0EB16C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66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323519C8-24DE-471D-85A9-7A8AFACEC4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0513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547F0F1E-7AF5-4B76-928C-7B28010C4F9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66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063D0E8E-9491-4AF0-918D-A0B782C5FD6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0513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042F54CB-9200-4D74-968A-0A3E5871D9E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66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1D925119-27E3-496E-86BC-23416F94FB6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0513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F93AF7-D4DC-42B5-8A4F-B5F3ABBB0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81678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45D17-D652-4766-B11C-2E8D8390D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767791"/>
            <a:ext cx="11002962" cy="823913"/>
          </a:xfrm>
        </p:spPr>
        <p:txBody>
          <a:bodyPr>
            <a:noAutofit/>
          </a:bodyPr>
          <a:lstStyle>
            <a:lvl1pPr>
              <a:defRPr sz="4800"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C7A58C-70BA-43E5-BD90-83ADB63B0C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A60B7-2499-42C6-8A74-ACDAE24574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63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79BAC-E989-4203-B9B4-662803654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4607137"/>
            <a:ext cx="4114800" cy="4214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>
              <a:defRPr sz="1400" spc="30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CCC81E-A013-4315-AD13-97BA3AA955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78756" y="1569719"/>
            <a:ext cx="9234488" cy="2651443"/>
          </a:xfrm>
        </p:spPr>
        <p:txBody>
          <a:bodyPr>
            <a:noAutofit/>
          </a:bodyPr>
          <a:lstStyle>
            <a:lvl1pPr marL="0" indent="0" algn="ctr">
              <a:buNone/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id="{0EF11611-8537-47CC-87AC-2E25428B7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D1A63A52-1E65-414B-BBC3-D31F515791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78601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ED7E0E1A-1E64-4A9A-9C8B-69486BD112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9900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E462965-19D7-4A65-B394-9AE76A5B4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07" y="3864355"/>
            <a:ext cx="5157787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FAEC14D1-0BEA-4D9A-9D96-A56B6A9B0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7" y="4531139"/>
            <a:ext cx="5157787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1507BB47-1AB4-42F2-99FF-453A0622B8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107" y="3864355"/>
            <a:ext cx="5183188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438D6EEA-A0DB-4B5F-8F41-A9C1F2C094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107" y="4531139"/>
            <a:ext cx="5183188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A4909F59-7529-454A-A1EF-3CC1EADE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834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">
            <a:extLst>
              <a:ext uri="{FF2B5EF4-FFF2-40B4-BE49-F238E27FC236}">
                <a16:creationId xmlns:a16="http://schemas.microsoft.com/office/drawing/2014/main" id="{6186F91B-547E-43BC-9BCE-04619DAA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635DFA1-45D2-4EFE-8BB2-BE96634669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0121" y="3669506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2F2918FE-A84E-4303-AEF3-4FD66CDD73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60438" y="1624013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E2401025-9BC9-4BDD-97DA-CA763CF846B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42155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B7C4AAB6-897A-4ABD-AD50-2D86B197E91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22920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790D65EC-6EB4-4594-91E9-5C3DE7C3BA8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41837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" name="Text Placeholder 27">
            <a:extLst>
              <a:ext uri="{FF2B5EF4-FFF2-40B4-BE49-F238E27FC236}">
                <a16:creationId xmlns:a16="http://schemas.microsoft.com/office/drawing/2014/main" id="{611CF730-D055-47C2-A626-299F429D41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22919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F09E06A6-BFDD-42BD-BA69-2CD3BEF0F73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1" r:id="rId3"/>
    <p:sldLayoutId id="2147483651" r:id="rId4"/>
    <p:sldLayoutId id="2147483660" r:id="rId5"/>
    <p:sldLayoutId id="2147483677" r:id="rId6"/>
    <p:sldLayoutId id="2147483666" r:id="rId7"/>
    <p:sldLayoutId id="2147483679" r:id="rId8"/>
    <p:sldLayoutId id="2147483653" r:id="rId9"/>
    <p:sldLayoutId id="2147483678" r:id="rId10"/>
    <p:sldLayoutId id="2147483680" r:id="rId11"/>
  </p:sldLayoutIdLst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7" descr="close up of computer code">
            <a:extLst>
              <a:ext uri="{FF2B5EF4-FFF2-40B4-BE49-F238E27FC236}">
                <a16:creationId xmlns:a16="http://schemas.microsoft.com/office/drawing/2014/main" id="{7861C704-088A-7EF6-91AD-9363AB622D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7813" b="781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79DC1498-E692-42BA-B69F-6D37E6CFA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System Design &amp; Analysis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AE828D-1E63-455F-949D-0C5454A7FE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4.10.2004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865526-EC39-4780-A2A8-274A80A5C1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PHASE three</a:t>
            </a:r>
          </a:p>
        </p:txBody>
      </p:sp>
    </p:spTree>
    <p:extLst>
      <p:ext uri="{BB962C8B-B14F-4D97-AF65-F5344CB8AC3E}">
        <p14:creationId xmlns:p14="http://schemas.microsoft.com/office/powerpoint/2010/main" val="3927832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Placeholder 7" descr="abstract image">
            <a:extLst>
              <a:ext uri="{FF2B5EF4-FFF2-40B4-BE49-F238E27FC236}">
                <a16:creationId xmlns:a16="http://schemas.microsoft.com/office/drawing/2014/main" id="{D5C5EA1B-F06D-4AD1-B526-89C2DF7722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2717" r="45642"/>
          <a:stretch/>
        </p:blipFill>
        <p:spPr>
          <a:xfrm rot="16200000">
            <a:off x="2667001" y="-2666999"/>
            <a:ext cx="6858000" cy="12192000"/>
          </a:xfrm>
          <a:prstGeom prst="rect">
            <a:avLst/>
          </a:prstGeom>
          <a:noFill/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F7706BE-EF2E-459C-8778-01DDD354C63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>
            <a:normAutofit/>
          </a:bodyPr>
          <a:lstStyle/>
          <a:p>
            <a:r>
              <a:rPr lang="en-US" sz="4000" spc="300" dirty="0"/>
              <a:t>LIVE presentation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47C414-85D9-40D6-9BB3-5AF68A84F41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12343" y="3169602"/>
            <a:ext cx="5167313" cy="518795"/>
          </a:xfrm>
        </p:spPr>
        <p:txBody>
          <a:bodyPr/>
          <a:lstStyle/>
          <a:p>
            <a:r>
              <a:rPr lang="en-US" dirty="0"/>
              <a:t>Team 1: Phase Three</a:t>
            </a:r>
          </a:p>
        </p:txBody>
      </p:sp>
    </p:spTree>
    <p:extLst>
      <p:ext uri="{BB962C8B-B14F-4D97-AF65-F5344CB8AC3E}">
        <p14:creationId xmlns:p14="http://schemas.microsoft.com/office/powerpoint/2010/main" val="927727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5596" y="341643"/>
            <a:ext cx="5251450" cy="166129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4000" dirty="0"/>
              <a:t>“We’re not to blame for your pet’s bad name”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55FA470-23EB-4512-8FFB-28DDAB08B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7819" y="2240305"/>
            <a:ext cx="5251450" cy="602490"/>
          </a:xfrm>
        </p:spPr>
        <p:txBody>
          <a:bodyPr/>
          <a:lstStyle/>
          <a:p>
            <a:r>
              <a:rPr lang="en-US" sz="3600" b="1" dirty="0"/>
              <a:t>PET NAMER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2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297817" y="2927460"/>
            <a:ext cx="5251451" cy="3388143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sz="2800" cap="small" spc="50" dirty="0">
                <a:cs typeface="Biome Light" panose="020B0303030204020804" pitchFamily="34" charset="0"/>
              </a:rPr>
              <a:t>Would you like help picking a name for your pet? 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2800" cap="small" spc="50" dirty="0">
                <a:cs typeface="Biome Light" panose="020B0303030204020804" pitchFamily="34" charset="0"/>
              </a:rPr>
              <a:t>Simply upload a picture and we’ll recommend a few different names for you!</a:t>
            </a:r>
          </a:p>
          <a:p>
            <a:pPr marL="0" indent="0">
              <a:buNone/>
            </a:pPr>
            <a:endParaRPr lang="en-US" sz="2800" cap="small" spc="50" dirty="0"/>
          </a:p>
          <a:p>
            <a:pPr marL="0" indent="0">
              <a:buNone/>
            </a:pPr>
            <a:endParaRPr lang="en-US" sz="2800" cap="small" spc="50" dirty="0"/>
          </a:p>
        </p:txBody>
      </p:sp>
      <p:pic>
        <p:nvPicPr>
          <p:cNvPr id="22" name="Picture Placeholder 21">
            <a:extLst>
              <a:ext uri="{FF2B5EF4-FFF2-40B4-BE49-F238E27FC236}">
                <a16:creationId xmlns:a16="http://schemas.microsoft.com/office/drawing/2014/main" id="{D9C80755-2787-0578-1231-F139AB30B8D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5617" r="561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25373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7" descr="abstract image">
            <a:extLst>
              <a:ext uri="{FF2B5EF4-FFF2-40B4-BE49-F238E27FC236}">
                <a16:creationId xmlns:a16="http://schemas.microsoft.com/office/drawing/2014/main" id="{10C261F5-27E5-A8D9-57BF-8DCB0A00F6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54869" r="205"/>
          <a:stretch/>
        </p:blipFill>
        <p:spPr>
          <a:xfrm>
            <a:off x="-1" y="0"/>
            <a:ext cx="5477523" cy="6858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2330" y="411225"/>
            <a:ext cx="5251450" cy="956373"/>
          </a:xfrm>
        </p:spPr>
        <p:txBody>
          <a:bodyPr anchor="t">
            <a:normAutofit/>
          </a:bodyPr>
          <a:lstStyle/>
          <a:p>
            <a:r>
              <a:rPr lang="en-US" sz="4800" dirty="0"/>
              <a:t>Technology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9B872F-6332-408E-9135-B871F0C90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62330" y="2025552"/>
            <a:ext cx="5829669" cy="365125"/>
          </a:xfrm>
        </p:spPr>
        <p:txBody>
          <a:bodyPr/>
          <a:lstStyle/>
          <a:p>
            <a:r>
              <a:rPr lang="en-US" spc="300" dirty="0"/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8DD8A0-BD53-4DBF-949B-0D64D12D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3B4F2E0F-78BC-2FE8-4808-2A26179B55EA}"/>
              </a:ext>
            </a:extLst>
          </p:cNvPr>
          <p:cNvSpPr txBox="1">
            <a:spLocks/>
          </p:cNvSpPr>
          <p:nvPr/>
        </p:nvSpPr>
        <p:spPr>
          <a:xfrm>
            <a:off x="6362330" y="2574543"/>
            <a:ext cx="4646246" cy="3038482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cap="none" spc="0" baseline="0">
                <a:solidFill>
                  <a:sysClr val="windowText" lastClr="000000"/>
                </a:solidFill>
                <a:effectLst/>
              </a:defRPr>
            </a:lvl1pPr>
            <a:lvl2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VSCode</a:t>
            </a:r>
            <a:r>
              <a:rPr lang="en-US" dirty="0"/>
              <a:t> IDE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Python 3.11.8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Django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Azure AI API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627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6357A5-30E7-CACA-2709-93DCF9540A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7" descr="abstract image">
            <a:extLst>
              <a:ext uri="{FF2B5EF4-FFF2-40B4-BE49-F238E27FC236}">
                <a16:creationId xmlns:a16="http://schemas.microsoft.com/office/drawing/2014/main" id="{5C3FB363-C41E-01DF-5DF7-4C7B1F8A89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18261" r="36813"/>
          <a:stretch/>
        </p:blipFill>
        <p:spPr>
          <a:xfrm>
            <a:off x="-1" y="0"/>
            <a:ext cx="5477523" cy="6858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F5B7F56-DA07-310F-2F5E-594FAE5F3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2330" y="411225"/>
            <a:ext cx="5251450" cy="956373"/>
          </a:xfrm>
        </p:spPr>
        <p:txBody>
          <a:bodyPr anchor="t">
            <a:normAutofit/>
          </a:bodyPr>
          <a:lstStyle/>
          <a:p>
            <a:r>
              <a:rPr lang="en-US" sz="4800" dirty="0"/>
              <a:t>Phase 3 updates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BF041D-D309-7AB4-AF34-B9636AF39D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62330" y="2025552"/>
            <a:ext cx="5829669" cy="365125"/>
          </a:xfrm>
        </p:spPr>
        <p:txBody>
          <a:bodyPr/>
          <a:lstStyle/>
          <a:p>
            <a:r>
              <a:rPr lang="en-US" spc="300" dirty="0"/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91C46B-0405-BC26-B64A-218461638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BDEA54F7-AC68-3AA7-82ED-71F2213BDAB1}"/>
              </a:ext>
            </a:extLst>
          </p:cNvPr>
          <p:cNvSpPr txBox="1">
            <a:spLocks/>
          </p:cNvSpPr>
          <p:nvPr/>
        </p:nvSpPr>
        <p:spPr>
          <a:xfrm>
            <a:off x="6362329" y="2390677"/>
            <a:ext cx="5477523" cy="4077626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 lnSpcReduction="10000"/>
          </a:bodyPr>
          <a:lstStyle>
            <a:defPPr>
              <a:defRPr lang="en-US"/>
            </a:defPPr>
            <a:lvl1pPr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cap="none" spc="0" baseline="0">
                <a:solidFill>
                  <a:sysClr val="windowText" lastClr="000000"/>
                </a:solidFill>
                <a:effectLst/>
              </a:defRPr>
            </a:lvl1pPr>
            <a:lvl2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dirty="0"/>
              <a:t>We worked on: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Understanding how Django and Python work together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Learned that the implementation of the Django/Python combo to our IDE, </a:t>
            </a:r>
            <a:r>
              <a:rPr lang="en-US" sz="2000" dirty="0" err="1"/>
              <a:t>VSCode</a:t>
            </a:r>
            <a:r>
              <a:rPr lang="en-US" sz="2000" dirty="0"/>
              <a:t>, has a built in SQL database that we can access through the website admin page instead of needing to use a separate SQL application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How to integrate and implement the Azure AI image recognition API</a:t>
            </a:r>
          </a:p>
        </p:txBody>
      </p:sp>
    </p:spTree>
    <p:extLst>
      <p:ext uri="{BB962C8B-B14F-4D97-AF65-F5344CB8AC3E}">
        <p14:creationId xmlns:p14="http://schemas.microsoft.com/office/powerpoint/2010/main" val="2790229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2331" y="401907"/>
            <a:ext cx="5251450" cy="1661297"/>
          </a:xfrm>
        </p:spPr>
        <p:txBody>
          <a:bodyPr anchor="t">
            <a:normAutofit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9B872F-6332-408E-9135-B871F0C90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62329" y="1822370"/>
            <a:ext cx="5829669" cy="365125"/>
          </a:xfrm>
        </p:spPr>
        <p:txBody>
          <a:bodyPr/>
          <a:lstStyle/>
          <a:p>
            <a:r>
              <a:rPr lang="en-US" spc="300" dirty="0"/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8DD8A0-BD53-4DBF-949B-0D64D12D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3B4F2E0F-78BC-2FE8-4808-2A26179B55EA}"/>
              </a:ext>
            </a:extLst>
          </p:cNvPr>
          <p:cNvSpPr txBox="1">
            <a:spLocks/>
          </p:cNvSpPr>
          <p:nvPr/>
        </p:nvSpPr>
        <p:spPr>
          <a:xfrm>
            <a:off x="6362330" y="2432483"/>
            <a:ext cx="5517781" cy="3764132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cap="none" spc="0" baseline="0">
                <a:solidFill>
                  <a:sysClr val="windowText" lastClr="000000"/>
                </a:solidFill>
                <a:effectLst/>
              </a:defRPr>
            </a:lvl1pPr>
            <a:lvl2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Landing page 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Login screen with account creation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Picture upload screen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Picture recognition response with name suggestions from designated databases based on the animal recognized</a:t>
            </a:r>
          </a:p>
        </p:txBody>
      </p:sp>
      <p:pic>
        <p:nvPicPr>
          <p:cNvPr id="4" name="Picture Placeholder 7" descr="close up of computer code">
            <a:extLst>
              <a:ext uri="{FF2B5EF4-FFF2-40B4-BE49-F238E27FC236}">
                <a16:creationId xmlns:a16="http://schemas.microsoft.com/office/drawing/2014/main" id="{EFC42499-7A07-6EF5-2A4A-AD93E002BC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370" r="20370"/>
          <a:stretch/>
        </p:blipFill>
        <p:spPr>
          <a:xfrm>
            <a:off x="0" y="0"/>
            <a:ext cx="6096000" cy="686792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67922"/>
              <a:gd name="connsiteX1" fmla="*/ 6096000 w 6096000"/>
              <a:gd name="connsiteY1" fmla="*/ 0 h 6867922"/>
              <a:gd name="connsiteX2" fmla="*/ 4228633 w 6096000"/>
              <a:gd name="connsiteY2" fmla="*/ 6867922 h 6867922"/>
              <a:gd name="connsiteX3" fmla="*/ 0 w 6096000"/>
              <a:gd name="connsiteY3" fmla="*/ 6858000 h 6867922"/>
              <a:gd name="connsiteX4" fmla="*/ 0 w 6096000"/>
              <a:gd name="connsiteY4" fmla="*/ 0 h 686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/>
        </p:spPr>
      </p:pic>
    </p:spTree>
    <p:extLst>
      <p:ext uri="{BB962C8B-B14F-4D97-AF65-F5344CB8AC3E}">
        <p14:creationId xmlns:p14="http://schemas.microsoft.com/office/powerpoint/2010/main" val="4094892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2330" y="411225"/>
            <a:ext cx="5251450" cy="956373"/>
          </a:xfrm>
        </p:spPr>
        <p:txBody>
          <a:bodyPr anchor="t">
            <a:normAutofit/>
          </a:bodyPr>
          <a:lstStyle/>
          <a:p>
            <a:r>
              <a:rPr lang="en-US" sz="4800" dirty="0"/>
              <a:t>Landing page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9B872F-6332-408E-9135-B871F0C90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62330" y="2025552"/>
            <a:ext cx="5829669" cy="365125"/>
          </a:xfrm>
        </p:spPr>
        <p:txBody>
          <a:bodyPr/>
          <a:lstStyle/>
          <a:p>
            <a:r>
              <a:rPr lang="en-US" spc="300" dirty="0"/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8DD8A0-BD53-4DBF-949B-0D64D12D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3B4F2E0F-78BC-2FE8-4808-2A26179B55EA}"/>
              </a:ext>
            </a:extLst>
          </p:cNvPr>
          <p:cNvSpPr txBox="1">
            <a:spLocks/>
          </p:cNvSpPr>
          <p:nvPr/>
        </p:nvSpPr>
        <p:spPr>
          <a:xfrm>
            <a:off x="6362330" y="2574543"/>
            <a:ext cx="4646246" cy="3038482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cap="none" spc="0" baseline="0">
                <a:solidFill>
                  <a:sysClr val="windowText" lastClr="000000"/>
                </a:solidFill>
                <a:effectLst/>
              </a:defRPr>
            </a:lvl1pPr>
            <a:lvl2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The first page seen if the domain was www.petnamer.com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Greeted by adorable animals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Get started </a:t>
            </a:r>
            <a:r>
              <a:rPr lang="en-US" dirty="0"/>
              <a:t>takes you to the login/account creation screen</a:t>
            </a:r>
          </a:p>
        </p:txBody>
      </p:sp>
    </p:spTree>
    <p:extLst>
      <p:ext uri="{BB962C8B-B14F-4D97-AF65-F5344CB8AC3E}">
        <p14:creationId xmlns:p14="http://schemas.microsoft.com/office/powerpoint/2010/main" val="1709041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9542" y="499060"/>
            <a:ext cx="5675243" cy="956373"/>
          </a:xfrm>
        </p:spPr>
        <p:txBody>
          <a:bodyPr anchor="t">
            <a:noAutofit/>
          </a:bodyPr>
          <a:lstStyle/>
          <a:p>
            <a:r>
              <a:rPr lang="en-US" sz="4600" dirty="0"/>
              <a:t>LOGIN page/</a:t>
            </a:r>
            <a:br>
              <a:rPr lang="en-US" sz="4600" dirty="0"/>
            </a:br>
            <a:r>
              <a:rPr lang="en-US" sz="4600" dirty="0"/>
              <a:t>account creation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9B872F-6332-408E-9135-B871F0C90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62330" y="2025552"/>
            <a:ext cx="5829669" cy="365125"/>
          </a:xfrm>
        </p:spPr>
        <p:txBody>
          <a:bodyPr/>
          <a:lstStyle/>
          <a:p>
            <a:r>
              <a:rPr lang="en-US" spc="300" dirty="0"/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8DD8A0-BD53-4DBF-949B-0D64D12D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3B4F2E0F-78BC-2FE8-4808-2A26179B55EA}"/>
              </a:ext>
            </a:extLst>
          </p:cNvPr>
          <p:cNvSpPr txBox="1">
            <a:spLocks/>
          </p:cNvSpPr>
          <p:nvPr/>
        </p:nvSpPr>
        <p:spPr>
          <a:xfrm>
            <a:off x="6362330" y="2574543"/>
            <a:ext cx="4646246" cy="3038482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 fontScale="92500"/>
          </a:bodyPr>
          <a:lstStyle>
            <a:defPPr>
              <a:defRPr lang="en-US"/>
            </a:defPPr>
            <a:lvl1pPr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cap="none" spc="0" baseline="0">
                <a:solidFill>
                  <a:sysClr val="windowText" lastClr="000000"/>
                </a:solidFill>
                <a:effectLst/>
              </a:defRPr>
            </a:lvl1pPr>
            <a:lvl2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3429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In order to receive pet name suggestions a pet owner will need to create an </a:t>
            </a:r>
            <a:r>
              <a:rPr lang="en-US" sz="2600" dirty="0"/>
              <a:t>account</a:t>
            </a:r>
            <a:r>
              <a:rPr lang="en-US" sz="2400" dirty="0"/>
              <a:t> and log in</a:t>
            </a:r>
          </a:p>
          <a:p>
            <a:pPr marL="3429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A Google account is required to create an account to use </a:t>
            </a:r>
            <a:r>
              <a:rPr lang="en-US" sz="2400" dirty="0" err="1"/>
              <a:t>PetNamer</a:t>
            </a:r>
            <a:endParaRPr lang="en-US" sz="2400" dirty="0"/>
          </a:p>
        </p:txBody>
      </p:sp>
      <p:pic>
        <p:nvPicPr>
          <p:cNvPr id="4" name="Picture Placeholder 2" descr="A computer screen shot of a computer screen&#10;&#10;Description automatically generated">
            <a:extLst>
              <a:ext uri="{FF2B5EF4-FFF2-40B4-BE49-F238E27FC236}">
                <a16:creationId xmlns:a16="http://schemas.microsoft.com/office/drawing/2014/main" id="{23120B7D-A1BE-B450-47CD-859375CA1CB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27786" r="27786"/>
          <a:stretch>
            <a:fillRect/>
          </a:stretch>
        </p:blipFill>
        <p:spPr>
          <a:xfrm>
            <a:off x="0" y="0"/>
            <a:ext cx="54165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066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2330" y="411225"/>
            <a:ext cx="5474070" cy="956373"/>
          </a:xfrm>
        </p:spPr>
        <p:txBody>
          <a:bodyPr anchor="t">
            <a:noAutofit/>
          </a:bodyPr>
          <a:lstStyle/>
          <a:p>
            <a:r>
              <a:rPr lang="en-US" sz="4600" dirty="0"/>
              <a:t>Upload a picture of your pet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9B872F-6332-408E-9135-B871F0C90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62330" y="2025552"/>
            <a:ext cx="5829669" cy="365125"/>
          </a:xfrm>
        </p:spPr>
        <p:txBody>
          <a:bodyPr/>
          <a:lstStyle/>
          <a:p>
            <a:r>
              <a:rPr lang="en-US" spc="300" dirty="0"/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8DD8A0-BD53-4DBF-949B-0D64D12D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3B4F2E0F-78BC-2FE8-4808-2A26179B55EA}"/>
              </a:ext>
            </a:extLst>
          </p:cNvPr>
          <p:cNvSpPr txBox="1">
            <a:spLocks/>
          </p:cNvSpPr>
          <p:nvPr/>
        </p:nvSpPr>
        <p:spPr>
          <a:xfrm>
            <a:off x="6362330" y="2574543"/>
            <a:ext cx="4646246" cy="3038482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 fontScale="92500" lnSpcReduction="10000"/>
          </a:bodyPr>
          <a:lstStyle>
            <a:defPPr>
              <a:defRPr lang="en-US"/>
            </a:defPPr>
            <a:lvl1pPr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cap="none" spc="0" baseline="0">
                <a:solidFill>
                  <a:sysClr val="windowText" lastClr="000000"/>
                </a:solidFill>
                <a:effectLst/>
              </a:defRPr>
            </a:lvl1pPr>
            <a:lvl2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The pet owner will click on choose file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They will then need to upload a picture they have already taken and saved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In this screen shot Adria has uploaded a picture of her cat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97F0AB9-DBE7-9855-21AC-660317A4D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4927601" cy="6863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774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2330" y="411225"/>
            <a:ext cx="5474070" cy="956373"/>
          </a:xfrm>
        </p:spPr>
        <p:txBody>
          <a:bodyPr anchor="t">
            <a:normAutofit fontScale="90000"/>
          </a:bodyPr>
          <a:lstStyle/>
          <a:p>
            <a:r>
              <a:rPr lang="en-US" sz="4800" dirty="0"/>
              <a:t>Image Recognition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9B872F-6332-408E-9135-B871F0C90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62330" y="2025552"/>
            <a:ext cx="5829669" cy="365125"/>
          </a:xfrm>
        </p:spPr>
        <p:txBody>
          <a:bodyPr/>
          <a:lstStyle/>
          <a:p>
            <a:r>
              <a:rPr lang="en-US" spc="300" dirty="0"/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8DD8A0-BD53-4DBF-949B-0D64D12D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3B4F2E0F-78BC-2FE8-4808-2A26179B55EA}"/>
              </a:ext>
            </a:extLst>
          </p:cNvPr>
          <p:cNvSpPr txBox="1">
            <a:spLocks/>
          </p:cNvSpPr>
          <p:nvPr/>
        </p:nvSpPr>
        <p:spPr>
          <a:xfrm>
            <a:off x="5249333" y="2658533"/>
            <a:ext cx="5621867" cy="4174894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cap="none" spc="0" baseline="0">
                <a:solidFill>
                  <a:sysClr val="windowText" lastClr="000000"/>
                </a:solidFill>
                <a:effectLst/>
              </a:defRPr>
            </a:lvl1pPr>
            <a:lvl2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ctr">
              <a:spcAft>
                <a:spcPts val="1200"/>
              </a:spcAft>
            </a:pPr>
            <a:r>
              <a:rPr lang="en-US" dirty="0"/>
              <a:t>Azure backend recognition response:</a:t>
            </a:r>
          </a:p>
          <a:p>
            <a:pPr algn="ctr">
              <a:spcAft>
                <a:spcPts val="1200"/>
              </a:spcAft>
            </a:pPr>
            <a:endParaRPr lang="en-US" dirty="0"/>
          </a:p>
          <a:p>
            <a:pPr algn="ctr">
              <a:spcAft>
                <a:spcPts val="1200"/>
              </a:spcAft>
            </a:pPr>
            <a:endParaRPr lang="en-US" dirty="0"/>
          </a:p>
          <a:p>
            <a:pPr algn="ctr">
              <a:spcAft>
                <a:spcPts val="1200"/>
              </a:spcAft>
            </a:pPr>
            <a:endParaRPr lang="en-US" dirty="0"/>
          </a:p>
          <a:p>
            <a:pPr algn="ctr">
              <a:spcAft>
                <a:spcPts val="1200"/>
              </a:spcAft>
            </a:pPr>
            <a:endParaRPr lang="en-US" dirty="0"/>
          </a:p>
          <a:p>
            <a:pPr>
              <a:spcAft>
                <a:spcPts val="1200"/>
              </a:spcAft>
            </a:pPr>
            <a:r>
              <a:rPr lang="en-US" dirty="0"/>
              <a:t>      ‘cat’ was sent to our database </a:t>
            </a:r>
          </a:p>
          <a:p>
            <a:pPr algn="ctr">
              <a:spcAft>
                <a:spcPts val="1200"/>
              </a:spcAft>
            </a:pPr>
            <a:r>
              <a:rPr lang="en-US" dirty="0"/>
              <a:t>and the name suggestions were returned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F95D9E-F2EB-24CB-45B0-3198A9E46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4646246" cy="68740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E460E51-84F4-59CB-9B68-F8A1939C0E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1457" y="3260586"/>
            <a:ext cx="7498080" cy="2319226"/>
          </a:xfrm>
          <a:prstGeom prst="rect">
            <a:avLst/>
          </a:prstGeom>
        </p:spPr>
      </p:pic>
      <p:sp>
        <p:nvSpPr>
          <p:cNvPr id="10" name="Arrow: Curved Right 9">
            <a:extLst>
              <a:ext uri="{FF2B5EF4-FFF2-40B4-BE49-F238E27FC236}">
                <a16:creationId xmlns:a16="http://schemas.microsoft.com/office/drawing/2014/main" id="{AC885B01-D672-FAF5-336A-A7234D2CED95}"/>
              </a:ext>
            </a:extLst>
          </p:cNvPr>
          <p:cNvSpPr/>
          <p:nvPr/>
        </p:nvSpPr>
        <p:spPr>
          <a:xfrm rot="20112804" flipV="1">
            <a:off x="3448220" y="3766431"/>
            <a:ext cx="1786658" cy="2639493"/>
          </a:xfrm>
          <a:prstGeom prst="curvedRightArrow">
            <a:avLst>
              <a:gd name="adj1" fmla="val 2299"/>
              <a:gd name="adj2" fmla="val 29443"/>
              <a:gd name="adj3" fmla="val 2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288CC5E-F2D4-48FE-C914-1B2951B28EFD}"/>
              </a:ext>
            </a:extLst>
          </p:cNvPr>
          <p:cNvCxnSpPr>
            <a:cxnSpLocks/>
          </p:cNvCxnSpPr>
          <p:nvPr/>
        </p:nvCxnSpPr>
        <p:spPr>
          <a:xfrm flipH="1" flipV="1">
            <a:off x="3352800" y="6045200"/>
            <a:ext cx="2048933" cy="42310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7156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ch presentation" id="{969BE826-8665-45F1-A77E-2C1BF61E0D92}" vid="{76896FC0-3EF9-4C10-B34C-BB4B0D9C6D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Props1.xml><?xml version="1.0" encoding="utf-8"?>
<ds:datastoreItem xmlns:ds="http://schemas.openxmlformats.org/officeDocument/2006/customXml" ds:itemID="{99E4EAC9-33DC-4CF0-BA31-C98F61CE478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3D5DB56-3A71-4638-9571-EE877FD66E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002A8ED-1331-4C1D-8649-743D7BE164DD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Tech presentation</Template>
  <TotalTime>6156</TotalTime>
  <Words>296</Words>
  <Application>Microsoft Office PowerPoint</Application>
  <PresentationFormat>Widescreen</PresentationFormat>
  <Paragraphs>59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Biome Light</vt:lpstr>
      <vt:lpstr>Calibri</vt:lpstr>
      <vt:lpstr>Calibri Light</vt:lpstr>
      <vt:lpstr>Wingdings</vt:lpstr>
      <vt:lpstr>Office Theme</vt:lpstr>
      <vt:lpstr>System Design &amp; Analysis</vt:lpstr>
      <vt:lpstr>“We’re not to blame for your pet’s bad name”</vt:lpstr>
      <vt:lpstr>Technology</vt:lpstr>
      <vt:lpstr>Phase 3 updates</vt:lpstr>
      <vt:lpstr>Overview</vt:lpstr>
      <vt:lpstr>Landing page</vt:lpstr>
      <vt:lpstr>LOGIN page/ account creation</vt:lpstr>
      <vt:lpstr>Upload a picture of your pet</vt:lpstr>
      <vt:lpstr>Image Recognition</vt:lpstr>
      <vt:lpstr>LIVE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Fabrikam Technology Inc.</dc:title>
  <dc:creator>Adria Gratiot</dc:creator>
  <cp:lastModifiedBy>Adria Gratiot</cp:lastModifiedBy>
  <cp:revision>53</cp:revision>
  <dcterms:created xsi:type="dcterms:W3CDTF">2024-02-02T15:32:56Z</dcterms:created>
  <dcterms:modified xsi:type="dcterms:W3CDTF">2024-04-10T01:43:08Z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