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448" r:id="rId5"/>
    <p:sldId id="259" r:id="rId6"/>
    <p:sldId id="2484" r:id="rId7"/>
    <p:sldId id="2483" r:id="rId8"/>
    <p:sldId id="2485" r:id="rId9"/>
    <p:sldId id="2486" r:id="rId10"/>
    <p:sldId id="2487" r:id="rId11"/>
    <p:sldId id="2466" r:id="rId12"/>
    <p:sldId id="2463" r:id="rId13"/>
    <p:sldId id="2488" r:id="rId14"/>
    <p:sldId id="243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033" autoAdjust="0"/>
  </p:normalViewPr>
  <p:slideViewPr>
    <p:cSldViewPr snapToGrid="0">
      <p:cViewPr varScale="1">
        <p:scale>
          <a:sx n="108" d="100"/>
          <a:sy n="108" d="100"/>
        </p:scale>
        <p:origin x="516" y="10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5/5/2024</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5/5/2024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Placeholder 7" descr="close up of computer code">
            <a:extLst>
              <a:ext uri="{FF2B5EF4-FFF2-40B4-BE49-F238E27FC236}">
                <a16:creationId xmlns:a16="http://schemas.microsoft.com/office/drawing/2014/main" id="{7861C704-088A-7EF6-91AD-9363AB622DD9}"/>
              </a:ext>
            </a:extLst>
          </p:cNvPr>
          <p:cNvPicPr>
            <a:picLocks noChangeAspect="1"/>
          </p:cNvPicPr>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a:xfrm>
            <a:off x="0" y="0"/>
            <a:ext cx="12192000" cy="6858000"/>
          </a:xfrm>
          <a:prstGeom prst="rect">
            <a:avLst/>
          </a:prstGeom>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 dirty="0"/>
              <a:t>System Design &amp; Analysis</a:t>
            </a:r>
            <a:endParaRPr lang="en-US" dirty="0"/>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dirty="0"/>
              <a:t>5.1.2024</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p:txBody>
          <a:bodyPr/>
          <a:lstStyle/>
          <a:p>
            <a:r>
              <a:rPr lang="en-US" dirty="0"/>
              <a:t>PHASE FOUR</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BD19BE3-0278-A283-35A2-62893F102451}"/>
              </a:ext>
            </a:extLst>
          </p:cNvPr>
          <p:cNvSpPr>
            <a:spLocks noGrp="1"/>
          </p:cNvSpPr>
          <p:nvPr>
            <p:ph type="title"/>
          </p:nvPr>
        </p:nvSpPr>
        <p:spPr>
          <a:xfrm>
            <a:off x="594519" y="1"/>
            <a:ext cx="11002962" cy="923277"/>
          </a:xfrm>
        </p:spPr>
        <p:txBody>
          <a:bodyPr/>
          <a:lstStyle/>
          <a:p>
            <a:r>
              <a:rPr lang="en-US" dirty="0"/>
              <a:t>Data flow</a:t>
            </a:r>
          </a:p>
        </p:txBody>
      </p:sp>
      <p:pic>
        <p:nvPicPr>
          <p:cNvPr id="31" name="Picture 30">
            <a:extLst>
              <a:ext uri="{FF2B5EF4-FFF2-40B4-BE49-F238E27FC236}">
                <a16:creationId xmlns:a16="http://schemas.microsoft.com/office/drawing/2014/main" id="{1F932009-23F3-15FB-1122-BA3AAE775BB8}"/>
              </a:ext>
            </a:extLst>
          </p:cNvPr>
          <p:cNvPicPr>
            <a:picLocks noChangeAspect="1"/>
          </p:cNvPicPr>
          <p:nvPr/>
        </p:nvPicPr>
        <p:blipFill rotWithShape="1">
          <a:blip r:embed="rId2"/>
          <a:srcRect l="-602" t="-389" r="602" b="59030"/>
          <a:stretch/>
        </p:blipFill>
        <p:spPr>
          <a:xfrm>
            <a:off x="1286976" y="923278"/>
            <a:ext cx="4310591" cy="3506679"/>
          </a:xfrm>
          <a:prstGeom prst="rect">
            <a:avLst/>
          </a:prstGeom>
        </p:spPr>
      </p:pic>
      <p:pic>
        <p:nvPicPr>
          <p:cNvPr id="32" name="Picture 31">
            <a:extLst>
              <a:ext uri="{FF2B5EF4-FFF2-40B4-BE49-F238E27FC236}">
                <a16:creationId xmlns:a16="http://schemas.microsoft.com/office/drawing/2014/main" id="{66F72BB9-AEBF-E4C9-16A4-5F5B928FA123}"/>
              </a:ext>
            </a:extLst>
          </p:cNvPr>
          <p:cNvPicPr>
            <a:picLocks noChangeAspect="1"/>
          </p:cNvPicPr>
          <p:nvPr/>
        </p:nvPicPr>
        <p:blipFill rotWithShape="1">
          <a:blip r:embed="rId2"/>
          <a:srcRect t="36483"/>
          <a:stretch/>
        </p:blipFill>
        <p:spPr>
          <a:xfrm>
            <a:off x="6804382" y="923278"/>
            <a:ext cx="4594546" cy="5740075"/>
          </a:xfrm>
          <a:prstGeom prst="rect">
            <a:avLst/>
          </a:prstGeom>
        </p:spPr>
      </p:pic>
    </p:spTree>
    <p:extLst>
      <p:ext uri="{BB962C8B-B14F-4D97-AF65-F5344CB8AC3E}">
        <p14:creationId xmlns:p14="http://schemas.microsoft.com/office/powerpoint/2010/main" val="497658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LIVE demo</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a:xfrm>
            <a:off x="3512343" y="3169602"/>
            <a:ext cx="5167313" cy="518795"/>
          </a:xfrm>
        </p:spPr>
        <p:txBody>
          <a:bodyPr/>
          <a:lstStyle/>
          <a:p>
            <a:r>
              <a:rPr lang="en-US" dirty="0"/>
              <a:t>Team 1: Final Presentation</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415596" y="341643"/>
            <a:ext cx="5251450" cy="1661297"/>
          </a:xfrm>
        </p:spPr>
        <p:txBody>
          <a:bodyPr/>
          <a:lstStyle/>
          <a:p>
            <a:pPr>
              <a:lnSpc>
                <a:spcPct val="100000"/>
              </a:lnSpc>
              <a:spcBef>
                <a:spcPts val="0"/>
              </a:spcBef>
            </a:pPr>
            <a:r>
              <a:rPr lang="en-US" sz="4000" dirty="0"/>
              <a:t>“We’re not to blame for your pet’s bad name”</a:t>
            </a:r>
          </a:p>
        </p:txBody>
      </p:sp>
      <p:sp>
        <p:nvSpPr>
          <p:cNvPr id="10" name="Text Placeholder 9">
            <a:extLst>
              <a:ext uri="{FF2B5EF4-FFF2-40B4-BE49-F238E27FC236}">
                <a16:creationId xmlns:a16="http://schemas.microsoft.com/office/drawing/2014/main" id="{255FA470-23EB-4512-8FFB-28DDAB08B002}"/>
              </a:ext>
            </a:extLst>
          </p:cNvPr>
          <p:cNvSpPr>
            <a:spLocks noGrp="1"/>
          </p:cNvSpPr>
          <p:nvPr>
            <p:ph type="body" idx="1"/>
          </p:nvPr>
        </p:nvSpPr>
        <p:spPr>
          <a:xfrm>
            <a:off x="6297819" y="2240305"/>
            <a:ext cx="5251450" cy="602490"/>
          </a:xfrm>
        </p:spPr>
        <p:txBody>
          <a:bodyPr/>
          <a:lstStyle/>
          <a:p>
            <a:r>
              <a:rPr lang="en-US" sz="3600" b="1" dirty="0"/>
              <a:t>PET NAMER</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12"/>
          </p:nvPr>
        </p:nvSpPr>
        <p:spPr/>
        <p:txBody>
          <a:bodyPr/>
          <a:lstStyle/>
          <a:p>
            <a:fld id="{8C2E478F-E849-4A8C-AF1F-CBCC78A7CBFA}" type="slidenum">
              <a:rPr lang="en-US" smtClean="0"/>
              <a:t>2</a:t>
            </a:fld>
            <a:endParaRPr lang="en-US" dirty="0"/>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4294967295"/>
          </p:nvPr>
        </p:nvSpPr>
        <p:spPr>
          <a:xfrm>
            <a:off x="6297817" y="2927460"/>
            <a:ext cx="5251451" cy="3388143"/>
          </a:xfrm>
        </p:spPr>
        <p:txBody>
          <a:bodyPr>
            <a:normAutofit fontScale="70000" lnSpcReduction="20000"/>
          </a:bodyPr>
          <a:lstStyle/>
          <a:p>
            <a:pPr marL="0" indent="0" algn="ctr">
              <a:lnSpc>
                <a:spcPct val="160000"/>
              </a:lnSpc>
              <a:buNone/>
            </a:pPr>
            <a:r>
              <a:rPr lang="en-US" sz="3400" cap="small" spc="50" dirty="0">
                <a:cs typeface="Biome Light" panose="020B0303030204020804" pitchFamily="34" charset="0"/>
              </a:rPr>
              <a:t>Would you like help picking </a:t>
            </a:r>
          </a:p>
          <a:p>
            <a:pPr marL="0" indent="0" algn="ctr">
              <a:lnSpc>
                <a:spcPct val="160000"/>
              </a:lnSpc>
              <a:spcBef>
                <a:spcPts val="0"/>
              </a:spcBef>
              <a:buNone/>
            </a:pPr>
            <a:r>
              <a:rPr lang="en-US" sz="3400" cap="small" spc="50" dirty="0">
                <a:cs typeface="Biome Light" panose="020B0303030204020804" pitchFamily="34" charset="0"/>
              </a:rPr>
              <a:t>a name for your pet? </a:t>
            </a:r>
          </a:p>
          <a:p>
            <a:pPr marL="0" indent="0" algn="ctr">
              <a:lnSpc>
                <a:spcPct val="160000"/>
              </a:lnSpc>
              <a:buNone/>
            </a:pPr>
            <a:r>
              <a:rPr lang="en-US" sz="3400" cap="small" spc="50" dirty="0">
                <a:cs typeface="Biome Light" panose="020B0303030204020804" pitchFamily="34" charset="0"/>
              </a:rPr>
              <a:t>Simply upload a picture and </a:t>
            </a:r>
          </a:p>
          <a:p>
            <a:pPr marL="0" indent="0" algn="ctr">
              <a:lnSpc>
                <a:spcPct val="160000"/>
              </a:lnSpc>
              <a:spcBef>
                <a:spcPts val="0"/>
              </a:spcBef>
              <a:buNone/>
            </a:pPr>
            <a:r>
              <a:rPr lang="en-US" sz="3400" cap="small" spc="50" dirty="0">
                <a:cs typeface="Biome Light" panose="020B0303030204020804" pitchFamily="34" charset="0"/>
              </a:rPr>
              <a:t>we’ll recommend a few </a:t>
            </a:r>
          </a:p>
          <a:p>
            <a:pPr marL="0" indent="0" algn="ctr">
              <a:lnSpc>
                <a:spcPct val="160000"/>
              </a:lnSpc>
              <a:spcBef>
                <a:spcPts val="0"/>
              </a:spcBef>
              <a:buNone/>
            </a:pPr>
            <a:r>
              <a:rPr lang="en-US" sz="3400" cap="small" spc="50" dirty="0">
                <a:cs typeface="Biome Light" panose="020B0303030204020804" pitchFamily="34" charset="0"/>
              </a:rPr>
              <a:t>different names for you!</a:t>
            </a:r>
          </a:p>
          <a:p>
            <a:pPr marL="0" indent="0" algn="ctr">
              <a:lnSpc>
                <a:spcPct val="160000"/>
              </a:lnSpc>
              <a:buNone/>
            </a:pPr>
            <a:r>
              <a:rPr lang="en-US" sz="2300" cap="small" spc="50" dirty="0">
                <a:cs typeface="Biome Light" panose="020B0303030204020804" pitchFamily="34" charset="0"/>
              </a:rPr>
              <a:t>*Cats, Dogs, Birds, Hamsters, snakes, and Cows</a:t>
            </a:r>
          </a:p>
          <a:p>
            <a:pPr marL="0" indent="0">
              <a:buNone/>
            </a:pPr>
            <a:endParaRPr lang="en-US" sz="2800" cap="small" spc="50" dirty="0"/>
          </a:p>
          <a:p>
            <a:pPr marL="0" indent="0">
              <a:buNone/>
            </a:pPr>
            <a:endParaRPr lang="en-US" sz="2800" cap="small" spc="50" dirty="0"/>
          </a:p>
        </p:txBody>
      </p:sp>
      <p:pic>
        <p:nvPicPr>
          <p:cNvPr id="22" name="Picture Placeholder 21">
            <a:extLst>
              <a:ext uri="{FF2B5EF4-FFF2-40B4-BE49-F238E27FC236}">
                <a16:creationId xmlns:a16="http://schemas.microsoft.com/office/drawing/2014/main" id="{D9C80755-2787-0578-1231-F139AB30B8DC}"/>
              </a:ext>
            </a:extLst>
          </p:cNvPr>
          <p:cNvPicPr>
            <a:picLocks noGrp="1" noChangeAspect="1"/>
          </p:cNvPicPr>
          <p:nvPr>
            <p:ph type="pic" sz="quarter" idx="13"/>
          </p:nvPr>
        </p:nvPicPr>
        <p:blipFill>
          <a:blip r:embed="rId3"/>
          <a:srcRect l="5617" r="5617"/>
          <a:stretch>
            <a:fillRect/>
          </a:stretch>
        </p:blipFill>
        <p:spPr/>
      </p:pic>
    </p:spTree>
    <p:extLst>
      <p:ext uri="{BB962C8B-B14F-4D97-AF65-F5344CB8AC3E}">
        <p14:creationId xmlns:p14="http://schemas.microsoft.com/office/powerpoint/2010/main" val="1325373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5663954" y="420103"/>
            <a:ext cx="5251450" cy="956373"/>
          </a:xfrm>
        </p:spPr>
        <p:txBody>
          <a:bodyPr anchor="t">
            <a:normAutofit fontScale="90000"/>
          </a:bodyPr>
          <a:lstStyle/>
          <a:p>
            <a:r>
              <a:rPr lang="en-US" sz="4800" dirty="0"/>
              <a:t>Interface:</a:t>
            </a:r>
            <a:br>
              <a:rPr lang="en-US" sz="4800" dirty="0"/>
            </a:br>
            <a:r>
              <a:rPr lang="en-US" sz="4800" dirty="0"/>
              <a:t>landing page</a:t>
            </a:r>
          </a:p>
        </p:txBody>
      </p:sp>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663954" y="2025552"/>
            <a:ext cx="6528046" cy="365125"/>
          </a:xfrm>
        </p:spPr>
        <p:txBody>
          <a:bodyPr/>
          <a:lstStyle/>
          <a:p>
            <a:r>
              <a:rPr lang="en-US" spc="300" dirty="0"/>
              <a:t> </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3</a:t>
            </a:fld>
            <a:endParaRPr lang="en-US" dirty="0"/>
          </a:p>
        </p:txBody>
      </p:sp>
      <p:sp>
        <p:nvSpPr>
          <p:cNvPr id="6" name="Content Placeholder 8">
            <a:extLst>
              <a:ext uri="{FF2B5EF4-FFF2-40B4-BE49-F238E27FC236}">
                <a16:creationId xmlns:a16="http://schemas.microsoft.com/office/drawing/2014/main" id="{3B4F2E0F-78BC-2FE8-4808-2A26179B55EA}"/>
              </a:ext>
            </a:extLst>
          </p:cNvPr>
          <p:cNvSpPr txBox="1">
            <a:spLocks/>
          </p:cNvSpPr>
          <p:nvPr/>
        </p:nvSpPr>
        <p:spPr>
          <a:xfrm>
            <a:off x="5663954" y="2547910"/>
            <a:ext cx="6329263" cy="3038482"/>
          </a:xfrm>
          <a:prstGeom prst="rect">
            <a:avLst/>
          </a:prstGeom>
          <a:noFill/>
        </p:spPr>
        <p:txBody>
          <a:bodyPr vert="horz" lIns="91440" tIns="45720" rIns="91440" bIns="45720" rtlCol="0" anchor="t">
            <a:normAutofit fontScale="92500" lnSpcReduction="10000"/>
          </a:bodyPr>
          <a:lstStyle>
            <a:defPPr>
              <a:defRPr lang="en-US"/>
            </a:defPPr>
            <a:lvl1pPr indent="0">
              <a:lnSpc>
                <a:spcPct val="120000"/>
              </a:lnSpc>
              <a:spcBef>
                <a:spcPts val="0"/>
              </a:spcBef>
              <a:buFont typeface="Arial" panose="020B0604020202020204" pitchFamily="34" charset="0"/>
              <a:buNone/>
              <a:defRPr sz="2400" cap="none" spc="0" baseline="0">
                <a:solidFill>
                  <a:sysClr val="windowText" lastClr="000000"/>
                </a:solidFill>
                <a:effectLst/>
              </a:defRPr>
            </a:lvl1pPr>
            <a:lvl2pPr indent="0">
              <a:lnSpc>
                <a:spcPct val="150000"/>
              </a:lnSpc>
              <a:spcBef>
                <a:spcPts val="500"/>
              </a:spcBef>
              <a:buFont typeface="Arial" panose="020B0604020202020204" pitchFamily="34" charset="0"/>
              <a:buNone/>
              <a:defRPr sz="2000">
                <a:solidFill>
                  <a:schemeClr val="tx1">
                    <a:tint val="75000"/>
                  </a:schemeClr>
                </a:solidFill>
              </a:defRPr>
            </a:lvl2pPr>
            <a:lvl3pPr indent="0">
              <a:lnSpc>
                <a:spcPct val="150000"/>
              </a:lnSpc>
              <a:spcBef>
                <a:spcPts val="500"/>
              </a:spcBef>
              <a:buFont typeface="Arial" panose="020B0604020202020204" pitchFamily="34" charset="0"/>
              <a:buNone/>
              <a:defRPr>
                <a:solidFill>
                  <a:schemeClr val="tx1">
                    <a:tint val="75000"/>
                  </a:schemeClr>
                </a:solidFill>
              </a:defRPr>
            </a:lvl3pPr>
            <a:lvl4pPr indent="0">
              <a:lnSpc>
                <a:spcPct val="150000"/>
              </a:lnSpc>
              <a:spcBef>
                <a:spcPts val="500"/>
              </a:spcBef>
              <a:buFont typeface="Arial" panose="020B0604020202020204" pitchFamily="34" charset="0"/>
              <a:buNone/>
              <a:defRPr sz="1600">
                <a:solidFill>
                  <a:schemeClr val="tx1">
                    <a:tint val="75000"/>
                  </a:schemeClr>
                </a:solidFill>
              </a:defRPr>
            </a:lvl4pPr>
            <a:lvl5pPr indent="0">
              <a:lnSpc>
                <a:spcPct val="15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pPr>
              <a:spcAft>
                <a:spcPts val="1200"/>
              </a:spcAft>
            </a:pPr>
            <a:r>
              <a:rPr lang="en-US" sz="2200" dirty="0"/>
              <a:t>When a pet owner IS NOT logged in, this is the home page.</a:t>
            </a:r>
          </a:p>
          <a:p>
            <a:r>
              <a:rPr lang="en-US" sz="2200" dirty="0"/>
              <a:t>Navigation bar links:</a:t>
            </a:r>
          </a:p>
          <a:p>
            <a:pPr marL="342900" indent="-342900">
              <a:buFont typeface="Arial" panose="020B0604020202020204" pitchFamily="34" charset="0"/>
              <a:buChar char="•"/>
            </a:pPr>
            <a:r>
              <a:rPr lang="en-US" sz="2200" dirty="0"/>
              <a:t>Home </a:t>
            </a:r>
            <a:r>
              <a:rPr lang="en-US" sz="2200" dirty="0">
                <a:solidFill>
                  <a:schemeClr val="tx1">
                    <a:lumMod val="50000"/>
                    <a:lumOff val="50000"/>
                  </a:schemeClr>
                </a:solidFill>
              </a:rPr>
              <a:t>(current page)</a:t>
            </a:r>
          </a:p>
          <a:p>
            <a:pPr marL="342900" indent="-342900">
              <a:buFont typeface="Arial" panose="020B0604020202020204" pitchFamily="34" charset="0"/>
              <a:buChar char="•"/>
            </a:pPr>
            <a:r>
              <a:rPr lang="en-US" sz="2200" dirty="0"/>
              <a:t>Login </a:t>
            </a:r>
            <a:r>
              <a:rPr lang="en-US" sz="2200" dirty="0">
                <a:solidFill>
                  <a:schemeClr val="tx1">
                    <a:lumMod val="50000"/>
                    <a:lumOff val="50000"/>
                  </a:schemeClr>
                </a:solidFill>
              </a:rPr>
              <a:t>(must already have an account)</a:t>
            </a:r>
          </a:p>
          <a:p>
            <a:pPr marL="342900" indent="-342900">
              <a:buFont typeface="Arial" panose="020B0604020202020204" pitchFamily="34" charset="0"/>
              <a:buChar char="•"/>
            </a:pPr>
            <a:r>
              <a:rPr lang="en-US" sz="2200" dirty="0"/>
              <a:t>Signup </a:t>
            </a:r>
            <a:r>
              <a:rPr lang="en-US" sz="2200" dirty="0">
                <a:solidFill>
                  <a:schemeClr val="tx1">
                    <a:lumMod val="50000"/>
                    <a:lumOff val="50000"/>
                  </a:schemeClr>
                </a:solidFill>
              </a:rPr>
              <a:t>(create new account)</a:t>
            </a:r>
          </a:p>
          <a:p>
            <a:endParaRPr lang="en-US" sz="2200" dirty="0">
              <a:solidFill>
                <a:schemeClr val="tx1">
                  <a:lumMod val="50000"/>
                  <a:lumOff val="50000"/>
                </a:schemeClr>
              </a:solidFill>
            </a:endParaRPr>
          </a:p>
          <a:p>
            <a:r>
              <a:rPr lang="en-US" sz="2200" dirty="0">
                <a:solidFill>
                  <a:schemeClr val="tx1"/>
                </a:solidFill>
              </a:rPr>
              <a:t>Page link:</a:t>
            </a:r>
          </a:p>
          <a:p>
            <a:pPr marL="342900" indent="-342900">
              <a:buFont typeface="Arial" panose="020B0604020202020204" pitchFamily="34" charset="0"/>
              <a:buChar char="•"/>
            </a:pPr>
            <a:r>
              <a:rPr lang="en-US" sz="2200" dirty="0"/>
              <a:t>Get Started </a:t>
            </a:r>
            <a:r>
              <a:rPr lang="en-US" sz="2200" dirty="0">
                <a:solidFill>
                  <a:schemeClr val="tx1">
                    <a:lumMod val="50000"/>
                    <a:lumOff val="50000"/>
                  </a:schemeClr>
                </a:solidFill>
              </a:rPr>
              <a:t>(goes to login page)</a:t>
            </a:r>
            <a:endParaRPr lang="en-US" sz="2200" dirty="0"/>
          </a:p>
          <a:p>
            <a:pPr marL="342900" indent="-342900">
              <a:buFont typeface="Arial" panose="020B0604020202020204" pitchFamily="34" charset="0"/>
              <a:buChar char="•"/>
            </a:pPr>
            <a:endParaRPr lang="en-US" sz="2200" dirty="0"/>
          </a:p>
        </p:txBody>
      </p:sp>
      <p:pic>
        <p:nvPicPr>
          <p:cNvPr id="7" name="Picture 6">
            <a:extLst>
              <a:ext uri="{FF2B5EF4-FFF2-40B4-BE49-F238E27FC236}">
                <a16:creationId xmlns:a16="http://schemas.microsoft.com/office/drawing/2014/main" id="{83B6A7F1-B615-ADF1-5BAC-8FF114EF56EC}"/>
              </a:ext>
            </a:extLst>
          </p:cNvPr>
          <p:cNvPicPr>
            <a:picLocks noChangeAspect="1"/>
          </p:cNvPicPr>
          <p:nvPr/>
        </p:nvPicPr>
        <p:blipFill>
          <a:blip r:embed="rId2"/>
          <a:stretch>
            <a:fillRect/>
          </a:stretch>
        </p:blipFill>
        <p:spPr>
          <a:xfrm>
            <a:off x="-1" y="0"/>
            <a:ext cx="4646245" cy="6881148"/>
          </a:xfrm>
          <a:prstGeom prst="rect">
            <a:avLst/>
          </a:prstGeom>
        </p:spPr>
      </p:pic>
    </p:spTree>
    <p:extLst>
      <p:ext uri="{BB962C8B-B14F-4D97-AF65-F5344CB8AC3E}">
        <p14:creationId xmlns:p14="http://schemas.microsoft.com/office/powerpoint/2010/main" val="3150854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5663954" y="420103"/>
            <a:ext cx="5251450" cy="956373"/>
          </a:xfrm>
        </p:spPr>
        <p:txBody>
          <a:bodyPr anchor="t">
            <a:normAutofit fontScale="90000"/>
          </a:bodyPr>
          <a:lstStyle/>
          <a:p>
            <a:r>
              <a:rPr lang="en-US" sz="4800" dirty="0"/>
              <a:t>Interface: </a:t>
            </a:r>
            <a:br>
              <a:rPr lang="en-US" sz="4800" dirty="0"/>
            </a:br>
            <a:r>
              <a:rPr lang="en-US" sz="4800" dirty="0"/>
              <a:t>login page</a:t>
            </a:r>
          </a:p>
        </p:txBody>
      </p:sp>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663954" y="2025552"/>
            <a:ext cx="6528046" cy="365125"/>
          </a:xfrm>
        </p:spPr>
        <p:txBody>
          <a:bodyPr/>
          <a:lstStyle/>
          <a:p>
            <a:r>
              <a:rPr lang="en-US" spc="300" dirty="0"/>
              <a:t> </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4</a:t>
            </a:fld>
            <a:endParaRPr lang="en-US" dirty="0"/>
          </a:p>
        </p:txBody>
      </p:sp>
      <p:sp>
        <p:nvSpPr>
          <p:cNvPr id="6" name="Content Placeholder 8">
            <a:extLst>
              <a:ext uri="{FF2B5EF4-FFF2-40B4-BE49-F238E27FC236}">
                <a16:creationId xmlns:a16="http://schemas.microsoft.com/office/drawing/2014/main" id="{3B4F2E0F-78BC-2FE8-4808-2A26179B55EA}"/>
              </a:ext>
            </a:extLst>
          </p:cNvPr>
          <p:cNvSpPr txBox="1">
            <a:spLocks/>
          </p:cNvSpPr>
          <p:nvPr/>
        </p:nvSpPr>
        <p:spPr>
          <a:xfrm>
            <a:off x="5663954" y="2547910"/>
            <a:ext cx="6329263" cy="3038482"/>
          </a:xfrm>
          <a:prstGeom prst="rect">
            <a:avLst/>
          </a:prstGeom>
          <a:noFill/>
        </p:spPr>
        <p:txBody>
          <a:bodyPr vert="horz" lIns="91440" tIns="45720" rIns="91440" bIns="45720" rtlCol="0" anchor="t">
            <a:normAutofit fontScale="85000" lnSpcReduction="20000"/>
          </a:bodyPr>
          <a:lstStyle>
            <a:defPPr>
              <a:defRPr lang="en-US"/>
            </a:defPPr>
            <a:lvl1pPr indent="0">
              <a:lnSpc>
                <a:spcPct val="120000"/>
              </a:lnSpc>
              <a:spcBef>
                <a:spcPts val="0"/>
              </a:spcBef>
              <a:buFont typeface="Arial" panose="020B0604020202020204" pitchFamily="34" charset="0"/>
              <a:buNone/>
              <a:defRPr sz="2400" cap="none" spc="0" baseline="0">
                <a:solidFill>
                  <a:sysClr val="windowText" lastClr="000000"/>
                </a:solidFill>
                <a:effectLst/>
              </a:defRPr>
            </a:lvl1pPr>
            <a:lvl2pPr indent="0">
              <a:lnSpc>
                <a:spcPct val="150000"/>
              </a:lnSpc>
              <a:spcBef>
                <a:spcPts val="500"/>
              </a:spcBef>
              <a:buFont typeface="Arial" panose="020B0604020202020204" pitchFamily="34" charset="0"/>
              <a:buNone/>
              <a:defRPr sz="2000">
                <a:solidFill>
                  <a:schemeClr val="tx1">
                    <a:tint val="75000"/>
                  </a:schemeClr>
                </a:solidFill>
              </a:defRPr>
            </a:lvl2pPr>
            <a:lvl3pPr indent="0">
              <a:lnSpc>
                <a:spcPct val="150000"/>
              </a:lnSpc>
              <a:spcBef>
                <a:spcPts val="500"/>
              </a:spcBef>
              <a:buFont typeface="Arial" panose="020B0604020202020204" pitchFamily="34" charset="0"/>
              <a:buNone/>
              <a:defRPr>
                <a:solidFill>
                  <a:schemeClr val="tx1">
                    <a:tint val="75000"/>
                  </a:schemeClr>
                </a:solidFill>
              </a:defRPr>
            </a:lvl3pPr>
            <a:lvl4pPr indent="0">
              <a:lnSpc>
                <a:spcPct val="150000"/>
              </a:lnSpc>
              <a:spcBef>
                <a:spcPts val="500"/>
              </a:spcBef>
              <a:buFont typeface="Arial" panose="020B0604020202020204" pitchFamily="34" charset="0"/>
              <a:buNone/>
              <a:defRPr sz="1600">
                <a:solidFill>
                  <a:schemeClr val="tx1">
                    <a:tint val="75000"/>
                  </a:schemeClr>
                </a:solidFill>
              </a:defRPr>
            </a:lvl4pPr>
            <a:lvl5pPr indent="0">
              <a:lnSpc>
                <a:spcPct val="15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r>
              <a:rPr lang="en-US" dirty="0"/>
              <a:t>Navigation bar links:</a:t>
            </a:r>
          </a:p>
          <a:p>
            <a:pPr marL="342900" indent="-342900">
              <a:buFont typeface="Arial" panose="020B0604020202020204" pitchFamily="34" charset="0"/>
              <a:buChar char="•"/>
            </a:pPr>
            <a:r>
              <a:rPr lang="en-US" dirty="0"/>
              <a:t>Home </a:t>
            </a:r>
            <a:r>
              <a:rPr lang="en-US" dirty="0">
                <a:solidFill>
                  <a:schemeClr val="tx1">
                    <a:lumMod val="50000"/>
                    <a:lumOff val="50000"/>
                  </a:schemeClr>
                </a:solidFill>
              </a:rPr>
              <a:t>(landing page)</a:t>
            </a:r>
          </a:p>
          <a:p>
            <a:pPr marL="342900" indent="-342900">
              <a:buFont typeface="Arial" panose="020B0604020202020204" pitchFamily="34" charset="0"/>
              <a:buChar char="•"/>
            </a:pPr>
            <a:r>
              <a:rPr lang="en-US" dirty="0"/>
              <a:t>Login </a:t>
            </a:r>
            <a:r>
              <a:rPr lang="en-US" dirty="0">
                <a:solidFill>
                  <a:schemeClr val="tx1">
                    <a:lumMod val="50000"/>
                    <a:lumOff val="50000"/>
                  </a:schemeClr>
                </a:solidFill>
              </a:rPr>
              <a:t>(current page, must already have an account)</a:t>
            </a:r>
          </a:p>
          <a:p>
            <a:pPr marL="342900" indent="-342900">
              <a:buFont typeface="Arial" panose="020B0604020202020204" pitchFamily="34" charset="0"/>
              <a:buChar char="•"/>
            </a:pPr>
            <a:r>
              <a:rPr lang="en-US" dirty="0"/>
              <a:t>Signup </a:t>
            </a:r>
            <a:r>
              <a:rPr lang="en-US" dirty="0">
                <a:solidFill>
                  <a:schemeClr val="tx1">
                    <a:lumMod val="50000"/>
                    <a:lumOff val="50000"/>
                  </a:schemeClr>
                </a:solidFill>
              </a:rPr>
              <a:t>(create new account)</a:t>
            </a:r>
          </a:p>
          <a:p>
            <a:endParaRPr lang="en-US" dirty="0">
              <a:solidFill>
                <a:schemeClr val="tx1">
                  <a:lumMod val="50000"/>
                  <a:lumOff val="50000"/>
                </a:schemeClr>
              </a:solidFill>
            </a:endParaRPr>
          </a:p>
          <a:p>
            <a:r>
              <a:rPr lang="en-US" dirty="0">
                <a:solidFill>
                  <a:schemeClr val="tx1"/>
                </a:solidFill>
              </a:rPr>
              <a:t>Page links:</a:t>
            </a:r>
          </a:p>
          <a:p>
            <a:pPr marL="342900" indent="-342900">
              <a:buFont typeface="Arial" panose="020B0604020202020204" pitchFamily="34" charset="0"/>
              <a:buChar char="•"/>
            </a:pPr>
            <a:r>
              <a:rPr lang="en-US" dirty="0"/>
              <a:t>Login </a:t>
            </a:r>
            <a:r>
              <a:rPr lang="en-US" dirty="0">
                <a:solidFill>
                  <a:schemeClr val="tx1">
                    <a:lumMod val="50000"/>
                    <a:lumOff val="50000"/>
                  </a:schemeClr>
                </a:solidFill>
              </a:rPr>
              <a:t>(when a pet owner already has an account)</a:t>
            </a:r>
          </a:p>
          <a:p>
            <a:pPr marL="342900" indent="-342900">
              <a:buFont typeface="Arial" panose="020B0604020202020204" pitchFamily="34" charset="0"/>
              <a:buChar char="•"/>
            </a:pPr>
            <a:r>
              <a:rPr lang="en-US" dirty="0">
                <a:solidFill>
                  <a:schemeClr val="tx1"/>
                </a:solidFill>
              </a:rPr>
              <a:t>Sign in with Google </a:t>
            </a:r>
            <a:r>
              <a:rPr lang="en-US" dirty="0">
                <a:solidFill>
                  <a:schemeClr val="tx1">
                    <a:lumMod val="50000"/>
                    <a:lumOff val="50000"/>
                  </a:schemeClr>
                </a:solidFill>
              </a:rPr>
              <a:t>(a pet owner can use their Google account to log in)</a:t>
            </a:r>
            <a:endParaRPr lang="en-US" dirty="0"/>
          </a:p>
          <a:p>
            <a:pPr marL="342900" indent="-34290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4C29A5E8-1577-F431-D94A-FEF3204C2741}"/>
              </a:ext>
            </a:extLst>
          </p:cNvPr>
          <p:cNvPicPr>
            <a:picLocks noChangeAspect="1"/>
          </p:cNvPicPr>
          <p:nvPr/>
        </p:nvPicPr>
        <p:blipFill>
          <a:blip r:embed="rId2"/>
          <a:stretch>
            <a:fillRect/>
          </a:stretch>
        </p:blipFill>
        <p:spPr>
          <a:xfrm>
            <a:off x="0" y="3050"/>
            <a:ext cx="4074850" cy="6890724"/>
          </a:xfrm>
          <a:prstGeom prst="rect">
            <a:avLst/>
          </a:prstGeom>
        </p:spPr>
      </p:pic>
    </p:spTree>
    <p:extLst>
      <p:ext uri="{BB962C8B-B14F-4D97-AF65-F5344CB8AC3E}">
        <p14:creationId xmlns:p14="http://schemas.microsoft.com/office/powerpoint/2010/main" val="3709066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5663954" y="420103"/>
            <a:ext cx="5251450" cy="956373"/>
          </a:xfrm>
        </p:spPr>
        <p:txBody>
          <a:bodyPr anchor="t">
            <a:normAutofit fontScale="90000"/>
          </a:bodyPr>
          <a:lstStyle/>
          <a:p>
            <a:r>
              <a:rPr lang="en-US" sz="4800" dirty="0"/>
              <a:t>Interface: </a:t>
            </a:r>
            <a:br>
              <a:rPr lang="en-US" sz="4800" dirty="0"/>
            </a:br>
            <a:r>
              <a:rPr lang="en-US" sz="4800" dirty="0"/>
              <a:t>signup page</a:t>
            </a:r>
          </a:p>
        </p:txBody>
      </p:sp>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663954" y="2025552"/>
            <a:ext cx="6528046" cy="365125"/>
          </a:xfrm>
        </p:spPr>
        <p:txBody>
          <a:bodyPr/>
          <a:lstStyle/>
          <a:p>
            <a:r>
              <a:rPr lang="en-US" spc="300" dirty="0"/>
              <a:t> </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5</a:t>
            </a:fld>
            <a:endParaRPr lang="en-US" dirty="0"/>
          </a:p>
        </p:txBody>
      </p:sp>
      <p:sp>
        <p:nvSpPr>
          <p:cNvPr id="6" name="Content Placeholder 8">
            <a:extLst>
              <a:ext uri="{FF2B5EF4-FFF2-40B4-BE49-F238E27FC236}">
                <a16:creationId xmlns:a16="http://schemas.microsoft.com/office/drawing/2014/main" id="{3B4F2E0F-78BC-2FE8-4808-2A26179B55EA}"/>
              </a:ext>
            </a:extLst>
          </p:cNvPr>
          <p:cNvSpPr txBox="1">
            <a:spLocks/>
          </p:cNvSpPr>
          <p:nvPr/>
        </p:nvSpPr>
        <p:spPr>
          <a:xfrm>
            <a:off x="5663954" y="2547910"/>
            <a:ext cx="6329263" cy="3038482"/>
          </a:xfrm>
          <a:prstGeom prst="rect">
            <a:avLst/>
          </a:prstGeom>
          <a:noFill/>
        </p:spPr>
        <p:txBody>
          <a:bodyPr vert="horz" lIns="91440" tIns="45720" rIns="91440" bIns="45720" rtlCol="0" anchor="t">
            <a:normAutofit fontScale="92500" lnSpcReduction="20000"/>
          </a:bodyPr>
          <a:lstStyle>
            <a:defPPr>
              <a:defRPr lang="en-US"/>
            </a:defPPr>
            <a:lvl1pPr indent="0">
              <a:lnSpc>
                <a:spcPct val="120000"/>
              </a:lnSpc>
              <a:spcBef>
                <a:spcPts val="0"/>
              </a:spcBef>
              <a:buFont typeface="Arial" panose="020B0604020202020204" pitchFamily="34" charset="0"/>
              <a:buNone/>
              <a:defRPr sz="2400" cap="none" spc="0" baseline="0">
                <a:solidFill>
                  <a:sysClr val="windowText" lastClr="000000"/>
                </a:solidFill>
                <a:effectLst/>
              </a:defRPr>
            </a:lvl1pPr>
            <a:lvl2pPr indent="0">
              <a:lnSpc>
                <a:spcPct val="150000"/>
              </a:lnSpc>
              <a:spcBef>
                <a:spcPts val="500"/>
              </a:spcBef>
              <a:buFont typeface="Arial" panose="020B0604020202020204" pitchFamily="34" charset="0"/>
              <a:buNone/>
              <a:defRPr sz="2000">
                <a:solidFill>
                  <a:schemeClr val="tx1">
                    <a:tint val="75000"/>
                  </a:schemeClr>
                </a:solidFill>
              </a:defRPr>
            </a:lvl2pPr>
            <a:lvl3pPr indent="0">
              <a:lnSpc>
                <a:spcPct val="150000"/>
              </a:lnSpc>
              <a:spcBef>
                <a:spcPts val="500"/>
              </a:spcBef>
              <a:buFont typeface="Arial" panose="020B0604020202020204" pitchFamily="34" charset="0"/>
              <a:buNone/>
              <a:defRPr>
                <a:solidFill>
                  <a:schemeClr val="tx1">
                    <a:tint val="75000"/>
                  </a:schemeClr>
                </a:solidFill>
              </a:defRPr>
            </a:lvl3pPr>
            <a:lvl4pPr indent="0">
              <a:lnSpc>
                <a:spcPct val="150000"/>
              </a:lnSpc>
              <a:spcBef>
                <a:spcPts val="500"/>
              </a:spcBef>
              <a:buFont typeface="Arial" panose="020B0604020202020204" pitchFamily="34" charset="0"/>
              <a:buNone/>
              <a:defRPr sz="1600">
                <a:solidFill>
                  <a:schemeClr val="tx1">
                    <a:tint val="75000"/>
                  </a:schemeClr>
                </a:solidFill>
              </a:defRPr>
            </a:lvl4pPr>
            <a:lvl5pPr indent="0">
              <a:lnSpc>
                <a:spcPct val="15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r>
              <a:rPr lang="en-US" dirty="0"/>
              <a:t>Navigation bar links:</a:t>
            </a:r>
          </a:p>
          <a:p>
            <a:pPr marL="342900" indent="-342900">
              <a:buFont typeface="Arial" panose="020B0604020202020204" pitchFamily="34" charset="0"/>
              <a:buChar char="•"/>
            </a:pPr>
            <a:r>
              <a:rPr lang="en-US" dirty="0"/>
              <a:t>Home </a:t>
            </a:r>
            <a:r>
              <a:rPr lang="en-US" dirty="0">
                <a:solidFill>
                  <a:schemeClr val="tx1">
                    <a:lumMod val="50000"/>
                    <a:lumOff val="50000"/>
                  </a:schemeClr>
                </a:solidFill>
              </a:rPr>
              <a:t>(landing page)</a:t>
            </a:r>
          </a:p>
          <a:p>
            <a:pPr marL="342900" indent="-342900">
              <a:buFont typeface="Arial" panose="020B0604020202020204" pitchFamily="34" charset="0"/>
              <a:buChar char="•"/>
            </a:pPr>
            <a:r>
              <a:rPr lang="en-US" dirty="0"/>
              <a:t>Login </a:t>
            </a:r>
            <a:r>
              <a:rPr lang="en-US" dirty="0">
                <a:solidFill>
                  <a:schemeClr val="tx1">
                    <a:lumMod val="50000"/>
                    <a:lumOff val="50000"/>
                  </a:schemeClr>
                </a:solidFill>
              </a:rPr>
              <a:t>(current page, must already have an account)</a:t>
            </a:r>
          </a:p>
          <a:p>
            <a:pPr marL="342900" indent="-342900">
              <a:buFont typeface="Arial" panose="020B0604020202020204" pitchFamily="34" charset="0"/>
              <a:buChar char="•"/>
            </a:pPr>
            <a:r>
              <a:rPr lang="en-US" dirty="0"/>
              <a:t>Signup </a:t>
            </a:r>
            <a:r>
              <a:rPr lang="en-US" dirty="0">
                <a:solidFill>
                  <a:schemeClr val="tx1">
                    <a:lumMod val="50000"/>
                    <a:lumOff val="50000"/>
                  </a:schemeClr>
                </a:solidFill>
              </a:rPr>
              <a:t>(current page)</a:t>
            </a:r>
          </a:p>
          <a:p>
            <a:endParaRPr lang="en-US" dirty="0">
              <a:solidFill>
                <a:schemeClr val="tx1">
                  <a:lumMod val="50000"/>
                  <a:lumOff val="50000"/>
                </a:schemeClr>
              </a:solidFill>
            </a:endParaRPr>
          </a:p>
          <a:p>
            <a:r>
              <a:rPr lang="en-US" dirty="0">
                <a:solidFill>
                  <a:schemeClr val="tx1"/>
                </a:solidFill>
              </a:rPr>
              <a:t>Page link:</a:t>
            </a:r>
          </a:p>
          <a:p>
            <a:pPr marL="342900" indent="-342900">
              <a:buFont typeface="Arial" panose="020B0604020202020204" pitchFamily="34" charset="0"/>
              <a:buChar char="•"/>
            </a:pPr>
            <a:r>
              <a:rPr lang="en-US" dirty="0"/>
              <a:t>Sign Up </a:t>
            </a:r>
            <a:r>
              <a:rPr lang="en-US" dirty="0">
                <a:solidFill>
                  <a:schemeClr val="tx1">
                    <a:lumMod val="50000"/>
                    <a:lumOff val="50000"/>
                  </a:schemeClr>
                </a:solidFill>
              </a:rPr>
              <a:t>(completes account creation, goes to the login screen)</a:t>
            </a:r>
            <a:endParaRPr lang="en-US" dirty="0"/>
          </a:p>
          <a:p>
            <a:pPr marL="342900" indent="-34290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C803CF8E-83E3-E228-A966-52C52D724E5E}"/>
              </a:ext>
            </a:extLst>
          </p:cNvPr>
          <p:cNvPicPr>
            <a:picLocks noChangeAspect="1"/>
          </p:cNvPicPr>
          <p:nvPr/>
        </p:nvPicPr>
        <p:blipFill>
          <a:blip r:embed="rId2"/>
          <a:stretch>
            <a:fillRect/>
          </a:stretch>
        </p:blipFill>
        <p:spPr>
          <a:xfrm>
            <a:off x="0" y="0"/>
            <a:ext cx="5015883" cy="6857157"/>
          </a:xfrm>
          <a:prstGeom prst="rect">
            <a:avLst/>
          </a:prstGeom>
        </p:spPr>
      </p:pic>
    </p:spTree>
    <p:extLst>
      <p:ext uri="{BB962C8B-B14F-4D97-AF65-F5344CB8AC3E}">
        <p14:creationId xmlns:p14="http://schemas.microsoft.com/office/powerpoint/2010/main" val="828574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5663953" y="420103"/>
            <a:ext cx="6329263" cy="956373"/>
          </a:xfrm>
        </p:spPr>
        <p:txBody>
          <a:bodyPr anchor="t">
            <a:normAutofit fontScale="90000"/>
          </a:bodyPr>
          <a:lstStyle/>
          <a:p>
            <a:r>
              <a:rPr lang="en-US" sz="4800" dirty="0"/>
              <a:t>Interface: </a:t>
            </a:r>
            <a:br>
              <a:rPr lang="en-US" sz="4800" dirty="0"/>
            </a:br>
            <a:r>
              <a:rPr lang="en-US" sz="4400" dirty="0"/>
              <a:t>upload image (home)</a:t>
            </a:r>
            <a:endParaRPr lang="en-US" sz="4600" dirty="0"/>
          </a:p>
        </p:txBody>
      </p:sp>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663954" y="2025552"/>
            <a:ext cx="6528046" cy="365125"/>
          </a:xfrm>
        </p:spPr>
        <p:txBody>
          <a:bodyPr/>
          <a:lstStyle/>
          <a:p>
            <a:r>
              <a:rPr lang="en-US" spc="300" dirty="0"/>
              <a:t> </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6</a:t>
            </a:fld>
            <a:endParaRPr lang="en-US" dirty="0"/>
          </a:p>
        </p:txBody>
      </p:sp>
      <p:sp>
        <p:nvSpPr>
          <p:cNvPr id="6" name="Content Placeholder 8">
            <a:extLst>
              <a:ext uri="{FF2B5EF4-FFF2-40B4-BE49-F238E27FC236}">
                <a16:creationId xmlns:a16="http://schemas.microsoft.com/office/drawing/2014/main" id="{3B4F2E0F-78BC-2FE8-4808-2A26179B55EA}"/>
              </a:ext>
            </a:extLst>
          </p:cNvPr>
          <p:cNvSpPr txBox="1">
            <a:spLocks/>
          </p:cNvSpPr>
          <p:nvPr/>
        </p:nvSpPr>
        <p:spPr>
          <a:xfrm>
            <a:off x="5663954" y="2547910"/>
            <a:ext cx="6329263" cy="3038482"/>
          </a:xfrm>
          <a:prstGeom prst="rect">
            <a:avLst/>
          </a:prstGeom>
          <a:noFill/>
        </p:spPr>
        <p:txBody>
          <a:bodyPr vert="horz" lIns="91440" tIns="45720" rIns="91440" bIns="45720" rtlCol="0" anchor="t">
            <a:normAutofit fontScale="92500" lnSpcReduction="20000"/>
          </a:bodyPr>
          <a:lstStyle>
            <a:defPPr>
              <a:defRPr lang="en-US"/>
            </a:defPPr>
            <a:lvl1pPr indent="0">
              <a:lnSpc>
                <a:spcPct val="120000"/>
              </a:lnSpc>
              <a:spcBef>
                <a:spcPts val="0"/>
              </a:spcBef>
              <a:buFont typeface="Arial" panose="020B0604020202020204" pitchFamily="34" charset="0"/>
              <a:buNone/>
              <a:defRPr sz="2400" cap="none" spc="0" baseline="0">
                <a:solidFill>
                  <a:sysClr val="windowText" lastClr="000000"/>
                </a:solidFill>
                <a:effectLst/>
              </a:defRPr>
            </a:lvl1pPr>
            <a:lvl2pPr indent="0">
              <a:lnSpc>
                <a:spcPct val="150000"/>
              </a:lnSpc>
              <a:spcBef>
                <a:spcPts val="500"/>
              </a:spcBef>
              <a:buFont typeface="Arial" panose="020B0604020202020204" pitchFamily="34" charset="0"/>
              <a:buNone/>
              <a:defRPr sz="2000">
                <a:solidFill>
                  <a:schemeClr val="tx1">
                    <a:tint val="75000"/>
                  </a:schemeClr>
                </a:solidFill>
              </a:defRPr>
            </a:lvl2pPr>
            <a:lvl3pPr indent="0">
              <a:lnSpc>
                <a:spcPct val="150000"/>
              </a:lnSpc>
              <a:spcBef>
                <a:spcPts val="500"/>
              </a:spcBef>
              <a:buFont typeface="Arial" panose="020B0604020202020204" pitchFamily="34" charset="0"/>
              <a:buNone/>
              <a:defRPr>
                <a:solidFill>
                  <a:schemeClr val="tx1">
                    <a:tint val="75000"/>
                  </a:schemeClr>
                </a:solidFill>
              </a:defRPr>
            </a:lvl3pPr>
            <a:lvl4pPr indent="0">
              <a:lnSpc>
                <a:spcPct val="150000"/>
              </a:lnSpc>
              <a:spcBef>
                <a:spcPts val="500"/>
              </a:spcBef>
              <a:buFont typeface="Arial" panose="020B0604020202020204" pitchFamily="34" charset="0"/>
              <a:buNone/>
              <a:defRPr sz="1600">
                <a:solidFill>
                  <a:schemeClr val="tx1">
                    <a:tint val="75000"/>
                  </a:schemeClr>
                </a:solidFill>
              </a:defRPr>
            </a:lvl4pPr>
            <a:lvl5pPr indent="0">
              <a:lnSpc>
                <a:spcPct val="15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pPr>
              <a:spcAft>
                <a:spcPts val="1200"/>
              </a:spcAft>
            </a:pPr>
            <a:r>
              <a:rPr lang="en-US" sz="2400" dirty="0"/>
              <a:t>When a pet owner IS logged in, this is the home page.</a:t>
            </a:r>
            <a:endParaRPr lang="en-US" dirty="0"/>
          </a:p>
          <a:p>
            <a:r>
              <a:rPr lang="en-US" dirty="0"/>
              <a:t>Navigation bar links:</a:t>
            </a:r>
          </a:p>
          <a:p>
            <a:pPr marL="342900" indent="-342900">
              <a:buFont typeface="Arial" panose="020B0604020202020204" pitchFamily="34" charset="0"/>
              <a:buChar char="•"/>
            </a:pPr>
            <a:r>
              <a:rPr lang="en-US" dirty="0"/>
              <a:t>Home </a:t>
            </a:r>
            <a:r>
              <a:rPr lang="en-US" dirty="0">
                <a:solidFill>
                  <a:schemeClr val="tx1">
                    <a:lumMod val="50000"/>
                    <a:lumOff val="50000"/>
                  </a:schemeClr>
                </a:solidFill>
              </a:rPr>
              <a:t>(landing page)</a:t>
            </a:r>
          </a:p>
          <a:p>
            <a:pPr marL="342900" indent="-342900">
              <a:buFont typeface="Arial" panose="020B0604020202020204" pitchFamily="34" charset="0"/>
              <a:buChar char="•"/>
            </a:pPr>
            <a:r>
              <a:rPr lang="en-US" dirty="0"/>
              <a:t>Logout </a:t>
            </a:r>
            <a:r>
              <a:rPr lang="en-US" dirty="0">
                <a:solidFill>
                  <a:schemeClr val="tx1">
                    <a:lumMod val="50000"/>
                    <a:lumOff val="50000"/>
                  </a:schemeClr>
                </a:solidFill>
              </a:rPr>
              <a:t>(returns to the landing page)</a:t>
            </a:r>
          </a:p>
          <a:p>
            <a:endParaRPr lang="en-US" dirty="0">
              <a:solidFill>
                <a:schemeClr val="tx1">
                  <a:lumMod val="50000"/>
                  <a:lumOff val="50000"/>
                </a:schemeClr>
              </a:solidFill>
            </a:endParaRPr>
          </a:p>
          <a:p>
            <a:r>
              <a:rPr lang="en-US" dirty="0">
                <a:solidFill>
                  <a:schemeClr val="tx1"/>
                </a:solidFill>
              </a:rPr>
              <a:t>Page links:</a:t>
            </a:r>
          </a:p>
          <a:p>
            <a:pPr marL="342900" indent="-342900">
              <a:buFont typeface="Arial" panose="020B0604020202020204" pitchFamily="34" charset="0"/>
              <a:buChar char="•"/>
            </a:pPr>
            <a:r>
              <a:rPr lang="en-US" dirty="0"/>
              <a:t>Choose File </a:t>
            </a:r>
            <a:r>
              <a:rPr lang="en-US" dirty="0">
                <a:solidFill>
                  <a:schemeClr val="tx1">
                    <a:lumMod val="50000"/>
                    <a:lumOff val="50000"/>
                  </a:schemeClr>
                </a:solidFill>
              </a:rPr>
              <a:t>(opens local file system)</a:t>
            </a:r>
          </a:p>
          <a:p>
            <a:pPr marL="342900" indent="-342900">
              <a:buFont typeface="Arial" panose="020B0604020202020204" pitchFamily="34" charset="0"/>
              <a:buChar char="•"/>
            </a:pPr>
            <a:r>
              <a:rPr lang="en-US" dirty="0"/>
              <a:t>Upload </a:t>
            </a:r>
            <a:r>
              <a:rPr lang="en-US" dirty="0">
                <a:solidFill>
                  <a:schemeClr val="tx1">
                    <a:lumMod val="50000"/>
                    <a:lumOff val="50000"/>
                  </a:schemeClr>
                </a:solidFill>
              </a:rPr>
              <a:t>(uploads file after one is selected)</a:t>
            </a:r>
          </a:p>
          <a:p>
            <a:pPr marL="342900" indent="-34290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56A271B5-3873-DB9B-01A4-7CE3DB686DD8}"/>
              </a:ext>
            </a:extLst>
          </p:cNvPr>
          <p:cNvPicPr>
            <a:picLocks noChangeAspect="1"/>
          </p:cNvPicPr>
          <p:nvPr/>
        </p:nvPicPr>
        <p:blipFill>
          <a:blip r:embed="rId2"/>
          <a:stretch>
            <a:fillRect/>
          </a:stretch>
        </p:blipFill>
        <p:spPr>
          <a:xfrm>
            <a:off x="976544" y="0"/>
            <a:ext cx="3159748" cy="6858000"/>
          </a:xfrm>
          <a:prstGeom prst="rect">
            <a:avLst/>
          </a:prstGeom>
        </p:spPr>
      </p:pic>
    </p:spTree>
    <p:extLst>
      <p:ext uri="{BB962C8B-B14F-4D97-AF65-F5344CB8AC3E}">
        <p14:creationId xmlns:p14="http://schemas.microsoft.com/office/powerpoint/2010/main" val="1526137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5663953" y="420103"/>
            <a:ext cx="6528046" cy="956373"/>
          </a:xfrm>
        </p:spPr>
        <p:txBody>
          <a:bodyPr anchor="t">
            <a:normAutofit fontScale="90000"/>
          </a:bodyPr>
          <a:lstStyle/>
          <a:p>
            <a:r>
              <a:rPr lang="en-US" sz="4800" dirty="0"/>
              <a:t>Interface: </a:t>
            </a:r>
            <a:br>
              <a:rPr lang="en-US" sz="4800" dirty="0"/>
            </a:br>
            <a:r>
              <a:rPr lang="en-US" sz="4400" dirty="0"/>
              <a:t>Pet name suggestions</a:t>
            </a:r>
            <a:endParaRPr lang="en-US" sz="4600" dirty="0"/>
          </a:p>
        </p:txBody>
      </p:sp>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663954" y="2025552"/>
            <a:ext cx="6528046" cy="365125"/>
          </a:xfrm>
        </p:spPr>
        <p:txBody>
          <a:bodyPr/>
          <a:lstStyle/>
          <a:p>
            <a:r>
              <a:rPr lang="en-US" spc="300" dirty="0"/>
              <a:t> </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7</a:t>
            </a:fld>
            <a:endParaRPr lang="en-US" dirty="0"/>
          </a:p>
        </p:txBody>
      </p:sp>
      <p:sp>
        <p:nvSpPr>
          <p:cNvPr id="6" name="Content Placeholder 8">
            <a:extLst>
              <a:ext uri="{FF2B5EF4-FFF2-40B4-BE49-F238E27FC236}">
                <a16:creationId xmlns:a16="http://schemas.microsoft.com/office/drawing/2014/main" id="{3B4F2E0F-78BC-2FE8-4808-2A26179B55EA}"/>
              </a:ext>
            </a:extLst>
          </p:cNvPr>
          <p:cNvSpPr txBox="1">
            <a:spLocks/>
          </p:cNvSpPr>
          <p:nvPr/>
        </p:nvSpPr>
        <p:spPr>
          <a:xfrm>
            <a:off x="5663954" y="2547910"/>
            <a:ext cx="6329263" cy="3038482"/>
          </a:xfrm>
          <a:prstGeom prst="rect">
            <a:avLst/>
          </a:prstGeom>
          <a:noFill/>
        </p:spPr>
        <p:txBody>
          <a:bodyPr vert="horz" lIns="91440" tIns="45720" rIns="91440" bIns="45720" rtlCol="0" anchor="t">
            <a:normAutofit/>
          </a:bodyPr>
          <a:lstStyle>
            <a:defPPr>
              <a:defRPr lang="en-US"/>
            </a:defPPr>
            <a:lvl1pPr indent="0">
              <a:lnSpc>
                <a:spcPct val="120000"/>
              </a:lnSpc>
              <a:spcBef>
                <a:spcPts val="0"/>
              </a:spcBef>
              <a:buFont typeface="Arial" panose="020B0604020202020204" pitchFamily="34" charset="0"/>
              <a:buNone/>
              <a:defRPr sz="2400" cap="none" spc="0" baseline="0">
                <a:solidFill>
                  <a:sysClr val="windowText" lastClr="000000"/>
                </a:solidFill>
                <a:effectLst/>
              </a:defRPr>
            </a:lvl1pPr>
            <a:lvl2pPr indent="0">
              <a:lnSpc>
                <a:spcPct val="150000"/>
              </a:lnSpc>
              <a:spcBef>
                <a:spcPts val="500"/>
              </a:spcBef>
              <a:buFont typeface="Arial" panose="020B0604020202020204" pitchFamily="34" charset="0"/>
              <a:buNone/>
              <a:defRPr sz="2000">
                <a:solidFill>
                  <a:schemeClr val="tx1">
                    <a:tint val="75000"/>
                  </a:schemeClr>
                </a:solidFill>
              </a:defRPr>
            </a:lvl2pPr>
            <a:lvl3pPr indent="0">
              <a:lnSpc>
                <a:spcPct val="150000"/>
              </a:lnSpc>
              <a:spcBef>
                <a:spcPts val="500"/>
              </a:spcBef>
              <a:buFont typeface="Arial" panose="020B0604020202020204" pitchFamily="34" charset="0"/>
              <a:buNone/>
              <a:defRPr>
                <a:solidFill>
                  <a:schemeClr val="tx1">
                    <a:tint val="75000"/>
                  </a:schemeClr>
                </a:solidFill>
              </a:defRPr>
            </a:lvl3pPr>
            <a:lvl4pPr indent="0">
              <a:lnSpc>
                <a:spcPct val="150000"/>
              </a:lnSpc>
              <a:spcBef>
                <a:spcPts val="500"/>
              </a:spcBef>
              <a:buFont typeface="Arial" panose="020B0604020202020204" pitchFamily="34" charset="0"/>
              <a:buNone/>
              <a:defRPr sz="1600">
                <a:solidFill>
                  <a:schemeClr val="tx1">
                    <a:tint val="75000"/>
                  </a:schemeClr>
                </a:solidFill>
              </a:defRPr>
            </a:lvl4pPr>
            <a:lvl5pPr indent="0">
              <a:lnSpc>
                <a:spcPct val="15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r>
              <a:rPr lang="en-US" dirty="0"/>
              <a:t>Navigation bar links:</a:t>
            </a:r>
          </a:p>
          <a:p>
            <a:pPr marL="342900" indent="-342900">
              <a:buFont typeface="Arial" panose="020B0604020202020204" pitchFamily="34" charset="0"/>
              <a:buChar char="•"/>
            </a:pPr>
            <a:r>
              <a:rPr lang="en-US" dirty="0"/>
              <a:t>Home </a:t>
            </a:r>
            <a:r>
              <a:rPr lang="en-US" dirty="0">
                <a:solidFill>
                  <a:schemeClr val="tx1">
                    <a:lumMod val="50000"/>
                    <a:lumOff val="50000"/>
                  </a:schemeClr>
                </a:solidFill>
              </a:rPr>
              <a:t>(landing page)</a:t>
            </a:r>
          </a:p>
          <a:p>
            <a:pPr marL="342900" indent="-342900">
              <a:buFont typeface="Arial" panose="020B0604020202020204" pitchFamily="34" charset="0"/>
              <a:buChar char="•"/>
            </a:pPr>
            <a:r>
              <a:rPr lang="en-US" dirty="0"/>
              <a:t>Logout </a:t>
            </a:r>
            <a:r>
              <a:rPr lang="en-US" dirty="0">
                <a:solidFill>
                  <a:schemeClr val="tx1">
                    <a:lumMod val="50000"/>
                    <a:lumOff val="50000"/>
                  </a:schemeClr>
                </a:solidFill>
              </a:rPr>
              <a:t>(returns to the landing page)</a:t>
            </a:r>
          </a:p>
          <a:p>
            <a:endParaRPr lang="en-US" dirty="0">
              <a:solidFill>
                <a:schemeClr val="tx1">
                  <a:lumMod val="50000"/>
                  <a:lumOff val="50000"/>
                </a:schemeClr>
              </a:solidFill>
            </a:endParaRPr>
          </a:p>
          <a:p>
            <a:r>
              <a:rPr lang="en-US" dirty="0">
                <a:solidFill>
                  <a:schemeClr val="tx1"/>
                </a:solidFill>
              </a:rPr>
              <a:t>Page links:</a:t>
            </a:r>
          </a:p>
          <a:p>
            <a:pPr marL="342900" indent="-342900">
              <a:buFont typeface="Arial" panose="020B0604020202020204" pitchFamily="34" charset="0"/>
              <a:buChar char="•"/>
            </a:pPr>
            <a:r>
              <a:rPr lang="en-US" dirty="0"/>
              <a:t>None</a:t>
            </a:r>
            <a:endParaRPr lang="en-US" dirty="0">
              <a:solidFill>
                <a:schemeClr val="tx1">
                  <a:lumMod val="50000"/>
                  <a:lumOff val="50000"/>
                </a:schemeClr>
              </a:solidFill>
            </a:endParaRPr>
          </a:p>
          <a:p>
            <a:pPr marL="342900" indent="-34290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6B55EE53-423A-3494-179D-22CE1F8CF9DA}"/>
              </a:ext>
            </a:extLst>
          </p:cNvPr>
          <p:cNvPicPr>
            <a:picLocks noChangeAspect="1"/>
          </p:cNvPicPr>
          <p:nvPr/>
        </p:nvPicPr>
        <p:blipFill>
          <a:blip r:embed="rId2"/>
          <a:stretch>
            <a:fillRect/>
          </a:stretch>
        </p:blipFill>
        <p:spPr>
          <a:xfrm>
            <a:off x="1131699" y="0"/>
            <a:ext cx="2915248" cy="6858000"/>
          </a:xfrm>
          <a:prstGeom prst="rect">
            <a:avLst/>
          </a:prstGeom>
        </p:spPr>
      </p:pic>
    </p:spTree>
    <p:extLst>
      <p:ext uri="{BB962C8B-B14F-4D97-AF65-F5344CB8AC3E}">
        <p14:creationId xmlns:p14="http://schemas.microsoft.com/office/powerpoint/2010/main" val="4166527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bstract image">
            <a:extLst>
              <a:ext uri="{FF2B5EF4-FFF2-40B4-BE49-F238E27FC236}">
                <a16:creationId xmlns:a16="http://schemas.microsoft.com/office/drawing/2014/main" id="{10C261F5-27E5-A8D9-57BF-8DCB0A00F6B1}"/>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saturation sat="0"/>
                    </a14:imgEffect>
                  </a14:imgLayer>
                </a14:imgProps>
              </a:ext>
            </a:extLst>
          </a:blip>
          <a:srcRect l="54869" r="205"/>
          <a:stretch/>
        </p:blipFill>
        <p:spPr>
          <a:xfrm>
            <a:off x="-1" y="0"/>
            <a:ext cx="5477523" cy="6858000"/>
          </a:xfrm>
          <a:prstGeom prst="rect">
            <a:avLst/>
          </a:prstGeom>
        </p:spPr>
      </p:pic>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362329" y="411225"/>
            <a:ext cx="5630887" cy="956373"/>
          </a:xfrm>
        </p:spPr>
        <p:txBody>
          <a:bodyPr anchor="t">
            <a:noAutofit/>
          </a:bodyPr>
          <a:lstStyle/>
          <a:p>
            <a:r>
              <a:rPr lang="en-US" sz="3600" dirty="0"/>
              <a:t>Technology:</a:t>
            </a:r>
            <a:br>
              <a:rPr lang="en-US" sz="3600" dirty="0"/>
            </a:br>
            <a:r>
              <a:rPr lang="en-US" sz="3600" dirty="0"/>
              <a:t>hardware &amp; software</a:t>
            </a:r>
          </a:p>
        </p:txBody>
      </p:sp>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6362330" y="2025552"/>
            <a:ext cx="5829669" cy="365125"/>
          </a:xfrm>
        </p:spPr>
        <p:txBody>
          <a:bodyPr/>
          <a:lstStyle/>
          <a:p>
            <a:r>
              <a:rPr lang="en-US" spc="300" dirty="0"/>
              <a:t> </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8</a:t>
            </a:fld>
            <a:endParaRPr lang="en-US" dirty="0"/>
          </a:p>
        </p:txBody>
      </p:sp>
      <p:sp>
        <p:nvSpPr>
          <p:cNvPr id="6" name="Content Placeholder 8">
            <a:extLst>
              <a:ext uri="{FF2B5EF4-FFF2-40B4-BE49-F238E27FC236}">
                <a16:creationId xmlns:a16="http://schemas.microsoft.com/office/drawing/2014/main" id="{3B4F2E0F-78BC-2FE8-4808-2A26179B55EA}"/>
              </a:ext>
            </a:extLst>
          </p:cNvPr>
          <p:cNvSpPr txBox="1">
            <a:spLocks/>
          </p:cNvSpPr>
          <p:nvPr/>
        </p:nvSpPr>
        <p:spPr>
          <a:xfrm>
            <a:off x="6362330" y="2574543"/>
            <a:ext cx="4646246" cy="3038482"/>
          </a:xfrm>
          <a:prstGeom prst="rect">
            <a:avLst/>
          </a:prstGeom>
          <a:noFill/>
        </p:spPr>
        <p:txBody>
          <a:bodyPr vert="horz" lIns="91440" tIns="45720" rIns="91440" bIns="45720" rtlCol="0" anchor="t">
            <a:normAutofit lnSpcReduction="10000"/>
          </a:bodyPr>
          <a:lstStyle>
            <a:defPPr>
              <a:defRPr lang="en-US"/>
            </a:defPPr>
            <a:lvl1pPr indent="0">
              <a:lnSpc>
                <a:spcPct val="120000"/>
              </a:lnSpc>
              <a:spcBef>
                <a:spcPts val="0"/>
              </a:spcBef>
              <a:buFont typeface="Arial" panose="020B0604020202020204" pitchFamily="34" charset="0"/>
              <a:buNone/>
              <a:defRPr sz="2400" cap="none" spc="0" baseline="0">
                <a:solidFill>
                  <a:sysClr val="windowText" lastClr="000000"/>
                </a:solidFill>
                <a:effectLst/>
              </a:defRPr>
            </a:lvl1pPr>
            <a:lvl2pPr indent="0">
              <a:lnSpc>
                <a:spcPct val="150000"/>
              </a:lnSpc>
              <a:spcBef>
                <a:spcPts val="500"/>
              </a:spcBef>
              <a:buFont typeface="Arial" panose="020B0604020202020204" pitchFamily="34" charset="0"/>
              <a:buNone/>
              <a:defRPr sz="2000">
                <a:solidFill>
                  <a:schemeClr val="tx1">
                    <a:tint val="75000"/>
                  </a:schemeClr>
                </a:solidFill>
              </a:defRPr>
            </a:lvl2pPr>
            <a:lvl3pPr indent="0">
              <a:lnSpc>
                <a:spcPct val="150000"/>
              </a:lnSpc>
              <a:spcBef>
                <a:spcPts val="500"/>
              </a:spcBef>
              <a:buFont typeface="Arial" panose="020B0604020202020204" pitchFamily="34" charset="0"/>
              <a:buNone/>
              <a:defRPr>
                <a:solidFill>
                  <a:schemeClr val="tx1">
                    <a:tint val="75000"/>
                  </a:schemeClr>
                </a:solidFill>
              </a:defRPr>
            </a:lvl3pPr>
            <a:lvl4pPr indent="0">
              <a:lnSpc>
                <a:spcPct val="150000"/>
              </a:lnSpc>
              <a:spcBef>
                <a:spcPts val="500"/>
              </a:spcBef>
              <a:buFont typeface="Arial" panose="020B0604020202020204" pitchFamily="34" charset="0"/>
              <a:buNone/>
              <a:defRPr sz="1600">
                <a:solidFill>
                  <a:schemeClr val="tx1">
                    <a:tint val="75000"/>
                  </a:schemeClr>
                </a:solidFill>
              </a:defRPr>
            </a:lvl4pPr>
            <a:lvl5pPr indent="0">
              <a:lnSpc>
                <a:spcPct val="15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pPr marL="342900" marR="0" lvl="0" indent="-342900">
              <a:spcBef>
                <a:spcPts val="0"/>
              </a:spcBef>
              <a:spcAft>
                <a:spcPts val="0"/>
              </a:spcAft>
              <a:buFont typeface="Symbol" panose="05050102010706020507" pitchFamily="18" charset="2"/>
              <a:buChar char=""/>
            </a:pPr>
            <a:r>
              <a:rPr lang="en-US" dirty="0"/>
              <a:t>Local </a:t>
            </a:r>
            <a:r>
              <a:rPr lang="en-US" dirty="0" err="1"/>
              <a:t>Local</a:t>
            </a:r>
            <a:r>
              <a:rPr lang="en-US" dirty="0"/>
              <a:t> Host Laptop/Desktop</a:t>
            </a:r>
          </a:p>
          <a:p>
            <a:pPr marL="342900" marR="0" lvl="0" indent="-342900">
              <a:spcBef>
                <a:spcPts val="0"/>
              </a:spcBef>
              <a:spcAft>
                <a:spcPts val="0"/>
              </a:spcAft>
              <a:buFont typeface="Symbol" panose="05050102010706020507" pitchFamily="18" charset="2"/>
              <a:buChar char=""/>
            </a:pPr>
            <a:r>
              <a:rPr lang="en-US" dirty="0"/>
              <a:t>Local Host Router</a:t>
            </a:r>
          </a:p>
          <a:p>
            <a:pPr marL="342900" indent="-342900">
              <a:buFont typeface="Arial" panose="020B0604020202020204" pitchFamily="34" charset="0"/>
              <a:buChar char="•"/>
            </a:pPr>
            <a:r>
              <a:rPr lang="en-US" dirty="0" err="1"/>
              <a:t>VSCode</a:t>
            </a:r>
            <a:r>
              <a:rPr lang="en-US" dirty="0"/>
              <a:t> IDE</a:t>
            </a:r>
          </a:p>
          <a:p>
            <a:pPr marL="342900" indent="-342900">
              <a:buFont typeface="Arial" panose="020B0604020202020204" pitchFamily="34" charset="0"/>
              <a:buChar char="•"/>
            </a:pPr>
            <a:r>
              <a:rPr lang="en-US" dirty="0"/>
              <a:t>Django (includes SQL database)</a:t>
            </a:r>
          </a:p>
          <a:p>
            <a:pPr marL="342900" indent="-342900">
              <a:buFont typeface="Arial" panose="020B0604020202020204" pitchFamily="34" charset="0"/>
              <a:buChar char="•"/>
            </a:pPr>
            <a:r>
              <a:rPr lang="en-US" dirty="0"/>
              <a:t>Python 3.11.8</a:t>
            </a:r>
          </a:p>
          <a:p>
            <a:pPr marL="342900" indent="-342900">
              <a:buFont typeface="Arial" panose="020B0604020202020204" pitchFamily="34" charset="0"/>
              <a:buChar char="•"/>
            </a:pPr>
            <a:r>
              <a:rPr lang="en-US" dirty="0"/>
              <a:t>Google Authentication API</a:t>
            </a:r>
          </a:p>
          <a:p>
            <a:pPr marL="342900" indent="-342900">
              <a:buFont typeface="Arial" panose="020B0604020202020204" pitchFamily="34" charset="0"/>
              <a:buChar char="•"/>
            </a:pPr>
            <a:r>
              <a:rPr lang="en-US" dirty="0"/>
              <a:t>Azure Image Recognition AI API</a:t>
            </a:r>
          </a:p>
        </p:txBody>
      </p:sp>
    </p:spTree>
    <p:extLst>
      <p:ext uri="{BB962C8B-B14F-4D97-AF65-F5344CB8AC3E}">
        <p14:creationId xmlns:p14="http://schemas.microsoft.com/office/powerpoint/2010/main" val="2441627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362331" y="401907"/>
            <a:ext cx="5251450" cy="1661297"/>
          </a:xfrm>
        </p:spPr>
        <p:txBody>
          <a:bodyPr anchor="t">
            <a:normAutofit/>
          </a:bodyPr>
          <a:lstStyle/>
          <a:p>
            <a:r>
              <a:rPr lang="en-US" dirty="0"/>
              <a:t>database</a:t>
            </a:r>
          </a:p>
        </p:txBody>
      </p:sp>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6362329" y="1822370"/>
            <a:ext cx="5829669" cy="365125"/>
          </a:xfrm>
        </p:spPr>
        <p:txBody>
          <a:bodyPr/>
          <a:lstStyle/>
          <a:p>
            <a:r>
              <a:rPr lang="en-US" spc="300" dirty="0"/>
              <a:t> </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9</a:t>
            </a:fld>
            <a:endParaRPr lang="en-US" dirty="0"/>
          </a:p>
        </p:txBody>
      </p:sp>
      <p:sp>
        <p:nvSpPr>
          <p:cNvPr id="6" name="Content Placeholder 8">
            <a:extLst>
              <a:ext uri="{FF2B5EF4-FFF2-40B4-BE49-F238E27FC236}">
                <a16:creationId xmlns:a16="http://schemas.microsoft.com/office/drawing/2014/main" id="{3B4F2E0F-78BC-2FE8-4808-2A26179B55EA}"/>
              </a:ext>
            </a:extLst>
          </p:cNvPr>
          <p:cNvSpPr txBox="1">
            <a:spLocks/>
          </p:cNvSpPr>
          <p:nvPr/>
        </p:nvSpPr>
        <p:spPr>
          <a:xfrm>
            <a:off x="6362330" y="2281561"/>
            <a:ext cx="5720179" cy="4174532"/>
          </a:xfrm>
          <a:prstGeom prst="rect">
            <a:avLst/>
          </a:prstGeom>
          <a:noFill/>
        </p:spPr>
        <p:txBody>
          <a:bodyPr vert="horz" lIns="91440" tIns="45720" rIns="91440" bIns="45720" rtlCol="0" anchor="t">
            <a:normAutofit lnSpcReduction="10000"/>
          </a:bodyPr>
          <a:lstStyle>
            <a:defPPr>
              <a:defRPr lang="en-US"/>
            </a:defPPr>
            <a:lvl1pPr indent="0">
              <a:lnSpc>
                <a:spcPct val="120000"/>
              </a:lnSpc>
              <a:spcBef>
                <a:spcPts val="0"/>
              </a:spcBef>
              <a:buFont typeface="Arial" panose="020B0604020202020204" pitchFamily="34" charset="0"/>
              <a:buNone/>
              <a:defRPr sz="2400" cap="none" spc="0" baseline="0">
                <a:solidFill>
                  <a:sysClr val="windowText" lastClr="000000"/>
                </a:solidFill>
                <a:effectLst/>
              </a:defRPr>
            </a:lvl1pPr>
            <a:lvl2pPr indent="0">
              <a:lnSpc>
                <a:spcPct val="150000"/>
              </a:lnSpc>
              <a:spcBef>
                <a:spcPts val="500"/>
              </a:spcBef>
              <a:buFont typeface="Arial" panose="020B0604020202020204" pitchFamily="34" charset="0"/>
              <a:buNone/>
              <a:defRPr sz="2000">
                <a:solidFill>
                  <a:schemeClr val="tx1">
                    <a:tint val="75000"/>
                  </a:schemeClr>
                </a:solidFill>
              </a:defRPr>
            </a:lvl2pPr>
            <a:lvl3pPr indent="0">
              <a:lnSpc>
                <a:spcPct val="150000"/>
              </a:lnSpc>
              <a:spcBef>
                <a:spcPts val="500"/>
              </a:spcBef>
              <a:buFont typeface="Arial" panose="020B0604020202020204" pitchFamily="34" charset="0"/>
              <a:buNone/>
              <a:defRPr>
                <a:solidFill>
                  <a:schemeClr val="tx1">
                    <a:tint val="75000"/>
                  </a:schemeClr>
                </a:solidFill>
              </a:defRPr>
            </a:lvl3pPr>
            <a:lvl4pPr indent="0">
              <a:lnSpc>
                <a:spcPct val="150000"/>
              </a:lnSpc>
              <a:spcBef>
                <a:spcPts val="500"/>
              </a:spcBef>
              <a:buFont typeface="Arial" panose="020B0604020202020204" pitchFamily="34" charset="0"/>
              <a:buNone/>
              <a:defRPr sz="1600">
                <a:solidFill>
                  <a:schemeClr val="tx1">
                    <a:tint val="75000"/>
                  </a:schemeClr>
                </a:solidFill>
              </a:defRPr>
            </a:lvl4pPr>
            <a:lvl5pPr indent="0">
              <a:lnSpc>
                <a:spcPct val="15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pPr>
              <a:spcBef>
                <a:spcPts val="1200"/>
              </a:spcBef>
            </a:pPr>
            <a:r>
              <a:rPr lang="en-US" sz="1800" dirty="0"/>
              <a:t>The Django framework includes SQL database management accessible through the administrative section of the website. We set up the following animal name databases for the Azure image recognition API to reference:</a:t>
            </a:r>
          </a:p>
          <a:p>
            <a:pPr marL="342900" indent="-342900">
              <a:spcBef>
                <a:spcPts val="1200"/>
              </a:spcBef>
              <a:buFont typeface="Arial" panose="020B0604020202020204" pitchFamily="34" charset="0"/>
              <a:buChar char="•"/>
            </a:pPr>
            <a:r>
              <a:rPr lang="en-US" sz="1800" dirty="0"/>
              <a:t>Cats</a:t>
            </a:r>
          </a:p>
          <a:p>
            <a:pPr marL="342900" indent="-342900">
              <a:spcBef>
                <a:spcPts val="1200"/>
              </a:spcBef>
              <a:buFont typeface="Arial" panose="020B0604020202020204" pitchFamily="34" charset="0"/>
              <a:buChar char="•"/>
            </a:pPr>
            <a:r>
              <a:rPr lang="en-US" sz="1800" dirty="0"/>
              <a:t>Dogs</a:t>
            </a:r>
          </a:p>
          <a:p>
            <a:pPr marL="342900" indent="-342900">
              <a:spcBef>
                <a:spcPts val="1200"/>
              </a:spcBef>
              <a:buFont typeface="Arial" panose="020B0604020202020204" pitchFamily="34" charset="0"/>
              <a:buChar char="•"/>
            </a:pPr>
            <a:r>
              <a:rPr lang="en-US" sz="1800" dirty="0"/>
              <a:t>Birds</a:t>
            </a:r>
          </a:p>
          <a:p>
            <a:pPr marL="342900" indent="-342900">
              <a:spcBef>
                <a:spcPts val="1200"/>
              </a:spcBef>
              <a:buFont typeface="Arial" panose="020B0604020202020204" pitchFamily="34" charset="0"/>
              <a:buChar char="•"/>
            </a:pPr>
            <a:r>
              <a:rPr lang="en-US" sz="1800" dirty="0"/>
              <a:t>Hamsters</a:t>
            </a:r>
          </a:p>
          <a:p>
            <a:pPr marL="342900" indent="-342900">
              <a:spcBef>
                <a:spcPts val="1200"/>
              </a:spcBef>
              <a:buFont typeface="Arial" panose="020B0604020202020204" pitchFamily="34" charset="0"/>
              <a:buChar char="•"/>
            </a:pPr>
            <a:r>
              <a:rPr lang="en-US" sz="1800" dirty="0"/>
              <a:t>Snakes</a:t>
            </a:r>
          </a:p>
          <a:p>
            <a:pPr marL="342900" indent="-342900">
              <a:spcBef>
                <a:spcPts val="1200"/>
              </a:spcBef>
              <a:buFont typeface="Arial" panose="020B0604020202020204" pitchFamily="34" charset="0"/>
              <a:buChar char="•"/>
            </a:pPr>
            <a:r>
              <a:rPr lang="en-US" sz="1800" dirty="0"/>
              <a:t>Cows</a:t>
            </a:r>
          </a:p>
        </p:txBody>
      </p:sp>
      <p:pic>
        <p:nvPicPr>
          <p:cNvPr id="4" name="Picture Placeholder 7" descr="close up of computer code">
            <a:extLst>
              <a:ext uri="{FF2B5EF4-FFF2-40B4-BE49-F238E27FC236}">
                <a16:creationId xmlns:a16="http://schemas.microsoft.com/office/drawing/2014/main" id="{EFC42499-7A07-6EF5-2A4A-AD93E002BC94}"/>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pic>
    </p:spTree>
    <p:extLst>
      <p:ext uri="{BB962C8B-B14F-4D97-AF65-F5344CB8AC3E}">
        <p14:creationId xmlns:p14="http://schemas.microsoft.com/office/powerpoint/2010/main" val="4094892012"/>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 id="{969BE826-8665-45F1-A77E-2C1BF61E0D92}" vid="{76896FC0-3EF9-4C10-B34C-BB4B0D9C6D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99E4EAC9-33DC-4CF0-BA31-C98F61CE4785}">
  <ds:schemaRefs>
    <ds:schemaRef ds:uri="http://schemas.microsoft.com/sharepoint/v3/contenttype/forms"/>
  </ds:schemaRefs>
</ds:datastoreItem>
</file>

<file path=customXml/itemProps2.xml><?xml version="1.0" encoding="utf-8"?>
<ds:datastoreItem xmlns:ds="http://schemas.openxmlformats.org/officeDocument/2006/customXml" ds:itemID="{A3D5DB56-3A71-4638-9571-EE877FD66E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02A8ED-1331-4C1D-8649-743D7BE164D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Tech presentation</Template>
  <TotalTime>7273</TotalTime>
  <Words>404</Words>
  <Application>Microsoft Office PowerPoint</Application>
  <PresentationFormat>Widescreen</PresentationFormat>
  <Paragraphs>88</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Biome Light</vt:lpstr>
      <vt:lpstr>Calibri</vt:lpstr>
      <vt:lpstr>Calibri Light</vt:lpstr>
      <vt:lpstr>Symbol</vt:lpstr>
      <vt:lpstr>Wingdings</vt:lpstr>
      <vt:lpstr>Office Theme</vt:lpstr>
      <vt:lpstr>System Design &amp; Analysis</vt:lpstr>
      <vt:lpstr>“We’re not to blame for your pet’s bad name”</vt:lpstr>
      <vt:lpstr>Interface: landing page</vt:lpstr>
      <vt:lpstr>Interface:  login page</vt:lpstr>
      <vt:lpstr>Interface:  signup page</vt:lpstr>
      <vt:lpstr>Interface:  upload image (home)</vt:lpstr>
      <vt:lpstr>Interface:  Pet name suggestions</vt:lpstr>
      <vt:lpstr>Technology: hardware &amp; software</vt:lpstr>
      <vt:lpstr>database</vt:lpstr>
      <vt:lpstr>Data flow</vt:lpstr>
      <vt:lpstr>LIVE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Technology Inc.</dc:title>
  <dc:creator>Adria Gratiot</dc:creator>
  <cp:lastModifiedBy>Adria Gratiot</cp:lastModifiedBy>
  <cp:revision>75</cp:revision>
  <dcterms:created xsi:type="dcterms:W3CDTF">2024-02-02T15:32:56Z</dcterms:created>
  <dcterms:modified xsi:type="dcterms:W3CDTF">2024-05-06T15:59:35Z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