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448" r:id="rId5"/>
    <p:sldId id="259" r:id="rId6"/>
    <p:sldId id="2472" r:id="rId7"/>
    <p:sldId id="2469" r:id="rId8"/>
    <p:sldId id="2479" r:id="rId9"/>
    <p:sldId id="2463" r:id="rId10"/>
    <p:sldId id="2476" r:id="rId11"/>
    <p:sldId id="2477" r:id="rId12"/>
    <p:sldId id="2480" r:id="rId13"/>
    <p:sldId id="2478" r:id="rId14"/>
    <p:sldId id="2470" r:id="rId15"/>
    <p:sldId id="2471" r:id="rId16"/>
    <p:sldId id="2474" r:id="rId17"/>
    <p:sldId id="2466" r:id="rId18"/>
    <p:sldId id="2467" r:id="rId19"/>
    <p:sldId id="2473" r:id="rId20"/>
    <p:sldId id="2464" r:id="rId21"/>
    <p:sldId id="2453" r:id="rId22"/>
    <p:sldId id="2475" r:id="rId23"/>
    <p:sldId id="243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5033" autoAdjust="0"/>
  </p:normalViewPr>
  <p:slideViewPr>
    <p:cSldViewPr snapToGrid="0">
      <p:cViewPr varScale="1">
        <p:scale>
          <a:sx n="57" d="100"/>
          <a:sy n="57" d="100"/>
        </p:scale>
        <p:origin x="96" y="360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adria\Desktop\_SCC\2024%20Spring\1%20CPT-200%20System%20Analysis%20Capstone\GitHub_Repository\CPT200SP24-Team1-PetNamer\Phase%202%20Docs\Phase%202%20-%20Gantt%20Char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Gantt Chart</a:t>
            </a:r>
            <a:endParaRPr lang="en-US" baseline="0"/>
          </a:p>
        </c:rich>
      </c:tx>
      <c:layout>
        <c:manualLayout>
          <c:xMode val="edge"/>
          <c:yMode val="edge"/>
          <c:x val="0.344222805482648"/>
          <c:y val="9.5238095238095195E-3"/>
        </c:manualLayout>
      </c:layout>
      <c:overlay val="0"/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Sheet1!$C$5:$C$13</c:f>
              <c:strCache>
                <c:ptCount val="9"/>
                <c:pt idx="0">
                  <c:v>1/28/2024</c:v>
                </c:pt>
                <c:pt idx="1">
                  <c:v>2/4/2024</c:v>
                </c:pt>
                <c:pt idx="2">
                  <c:v>2/6/2024</c:v>
                </c:pt>
                <c:pt idx="3">
                  <c:v>2/8/2024</c:v>
                </c:pt>
                <c:pt idx="4">
                  <c:v>3/5/2024</c:v>
                </c:pt>
                <c:pt idx="5">
                  <c:v>3/7/2024</c:v>
                </c:pt>
                <c:pt idx="6">
                  <c:v>4/9/2024</c:v>
                </c:pt>
                <c:pt idx="7">
                  <c:v>4/11/2024</c:v>
                </c:pt>
                <c:pt idx="8">
                  <c:v>4/30/2024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Sheet1!$B$5:$B$13</c:f>
              <c:strCache>
                <c:ptCount val="9"/>
                <c:pt idx="0">
                  <c:v>Team assembled</c:v>
                </c:pt>
                <c:pt idx="1">
                  <c:v>Ideas exchanged</c:v>
                </c:pt>
                <c:pt idx="2">
                  <c:v>Phase 1 due</c:v>
                </c:pt>
                <c:pt idx="3">
                  <c:v>Front End development</c:v>
                </c:pt>
                <c:pt idx="4">
                  <c:v>Phase 2 due</c:v>
                </c:pt>
                <c:pt idx="5">
                  <c:v>Back End development</c:v>
                </c:pt>
                <c:pt idx="6">
                  <c:v>Phase 3 due</c:v>
                </c:pt>
                <c:pt idx="7">
                  <c:v>Testing and adjustment</c:v>
                </c:pt>
                <c:pt idx="8">
                  <c:v>Phase 4 Due</c:v>
                </c:pt>
              </c:strCache>
            </c:strRef>
          </c:cat>
          <c:val>
            <c:numRef>
              <c:f>Sheet1!$C$5:$C$13</c:f>
              <c:numCache>
                <c:formatCode>m/d/yyyy</c:formatCode>
                <c:ptCount val="9"/>
                <c:pt idx="0">
                  <c:v>45319</c:v>
                </c:pt>
                <c:pt idx="1">
                  <c:v>45326</c:v>
                </c:pt>
                <c:pt idx="2">
                  <c:v>45328</c:v>
                </c:pt>
                <c:pt idx="3">
                  <c:v>45330</c:v>
                </c:pt>
                <c:pt idx="4">
                  <c:v>45356</c:v>
                </c:pt>
                <c:pt idx="5">
                  <c:v>45358</c:v>
                </c:pt>
                <c:pt idx="6">
                  <c:v>45391</c:v>
                </c:pt>
                <c:pt idx="7">
                  <c:v>45393</c:v>
                </c:pt>
                <c:pt idx="8">
                  <c:v>45412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F7-4A31-948B-2F40004294E9}"/>
            </c:ext>
          </c:extLst>
        </c:ser>
        <c:ser>
          <c:idx val="1"/>
          <c:order val="1"/>
          <c:tx>
            <c:strRef>
              <c:f>Sheet1!$E$4</c:f>
              <c:strCache>
                <c:ptCount val="1"/>
                <c:pt idx="0">
                  <c:v>Duration (days)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008000"/>
              </a:solidFill>
            </c:spPr>
            <c:extLst>
              <c:ext xmlns:c16="http://schemas.microsoft.com/office/drawing/2014/chart" uri="{C3380CC4-5D6E-409C-BE32-E72D297353CC}">
                <c16:uniqueId val="{00000002-2AF7-4A31-948B-2F40004294E9}"/>
              </c:ext>
            </c:extLst>
          </c:dPt>
          <c:dPt>
            <c:idx val="1"/>
            <c:invertIfNegative val="0"/>
            <c:bubble3D val="0"/>
            <c:spPr>
              <a:solidFill>
                <a:srgbClr val="008000"/>
              </a:solidFill>
            </c:spPr>
            <c:extLst>
              <c:ext xmlns:c16="http://schemas.microsoft.com/office/drawing/2014/chart" uri="{C3380CC4-5D6E-409C-BE32-E72D297353CC}">
                <c16:uniqueId val="{00000004-2AF7-4A31-948B-2F40004294E9}"/>
              </c:ext>
            </c:extLst>
          </c:dPt>
          <c:dPt>
            <c:idx val="2"/>
            <c:invertIfNegative val="0"/>
            <c:bubble3D val="0"/>
            <c:spPr>
              <a:solidFill>
                <a:srgbClr val="008000"/>
              </a:solidFill>
            </c:spPr>
            <c:extLst>
              <c:ext xmlns:c16="http://schemas.microsoft.com/office/drawing/2014/chart" uri="{C3380CC4-5D6E-409C-BE32-E72D297353CC}">
                <c16:uniqueId val="{00000006-2AF7-4A31-948B-2F40004294E9}"/>
              </c:ext>
            </c:extLst>
          </c:dPt>
          <c:dPt>
            <c:idx val="3"/>
            <c:invertIfNegative val="0"/>
            <c:bubble3D val="0"/>
            <c:spPr>
              <a:solidFill>
                <a:srgbClr val="C00000"/>
              </a:solidFill>
            </c:spPr>
            <c:extLst>
              <c:ext xmlns:c16="http://schemas.microsoft.com/office/drawing/2014/chart" uri="{C3380CC4-5D6E-409C-BE32-E72D297353CC}">
                <c16:uniqueId val="{00000008-2AF7-4A31-948B-2F40004294E9}"/>
              </c:ext>
            </c:extLst>
          </c:dPt>
          <c:dPt>
            <c:idx val="4"/>
            <c:invertIfNegative val="0"/>
            <c:bubble3D val="0"/>
            <c:spPr>
              <a:solidFill>
                <a:srgbClr val="C00000"/>
              </a:solidFill>
            </c:spPr>
            <c:extLst>
              <c:ext xmlns:c16="http://schemas.microsoft.com/office/drawing/2014/chart" uri="{C3380CC4-5D6E-409C-BE32-E72D297353CC}">
                <c16:uniqueId val="{0000000A-2AF7-4A31-948B-2F40004294E9}"/>
              </c:ext>
            </c:extLst>
          </c:dPt>
          <c:dPt>
            <c:idx val="5"/>
            <c:invertIfNegative val="0"/>
            <c:bubble3D val="0"/>
            <c:spPr>
              <a:solidFill>
                <a:srgbClr val="3366FF"/>
              </a:solidFill>
            </c:spPr>
            <c:extLst>
              <c:ext xmlns:c16="http://schemas.microsoft.com/office/drawing/2014/chart" uri="{C3380CC4-5D6E-409C-BE32-E72D297353CC}">
                <c16:uniqueId val="{0000000C-2AF7-4A31-948B-2F40004294E9}"/>
              </c:ext>
            </c:extLst>
          </c:dPt>
          <c:dPt>
            <c:idx val="6"/>
            <c:invertIfNegative val="0"/>
            <c:bubble3D val="0"/>
            <c:spPr>
              <a:solidFill>
                <a:srgbClr val="3366FF"/>
              </a:solidFill>
            </c:spPr>
            <c:extLst>
              <c:ext xmlns:c16="http://schemas.microsoft.com/office/drawing/2014/chart" uri="{C3380CC4-5D6E-409C-BE32-E72D297353CC}">
                <c16:uniqueId val="{0000000E-2AF7-4A31-948B-2F40004294E9}"/>
              </c:ext>
            </c:extLst>
          </c:dPt>
          <c:dPt>
            <c:idx val="7"/>
            <c:invertIfNegative val="0"/>
            <c:bubble3D val="0"/>
            <c:spPr>
              <a:solidFill>
                <a:srgbClr val="7030A0"/>
              </a:solidFill>
            </c:spPr>
            <c:extLst>
              <c:ext xmlns:c16="http://schemas.microsoft.com/office/drawing/2014/chart" uri="{C3380CC4-5D6E-409C-BE32-E72D297353CC}">
                <c16:uniqueId val="{00000010-2AF7-4A31-948B-2F40004294E9}"/>
              </c:ext>
            </c:extLst>
          </c:dPt>
          <c:dPt>
            <c:idx val="8"/>
            <c:invertIfNegative val="0"/>
            <c:bubble3D val="0"/>
            <c:spPr>
              <a:solidFill>
                <a:srgbClr val="7030A0"/>
              </a:solidFill>
            </c:spPr>
            <c:extLst>
              <c:ext xmlns:c16="http://schemas.microsoft.com/office/drawing/2014/chart" uri="{C3380CC4-5D6E-409C-BE32-E72D297353CC}">
                <c16:uniqueId val="{00000012-2AF7-4A31-948B-2F40004294E9}"/>
              </c:ext>
            </c:extLst>
          </c:dPt>
          <c:dPt>
            <c:idx val="9"/>
            <c:invertIfNegative val="0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14-2AF7-4A31-948B-2F40004294E9}"/>
              </c:ext>
            </c:extLst>
          </c:dPt>
          <c:dPt>
            <c:idx val="10"/>
            <c:invertIfNegative val="0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16-2AF7-4A31-948B-2F40004294E9}"/>
              </c:ext>
            </c:extLst>
          </c:dPt>
          <c:dPt>
            <c:idx val="11"/>
            <c:invertIfNegative val="0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18-2AF7-4A31-948B-2F40004294E9}"/>
              </c:ext>
            </c:extLst>
          </c:dPt>
          <c:dPt>
            <c:idx val="12"/>
            <c:invertIfNegative val="0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1A-2AF7-4A31-948B-2F40004294E9}"/>
              </c:ext>
            </c:extLst>
          </c:dPt>
          <c:dPt>
            <c:idx val="13"/>
            <c:invertIfNegative val="0"/>
            <c:bubble3D val="0"/>
            <c:spPr>
              <a:solidFill>
                <a:srgbClr val="660066"/>
              </a:solidFill>
            </c:spPr>
            <c:extLst>
              <c:ext xmlns:c16="http://schemas.microsoft.com/office/drawing/2014/chart" uri="{C3380CC4-5D6E-409C-BE32-E72D297353CC}">
                <c16:uniqueId val="{0000001C-2AF7-4A31-948B-2F40004294E9}"/>
              </c:ext>
            </c:extLst>
          </c:dPt>
          <c:dPt>
            <c:idx val="14"/>
            <c:invertIfNegative val="0"/>
            <c:bubble3D val="0"/>
            <c:spPr>
              <a:solidFill>
                <a:srgbClr val="660066"/>
              </a:solidFill>
            </c:spPr>
            <c:extLst>
              <c:ext xmlns:c16="http://schemas.microsoft.com/office/drawing/2014/chart" uri="{C3380CC4-5D6E-409C-BE32-E72D297353CC}">
                <c16:uniqueId val="{0000001E-2AF7-4A31-948B-2F40004294E9}"/>
              </c:ext>
            </c:extLst>
          </c:dPt>
          <c:dPt>
            <c:idx val="15"/>
            <c:invertIfNegative val="0"/>
            <c:bubble3D val="0"/>
            <c:spPr>
              <a:solidFill>
                <a:srgbClr val="660066"/>
              </a:solidFill>
            </c:spPr>
            <c:extLst>
              <c:ext xmlns:c16="http://schemas.microsoft.com/office/drawing/2014/chart" uri="{C3380CC4-5D6E-409C-BE32-E72D297353CC}">
                <c16:uniqueId val="{00000020-2AF7-4A31-948B-2F40004294E9}"/>
              </c:ext>
            </c:extLst>
          </c:dPt>
          <c:cat>
            <c:strRef>
              <c:f>Sheet1!$B$5:$B$13</c:f>
              <c:strCache>
                <c:ptCount val="9"/>
                <c:pt idx="0">
                  <c:v>Team assembled</c:v>
                </c:pt>
                <c:pt idx="1">
                  <c:v>Ideas exchanged</c:v>
                </c:pt>
                <c:pt idx="2">
                  <c:v>Phase 1 due</c:v>
                </c:pt>
                <c:pt idx="3">
                  <c:v>Front End development</c:v>
                </c:pt>
                <c:pt idx="4">
                  <c:v>Phase 2 due</c:v>
                </c:pt>
                <c:pt idx="5">
                  <c:v>Back End development</c:v>
                </c:pt>
                <c:pt idx="6">
                  <c:v>Phase 3 due</c:v>
                </c:pt>
                <c:pt idx="7">
                  <c:v>Testing and adjustment</c:v>
                </c:pt>
                <c:pt idx="8">
                  <c:v>Phase 4 Due</c:v>
                </c:pt>
              </c:strCache>
            </c:strRef>
          </c:cat>
          <c:val>
            <c:numRef>
              <c:f>Sheet1!$E$5:$E$13</c:f>
              <c:numCache>
                <c:formatCode>General</c:formatCode>
                <c:ptCount val="9"/>
                <c:pt idx="0">
                  <c:v>3</c:v>
                </c:pt>
                <c:pt idx="1">
                  <c:v>2</c:v>
                </c:pt>
                <c:pt idx="2">
                  <c:v>1</c:v>
                </c:pt>
                <c:pt idx="3">
                  <c:v>26</c:v>
                </c:pt>
                <c:pt idx="4">
                  <c:v>1</c:v>
                </c:pt>
                <c:pt idx="5">
                  <c:v>33</c:v>
                </c:pt>
                <c:pt idx="6">
                  <c:v>1</c:v>
                </c:pt>
                <c:pt idx="7">
                  <c:v>19</c:v>
                </c:pt>
                <c:pt idx="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1-2AF7-4A31-948B-2F40004294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163390400"/>
        <c:axId val="164523240"/>
      </c:barChart>
      <c:catAx>
        <c:axId val="163390400"/>
        <c:scaling>
          <c:orientation val="maxMin"/>
        </c:scaling>
        <c:delete val="0"/>
        <c:axPos val="l"/>
        <c:numFmt formatCode="General" sourceLinked="0"/>
        <c:majorTickMark val="out"/>
        <c:minorTickMark val="none"/>
        <c:tickLblPos val="nextTo"/>
        <c:crossAx val="164523240"/>
        <c:crosses val="autoZero"/>
        <c:auto val="1"/>
        <c:lblAlgn val="ctr"/>
        <c:lblOffset val="100"/>
        <c:noMultiLvlLbl val="0"/>
      </c:catAx>
      <c:valAx>
        <c:axId val="164523240"/>
        <c:scaling>
          <c:orientation val="minMax"/>
          <c:min val="45320"/>
        </c:scaling>
        <c:delete val="0"/>
        <c:axPos val="t"/>
        <c:majorGridlines/>
        <c:numFmt formatCode="m/d/yyyy" sourceLinked="1"/>
        <c:majorTickMark val="out"/>
        <c:minorTickMark val="none"/>
        <c:tickLblPos val="nextTo"/>
        <c:crossAx val="163390400"/>
        <c:crosses val="autoZero"/>
        <c:crossBetween val="between"/>
        <c:majorUnit val="10"/>
      </c:valAx>
      <c:spPr>
        <a:noFill/>
        <a:ln w="25400">
          <a:noFill/>
        </a:ln>
      </c:spPr>
    </c:plotArea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4/9/2024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9T10:37:20.980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0,'2715'0,"-2621"0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9T10:37:30.486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 1,'1719'0,"-1685"0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9T10:37:45.324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 0,'3794'0,"-3760"0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9T10:37:49.604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1,'4003'0,"-3957"0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9T10:37:38.993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9T10:37:41.492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 1,'3623'0,"-3578"0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9T10:37:55.195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1,'4206'0,"-4182"0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9T10:38:01.860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0,'4182'0,"-4148"0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9T10:38:09.447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 1,'2582'0,"-2549"0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4/9/2024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r>
              <a:rPr lang="en-US" spc="300" dirty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Autofit/>
          </a:bodyPr>
          <a:lstStyle/>
          <a:p>
            <a:r>
              <a:rPr lang="en-US" sz="4000" spc="300"/>
              <a:t>Click to edit Master title style</a:t>
            </a:r>
            <a:endParaRPr lang="en-US" sz="4000" spc="3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>
            <a:noAutofit/>
          </a:bodyPr>
          <a:lstStyle>
            <a:lvl1pPr>
              <a:defRPr sz="48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customXml" Target="../ink/ink6.xml"/><Relationship Id="rId18" Type="http://schemas.openxmlformats.org/officeDocument/2006/relationships/image" Target="../media/image15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2.png"/><Relationship Id="rId17" Type="http://schemas.openxmlformats.org/officeDocument/2006/relationships/customXml" Target="../ink/ink8.xml"/><Relationship Id="rId2" Type="http://schemas.openxmlformats.org/officeDocument/2006/relationships/image" Target="../media/image7.png"/><Relationship Id="rId16" Type="http://schemas.openxmlformats.org/officeDocument/2006/relationships/image" Target="../media/image14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11.png"/><Relationship Id="rId19" Type="http://schemas.openxmlformats.org/officeDocument/2006/relationships/customXml" Target="../ink/ink9.xml"/><Relationship Id="rId4" Type="http://schemas.openxmlformats.org/officeDocument/2006/relationships/image" Target="../media/image8.png"/><Relationship Id="rId9" Type="http://schemas.openxmlformats.org/officeDocument/2006/relationships/customXml" Target="../ink/ink4.xml"/><Relationship Id="rId1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7" descr="close up of computer code">
            <a:extLst>
              <a:ext uri="{FF2B5EF4-FFF2-40B4-BE49-F238E27FC236}">
                <a16:creationId xmlns:a16="http://schemas.microsoft.com/office/drawing/2014/main" id="{7861C704-088A-7EF6-91AD-9363AB622D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System Design &amp; Analysis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3.6.2004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PHASE two</a:t>
            </a: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B7A949-189E-7DB6-E819-62A049CB47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 descr="A computer screen shot of a computer screen&#10;&#10;Description automatically generated">
            <a:extLst>
              <a:ext uri="{FF2B5EF4-FFF2-40B4-BE49-F238E27FC236}">
                <a16:creationId xmlns:a16="http://schemas.microsoft.com/office/drawing/2014/main" id="{357F7275-9335-5902-A322-7641D2F1881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27786" r="27786"/>
          <a:stretch>
            <a:fillRect/>
          </a:stretch>
        </p:blipFill>
        <p:spPr/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A6E483-AAF0-9221-4031-B831F9B5E9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D3A82-D293-4907-9B25-3B6254918E46}" type="slidenum">
              <a:rPr lang="en-US" smtClean="0"/>
              <a:t>10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EF89C1-58E9-143E-4516-6CE661231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receive pet name suggestions a user will need to login to their account</a:t>
            </a:r>
          </a:p>
          <a:p>
            <a:r>
              <a:rPr lang="en-US" dirty="0"/>
              <a:t>In order to save names, user must be logged in</a:t>
            </a:r>
          </a:p>
          <a:p>
            <a:r>
              <a:rPr lang="en-US" dirty="0"/>
              <a:t>Use either Google Account or create account credentials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D886450-E40D-103A-1652-65669FEF6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Page</a:t>
            </a:r>
          </a:p>
        </p:txBody>
      </p:sp>
    </p:spTree>
    <p:extLst>
      <p:ext uri="{BB962C8B-B14F-4D97-AF65-F5344CB8AC3E}">
        <p14:creationId xmlns:p14="http://schemas.microsoft.com/office/powerpoint/2010/main" val="916723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2CD3AB-A521-2277-FA58-48F93D3EB4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FADC1EAB-8470-28E6-D19F-1A7351C7637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27786" r="27786"/>
          <a:stretch>
            <a:fillRect/>
          </a:stretch>
        </p:blipFill>
        <p:spPr/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F5338E-D570-BF54-7CAA-C4C70555E4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D3A82-D293-4907-9B25-3B6254918E46}" type="slidenum">
              <a:rPr lang="en-US" smtClean="0"/>
              <a:t>11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06276E-A709-AB8D-7D6E-AA8AD4992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Django Authentication Form</a:t>
            </a:r>
          </a:p>
          <a:p>
            <a:r>
              <a:rPr lang="en-US" dirty="0"/>
              <a:t>Checks if username is in user, if password is valid, if passwords match</a:t>
            </a:r>
          </a:p>
          <a:p>
            <a:r>
              <a:rPr lang="en-US" dirty="0"/>
              <a:t>Redirects to login page upon successful creation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EC88E3F-389F-44C0-4B16-5F4223065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Signup Page</a:t>
            </a:r>
          </a:p>
        </p:txBody>
      </p:sp>
    </p:spTree>
    <p:extLst>
      <p:ext uri="{BB962C8B-B14F-4D97-AF65-F5344CB8AC3E}">
        <p14:creationId xmlns:p14="http://schemas.microsoft.com/office/powerpoint/2010/main" val="2369157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458DA5-560D-DBD2-FECA-EBE66AE03F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BB7D641B-1561-0418-4F14-6EF9F0152FD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l="19832" t="11122" r="19832"/>
          <a:stretch/>
        </p:blipFill>
        <p:spPr>
          <a:xfrm>
            <a:off x="198783" y="337624"/>
            <a:ext cx="5669280" cy="618275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7FE657-8379-19C5-DACA-6DAF5B3F0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D3A82-D293-4907-9B25-3B6254918E46}" type="slidenum">
              <a:rPr lang="en-US" smtClean="0"/>
              <a:t>12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3A5E1A-139D-5C57-AAA8-4ED4AA98A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Choose Google account to link to </a:t>
            </a:r>
            <a:r>
              <a:rPr lang="en-US" dirty="0" err="1"/>
              <a:t>PetNamer</a:t>
            </a:r>
            <a:r>
              <a:rPr lang="en-US" dirty="0"/>
              <a:t> app</a:t>
            </a:r>
          </a:p>
          <a:p>
            <a:r>
              <a:rPr lang="en-US" dirty="0"/>
              <a:t>Will use email and name to create account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1413CEB-3B25-953C-286C-16A990204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465" y="407320"/>
            <a:ext cx="5897218" cy="884238"/>
          </a:xfrm>
        </p:spPr>
        <p:txBody>
          <a:bodyPr/>
          <a:lstStyle/>
          <a:p>
            <a:r>
              <a:rPr lang="en-US" dirty="0"/>
              <a:t>Google Login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AB6F95B-9B5D-ECF2-AFEA-78BC897B3F49}"/>
                  </a:ext>
                </a:extLst>
              </p14:cNvPr>
              <p14:cNvContentPartPr/>
              <p14:nvPr/>
            </p14:nvContentPartPr>
            <p14:xfrm>
              <a:off x="3362095" y="2958148"/>
              <a:ext cx="101160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AB6F95B-9B5D-ECF2-AFEA-78BC897B3F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99095" y="2895148"/>
                <a:ext cx="1137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236EFF7-CB2D-141E-D0B3-DABCC078268C}"/>
                  </a:ext>
                </a:extLst>
              </p14:cNvPr>
              <p14:cNvContentPartPr/>
              <p14:nvPr/>
            </p14:nvContentPartPr>
            <p14:xfrm>
              <a:off x="3348055" y="3422188"/>
              <a:ext cx="63144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236EFF7-CB2D-141E-D0B3-DABCC078268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85415" y="3359548"/>
                <a:ext cx="75708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A2CA15E-79C1-7DF0-6FB1-7326C327617F}"/>
                  </a:ext>
                </a:extLst>
              </p14:cNvPr>
              <p14:cNvContentPartPr/>
              <p14:nvPr/>
            </p14:nvContentPartPr>
            <p14:xfrm>
              <a:off x="3150775" y="2901988"/>
              <a:ext cx="137844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A2CA15E-79C1-7DF0-6FB1-7326C327617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88135" y="2838988"/>
                <a:ext cx="150408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0451767-FEA0-130C-59F4-7B7BA951F09D}"/>
                  </a:ext>
                </a:extLst>
              </p14:cNvPr>
              <p14:cNvContentPartPr/>
              <p14:nvPr/>
            </p14:nvContentPartPr>
            <p14:xfrm>
              <a:off x="3137095" y="2789308"/>
              <a:ext cx="145764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0451767-FEA0-130C-59F4-7B7BA951F09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074095" y="2726668"/>
                <a:ext cx="158328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36FA8B52-1B56-C267-0523-74C8665D74B3}"/>
              </a:ext>
            </a:extLst>
          </p:cNvPr>
          <p:cNvGrpSpPr/>
          <p:nvPr/>
        </p:nvGrpSpPr>
        <p:grpSpPr>
          <a:xfrm>
            <a:off x="3109015" y="2986228"/>
            <a:ext cx="1523160" cy="42480"/>
            <a:chOff x="3109015" y="2986228"/>
            <a:chExt cx="1523160" cy="4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81B5462-A8A3-4DA2-B032-2FD607338990}"/>
                    </a:ext>
                  </a:extLst>
                </p14:cNvPr>
                <p14:cNvContentPartPr/>
                <p14:nvPr/>
              </p14:nvContentPartPr>
              <p14:xfrm>
                <a:off x="3165175" y="3028348"/>
                <a:ext cx="36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81B5462-A8A3-4DA2-B032-2FD60733899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102535" y="2965708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37249C2-0F8E-0B5B-E865-595E28F79401}"/>
                    </a:ext>
                  </a:extLst>
                </p14:cNvPr>
                <p14:cNvContentPartPr/>
                <p14:nvPr/>
              </p14:nvContentPartPr>
              <p14:xfrm>
                <a:off x="3178855" y="3028348"/>
                <a:ext cx="132084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37249C2-0F8E-0B5B-E865-595E28F7940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116215" y="2965708"/>
                  <a:ext cx="14464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6A8DA5D-BE5D-94C1-DC45-FADFBDE02981}"/>
                    </a:ext>
                  </a:extLst>
                </p14:cNvPr>
                <p14:cNvContentPartPr/>
                <p14:nvPr/>
              </p14:nvContentPartPr>
              <p14:xfrm>
                <a:off x="3109015" y="2986228"/>
                <a:ext cx="152316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6A8DA5D-BE5D-94C1-DC45-FADFBDE0298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046015" y="2923588"/>
                  <a:ext cx="16488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E22F79A-1701-0AEF-8D84-E0FB208B7205}"/>
                  </a:ext>
                </a:extLst>
              </p14:cNvPr>
              <p14:cNvContentPartPr/>
              <p14:nvPr/>
            </p14:nvContentPartPr>
            <p14:xfrm>
              <a:off x="3109015" y="2887948"/>
              <a:ext cx="15177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E22F79A-1701-0AEF-8D84-E0FB208B720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046015" y="2824948"/>
                <a:ext cx="16434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347B492-78E1-11B1-C1B5-1F7C76345EDE}"/>
                  </a:ext>
                </a:extLst>
              </p14:cNvPr>
              <p14:cNvContentPartPr/>
              <p14:nvPr/>
            </p14:nvContentPartPr>
            <p14:xfrm>
              <a:off x="3333655" y="3900628"/>
              <a:ext cx="9417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347B492-78E1-11B1-C1B5-1F7C76345ED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271015" y="3837988"/>
                <a:ext cx="106740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2085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85BD57-F3EB-28BD-65C8-04BCFC9F83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3A310403-C338-B3EA-47A9-8964B7741E4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l="8488" t="10257" r="17782"/>
          <a:stretch/>
        </p:blipFill>
        <p:spPr>
          <a:xfrm>
            <a:off x="0" y="0"/>
            <a:ext cx="5416550" cy="68580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78571F-E358-6D86-4C9C-AF8D01C793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D3A82-D293-4907-9B25-3B6254918E46}" type="slidenum">
              <a:rPr lang="en-US" smtClean="0"/>
              <a:t>13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C9D08E-7AF8-9086-0B73-AEC1BEAFF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links for the different functions users can do</a:t>
            </a:r>
          </a:p>
          <a:p>
            <a:pPr lvl="1"/>
            <a:r>
              <a:rPr lang="en-US" dirty="0"/>
              <a:t>Upload a picture to be recognized</a:t>
            </a:r>
          </a:p>
          <a:p>
            <a:pPr lvl="1"/>
            <a:r>
              <a:rPr lang="en-US" dirty="0"/>
              <a:t>View names that the user has saved as favorites</a:t>
            </a:r>
          </a:p>
          <a:p>
            <a:pPr lvl="1"/>
            <a:r>
              <a:rPr lang="en-US" dirty="0"/>
              <a:t>Delete and Update Account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A7980AD-D949-FA12-91E4-3105A4E6A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Authenticated Home </a:t>
            </a:r>
          </a:p>
        </p:txBody>
      </p:sp>
    </p:spTree>
    <p:extLst>
      <p:ext uri="{BB962C8B-B14F-4D97-AF65-F5344CB8AC3E}">
        <p14:creationId xmlns:p14="http://schemas.microsoft.com/office/powerpoint/2010/main" val="2894545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bstract image">
            <a:extLst>
              <a:ext uri="{FF2B5EF4-FFF2-40B4-BE49-F238E27FC236}">
                <a16:creationId xmlns:a16="http://schemas.microsoft.com/office/drawing/2014/main" id="{10C261F5-27E5-A8D9-57BF-8DCB0A00F6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54869" r="205"/>
          <a:stretch/>
        </p:blipFill>
        <p:spPr>
          <a:xfrm>
            <a:off x="-1" y="0"/>
            <a:ext cx="5477523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2330" y="411225"/>
            <a:ext cx="5251450" cy="956373"/>
          </a:xfrm>
        </p:spPr>
        <p:txBody>
          <a:bodyPr anchor="t">
            <a:normAutofit/>
          </a:bodyPr>
          <a:lstStyle/>
          <a:p>
            <a:r>
              <a:rPr lang="en-US" sz="4800" dirty="0"/>
              <a:t>Technology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2330" y="2025552"/>
            <a:ext cx="5829669" cy="365125"/>
          </a:xfrm>
        </p:spPr>
        <p:txBody>
          <a:bodyPr/>
          <a:lstStyle/>
          <a:p>
            <a:r>
              <a:rPr lang="en-US" spc="3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3B4F2E0F-78BC-2FE8-4808-2A26179B55EA}"/>
              </a:ext>
            </a:extLst>
          </p:cNvPr>
          <p:cNvSpPr txBox="1">
            <a:spLocks/>
          </p:cNvSpPr>
          <p:nvPr/>
        </p:nvSpPr>
        <p:spPr>
          <a:xfrm>
            <a:off x="6362330" y="2574543"/>
            <a:ext cx="4646246" cy="303848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cap="none" spc="0" baseline="0">
                <a:solidFill>
                  <a:sysClr val="windowText" lastClr="000000"/>
                </a:solidFill>
                <a:effectLst/>
              </a:defRPr>
            </a:lvl1pPr>
            <a:lvl2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VSCode</a:t>
            </a:r>
            <a:r>
              <a:rPr lang="en-US" dirty="0"/>
              <a:t> 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Python 3.11.8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Django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SQLite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1D1C1D"/>
                </a:solidFill>
                <a:latin typeface="Slack-Lato"/>
              </a:rPr>
              <a:t>Dbeaver</a:t>
            </a:r>
            <a:r>
              <a:rPr lang="en-US" dirty="0">
                <a:solidFill>
                  <a:srgbClr val="1D1C1D"/>
                </a:solidFill>
                <a:latin typeface="Slack-Lato"/>
              </a:rPr>
              <a:t> (for viewing database tables)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627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6357A5-30E7-CACA-2709-93DCF9540A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bstract image">
            <a:extLst>
              <a:ext uri="{FF2B5EF4-FFF2-40B4-BE49-F238E27FC236}">
                <a16:creationId xmlns:a16="http://schemas.microsoft.com/office/drawing/2014/main" id="{5C3FB363-C41E-01DF-5DF7-4C7B1F8A89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8261" r="36813"/>
          <a:stretch/>
        </p:blipFill>
        <p:spPr>
          <a:xfrm>
            <a:off x="-1" y="0"/>
            <a:ext cx="5477523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F5B7F56-DA07-310F-2F5E-594FAE5F3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2330" y="411225"/>
            <a:ext cx="5251450" cy="956373"/>
          </a:xfrm>
        </p:spPr>
        <p:txBody>
          <a:bodyPr anchor="t">
            <a:normAutofit fontScale="90000"/>
          </a:bodyPr>
          <a:lstStyle/>
          <a:p>
            <a:r>
              <a:rPr lang="en-US" sz="4800" dirty="0"/>
              <a:t>Implemented Queries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BF041D-D309-7AB4-AF34-B9636AF39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2330" y="2025552"/>
            <a:ext cx="5829669" cy="365125"/>
          </a:xfrm>
        </p:spPr>
        <p:txBody>
          <a:bodyPr/>
          <a:lstStyle/>
          <a:p>
            <a:r>
              <a:rPr lang="en-US" spc="3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91C46B-0405-BC26-B64A-218461638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BDEA54F7-AC68-3AA7-82ED-71F2213BDAB1}"/>
              </a:ext>
            </a:extLst>
          </p:cNvPr>
          <p:cNvSpPr txBox="1">
            <a:spLocks/>
          </p:cNvSpPr>
          <p:nvPr/>
        </p:nvSpPr>
        <p:spPr>
          <a:xfrm>
            <a:off x="6362330" y="2574543"/>
            <a:ext cx="4646246" cy="389376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70000" lnSpcReduction="20000"/>
          </a:bodyPr>
          <a:lstStyle>
            <a:defPPr>
              <a:defRPr lang="en-US"/>
            </a:defPPr>
            <a:lvl1pPr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cap="none" spc="0" baseline="0">
                <a:solidFill>
                  <a:sysClr val="windowText" lastClr="000000"/>
                </a:solidFill>
                <a:effectLst/>
              </a:defRPr>
            </a:lvl1pPr>
            <a:lvl2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Django’s authentication library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Retrieves user from database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Verifies password is correct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Return user from database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Google Authentication Queries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Start by Django sending request to Google server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Google generates authentication token, which is validated by Django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Once verified, Django sends request for user information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229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B2A81C-D788-C998-192F-A41C724B6A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bstract image">
            <a:extLst>
              <a:ext uri="{FF2B5EF4-FFF2-40B4-BE49-F238E27FC236}">
                <a16:creationId xmlns:a16="http://schemas.microsoft.com/office/drawing/2014/main" id="{C17AFBF1-09E9-E506-28F0-063FCE5485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8261" r="36813"/>
          <a:stretch/>
        </p:blipFill>
        <p:spPr>
          <a:xfrm>
            <a:off x="-1" y="0"/>
            <a:ext cx="5477523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0B9BBDD-D331-85ED-463F-3F4621836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2330" y="411225"/>
            <a:ext cx="5251450" cy="956373"/>
          </a:xfrm>
        </p:spPr>
        <p:txBody>
          <a:bodyPr anchor="t">
            <a:normAutofit/>
          </a:bodyPr>
          <a:lstStyle/>
          <a:p>
            <a:r>
              <a:rPr lang="en-US" sz="4800" dirty="0"/>
              <a:t>Future Queries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5C81AB-CBB5-D778-A045-9AEE956D1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2330" y="2025552"/>
            <a:ext cx="5829669" cy="365125"/>
          </a:xfrm>
        </p:spPr>
        <p:txBody>
          <a:bodyPr/>
          <a:lstStyle/>
          <a:p>
            <a:r>
              <a:rPr lang="en-US" spc="3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35E9FD-7EEB-4447-F64D-1F1FA53F6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2C4FFE33-5032-FC7C-2B9D-D3529A288765}"/>
              </a:ext>
            </a:extLst>
          </p:cNvPr>
          <p:cNvSpPr txBox="1">
            <a:spLocks/>
          </p:cNvSpPr>
          <p:nvPr/>
        </p:nvSpPr>
        <p:spPr>
          <a:xfrm>
            <a:off x="6362330" y="2574543"/>
            <a:ext cx="4646246" cy="389376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cap="none" spc="0" baseline="0">
                <a:solidFill>
                  <a:sysClr val="windowText" lastClr="000000"/>
                </a:solidFill>
                <a:effectLst/>
              </a:defRPr>
            </a:lvl1pPr>
            <a:lvl2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Django provides Object-Relational-Mapping system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Use CRUD operations to interact with database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Retrieving animal names, filtering names based on attributes, creating a list of favorited names</a:t>
            </a:r>
          </a:p>
        </p:txBody>
      </p:sp>
    </p:spTree>
    <p:extLst>
      <p:ext uri="{BB962C8B-B14F-4D97-AF65-F5344CB8AC3E}">
        <p14:creationId xmlns:p14="http://schemas.microsoft.com/office/powerpoint/2010/main" val="2816746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69980" y="5940605"/>
            <a:ext cx="6022019" cy="365125"/>
          </a:xfrm>
        </p:spPr>
        <p:txBody>
          <a:bodyPr/>
          <a:lstStyle/>
          <a:p>
            <a:r>
              <a:rPr lang="en-US" spc="3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17</a:t>
            </a:fld>
            <a:endParaRPr lang="en-US" dirty="0"/>
          </a:p>
        </p:txBody>
      </p:sp>
      <p:pic>
        <p:nvPicPr>
          <p:cNvPr id="4" name="Picture Placeholder 5" descr="person staring at blueprints on a brick wall">
            <a:extLst>
              <a:ext uri="{FF2B5EF4-FFF2-40B4-BE49-F238E27FC236}">
                <a16:creationId xmlns:a16="http://schemas.microsoft.com/office/drawing/2014/main" id="{A290E82F-CF8E-78AC-4042-A00C42CC91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3552" t="1" r="23880" b="327"/>
          <a:stretch/>
        </p:blipFill>
        <p:spPr>
          <a:xfrm>
            <a:off x="0" y="0"/>
            <a:ext cx="5416550" cy="6858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9A2FAB6D-1E67-AD6D-D1AB-C04147A1D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/>
              <a:t>CURRENTLY RESEARCHING</a:t>
            </a:r>
          </a:p>
        </p:txBody>
      </p:sp>
      <p:sp>
        <p:nvSpPr>
          <p:cNvPr id="11" name="Content Placeholder 13">
            <a:extLst>
              <a:ext uri="{FF2B5EF4-FFF2-40B4-BE49-F238E27FC236}">
                <a16:creationId xmlns:a16="http://schemas.microsoft.com/office/drawing/2014/main" id="{5D13124E-A576-A643-0305-072644813EB5}"/>
              </a:ext>
            </a:extLst>
          </p:cNvPr>
          <p:cNvSpPr txBox="1">
            <a:spLocks/>
          </p:cNvSpPr>
          <p:nvPr/>
        </p:nvSpPr>
        <p:spPr>
          <a:xfrm>
            <a:off x="6169980" y="1660945"/>
            <a:ext cx="5595299" cy="4208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R="0" lvl="0" indent="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spc="300">
                <a:cs typeface="Biome Light" panose="020B0303030204020804" pitchFamily="34" charset="0"/>
              </a:defRPr>
            </a:lvl1pPr>
            <a:lvl2pPr marL="685800" lvl="1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2pPr>
            <a:lvl3pPr marL="11430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3pPr>
            <a:lvl4pPr marL="16002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50000"/>
              </a:lnSpc>
            </a:pPr>
            <a:r>
              <a:rPr lang="en-US" spc="0" dirty="0">
                <a:cs typeface="+mn-cs"/>
              </a:rPr>
              <a:t>We need an API for animal photo recognition, here’s what we are looking at possibly implementing:</a:t>
            </a:r>
          </a:p>
          <a:p>
            <a:pPr lvl="1"/>
            <a:r>
              <a:rPr lang="en-US" dirty="0"/>
              <a:t>Microsoft Azure AI API</a:t>
            </a:r>
          </a:p>
          <a:p>
            <a:pPr lvl="2"/>
            <a:r>
              <a:rPr lang="en-US" dirty="0"/>
              <a:t>Uses Microsoft Azure AI to recognize image and return tag</a:t>
            </a:r>
          </a:p>
          <a:p>
            <a:endParaRPr lang="en-US" spc="0" dirty="0"/>
          </a:p>
        </p:txBody>
      </p:sp>
    </p:spTree>
    <p:extLst>
      <p:ext uri="{BB962C8B-B14F-4D97-AF65-F5344CB8AC3E}">
        <p14:creationId xmlns:p14="http://schemas.microsoft.com/office/powerpoint/2010/main" val="440829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A457865-6CE4-48F7-9DE8-065695261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3725" y="2417615"/>
            <a:ext cx="11002961" cy="557784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8000"/>
                  <a:lumOff val="2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300B5C-7AD0-42EE-A289-DB61F2490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Timeline &amp; milestones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1897641-C811-4117-B9B9-5EE41B5A32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371159"/>
              </p:ext>
            </p:extLst>
          </p:nvPr>
        </p:nvGraphicFramePr>
        <p:xfrm>
          <a:off x="681249" y="2400407"/>
          <a:ext cx="10827912" cy="2871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6978">
                  <a:extLst>
                    <a:ext uri="{9D8B030D-6E8A-4147-A177-3AD203B41FA5}">
                      <a16:colId xmlns:a16="http://schemas.microsoft.com/office/drawing/2014/main" val="711439747"/>
                    </a:ext>
                  </a:extLst>
                </a:gridCol>
                <a:gridCol w="2706978">
                  <a:extLst>
                    <a:ext uri="{9D8B030D-6E8A-4147-A177-3AD203B41FA5}">
                      <a16:colId xmlns:a16="http://schemas.microsoft.com/office/drawing/2014/main" val="1769144258"/>
                    </a:ext>
                  </a:extLst>
                </a:gridCol>
                <a:gridCol w="2706978">
                  <a:extLst>
                    <a:ext uri="{9D8B030D-6E8A-4147-A177-3AD203B41FA5}">
                      <a16:colId xmlns:a16="http://schemas.microsoft.com/office/drawing/2014/main" val="1217148694"/>
                    </a:ext>
                  </a:extLst>
                </a:gridCol>
                <a:gridCol w="2706978">
                  <a:extLst>
                    <a:ext uri="{9D8B030D-6E8A-4147-A177-3AD203B41FA5}">
                      <a16:colId xmlns:a16="http://schemas.microsoft.com/office/drawing/2014/main" val="3587985154"/>
                    </a:ext>
                  </a:extLst>
                </a:gridCol>
              </a:tblGrid>
              <a:tr h="58521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+mn-lt"/>
                          <a:cs typeface="Biome Light" panose="020B0303030204020804" pitchFamily="34" charset="0"/>
                        </a:rPr>
                        <a:t>Phase </a:t>
                      </a:r>
                      <a:r>
                        <a:rPr lang="en-US" b="1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+mn-lt"/>
                          <a:cs typeface="Biome Light" panose="020B0303030204020804" pitchFamily="34" charset="0"/>
                        </a:rPr>
                        <a:t>Phase </a:t>
                      </a:r>
                      <a:r>
                        <a:rPr lang="en-US" b="1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+mn-lt"/>
                          <a:cs typeface="Biome Light" panose="020B0303030204020804" pitchFamily="34" charset="0"/>
                        </a:rPr>
                        <a:t>Phase </a:t>
                      </a:r>
                      <a:r>
                        <a:rPr lang="en-US" b="1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+mn-lt"/>
                          <a:cs typeface="Biome Light" panose="020B0303030204020804" pitchFamily="34" charset="0"/>
                        </a:rPr>
                        <a:t>Phase </a:t>
                      </a:r>
                      <a:r>
                        <a:rPr lang="en-US" b="1" dirty="0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29144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February 7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March 6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April 10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May 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9761096"/>
                  </a:ext>
                </a:extLst>
              </a:tr>
              <a:tr h="16459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PROJECT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SELECTED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FRONTEND DEVELOPMENT</a:t>
                      </a:r>
                      <a:endParaRPr lang="en-US" sz="1400" dirty="0">
                        <a:solidFill>
                          <a:schemeClr val="tx1"/>
                        </a:solidFill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BACKEND</a:t>
                      </a:r>
                      <a:b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</a:b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DEVELOPMENT</a:t>
                      </a:r>
                      <a:endParaRPr lang="en-US" sz="1400" dirty="0">
                        <a:solidFill>
                          <a:schemeClr val="tx1"/>
                        </a:solidFill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TESTING  </a:t>
                      </a:r>
                      <a:r>
                        <a:rPr lang="en-US" sz="1600" spc="30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&amp; ADJUSTMENT</a:t>
                      </a:r>
                      <a:endParaRPr lang="en-US" sz="1400" dirty="0">
                        <a:solidFill>
                          <a:schemeClr val="tx1"/>
                        </a:solidFill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372063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668FB-51EF-473B-89E5-AB8206BF49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108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47F152-9C69-D2E1-7D70-567B845DF8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19</a:t>
            </a:fld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0000000-0008-0000-0000-000003000000}"/>
              </a:ext>
            </a:extLst>
          </p:cNvPr>
          <p:cNvGraphicFramePr>
            <a:graphicFrameLocks/>
          </p:cNvGraphicFramePr>
          <p:nvPr/>
        </p:nvGraphicFramePr>
        <p:xfrm>
          <a:off x="1412613" y="1044239"/>
          <a:ext cx="9366773" cy="47695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33392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5596" y="341643"/>
            <a:ext cx="5251450" cy="166129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000" dirty="0"/>
              <a:t>“We’re not to blame for your pet’s bad name”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7819" y="2240305"/>
            <a:ext cx="5251450" cy="365125"/>
          </a:xfrm>
        </p:spPr>
        <p:txBody>
          <a:bodyPr/>
          <a:lstStyle/>
          <a:p>
            <a:r>
              <a:rPr lang="en-US" sz="2400" dirty="0"/>
              <a:t>PET NAMER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97817" y="2842795"/>
            <a:ext cx="5251451" cy="3388143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2800" cap="small" spc="50" dirty="0">
                <a:cs typeface="Biome Light" panose="020B0303030204020804" pitchFamily="34" charset="0"/>
              </a:rPr>
              <a:t>Would you like help picking a name for your pet?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800" cap="small" spc="50" dirty="0">
                <a:cs typeface="Biome Light" panose="020B0303030204020804" pitchFamily="34" charset="0"/>
              </a:rPr>
              <a:t>Simply upload a picture and we’ll recommend a few different names for you!</a:t>
            </a:r>
          </a:p>
          <a:p>
            <a:pPr marL="0" indent="0">
              <a:buNone/>
            </a:pPr>
            <a:endParaRPr lang="en-US" sz="2800" cap="small" spc="50" dirty="0"/>
          </a:p>
          <a:p>
            <a:pPr marL="0" indent="0">
              <a:buNone/>
            </a:pPr>
            <a:endParaRPr lang="en-US" sz="2800" cap="small" spc="50" dirty="0"/>
          </a:p>
        </p:txBody>
      </p:sp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D9C80755-2787-0578-1231-F139AB30B8D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5617" r="561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7" descr="abstract image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7001" y="-2666999"/>
            <a:ext cx="6858000" cy="12192000"/>
          </a:xfrm>
          <a:prstGeom prst="rect">
            <a:avLst/>
          </a:prstGeo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rmAutofit/>
          </a:bodyPr>
          <a:lstStyle/>
          <a:p>
            <a:r>
              <a:rPr lang="en-US" sz="4000" spc="300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7C414-85D9-40D6-9BB3-5AF68A84F4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3169602"/>
            <a:ext cx="5167313" cy="518795"/>
          </a:xfrm>
        </p:spPr>
        <p:txBody>
          <a:bodyPr/>
          <a:lstStyle/>
          <a:p>
            <a:r>
              <a:rPr lang="en-US" dirty="0"/>
              <a:t>Team 1: Phase Two</a:t>
            </a:r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F00FA0-CE09-82DB-0E84-8CB701D36D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44510D-2A24-56C7-72E5-5AF8CE5C6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54043" y="2025552"/>
            <a:ext cx="4337956" cy="365125"/>
          </a:xfrm>
        </p:spPr>
        <p:txBody>
          <a:bodyPr/>
          <a:lstStyle/>
          <a:p>
            <a:r>
              <a:rPr lang="en-US" spc="3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ABC444-5746-6521-B1B2-E817C1C43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5FC7A675-593D-8903-B510-BEAAC666B4DA}"/>
              </a:ext>
            </a:extLst>
          </p:cNvPr>
          <p:cNvSpPr txBox="1">
            <a:spLocks/>
          </p:cNvSpPr>
          <p:nvPr/>
        </p:nvSpPr>
        <p:spPr>
          <a:xfrm>
            <a:off x="8124389" y="2710543"/>
            <a:ext cx="3154533" cy="309842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cap="none" spc="0" baseline="0">
                <a:solidFill>
                  <a:sysClr val="windowText" lastClr="000000"/>
                </a:solidFill>
                <a:effectLst/>
              </a:defRPr>
            </a:lvl1pPr>
            <a:lvl2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Same as phase 2 with the Azure AI </a:t>
            </a:r>
            <a:r>
              <a:rPr lang="en-US" dirty="0" err="1"/>
              <a:t>api</a:t>
            </a:r>
            <a:r>
              <a:rPr lang="en-US" dirty="0"/>
              <a:t> functionality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83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B7A949-189E-7DB6-E819-62A049CB47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A6E483-AAF0-9221-4031-B831F9B5E9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D3A82-D293-4907-9B25-3B6254918E46}" type="slidenum">
              <a:rPr lang="en-US" smtClean="0"/>
              <a:t>4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EF89C1-58E9-143E-4516-6CE661231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9333" y="5384800"/>
            <a:ext cx="3797484" cy="1448628"/>
          </a:xfrm>
        </p:spPr>
        <p:txBody>
          <a:bodyPr/>
          <a:lstStyle/>
          <a:p>
            <a:r>
              <a:rPr lang="en-US" sz="1800" dirty="0"/>
              <a:t>Same as phase 2 with the Azure AI </a:t>
            </a:r>
            <a:r>
              <a:rPr lang="en-US" sz="1800" dirty="0" err="1"/>
              <a:t>api</a:t>
            </a:r>
            <a:r>
              <a:rPr lang="en-US" sz="1800" dirty="0"/>
              <a:t> functionality included</a:t>
            </a:r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2A2369-15FD-29BA-AFF7-3EDF3CFD2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867" y="863598"/>
            <a:ext cx="5046467" cy="4016807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E01A69BC-07A2-0CF1-85EC-F5A48B575F66}"/>
              </a:ext>
            </a:extLst>
          </p:cNvPr>
          <p:cNvSpPr txBox="1">
            <a:spLocks/>
          </p:cNvSpPr>
          <p:nvPr/>
        </p:nvSpPr>
        <p:spPr>
          <a:xfrm>
            <a:off x="389467" y="0"/>
            <a:ext cx="4847350" cy="6058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Data Flow Diagram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D5380E7-D3CF-0AA7-185C-CE120D35B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5867" y="152400"/>
            <a:ext cx="4847350" cy="610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036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B7A949-189E-7DB6-E819-62A049CB47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 descr="A computer screen shot of a computer screen&#10;&#10;Description automatically generated">
            <a:extLst>
              <a:ext uri="{FF2B5EF4-FFF2-40B4-BE49-F238E27FC236}">
                <a16:creationId xmlns:a16="http://schemas.microsoft.com/office/drawing/2014/main" id="{357F7275-9335-5902-A322-7641D2F1881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27786" r="27786"/>
          <a:stretch>
            <a:fillRect/>
          </a:stretch>
        </p:blipFill>
        <p:spPr/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A6E483-AAF0-9221-4031-B831F9B5E9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D3A82-D293-4907-9B25-3B6254918E46}" type="slidenum">
              <a:rPr lang="en-US" smtClean="0"/>
              <a:t>5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EF89C1-58E9-143E-4516-6CE661231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receive pet name suggestions a user will need to login to their account</a:t>
            </a:r>
          </a:p>
          <a:p>
            <a:r>
              <a:rPr lang="en-US" dirty="0"/>
              <a:t>In order to save names, user must be logged in</a:t>
            </a:r>
          </a:p>
          <a:p>
            <a:r>
              <a:rPr lang="en-US" dirty="0"/>
              <a:t>Use either Google Account or create account credentials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D886450-E40D-103A-1652-65669FEF6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Page</a:t>
            </a:r>
          </a:p>
        </p:txBody>
      </p:sp>
    </p:spTree>
    <p:extLst>
      <p:ext uri="{BB962C8B-B14F-4D97-AF65-F5344CB8AC3E}">
        <p14:creationId xmlns:p14="http://schemas.microsoft.com/office/powerpoint/2010/main" val="3808885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2331" y="401907"/>
            <a:ext cx="5251450" cy="1661297"/>
          </a:xfrm>
        </p:spPr>
        <p:txBody>
          <a:bodyPr anchor="t"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2329" y="1822370"/>
            <a:ext cx="5829669" cy="365125"/>
          </a:xfrm>
        </p:spPr>
        <p:txBody>
          <a:bodyPr/>
          <a:lstStyle/>
          <a:p>
            <a:r>
              <a:rPr lang="en-US" spc="3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3B4F2E0F-78BC-2FE8-4808-2A26179B55EA}"/>
              </a:ext>
            </a:extLst>
          </p:cNvPr>
          <p:cNvSpPr txBox="1">
            <a:spLocks/>
          </p:cNvSpPr>
          <p:nvPr/>
        </p:nvSpPr>
        <p:spPr>
          <a:xfrm>
            <a:off x="6362330" y="2432483"/>
            <a:ext cx="5517781" cy="376413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cap="none" spc="0" baseline="0">
                <a:solidFill>
                  <a:sysClr val="windowText" lastClr="000000"/>
                </a:solidFill>
                <a:effectLst/>
              </a:defRPr>
            </a:lvl1pPr>
            <a:lvl2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Landing page with account creation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Picture upload screen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Picture recognition response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Name suggestions from designated databases based on the animal</a:t>
            </a:r>
          </a:p>
        </p:txBody>
      </p:sp>
      <p:pic>
        <p:nvPicPr>
          <p:cNvPr id="4" name="Picture Placeholder 7" descr="close up of computer code">
            <a:extLst>
              <a:ext uri="{FF2B5EF4-FFF2-40B4-BE49-F238E27FC236}">
                <a16:creationId xmlns:a16="http://schemas.microsoft.com/office/drawing/2014/main" id="{EFC42499-7A07-6EF5-2A4A-AD93E002BC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</p:pic>
    </p:spTree>
    <p:extLst>
      <p:ext uri="{BB962C8B-B14F-4D97-AF65-F5344CB8AC3E}">
        <p14:creationId xmlns:p14="http://schemas.microsoft.com/office/powerpoint/2010/main" val="4094892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2330" y="411225"/>
            <a:ext cx="5251450" cy="956373"/>
          </a:xfrm>
        </p:spPr>
        <p:txBody>
          <a:bodyPr anchor="t">
            <a:normAutofit/>
          </a:bodyPr>
          <a:lstStyle/>
          <a:p>
            <a:r>
              <a:rPr lang="en-US" sz="4800" dirty="0"/>
              <a:t>Landing page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2330" y="2025552"/>
            <a:ext cx="5829669" cy="365125"/>
          </a:xfrm>
        </p:spPr>
        <p:txBody>
          <a:bodyPr/>
          <a:lstStyle/>
          <a:p>
            <a:r>
              <a:rPr lang="en-US" spc="3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3B4F2E0F-78BC-2FE8-4808-2A26179B55EA}"/>
              </a:ext>
            </a:extLst>
          </p:cNvPr>
          <p:cNvSpPr txBox="1">
            <a:spLocks/>
          </p:cNvSpPr>
          <p:nvPr/>
        </p:nvSpPr>
        <p:spPr>
          <a:xfrm>
            <a:off x="6362330" y="2574543"/>
            <a:ext cx="4646246" cy="303848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cap="none" spc="0" baseline="0">
                <a:solidFill>
                  <a:sysClr val="windowText" lastClr="000000"/>
                </a:solidFill>
                <a:effectLst/>
              </a:defRPr>
            </a:lvl1pPr>
            <a:lvl2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The first page seen if the domain was www.petnamer.com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Greeted by adorable animals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Get started </a:t>
            </a:r>
            <a:r>
              <a:rPr lang="en-US" dirty="0"/>
              <a:t>takes you to the login/account creation screen</a:t>
            </a:r>
          </a:p>
        </p:txBody>
      </p:sp>
    </p:spTree>
    <p:extLst>
      <p:ext uri="{BB962C8B-B14F-4D97-AF65-F5344CB8AC3E}">
        <p14:creationId xmlns:p14="http://schemas.microsoft.com/office/powerpoint/2010/main" val="1709041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2330" y="411225"/>
            <a:ext cx="5474070" cy="956373"/>
          </a:xfrm>
        </p:spPr>
        <p:txBody>
          <a:bodyPr anchor="t">
            <a:normAutofit fontScale="90000"/>
          </a:bodyPr>
          <a:lstStyle/>
          <a:p>
            <a:r>
              <a:rPr lang="en-US" sz="4800" dirty="0"/>
              <a:t>Login/</a:t>
            </a:r>
            <a:br>
              <a:rPr lang="en-US" sz="4800" dirty="0"/>
            </a:br>
            <a:r>
              <a:rPr lang="en-US" sz="4800" dirty="0"/>
              <a:t>account creation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2330" y="2025552"/>
            <a:ext cx="5829669" cy="365125"/>
          </a:xfrm>
        </p:spPr>
        <p:txBody>
          <a:bodyPr/>
          <a:lstStyle/>
          <a:p>
            <a:r>
              <a:rPr lang="en-US" spc="3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3B4F2E0F-78BC-2FE8-4808-2A26179B55EA}"/>
              </a:ext>
            </a:extLst>
          </p:cNvPr>
          <p:cNvSpPr txBox="1">
            <a:spLocks/>
          </p:cNvSpPr>
          <p:nvPr/>
        </p:nvSpPr>
        <p:spPr>
          <a:xfrm>
            <a:off x="6362330" y="2574543"/>
            <a:ext cx="4646246" cy="303848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92500" lnSpcReduction="10000"/>
          </a:bodyPr>
          <a:lstStyle>
            <a:defPPr>
              <a:defRPr lang="en-US"/>
            </a:defPPr>
            <a:lvl1pPr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cap="none" spc="0" baseline="0">
                <a:solidFill>
                  <a:sysClr val="windowText" lastClr="000000"/>
                </a:solidFill>
                <a:effectLst/>
              </a:defRPr>
            </a:lvl1pPr>
            <a:lvl2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In order to receive pet name suggestions a user will need to login to their account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In order to save names, user must be logged in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Use either Google Account or create account credentials</a:t>
            </a:r>
          </a:p>
        </p:txBody>
      </p:sp>
    </p:spTree>
    <p:extLst>
      <p:ext uri="{BB962C8B-B14F-4D97-AF65-F5344CB8AC3E}">
        <p14:creationId xmlns:p14="http://schemas.microsoft.com/office/powerpoint/2010/main" val="2281850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2330" y="411225"/>
            <a:ext cx="5474070" cy="956373"/>
          </a:xfrm>
        </p:spPr>
        <p:txBody>
          <a:bodyPr anchor="t">
            <a:normAutofit/>
          </a:bodyPr>
          <a:lstStyle/>
          <a:p>
            <a:r>
              <a:rPr lang="en-US" sz="4800" dirty="0" err="1"/>
              <a:t>SuBmit</a:t>
            </a:r>
            <a:r>
              <a:rPr lang="en-US" sz="4800" dirty="0"/>
              <a:t> an image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2330" y="2025552"/>
            <a:ext cx="5829669" cy="365125"/>
          </a:xfrm>
        </p:spPr>
        <p:txBody>
          <a:bodyPr/>
          <a:lstStyle/>
          <a:p>
            <a:r>
              <a:rPr lang="en-US" spc="3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3B4F2E0F-78BC-2FE8-4808-2A26179B55EA}"/>
              </a:ext>
            </a:extLst>
          </p:cNvPr>
          <p:cNvSpPr txBox="1">
            <a:spLocks/>
          </p:cNvSpPr>
          <p:nvPr/>
        </p:nvSpPr>
        <p:spPr>
          <a:xfrm>
            <a:off x="6362330" y="2574543"/>
            <a:ext cx="4646246" cy="303848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92500" lnSpcReduction="10000"/>
          </a:bodyPr>
          <a:lstStyle>
            <a:defPPr>
              <a:defRPr lang="en-US"/>
            </a:defPPr>
            <a:lvl1pPr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cap="none" spc="0" baseline="0">
                <a:solidFill>
                  <a:sysClr val="windowText" lastClr="000000"/>
                </a:solidFill>
                <a:effectLst/>
              </a:defRPr>
            </a:lvl1pPr>
            <a:lvl2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In order to receive pet name suggestions a user will need to login to their account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In order to save names, user must be logged in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Use either Google Account or create account credentials</a:t>
            </a:r>
          </a:p>
        </p:txBody>
      </p:sp>
    </p:spTree>
    <p:extLst>
      <p:ext uri="{BB962C8B-B14F-4D97-AF65-F5344CB8AC3E}">
        <p14:creationId xmlns:p14="http://schemas.microsoft.com/office/powerpoint/2010/main" val="3147156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 presentation" id="{969BE826-8665-45F1-A77E-2C1BF61E0D92}" vid="{76896FC0-3EF9-4C10-B34C-BB4B0D9C6D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99E4EAC9-33DC-4CF0-BA31-C98F61CE478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3D5DB56-3A71-4638-9571-EE877FD66E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002A8ED-1331-4C1D-8649-743D7BE164D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6110</TotalTime>
  <Words>539</Words>
  <Application>Microsoft Office PowerPoint</Application>
  <PresentationFormat>Widescreen</PresentationFormat>
  <Paragraphs>115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Biome Light</vt:lpstr>
      <vt:lpstr>Calibri</vt:lpstr>
      <vt:lpstr>Calibri Light</vt:lpstr>
      <vt:lpstr>Slack-Lato</vt:lpstr>
      <vt:lpstr>Wingdings</vt:lpstr>
      <vt:lpstr>Office Theme</vt:lpstr>
      <vt:lpstr>System Design &amp; Analysis</vt:lpstr>
      <vt:lpstr>“We’re not to blame for your pet’s bad name”</vt:lpstr>
      <vt:lpstr>PowerPoint Presentation</vt:lpstr>
      <vt:lpstr>PowerPoint Presentation</vt:lpstr>
      <vt:lpstr>Login Page</vt:lpstr>
      <vt:lpstr>Overview</vt:lpstr>
      <vt:lpstr>Landing page</vt:lpstr>
      <vt:lpstr>Login/ account creation</vt:lpstr>
      <vt:lpstr>SuBmit an image</vt:lpstr>
      <vt:lpstr>Login Page</vt:lpstr>
      <vt:lpstr>Signup Page</vt:lpstr>
      <vt:lpstr>Google Login</vt:lpstr>
      <vt:lpstr>Authenticated Home </vt:lpstr>
      <vt:lpstr>Technology</vt:lpstr>
      <vt:lpstr>Implemented Queries</vt:lpstr>
      <vt:lpstr>Future Queries</vt:lpstr>
      <vt:lpstr>CURRENTLY RESEARCHING</vt:lpstr>
      <vt:lpstr>Timeline &amp; milestones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Fabrikam Technology Inc.</dc:title>
  <dc:creator>Adria Gratiot</dc:creator>
  <cp:lastModifiedBy>Adria Gratiot</cp:lastModifiedBy>
  <cp:revision>44</cp:revision>
  <dcterms:created xsi:type="dcterms:W3CDTF">2024-02-02T15:32:56Z</dcterms:created>
  <dcterms:modified xsi:type="dcterms:W3CDTF">2024-04-10T00:21:06Z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