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622"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820CC-C464-48FC-BF1A-708C536D9689}" type="datetimeFigureOut">
              <a:rPr lang="en-PH" smtClean="0"/>
              <a:t>10/09/2023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7D737-41D3-435F-91E1-CD1E0ACFB611}" type="slidenum">
              <a:rPr lang="en-PH" smtClean="0"/>
              <a:t>‹#›</a:t>
            </a:fld>
            <a:endParaRPr lang="en-PH"/>
          </a:p>
        </p:txBody>
      </p:sp>
    </p:spTree>
    <p:extLst>
      <p:ext uri="{BB962C8B-B14F-4D97-AF65-F5344CB8AC3E}">
        <p14:creationId xmlns:p14="http://schemas.microsoft.com/office/powerpoint/2010/main" val="359712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Example of </a:t>
            </a:r>
            <a:r>
              <a:rPr lang="en-US" sz="1200" b="1" i="0" kern="1200" dirty="0" err="1" smtClean="0">
                <a:solidFill>
                  <a:schemeClr val="tx1"/>
                </a:solidFill>
                <a:effectLst/>
                <a:latin typeface="+mn-lt"/>
                <a:ea typeface="+mn-ea"/>
                <a:cs typeface="+mn-cs"/>
              </a:rPr>
              <a:t>Technopreneurship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Let's consider the example of "Tesla," the electric car company founded by </a:t>
            </a:r>
            <a:r>
              <a:rPr lang="en-US" sz="1200" b="0" i="0" kern="1200" dirty="0" err="1" smtClean="0">
                <a:solidFill>
                  <a:schemeClr val="tx1"/>
                </a:solidFill>
                <a:effectLst/>
                <a:latin typeface="+mn-lt"/>
                <a:ea typeface="+mn-ea"/>
                <a:cs typeface="+mn-cs"/>
              </a:rPr>
              <a:t>Elon</a:t>
            </a:r>
            <a:r>
              <a:rPr lang="en-US" sz="1200" b="0" i="0" kern="1200" dirty="0" smtClean="0">
                <a:solidFill>
                  <a:schemeClr val="tx1"/>
                </a:solidFill>
                <a:effectLst/>
                <a:latin typeface="+mn-lt"/>
                <a:ea typeface="+mn-ea"/>
                <a:cs typeface="+mn-cs"/>
              </a:rPr>
              <a:t> Musk. Tesla is a prime example of </a:t>
            </a:r>
            <a:r>
              <a:rPr lang="en-US" sz="1200" b="0" i="0" kern="1200" dirty="0" err="1" smtClean="0">
                <a:solidFill>
                  <a:schemeClr val="tx1"/>
                </a:solidFill>
                <a:effectLst/>
                <a:latin typeface="+mn-lt"/>
                <a:ea typeface="+mn-ea"/>
                <a:cs typeface="+mn-cs"/>
              </a:rPr>
              <a:t>technopreneurship</a:t>
            </a:r>
            <a:r>
              <a:rPr lang="en-US" sz="1200" b="0" i="0" kern="1200" dirty="0" smtClean="0">
                <a:solidFill>
                  <a:schemeClr val="tx1"/>
                </a:solidFill>
                <a:effectLst/>
                <a:latin typeface="+mn-lt"/>
                <a:ea typeface="+mn-ea"/>
                <a:cs typeface="+mn-cs"/>
              </a:rPr>
              <a:t> because it combines innovative electric vehicle technology with a business model that disrupts the traditional automotive industry. Here's how Tesla fits into the key elements of </a:t>
            </a:r>
            <a:r>
              <a:rPr lang="en-US" sz="1200" b="0" i="0" kern="1200" dirty="0" err="1" smtClean="0">
                <a:solidFill>
                  <a:schemeClr val="tx1"/>
                </a:solidFill>
                <a:effectLst/>
                <a:latin typeface="+mn-lt"/>
                <a:ea typeface="+mn-ea"/>
                <a:cs typeface="+mn-cs"/>
              </a:rPr>
              <a:t>technopreneurship</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Innovation:</a:t>
            </a:r>
            <a:r>
              <a:rPr lang="en-US" sz="1200" b="0" i="0" kern="1200" dirty="0" smtClean="0">
                <a:solidFill>
                  <a:schemeClr val="tx1"/>
                </a:solidFill>
                <a:effectLst/>
                <a:latin typeface="+mn-lt"/>
                <a:ea typeface="+mn-ea"/>
                <a:cs typeface="+mn-cs"/>
              </a:rPr>
              <a:t> Tesla's innovation lies in its electric vehicle technology, battery technology, and autonomous driving systems. These innovations address concerns about environmental impact and fuel efficiency while offering cutting-edge automotive technology.</a:t>
            </a:r>
          </a:p>
          <a:p>
            <a:r>
              <a:rPr lang="en-US" sz="1200" b="1" i="0" kern="1200" dirty="0" smtClean="0">
                <a:solidFill>
                  <a:schemeClr val="tx1"/>
                </a:solidFill>
                <a:effectLst/>
                <a:latin typeface="+mn-lt"/>
                <a:ea typeface="+mn-ea"/>
                <a:cs typeface="+mn-cs"/>
              </a:rPr>
              <a:t>Entrepreneurial Mindset: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Elon</a:t>
            </a:r>
            <a:r>
              <a:rPr lang="en-US" sz="1200" b="0" i="0" kern="1200" dirty="0" smtClean="0">
                <a:solidFill>
                  <a:schemeClr val="tx1"/>
                </a:solidFill>
                <a:effectLst/>
                <a:latin typeface="+mn-lt"/>
                <a:ea typeface="+mn-ea"/>
                <a:cs typeface="+mn-cs"/>
              </a:rPr>
              <a:t> Musk, the co-founder and CEO of Tesla, embodies the entrepreneurial mindset. He has taken significant risks in terms of technology development, manufacturing, and market entry, and he is known for his audacious goals.</a:t>
            </a:r>
          </a:p>
          <a:p>
            <a:r>
              <a:rPr lang="en-US" sz="1200" b="1" i="0" kern="1200" dirty="0" smtClean="0">
                <a:solidFill>
                  <a:schemeClr val="tx1"/>
                </a:solidFill>
                <a:effectLst/>
                <a:latin typeface="+mn-lt"/>
                <a:ea typeface="+mn-ea"/>
                <a:cs typeface="+mn-cs"/>
              </a:rPr>
              <a:t>Technology Integration:</a:t>
            </a:r>
            <a:r>
              <a:rPr lang="en-US" sz="1200" b="0" i="0" kern="1200" dirty="0" smtClean="0">
                <a:solidFill>
                  <a:schemeClr val="tx1"/>
                </a:solidFill>
                <a:effectLst/>
                <a:latin typeface="+mn-lt"/>
                <a:ea typeface="+mn-ea"/>
                <a:cs typeface="+mn-cs"/>
              </a:rPr>
              <a:t> Tesla's core business revolves around electric vehicle technology. Its cars are built with advanced battery technology, electric motors, and software that enables over-the-air updates, making them not just vehicles but also technology platforms.</a:t>
            </a:r>
          </a:p>
          <a:p>
            <a:r>
              <a:rPr lang="en-US" sz="1200" b="1" i="0" kern="1200" dirty="0" smtClean="0">
                <a:solidFill>
                  <a:schemeClr val="tx1"/>
                </a:solidFill>
                <a:effectLst/>
                <a:latin typeface="+mn-lt"/>
                <a:ea typeface="+mn-ea"/>
                <a:cs typeface="+mn-cs"/>
              </a:rPr>
              <a:t>Market Orientation:</a:t>
            </a:r>
            <a:r>
              <a:rPr lang="en-US" sz="1200" b="0" i="0" kern="1200" dirty="0" smtClean="0">
                <a:solidFill>
                  <a:schemeClr val="tx1"/>
                </a:solidFill>
                <a:effectLst/>
                <a:latin typeface="+mn-lt"/>
                <a:ea typeface="+mn-ea"/>
                <a:cs typeface="+mn-cs"/>
              </a:rPr>
              <a:t> Tesla identified a growing demand for sustainable transportation options. By designing high-performance electric cars with sleek designs and cutting-edge features, Tesla catered to consumers who wanted environmentally friendly yet stylish vehicles.</a:t>
            </a:r>
          </a:p>
          <a:p>
            <a:r>
              <a:rPr lang="en-US" sz="1200" b="1" i="0" kern="1200" dirty="0" smtClean="0">
                <a:solidFill>
                  <a:schemeClr val="tx1"/>
                </a:solidFill>
                <a:effectLst/>
                <a:latin typeface="+mn-lt"/>
                <a:ea typeface="+mn-ea"/>
                <a:cs typeface="+mn-cs"/>
              </a:rPr>
              <a:t>Scalability:</a:t>
            </a:r>
            <a:r>
              <a:rPr lang="en-US" sz="1200" b="0" i="0" kern="1200" dirty="0" smtClean="0">
                <a:solidFill>
                  <a:schemeClr val="tx1"/>
                </a:solidFill>
                <a:effectLst/>
                <a:latin typeface="+mn-lt"/>
                <a:ea typeface="+mn-ea"/>
                <a:cs typeface="+mn-cs"/>
              </a:rPr>
              <a:t> Tesla's initial focus was on luxury electric vehicles. However, its success in that market allowed it to expand its product line to more affordable models, making electric cars accessible to a broader range of consumers. Additionally, Tesla's energy division offers products like solar panels and energy storage solutions.</a:t>
            </a:r>
          </a:p>
          <a:p>
            <a:r>
              <a:rPr lang="en-US" sz="1200" b="0" i="0" kern="1200" dirty="0" smtClean="0">
                <a:solidFill>
                  <a:schemeClr val="tx1"/>
                </a:solidFill>
                <a:effectLst/>
                <a:latin typeface="+mn-lt"/>
                <a:ea typeface="+mn-ea"/>
                <a:cs typeface="+mn-cs"/>
              </a:rPr>
              <a:t>Tesla's </a:t>
            </a:r>
            <a:r>
              <a:rPr lang="en-US" sz="1200" b="0" i="0" kern="1200" dirty="0" err="1" smtClean="0">
                <a:solidFill>
                  <a:schemeClr val="tx1"/>
                </a:solidFill>
                <a:effectLst/>
                <a:latin typeface="+mn-lt"/>
                <a:ea typeface="+mn-ea"/>
                <a:cs typeface="+mn-cs"/>
              </a:rPr>
              <a:t>technopreneurial</a:t>
            </a:r>
            <a:r>
              <a:rPr lang="en-US" sz="1200" b="0" i="0" kern="1200" dirty="0" smtClean="0">
                <a:solidFill>
                  <a:schemeClr val="tx1"/>
                </a:solidFill>
                <a:effectLst/>
                <a:latin typeface="+mn-lt"/>
                <a:ea typeface="+mn-ea"/>
                <a:cs typeface="+mn-cs"/>
              </a:rPr>
              <a:t> approach has not only transformed the automotive industry but has also inspired other companies to explore electric and autonomous vehicle technologies. It demonstrates how integrating technology into a traditional industry can lead to disruptive innovation and market leadership.</a:t>
            </a:r>
          </a:p>
          <a:p>
            <a:r>
              <a:rPr lang="en-US" sz="1200" b="0" i="0" kern="1200" dirty="0" smtClean="0">
                <a:solidFill>
                  <a:schemeClr val="tx1"/>
                </a:solidFill>
                <a:effectLst/>
                <a:latin typeface="+mn-lt"/>
                <a:ea typeface="+mn-ea"/>
                <a:cs typeface="+mn-cs"/>
              </a:rPr>
              <a:t>In summary, </a:t>
            </a:r>
            <a:r>
              <a:rPr lang="en-US" sz="1200" b="0" i="0" kern="1200" dirty="0" err="1" smtClean="0">
                <a:solidFill>
                  <a:schemeClr val="tx1"/>
                </a:solidFill>
                <a:effectLst/>
                <a:latin typeface="+mn-lt"/>
                <a:ea typeface="+mn-ea"/>
                <a:cs typeface="+mn-cs"/>
              </a:rPr>
              <a:t>technopreneurship</a:t>
            </a:r>
            <a:r>
              <a:rPr lang="en-US" sz="1200" b="0" i="0" kern="1200" dirty="0" smtClean="0">
                <a:solidFill>
                  <a:schemeClr val="tx1"/>
                </a:solidFill>
                <a:effectLst/>
                <a:latin typeface="+mn-lt"/>
                <a:ea typeface="+mn-ea"/>
                <a:cs typeface="+mn-cs"/>
              </a:rPr>
              <a:t> involves leveraging technology to create innovative solutions and disrupt industries while applying entrepreneurial principles for business success. The example of Tesla showcases how </a:t>
            </a:r>
            <a:r>
              <a:rPr lang="en-US" sz="1200" b="0" i="0" kern="1200" dirty="0" err="1" smtClean="0">
                <a:solidFill>
                  <a:schemeClr val="tx1"/>
                </a:solidFill>
                <a:effectLst/>
                <a:latin typeface="+mn-lt"/>
                <a:ea typeface="+mn-ea"/>
                <a:cs typeface="+mn-cs"/>
              </a:rPr>
              <a:t>technopreneurs</a:t>
            </a:r>
            <a:r>
              <a:rPr lang="en-US" sz="1200" b="0" i="0" kern="1200" dirty="0" smtClean="0">
                <a:solidFill>
                  <a:schemeClr val="tx1"/>
                </a:solidFill>
                <a:effectLst/>
                <a:latin typeface="+mn-lt"/>
                <a:ea typeface="+mn-ea"/>
                <a:cs typeface="+mn-cs"/>
              </a:rPr>
              <a:t> can revolutionize markets through a combination of innovation, technology integration, and a strong entrepreneurial mindset.</a:t>
            </a:r>
          </a:p>
          <a:p>
            <a:r>
              <a:rPr lang="en-US" sz="1200" b="0" i="0" kern="1200" dirty="0" smtClean="0">
                <a:solidFill>
                  <a:schemeClr val="tx1"/>
                </a:solidFill>
                <a:effectLst/>
                <a:latin typeface="+mn-lt"/>
                <a:ea typeface="+mn-ea"/>
                <a:cs typeface="+mn-cs"/>
              </a:rPr>
              <a:t>Comparison between </a:t>
            </a:r>
            <a:r>
              <a:rPr lang="en-US" sz="1200" b="0" i="0" kern="1200" dirty="0" err="1" smtClean="0">
                <a:solidFill>
                  <a:schemeClr val="tx1"/>
                </a:solidFill>
                <a:effectLst/>
                <a:latin typeface="+mn-lt"/>
                <a:ea typeface="+mn-ea"/>
                <a:cs typeface="+mn-cs"/>
              </a:rPr>
              <a:t>technopreneurship</a:t>
            </a:r>
            <a:r>
              <a:rPr lang="en-US" sz="1200" b="0" i="0" kern="1200" dirty="0" smtClean="0">
                <a:solidFill>
                  <a:schemeClr val="tx1"/>
                </a:solidFill>
                <a:effectLst/>
                <a:latin typeface="+mn-lt"/>
                <a:ea typeface="+mn-ea"/>
                <a:cs typeface="+mn-cs"/>
              </a:rPr>
              <a:t> and Entrepreneurship with examples</a:t>
            </a:r>
          </a:p>
          <a:p>
            <a:r>
              <a:rPr lang="en-US" sz="1200" b="0" i="0" kern="1200" dirty="0" err="1" smtClean="0">
                <a:solidFill>
                  <a:schemeClr val="tx1"/>
                </a:solidFill>
                <a:effectLst/>
                <a:latin typeface="+mn-lt"/>
                <a:ea typeface="+mn-ea"/>
                <a:cs typeface="+mn-cs"/>
              </a:rPr>
              <a:t>ChatGPT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Certainly, let's compare </a:t>
            </a:r>
            <a:r>
              <a:rPr lang="en-US" sz="1200" b="0" i="0" kern="1200" dirty="0" err="1" smtClean="0">
                <a:solidFill>
                  <a:schemeClr val="tx1"/>
                </a:solidFill>
                <a:effectLst/>
                <a:latin typeface="+mn-lt"/>
                <a:ea typeface="+mn-ea"/>
                <a:cs typeface="+mn-cs"/>
              </a:rPr>
              <a:t>technopreneurshi</a:t>
            </a:r>
            <a:endParaRPr lang="en-US" sz="1200" b="0" i="0" kern="1200" dirty="0" smtClean="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70E7D737-41D3-435F-91E1-CD1E0ACFB611}" type="slidenum">
              <a:rPr lang="en-PH" smtClean="0"/>
              <a:t>3</a:t>
            </a:fld>
            <a:endParaRPr lang="en-PH"/>
          </a:p>
        </p:txBody>
      </p:sp>
    </p:spTree>
    <p:extLst>
      <p:ext uri="{BB962C8B-B14F-4D97-AF65-F5344CB8AC3E}">
        <p14:creationId xmlns:p14="http://schemas.microsoft.com/office/powerpoint/2010/main" val="344050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Example (Entrepreneurship):</a:t>
            </a:r>
            <a:r>
              <a:rPr lang="en-US" sz="1200" b="0" i="0" kern="1200" dirty="0" smtClean="0">
                <a:solidFill>
                  <a:schemeClr val="tx1"/>
                </a:solidFill>
                <a:effectLst/>
                <a:latin typeface="+mn-lt"/>
                <a:ea typeface="+mn-ea"/>
                <a:cs typeface="+mn-cs"/>
              </a:rPr>
              <a:t> A small bakery owner opening a new shop in a neighborhood to provide freshly baked goods.</a:t>
            </a:r>
          </a:p>
          <a:p>
            <a:r>
              <a:rPr lang="en-US" sz="1200" b="1" i="0" kern="1200" dirty="0" smtClean="0">
                <a:solidFill>
                  <a:schemeClr val="tx1"/>
                </a:solidFill>
                <a:effectLst/>
                <a:latin typeface="+mn-lt"/>
                <a:ea typeface="+mn-ea"/>
                <a:cs typeface="+mn-cs"/>
              </a:rPr>
              <a:t>Example (</a:t>
            </a:r>
            <a:r>
              <a:rPr lang="en-US" sz="1200" b="1" i="0" kern="1200" dirty="0" err="1" smtClean="0">
                <a:solidFill>
                  <a:schemeClr val="tx1"/>
                </a:solidFill>
                <a:effectLst/>
                <a:latin typeface="+mn-lt"/>
                <a:ea typeface="+mn-ea"/>
                <a:cs typeface="+mn-cs"/>
              </a:rPr>
              <a:t>Technopreneurship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 startup developing a mobile app that uses artificial intelligence to match users with personalized workout routines.</a:t>
            </a:r>
          </a:p>
          <a:p>
            <a:endParaRPr lang="en-PH" dirty="0"/>
          </a:p>
        </p:txBody>
      </p:sp>
      <p:sp>
        <p:nvSpPr>
          <p:cNvPr id="4" name="Slide Number Placeholder 3"/>
          <p:cNvSpPr>
            <a:spLocks noGrp="1"/>
          </p:cNvSpPr>
          <p:nvPr>
            <p:ph type="sldNum" sz="quarter" idx="10"/>
          </p:nvPr>
        </p:nvSpPr>
        <p:spPr/>
        <p:txBody>
          <a:bodyPr/>
          <a:lstStyle/>
          <a:p>
            <a:fld id="{70E7D737-41D3-435F-91E1-CD1E0ACFB611}" type="slidenum">
              <a:rPr lang="en-PH" smtClean="0"/>
              <a:t>4</a:t>
            </a:fld>
            <a:endParaRPr lang="en-PH"/>
          </a:p>
        </p:txBody>
      </p:sp>
    </p:spTree>
    <p:extLst>
      <p:ext uri="{BB962C8B-B14F-4D97-AF65-F5344CB8AC3E}">
        <p14:creationId xmlns:p14="http://schemas.microsoft.com/office/powerpoint/2010/main" val="832595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Example (Entrepreneurship):</a:t>
            </a:r>
            <a:r>
              <a:rPr lang="en-US" sz="1200" b="0" i="0" kern="1200" dirty="0" smtClean="0">
                <a:solidFill>
                  <a:schemeClr val="tx1"/>
                </a:solidFill>
                <a:effectLst/>
                <a:latin typeface="+mn-lt"/>
                <a:ea typeface="+mn-ea"/>
                <a:cs typeface="+mn-cs"/>
              </a:rPr>
              <a:t> A local restaurant owner expanding to offer catering services to nearby offices.</a:t>
            </a:r>
          </a:p>
          <a:p>
            <a:r>
              <a:rPr lang="en-US" sz="1200" b="1" i="0" kern="1200" dirty="0" smtClean="0">
                <a:solidFill>
                  <a:schemeClr val="tx1"/>
                </a:solidFill>
                <a:effectLst/>
                <a:latin typeface="+mn-lt"/>
                <a:ea typeface="+mn-ea"/>
                <a:cs typeface="+mn-cs"/>
              </a:rPr>
              <a:t>Example (</a:t>
            </a:r>
            <a:r>
              <a:rPr lang="en-US" sz="1200" b="1" i="0" kern="1200" dirty="0" err="1" smtClean="0">
                <a:solidFill>
                  <a:schemeClr val="tx1"/>
                </a:solidFill>
                <a:effectLst/>
                <a:latin typeface="+mn-lt"/>
                <a:ea typeface="+mn-ea"/>
                <a:cs typeface="+mn-cs"/>
              </a:rPr>
              <a:t>Technopreneurship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 startup working on </a:t>
            </a:r>
            <a:r>
              <a:rPr lang="en-US" sz="1200" b="0" i="0" kern="1200" dirty="0" err="1" smtClean="0">
                <a:solidFill>
                  <a:schemeClr val="tx1"/>
                </a:solidFill>
                <a:effectLst/>
                <a:latin typeface="+mn-lt"/>
                <a:ea typeface="+mn-ea"/>
                <a:cs typeface="+mn-cs"/>
              </a:rPr>
              <a:t>blockchain</a:t>
            </a:r>
            <a:r>
              <a:rPr lang="en-US" sz="1200" b="0" i="0" kern="1200" dirty="0" smtClean="0">
                <a:solidFill>
                  <a:schemeClr val="tx1"/>
                </a:solidFill>
                <a:effectLst/>
                <a:latin typeface="+mn-lt"/>
                <a:ea typeface="+mn-ea"/>
                <a:cs typeface="+mn-cs"/>
              </a:rPr>
              <a:t>-based solutions for supply chain management.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E7D737-41D3-435F-91E1-CD1E0ACFB611}" type="slidenum">
              <a:rPr lang="en-PH" smtClean="0"/>
              <a:t>5</a:t>
            </a:fld>
            <a:endParaRPr lang="en-PH"/>
          </a:p>
        </p:txBody>
      </p:sp>
    </p:spTree>
    <p:extLst>
      <p:ext uri="{BB962C8B-B14F-4D97-AF65-F5344CB8AC3E}">
        <p14:creationId xmlns:p14="http://schemas.microsoft.com/office/powerpoint/2010/main" val="354008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1" i="0" kern="1200" dirty="0" smtClean="0">
                <a:solidFill>
                  <a:schemeClr val="tx1"/>
                </a:solidFill>
                <a:effectLst/>
                <a:latin typeface="+mn-lt"/>
                <a:ea typeface="+mn-ea"/>
                <a:cs typeface="+mn-cs"/>
              </a:rPr>
              <a:t>Example (Entrepreneurship):</a:t>
            </a:r>
            <a:r>
              <a:rPr lang="en-PH" sz="1200" b="0" i="0" kern="1200" dirty="0" smtClean="0">
                <a:solidFill>
                  <a:schemeClr val="tx1"/>
                </a:solidFill>
                <a:effectLst/>
                <a:latin typeface="+mn-lt"/>
                <a:ea typeface="+mn-ea"/>
                <a:cs typeface="+mn-cs"/>
              </a:rPr>
              <a:t> A freelance graphic designer starting a design agency with a unique pricing model.</a:t>
            </a:r>
          </a:p>
          <a:p>
            <a:r>
              <a:rPr lang="en-PH" sz="1200" b="1" i="0" kern="1200" dirty="0" smtClean="0">
                <a:solidFill>
                  <a:schemeClr val="tx1"/>
                </a:solidFill>
                <a:effectLst/>
                <a:latin typeface="+mn-lt"/>
                <a:ea typeface="+mn-ea"/>
                <a:cs typeface="+mn-cs"/>
              </a:rPr>
              <a:t>Example (</a:t>
            </a:r>
            <a:r>
              <a:rPr lang="en-PH" sz="1200" b="1" i="0" kern="1200" dirty="0" err="1" smtClean="0">
                <a:solidFill>
                  <a:schemeClr val="tx1"/>
                </a:solidFill>
                <a:effectLst/>
                <a:latin typeface="+mn-lt"/>
                <a:ea typeface="+mn-ea"/>
                <a:cs typeface="+mn-cs"/>
              </a:rPr>
              <a:t>Technopreneurship</a:t>
            </a:r>
            <a:r>
              <a:rPr lang="en-PH" sz="1200" b="1" i="0" kern="1200" dirty="0" smtClean="0">
                <a:solidFill>
                  <a:schemeClr val="tx1"/>
                </a:solidFill>
                <a:effectLst/>
                <a:latin typeface="+mn-lt"/>
                <a:ea typeface="+mn-ea"/>
                <a:cs typeface="+mn-cs"/>
              </a:rPr>
              <a:t>):</a:t>
            </a:r>
            <a:r>
              <a:rPr lang="en-PH" sz="1200" b="0" i="0" kern="1200" dirty="0" smtClean="0">
                <a:solidFill>
                  <a:schemeClr val="tx1"/>
                </a:solidFill>
                <a:effectLst/>
                <a:latin typeface="+mn-lt"/>
                <a:ea typeface="+mn-ea"/>
                <a:cs typeface="+mn-cs"/>
              </a:rPr>
              <a:t> A company creating a subscription-based platform that uses </a:t>
            </a:r>
            <a:r>
              <a:rPr lang="en-PH" sz="1200" b="0" i="0" kern="1200" dirty="0" err="1" smtClean="0">
                <a:solidFill>
                  <a:schemeClr val="tx1"/>
                </a:solidFill>
                <a:effectLst/>
                <a:latin typeface="+mn-lt"/>
                <a:ea typeface="+mn-ea"/>
                <a:cs typeface="+mn-cs"/>
              </a:rPr>
              <a:t>IoT</a:t>
            </a:r>
            <a:r>
              <a:rPr lang="en-PH" sz="1200" b="0" i="0" kern="1200" dirty="0" smtClean="0">
                <a:solidFill>
                  <a:schemeClr val="tx1"/>
                </a:solidFill>
                <a:effectLst/>
                <a:latin typeface="+mn-lt"/>
                <a:ea typeface="+mn-ea"/>
                <a:cs typeface="+mn-cs"/>
              </a:rPr>
              <a:t> devices to monitor home energy usage and optimize efficiency.</a:t>
            </a:r>
            <a:endParaRPr lang="en-PH"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E7D737-41D3-435F-91E1-CD1E0ACFB611}" type="slidenum">
              <a:rPr lang="en-PH" smtClean="0"/>
              <a:t>6</a:t>
            </a:fld>
            <a:endParaRPr lang="en-PH"/>
          </a:p>
        </p:txBody>
      </p:sp>
    </p:spTree>
    <p:extLst>
      <p:ext uri="{BB962C8B-B14F-4D97-AF65-F5344CB8AC3E}">
        <p14:creationId xmlns:p14="http://schemas.microsoft.com/office/powerpoint/2010/main" val="21835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Example (Entrepreneurship):</a:t>
            </a:r>
            <a:r>
              <a:rPr lang="en-US" sz="1200" b="0" i="0" kern="1200" dirty="0" smtClean="0">
                <a:solidFill>
                  <a:schemeClr val="tx1"/>
                </a:solidFill>
                <a:effectLst/>
                <a:latin typeface="+mn-lt"/>
                <a:ea typeface="+mn-ea"/>
                <a:cs typeface="+mn-cs"/>
              </a:rPr>
              <a:t> A local bookstore owner expanding to open a second location in a nearby town.</a:t>
            </a:r>
          </a:p>
          <a:p>
            <a:r>
              <a:rPr lang="en-US" sz="1200" b="1" i="0" kern="1200" dirty="0" smtClean="0">
                <a:solidFill>
                  <a:schemeClr val="tx1"/>
                </a:solidFill>
                <a:effectLst/>
                <a:latin typeface="+mn-lt"/>
                <a:ea typeface="+mn-ea"/>
                <a:cs typeface="+mn-cs"/>
              </a:rPr>
              <a:t>Example (</a:t>
            </a:r>
            <a:r>
              <a:rPr lang="en-US" sz="1200" b="1" i="0" kern="1200" dirty="0" err="1" smtClean="0">
                <a:solidFill>
                  <a:schemeClr val="tx1"/>
                </a:solidFill>
                <a:effectLst/>
                <a:latin typeface="+mn-lt"/>
                <a:ea typeface="+mn-ea"/>
                <a:cs typeface="+mn-cs"/>
              </a:rPr>
              <a:t>Technopreneurship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 startup developing a software-as-a-service (SaaS) platform for remote project management, targeting a global market.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E7D737-41D3-435F-91E1-CD1E0ACFB611}" type="slidenum">
              <a:rPr lang="en-PH" smtClean="0"/>
              <a:t>7</a:t>
            </a:fld>
            <a:endParaRPr lang="en-PH"/>
          </a:p>
        </p:txBody>
      </p:sp>
    </p:spTree>
    <p:extLst>
      <p:ext uri="{BB962C8B-B14F-4D97-AF65-F5344CB8AC3E}">
        <p14:creationId xmlns:p14="http://schemas.microsoft.com/office/powerpoint/2010/main" val="95047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Example:</a:t>
            </a:r>
            <a:r>
              <a:rPr lang="en-US" sz="1200" dirty="0" smtClean="0"/>
              <a:t> Mark Zuckerberg, co-founder of Facebook, dropped out of Harvard to pursue the development of the social networking platform, taking a significant risk that eventually paid off.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a:t>
            </a:r>
            <a:r>
              <a:rPr lang="en-US" sz="1200" dirty="0" smtClean="0"/>
              <a:t> Jeff Bezos, founder of Amazon, had a vision of creating an online marketplace that offers a vast selection of products and excellent customer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a:t>
            </a:r>
            <a:r>
              <a:rPr lang="en-US" sz="1200" dirty="0" smtClean="0"/>
              <a:t> Colonel Sanders, the founder of KFC, faced multiple rejections before finding a franchise partner who believed in his fried chicken recipe.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a:t>
            </a:r>
            <a:r>
              <a:rPr lang="en-US" sz="1200" dirty="0" smtClean="0"/>
              <a:t> Steve Jobs, co-founder of Apple, was known for his innovative thinking and his ability to envision products that transformed industries.</a:t>
            </a:r>
          </a:p>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8</a:t>
            </a:fld>
            <a:endParaRPr lang="en-PH"/>
          </a:p>
        </p:txBody>
      </p:sp>
    </p:spTree>
    <p:extLst>
      <p:ext uri="{BB962C8B-B14F-4D97-AF65-F5344CB8AC3E}">
        <p14:creationId xmlns:p14="http://schemas.microsoft.com/office/powerpoint/2010/main" val="180536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Example:</a:t>
            </a:r>
            <a:r>
              <a:rPr lang="en-US" sz="1200" dirty="0" smtClean="0"/>
              <a:t> </a:t>
            </a:r>
            <a:r>
              <a:rPr lang="en-US" sz="1200" dirty="0" err="1" smtClean="0"/>
              <a:t>Elon</a:t>
            </a:r>
            <a:r>
              <a:rPr lang="en-US" sz="1200" dirty="0" smtClean="0"/>
              <a:t> Musk, founder of </a:t>
            </a:r>
            <a:r>
              <a:rPr lang="en-US" sz="1200" dirty="0" err="1" smtClean="0"/>
              <a:t>SpaceX</a:t>
            </a:r>
            <a:r>
              <a:rPr lang="en-US" sz="1200" dirty="0" smtClean="0"/>
              <a:t> and Tesla, has a strong technical background and has contributed significantly to the advancements in electric vehicles and space technology.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a:t>
            </a:r>
            <a:r>
              <a:rPr lang="en-US" sz="1200" dirty="0" smtClean="0"/>
              <a:t> Elizabeth Holmes, founder of </a:t>
            </a:r>
            <a:r>
              <a:rPr lang="en-US" sz="1200" dirty="0" err="1" smtClean="0"/>
              <a:t>Theranos</a:t>
            </a:r>
            <a:r>
              <a:rPr lang="en-US" sz="1200" dirty="0" smtClean="0"/>
              <a:t>, attempted to revolutionize the medical testing industry by creating a technology that could run multiple tests with just a few drops of blood.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a:t>
            </a:r>
            <a:r>
              <a:rPr lang="en-US" sz="1200" dirty="0" smtClean="0"/>
              <a:t> Eric Yuan, founder of Zoom Video Communications, adapted his video conferencing platform to meet the sudden surge in demand during the COVID-19 pandemic.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Example:</a:t>
            </a:r>
            <a:r>
              <a:rPr lang="en-US" sz="1200" dirty="0" smtClean="0"/>
              <a:t> Brian </a:t>
            </a:r>
            <a:r>
              <a:rPr lang="en-US" sz="1200" dirty="0" err="1" smtClean="0"/>
              <a:t>Chesky</a:t>
            </a:r>
            <a:r>
              <a:rPr lang="en-US" sz="1200" dirty="0" smtClean="0"/>
              <a:t>, Joe </a:t>
            </a:r>
            <a:r>
              <a:rPr lang="en-US" sz="1200" dirty="0" err="1" smtClean="0"/>
              <a:t>Gebbia</a:t>
            </a:r>
            <a:r>
              <a:rPr lang="en-US" sz="1200" dirty="0" smtClean="0"/>
              <a:t>, and Nathan </a:t>
            </a:r>
            <a:r>
              <a:rPr lang="en-US" sz="1200" dirty="0" err="1" smtClean="0"/>
              <a:t>Blecharczyk</a:t>
            </a:r>
            <a:r>
              <a:rPr lang="en-US" sz="1200" dirty="0" smtClean="0"/>
              <a:t> founded </a:t>
            </a:r>
            <a:r>
              <a:rPr lang="en-US" sz="1200" dirty="0" err="1" smtClean="0"/>
              <a:t>Airbnb</a:t>
            </a:r>
            <a:r>
              <a:rPr lang="en-US" sz="1200" dirty="0" smtClean="0"/>
              <a:t>, using technology to create a platform that connects travelers with unique accommodations.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9</a:t>
            </a:fld>
            <a:endParaRPr lang="en-PH"/>
          </a:p>
        </p:txBody>
      </p:sp>
    </p:spTree>
    <p:extLst>
      <p:ext uri="{BB962C8B-B14F-4D97-AF65-F5344CB8AC3E}">
        <p14:creationId xmlns:p14="http://schemas.microsoft.com/office/powerpoint/2010/main" val="178845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7AC5354-AA79-4804-9B2A-91399CDB3D18}" type="datetimeFigureOut">
              <a:rPr lang="en-PH" smtClean="0"/>
              <a:t>10/09/2023</a:t>
            </a:fld>
            <a:endParaRPr lang="en-PH"/>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PH"/>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038F8B6-9EE7-405A-8864-D5F95B5667F2}" type="slidenum">
              <a:rPr lang="en-PH" smtClean="0"/>
              <a:t>‹#›</a:t>
            </a:fld>
            <a:endParaRPr lang="en-P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7265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C5354-AA79-4804-9B2A-91399CDB3D18}" type="datetimeFigureOut">
              <a:rPr lang="en-PH" smtClean="0"/>
              <a:t>10/09/2023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8663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C5354-AA79-4804-9B2A-91399CDB3D18}" type="datetimeFigureOut">
              <a:rPr lang="en-PH" smtClean="0"/>
              <a:t>10/09/2023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200423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C5354-AA79-4804-9B2A-91399CDB3D18}" type="datetimeFigureOut">
              <a:rPr lang="en-PH" smtClean="0"/>
              <a:t>10/09/2023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83529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C5354-AA79-4804-9B2A-91399CDB3D18}" type="datetimeFigureOut">
              <a:rPr lang="en-PH" smtClean="0"/>
              <a:t>10/09/2023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002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AC5354-AA79-4804-9B2A-91399CDB3D18}" type="datetimeFigureOut">
              <a:rPr lang="en-PH" smtClean="0"/>
              <a:t>10/09/2023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67077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AC5354-AA79-4804-9B2A-91399CDB3D18}" type="datetimeFigureOut">
              <a:rPr lang="en-PH" smtClean="0"/>
              <a:t>10/09/2023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274530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AC5354-AA79-4804-9B2A-91399CDB3D18}" type="datetimeFigureOut">
              <a:rPr lang="en-PH" smtClean="0"/>
              <a:t>10/09/2023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166854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C5354-AA79-4804-9B2A-91399CDB3D18}" type="datetimeFigureOut">
              <a:rPr lang="en-PH" smtClean="0"/>
              <a:t>10/09/2023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40287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C5354-AA79-4804-9B2A-91399CDB3D18}" type="datetimeFigureOut">
              <a:rPr lang="en-PH" smtClean="0"/>
              <a:t>10/09/2023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65159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C5354-AA79-4804-9B2A-91399CDB3D18}" type="datetimeFigureOut">
              <a:rPr lang="en-PH" smtClean="0"/>
              <a:t>10/09/2023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245933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AC5354-AA79-4804-9B2A-91399CDB3D18}" type="datetimeFigureOut">
              <a:rPr lang="en-PH" smtClean="0"/>
              <a:t>10/09/2023</a:t>
            </a:fld>
            <a:endParaRPr lang="en-PH"/>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PH"/>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038F8B6-9EE7-405A-8864-D5F95B5667F2}" type="slidenum">
              <a:rPr lang="en-PH" smtClean="0"/>
              <a:t>‹#›</a:t>
            </a:fld>
            <a:endParaRPr lang="en-PH"/>
          </a:p>
        </p:txBody>
      </p:sp>
    </p:spTree>
    <p:extLst>
      <p:ext uri="{BB962C8B-B14F-4D97-AF65-F5344CB8AC3E}">
        <p14:creationId xmlns:p14="http://schemas.microsoft.com/office/powerpoint/2010/main" val="3552170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344" y="3700559"/>
            <a:ext cx="7942513" cy="793803"/>
          </a:xfrm>
        </p:spPr>
        <p:txBody>
          <a:bodyPr>
            <a:normAutofit fontScale="90000"/>
          </a:bodyPr>
          <a:lstStyle/>
          <a:p>
            <a:r>
              <a:rPr lang="en-US" dirty="0"/>
              <a:t>Module 1. Introduction to </a:t>
            </a:r>
            <a:r>
              <a:rPr lang="en-US" dirty="0" err="1"/>
              <a:t>Technopreneurship</a:t>
            </a:r>
            <a:endParaRPr lang="en-PH" dirty="0"/>
          </a:p>
        </p:txBody>
      </p:sp>
    </p:spTree>
    <p:extLst>
      <p:ext uri="{BB962C8B-B14F-4D97-AF65-F5344CB8AC3E}">
        <p14:creationId xmlns:p14="http://schemas.microsoft.com/office/powerpoint/2010/main" val="1986870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758952"/>
            <a:ext cx="7942513" cy="79380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dirty="0" err="1" smtClean="0"/>
              <a:t>Technopreneurship</a:t>
            </a:r>
            <a:endParaRPr lang="en-PH" dirty="0"/>
          </a:p>
        </p:txBody>
      </p:sp>
      <p:sp>
        <p:nvSpPr>
          <p:cNvPr id="5" name="Subtitle 2"/>
          <p:cNvSpPr txBox="1">
            <a:spLocks/>
          </p:cNvSpPr>
          <p:nvPr/>
        </p:nvSpPr>
        <p:spPr>
          <a:xfrm>
            <a:off x="1261872" y="1552755"/>
            <a:ext cx="9418320" cy="169164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200" dirty="0" smtClean="0"/>
              <a:t>A portmanteau of "technology" and "entrepreneurship," refers to the practice of identifying, developing, and commercializing innovative technology-based solutions or products. </a:t>
            </a:r>
            <a:endParaRPr lang="en-PH" sz="2200" dirty="0"/>
          </a:p>
        </p:txBody>
      </p:sp>
      <p:sp>
        <p:nvSpPr>
          <p:cNvPr id="6" name="Subtitle 2"/>
          <p:cNvSpPr txBox="1">
            <a:spLocks/>
          </p:cNvSpPr>
          <p:nvPr/>
        </p:nvSpPr>
        <p:spPr>
          <a:xfrm>
            <a:off x="1261872" y="2761316"/>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smtClean="0"/>
              <a:t>Involves blending entrepreneurial skills with technological innovation to create and grow new ventures that leverage technological advancements for market success. </a:t>
            </a:r>
            <a:r>
              <a:rPr lang="en-US" dirty="0" err="1" smtClean="0"/>
              <a:t>Technopreneurs</a:t>
            </a:r>
            <a:r>
              <a:rPr lang="en-US" dirty="0" smtClean="0"/>
              <a:t> are individuals who drive these ventures, and they often possess a deep understanding of both business and technology.</a:t>
            </a:r>
            <a:endParaRPr lang="en-PH" dirty="0"/>
          </a:p>
        </p:txBody>
      </p:sp>
      <p:sp>
        <p:nvSpPr>
          <p:cNvPr id="7" name="Subtitle 2"/>
          <p:cNvSpPr txBox="1">
            <a:spLocks/>
          </p:cNvSpPr>
          <p:nvPr/>
        </p:nvSpPr>
        <p:spPr>
          <a:xfrm>
            <a:off x="1261872" y="4535482"/>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smtClean="0"/>
              <a:t>Are individuals who drive these ventures, and they often possess a deep understanding of both business and technology.</a:t>
            </a:r>
            <a:endParaRPr lang="en-PH" dirty="0"/>
          </a:p>
        </p:txBody>
      </p:sp>
    </p:spTree>
    <p:extLst>
      <p:ext uri="{BB962C8B-B14F-4D97-AF65-F5344CB8AC3E}">
        <p14:creationId xmlns:p14="http://schemas.microsoft.com/office/powerpoint/2010/main" val="36920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586428"/>
            <a:ext cx="7942513" cy="793803"/>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dirty="0" smtClean="0"/>
              <a:t>Key element of </a:t>
            </a:r>
            <a:r>
              <a:rPr lang="en-PH" dirty="0" err="1" smtClean="0"/>
              <a:t>Technopreneurship</a:t>
            </a:r>
            <a:endParaRPr lang="en-PH" dirty="0"/>
          </a:p>
        </p:txBody>
      </p:sp>
      <p:sp>
        <p:nvSpPr>
          <p:cNvPr id="5" name="Subtitle 2"/>
          <p:cNvSpPr txBox="1">
            <a:spLocks/>
          </p:cNvSpPr>
          <p:nvPr/>
        </p:nvSpPr>
        <p:spPr>
          <a:xfrm>
            <a:off x="1261872" y="1552754"/>
            <a:ext cx="9418320" cy="4675517"/>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b="1" dirty="0"/>
              <a:t>Innovation:</a:t>
            </a:r>
            <a:r>
              <a:rPr lang="en-US" sz="2400" dirty="0"/>
              <a:t> </a:t>
            </a:r>
            <a:r>
              <a:rPr lang="en-US" sz="2400" dirty="0" err="1"/>
              <a:t>Technopreneurship</a:t>
            </a:r>
            <a:r>
              <a:rPr lang="en-US" sz="2400" dirty="0"/>
              <a:t> is rooted in innovation. It involves coming up with novel ideas, technologies, or approaches that address existing challenges or create new opportunities in the market.</a:t>
            </a:r>
          </a:p>
          <a:p>
            <a:r>
              <a:rPr lang="en-US" sz="2400" b="1" dirty="0"/>
              <a:t>Entrepreneurial Mindset:</a:t>
            </a:r>
            <a:r>
              <a:rPr lang="en-US" sz="2400" dirty="0"/>
              <a:t> </a:t>
            </a:r>
            <a:r>
              <a:rPr lang="en-US" sz="2400" dirty="0" err="1"/>
              <a:t>Technopreneurs</a:t>
            </a:r>
            <a:r>
              <a:rPr lang="en-US" sz="2400" dirty="0"/>
              <a:t> exhibit the characteristics of entrepreneurs, such as risk-taking, resilience, creativity, and a willingness to seize market gaps. They are driven by a vision to disrupt industries and create value through technology.</a:t>
            </a:r>
          </a:p>
          <a:p>
            <a:r>
              <a:rPr lang="en-US" sz="2400" b="1" dirty="0"/>
              <a:t>Technology Integration:</a:t>
            </a:r>
            <a:r>
              <a:rPr lang="en-US" sz="2400" dirty="0"/>
              <a:t> A core aspect of </a:t>
            </a:r>
            <a:r>
              <a:rPr lang="en-US" sz="2400" dirty="0" err="1"/>
              <a:t>technopreneurship</a:t>
            </a:r>
            <a:r>
              <a:rPr lang="en-US" sz="2400" dirty="0"/>
              <a:t> is the integration of technology into the business model. This could involve developing new software, hardware, apps, platforms, or any other tech-driven solution.</a:t>
            </a:r>
          </a:p>
          <a:p>
            <a:r>
              <a:rPr lang="en-US" sz="2400" b="1" dirty="0"/>
              <a:t>Market Orientation:</a:t>
            </a:r>
            <a:r>
              <a:rPr lang="en-US" sz="2400" dirty="0"/>
              <a:t> Successful </a:t>
            </a:r>
            <a:r>
              <a:rPr lang="en-US" sz="2400" dirty="0" err="1"/>
              <a:t>technopreneurs</a:t>
            </a:r>
            <a:r>
              <a:rPr lang="en-US" sz="2400" dirty="0"/>
              <a:t> are market-oriented. They understand the needs and preferences of their target audience and design their technology solutions to meet these needs effectively.</a:t>
            </a:r>
          </a:p>
          <a:p>
            <a:r>
              <a:rPr lang="en-US" sz="2400" b="1" dirty="0"/>
              <a:t>Scalability:</a:t>
            </a:r>
            <a:r>
              <a:rPr lang="en-US" sz="2400" dirty="0"/>
              <a:t> </a:t>
            </a:r>
            <a:r>
              <a:rPr lang="en-US" sz="2400" dirty="0" err="1"/>
              <a:t>Technopreneurial</a:t>
            </a:r>
            <a:r>
              <a:rPr lang="en-US" sz="2400" dirty="0"/>
              <a:t> ventures often have the potential for rapid growth and scalability. The goal is to build products or services that can reach a wide audience and generate substantial revenue.</a:t>
            </a:r>
          </a:p>
        </p:txBody>
      </p:sp>
    </p:spTree>
    <p:extLst>
      <p:ext uri="{BB962C8B-B14F-4D97-AF65-F5344CB8AC3E}">
        <p14:creationId xmlns:p14="http://schemas.microsoft.com/office/powerpoint/2010/main" val="220702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586428"/>
            <a:ext cx="7942513" cy="7938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sz="3200" dirty="0" smtClean="0"/>
              <a:t>Differences between Entrepreneurship and </a:t>
            </a:r>
            <a:r>
              <a:rPr lang="en-PH" sz="3200" dirty="0" err="1" smtClean="0"/>
              <a:t>Technopreneurship</a:t>
            </a:r>
            <a:endParaRPr lang="en-PH" sz="3200" dirty="0"/>
          </a:p>
        </p:txBody>
      </p:sp>
      <p:sp>
        <p:nvSpPr>
          <p:cNvPr id="5" name="Subtitle 2"/>
          <p:cNvSpPr txBox="1">
            <a:spLocks/>
          </p:cNvSpPr>
          <p:nvPr/>
        </p:nvSpPr>
        <p:spPr>
          <a:xfrm>
            <a:off x="1261872" y="1552754"/>
            <a:ext cx="9418320" cy="467551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b="1" dirty="0"/>
              <a:t>Technology Integration:</a:t>
            </a:r>
            <a:endParaRPr lang="en-US" sz="2000" dirty="0"/>
          </a:p>
          <a:p>
            <a:r>
              <a:rPr lang="en-US" sz="2000" b="1" dirty="0"/>
              <a:t>Entrepreneurship:</a:t>
            </a:r>
            <a:r>
              <a:rPr lang="en-US" sz="2000" dirty="0"/>
              <a:t> While entrepreneurs can leverage technology, it's not the primary focus. Entrepreneurs might enter established markets with traditional products or services.</a:t>
            </a:r>
          </a:p>
          <a:p>
            <a:r>
              <a:rPr lang="en-US" sz="2000" b="1" dirty="0" err="1"/>
              <a:t>Technopreneurship</a:t>
            </a:r>
            <a:r>
              <a:rPr lang="en-US" sz="2000" b="1" dirty="0"/>
              <a:t>:</a:t>
            </a:r>
            <a:r>
              <a:rPr lang="en-US" sz="2000" dirty="0"/>
              <a:t> Technology is at the core of </a:t>
            </a:r>
            <a:r>
              <a:rPr lang="en-US" sz="2000" dirty="0" err="1"/>
              <a:t>technopreneurial</a:t>
            </a:r>
            <a:r>
              <a:rPr lang="en-US" sz="2000" dirty="0"/>
              <a:t> ventures. These ventures revolve around creating or leveraging innovative technologies for market success.</a:t>
            </a:r>
          </a:p>
        </p:txBody>
      </p:sp>
    </p:spTree>
    <p:extLst>
      <p:ext uri="{BB962C8B-B14F-4D97-AF65-F5344CB8AC3E}">
        <p14:creationId xmlns:p14="http://schemas.microsoft.com/office/powerpoint/2010/main" val="32581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586428"/>
            <a:ext cx="7942513" cy="793803"/>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sz="3200" dirty="0" smtClean="0"/>
              <a:t>Differences between Entrepreneurship and </a:t>
            </a:r>
            <a:r>
              <a:rPr lang="en-PH" sz="3200" dirty="0" err="1" smtClean="0"/>
              <a:t>Technopreneurship</a:t>
            </a:r>
            <a:endParaRPr lang="en-PH" sz="3200" dirty="0"/>
          </a:p>
        </p:txBody>
      </p:sp>
      <p:sp>
        <p:nvSpPr>
          <p:cNvPr id="5" name="Subtitle 2"/>
          <p:cNvSpPr txBox="1">
            <a:spLocks/>
          </p:cNvSpPr>
          <p:nvPr/>
        </p:nvSpPr>
        <p:spPr>
          <a:xfrm>
            <a:off x="1261872" y="1552754"/>
            <a:ext cx="9418320" cy="467551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PH" sz="2000" b="1" dirty="0"/>
              <a:t>Industry Focus:</a:t>
            </a:r>
            <a:endParaRPr lang="en-PH" sz="2000" dirty="0"/>
          </a:p>
          <a:p>
            <a:r>
              <a:rPr lang="en-PH" sz="2000" b="1" dirty="0"/>
              <a:t>Entrepreneurship:</a:t>
            </a:r>
            <a:r>
              <a:rPr lang="en-PH" sz="2000" dirty="0"/>
              <a:t> Entrepreneurs can operate in various industries, both traditional and technology-based.</a:t>
            </a:r>
          </a:p>
          <a:p>
            <a:r>
              <a:rPr lang="en-PH" sz="2000" b="1" dirty="0" err="1"/>
              <a:t>Technopreneurship</a:t>
            </a:r>
            <a:r>
              <a:rPr lang="en-PH" sz="2000" b="1" dirty="0"/>
              <a:t>:</a:t>
            </a:r>
            <a:r>
              <a:rPr lang="en-PH" sz="2000" dirty="0"/>
              <a:t> </a:t>
            </a:r>
            <a:r>
              <a:rPr lang="en-PH" sz="2000" dirty="0" err="1"/>
              <a:t>Technopreneurs</a:t>
            </a:r>
            <a:r>
              <a:rPr lang="en-PH" sz="2000" dirty="0"/>
              <a:t> primarily operate in technology-driven sectors like software development, biotech, clean energy, etc.</a:t>
            </a:r>
          </a:p>
        </p:txBody>
      </p:sp>
    </p:spTree>
    <p:extLst>
      <p:ext uri="{BB962C8B-B14F-4D97-AF65-F5344CB8AC3E}">
        <p14:creationId xmlns:p14="http://schemas.microsoft.com/office/powerpoint/2010/main" val="2222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586428"/>
            <a:ext cx="7942513" cy="793803"/>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sz="3200" dirty="0" smtClean="0"/>
              <a:t>Differences between Entrepreneurship and </a:t>
            </a:r>
            <a:r>
              <a:rPr lang="en-PH" sz="3200" dirty="0" err="1" smtClean="0"/>
              <a:t>Technopreneurship</a:t>
            </a:r>
            <a:endParaRPr lang="en-PH" sz="3200" dirty="0"/>
          </a:p>
        </p:txBody>
      </p:sp>
      <p:sp>
        <p:nvSpPr>
          <p:cNvPr id="5" name="Subtitle 2"/>
          <p:cNvSpPr txBox="1">
            <a:spLocks/>
          </p:cNvSpPr>
          <p:nvPr/>
        </p:nvSpPr>
        <p:spPr>
          <a:xfrm>
            <a:off x="1261872" y="1552754"/>
            <a:ext cx="9418320" cy="467551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b="1" dirty="0"/>
              <a:t>Business Model:</a:t>
            </a:r>
            <a:endParaRPr lang="en-US" sz="2000" dirty="0"/>
          </a:p>
          <a:p>
            <a:r>
              <a:rPr lang="en-US" sz="2000" b="1" dirty="0"/>
              <a:t>Entrepreneurship:</a:t>
            </a:r>
            <a:r>
              <a:rPr lang="en-US" sz="2000" dirty="0"/>
              <a:t> Entrepreneurs may innovate in their business models, but the emphasis isn't solely on technology-driven models.</a:t>
            </a:r>
          </a:p>
          <a:p>
            <a:r>
              <a:rPr lang="en-US" sz="2000" b="1" dirty="0" err="1"/>
              <a:t>Technopreneurship</a:t>
            </a:r>
            <a:r>
              <a:rPr lang="en-US" sz="2000" b="1" dirty="0"/>
              <a:t>:</a:t>
            </a:r>
            <a:r>
              <a:rPr lang="en-US" sz="2000" dirty="0"/>
              <a:t> </a:t>
            </a:r>
            <a:r>
              <a:rPr lang="en-US" sz="2000" dirty="0" err="1"/>
              <a:t>Technopreneurs</a:t>
            </a:r>
            <a:r>
              <a:rPr lang="en-US" sz="2000" dirty="0"/>
              <a:t> often develop business models that are inherently tied to technological solutions.</a:t>
            </a:r>
          </a:p>
        </p:txBody>
      </p:sp>
    </p:spTree>
    <p:extLst>
      <p:ext uri="{BB962C8B-B14F-4D97-AF65-F5344CB8AC3E}">
        <p14:creationId xmlns:p14="http://schemas.microsoft.com/office/powerpoint/2010/main" val="31396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586428"/>
            <a:ext cx="7942513" cy="793803"/>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sz="3200" dirty="0" smtClean="0"/>
              <a:t>Differences between Entrepreneurship and </a:t>
            </a:r>
            <a:r>
              <a:rPr lang="en-PH" sz="3200" dirty="0" err="1" smtClean="0"/>
              <a:t>Technopreneurship</a:t>
            </a:r>
            <a:endParaRPr lang="en-PH" sz="3200" dirty="0"/>
          </a:p>
        </p:txBody>
      </p:sp>
      <p:sp>
        <p:nvSpPr>
          <p:cNvPr id="5" name="Subtitle 2"/>
          <p:cNvSpPr txBox="1">
            <a:spLocks/>
          </p:cNvSpPr>
          <p:nvPr/>
        </p:nvSpPr>
        <p:spPr>
          <a:xfrm>
            <a:off x="1261872" y="1552754"/>
            <a:ext cx="9418320" cy="467551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b="1" dirty="0"/>
              <a:t>Scale and Growth:</a:t>
            </a:r>
            <a:endParaRPr lang="en-US" sz="2000" dirty="0"/>
          </a:p>
          <a:p>
            <a:r>
              <a:rPr lang="en-US" sz="2000" b="1" dirty="0"/>
              <a:t>Entrepreneurship:</a:t>
            </a:r>
            <a:r>
              <a:rPr lang="en-US" sz="2000" dirty="0"/>
              <a:t> While entrepreneurs seek growth, not all ventures are designed for rapid scalability.</a:t>
            </a:r>
          </a:p>
          <a:p>
            <a:r>
              <a:rPr lang="en-US" sz="2000" b="1" dirty="0" err="1"/>
              <a:t>Technopreneurship</a:t>
            </a:r>
            <a:r>
              <a:rPr lang="en-US" sz="2000" b="1" dirty="0"/>
              <a:t>:</a:t>
            </a:r>
            <a:r>
              <a:rPr lang="en-US" sz="2000" dirty="0"/>
              <a:t> Technological solutions often allow for quicker scalability due to the potential for wider adoption.</a:t>
            </a:r>
          </a:p>
        </p:txBody>
      </p:sp>
    </p:spTree>
    <p:extLst>
      <p:ext uri="{BB962C8B-B14F-4D97-AF65-F5344CB8AC3E}">
        <p14:creationId xmlns:p14="http://schemas.microsoft.com/office/powerpoint/2010/main" val="399975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586428"/>
            <a:ext cx="7942513" cy="79380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sz="2400" b="1" dirty="0"/>
              <a:t>Entrepreneur Characteristics:</a:t>
            </a:r>
            <a:endParaRPr lang="en-PH" sz="3200" dirty="0"/>
          </a:p>
        </p:txBody>
      </p:sp>
      <p:sp>
        <p:nvSpPr>
          <p:cNvPr id="5" name="Subtitle 2"/>
          <p:cNvSpPr txBox="1">
            <a:spLocks/>
          </p:cNvSpPr>
          <p:nvPr/>
        </p:nvSpPr>
        <p:spPr>
          <a:xfrm>
            <a:off x="1261872" y="1552754"/>
            <a:ext cx="9418320" cy="467551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000" b="1" dirty="0"/>
              <a:t>Risk-Taking:</a:t>
            </a:r>
            <a:r>
              <a:rPr lang="en-US" sz="2000" dirty="0"/>
              <a:t> Entrepreneurs are willing to take calculated risks to pursue opportunities. They are comfortable stepping into the unknown and making decisions that might involve financial or personal risks.</a:t>
            </a:r>
          </a:p>
          <a:p>
            <a:r>
              <a:rPr lang="en-US" sz="2000" b="1" dirty="0" smtClean="0"/>
              <a:t>Vision</a:t>
            </a:r>
            <a:r>
              <a:rPr lang="en-US" sz="2000" b="1" dirty="0"/>
              <a:t>:</a:t>
            </a:r>
            <a:r>
              <a:rPr lang="en-US" sz="2000" dirty="0"/>
              <a:t> Entrepreneurs have a clear vision of what they want to achieve. They set long-term goals and work diligently to bring their vision to life.</a:t>
            </a:r>
          </a:p>
          <a:p>
            <a:r>
              <a:rPr lang="en-US" sz="2000" b="1" dirty="0" smtClean="0"/>
              <a:t>Persistence</a:t>
            </a:r>
            <a:r>
              <a:rPr lang="en-US" sz="2000" b="1" dirty="0"/>
              <a:t>:</a:t>
            </a:r>
            <a:r>
              <a:rPr lang="en-US" sz="2000" dirty="0"/>
              <a:t> Entrepreneurs face numerous challenges, and persistence is essential to overcoming obstacles and setbacks.</a:t>
            </a:r>
          </a:p>
          <a:p>
            <a:r>
              <a:rPr lang="en-US" sz="2000" b="1" dirty="0" smtClean="0"/>
              <a:t>Innovation</a:t>
            </a:r>
            <a:r>
              <a:rPr lang="en-US" sz="2000" b="1" dirty="0"/>
              <a:t>:</a:t>
            </a:r>
            <a:r>
              <a:rPr lang="en-US" sz="2000" dirty="0"/>
              <a:t> Entrepreneurs constantly seek innovative solutions and novel approaches to solving problems and meeting market demands</a:t>
            </a:r>
            <a:r>
              <a:rPr lang="en-US" sz="2000" dirty="0" smtClean="0"/>
              <a:t>.</a:t>
            </a:r>
            <a:endParaRPr lang="en-US" sz="2000" dirty="0"/>
          </a:p>
        </p:txBody>
      </p:sp>
    </p:spTree>
    <p:extLst>
      <p:ext uri="{BB962C8B-B14F-4D97-AF65-F5344CB8AC3E}">
        <p14:creationId xmlns:p14="http://schemas.microsoft.com/office/powerpoint/2010/main" val="155937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586428"/>
            <a:ext cx="7942513" cy="79380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PH" sz="2800" b="1" dirty="0" err="1"/>
              <a:t>Technopreneur</a:t>
            </a:r>
            <a:r>
              <a:rPr lang="en-PH" sz="2800" b="1" dirty="0"/>
              <a:t> Characteristics:</a:t>
            </a:r>
            <a:endParaRPr lang="en-PH" sz="3200" dirty="0"/>
          </a:p>
        </p:txBody>
      </p:sp>
      <p:sp>
        <p:nvSpPr>
          <p:cNvPr id="5" name="Subtitle 2"/>
          <p:cNvSpPr txBox="1">
            <a:spLocks/>
          </p:cNvSpPr>
          <p:nvPr/>
        </p:nvSpPr>
        <p:spPr>
          <a:xfrm>
            <a:off x="1261872" y="1552754"/>
            <a:ext cx="9418320" cy="467551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000" b="1" dirty="0"/>
              <a:t>Tech-Savvy:</a:t>
            </a:r>
            <a:r>
              <a:rPr lang="en-US" sz="2000" dirty="0"/>
              <a:t> </a:t>
            </a:r>
            <a:r>
              <a:rPr lang="en-US" sz="2000" dirty="0" err="1"/>
              <a:t>Technopreneurs</a:t>
            </a:r>
            <a:r>
              <a:rPr lang="en-US" sz="2000" dirty="0"/>
              <a:t> have a deep understanding of technology and its potential applications. They keep up with technological trends and developments.</a:t>
            </a:r>
          </a:p>
          <a:p>
            <a:r>
              <a:rPr lang="en-US" sz="2000" b="1" dirty="0" smtClean="0"/>
              <a:t>Creativity</a:t>
            </a:r>
            <a:r>
              <a:rPr lang="en-US" sz="2000" b="1" dirty="0"/>
              <a:t>:</a:t>
            </a:r>
            <a:r>
              <a:rPr lang="en-US" sz="2000" dirty="0"/>
              <a:t> </a:t>
            </a:r>
            <a:r>
              <a:rPr lang="en-US" sz="2000" dirty="0" err="1"/>
              <a:t>Technopreneurs</a:t>
            </a:r>
            <a:r>
              <a:rPr lang="en-US" sz="2000" dirty="0"/>
              <a:t> use their creativity to develop technological solutions that address market needs or create entirely new opportunities.</a:t>
            </a:r>
          </a:p>
          <a:p>
            <a:r>
              <a:rPr lang="en-US" sz="2000" b="1" dirty="0" smtClean="0"/>
              <a:t>Adaptability</a:t>
            </a:r>
            <a:r>
              <a:rPr lang="en-US" sz="2000" b="1" dirty="0"/>
              <a:t>:</a:t>
            </a:r>
            <a:r>
              <a:rPr lang="en-US" sz="2000" dirty="0"/>
              <a:t> The fast-paced nature of technology requires </a:t>
            </a:r>
            <a:r>
              <a:rPr lang="en-US" sz="2000" dirty="0" err="1"/>
              <a:t>technopreneurs</a:t>
            </a:r>
            <a:r>
              <a:rPr lang="en-US" sz="2000" dirty="0"/>
              <a:t> to be adaptable and open to changes in both their products and business strategies.</a:t>
            </a:r>
          </a:p>
          <a:p>
            <a:r>
              <a:rPr lang="en-US" sz="2000" b="1" dirty="0" smtClean="0"/>
              <a:t>Tech-Driven </a:t>
            </a:r>
            <a:r>
              <a:rPr lang="en-US" sz="2000" b="1" dirty="0"/>
              <a:t>Innovation:</a:t>
            </a:r>
            <a:r>
              <a:rPr lang="en-US" sz="2000" dirty="0"/>
              <a:t> </a:t>
            </a:r>
            <a:r>
              <a:rPr lang="en-US" sz="2000" dirty="0" err="1"/>
              <a:t>Technopreneurs</a:t>
            </a:r>
            <a:r>
              <a:rPr lang="en-US" sz="2000" dirty="0"/>
              <a:t> innovate by integrating technology into their business models, creating new products, services, or platforms that leverage technological advancements</a:t>
            </a:r>
            <a:r>
              <a:rPr lang="en-US" sz="2000" dirty="0" smtClean="0"/>
              <a:t>.</a:t>
            </a:r>
            <a:endParaRPr lang="en-US" sz="2000" dirty="0"/>
          </a:p>
        </p:txBody>
      </p:sp>
    </p:spTree>
    <p:extLst>
      <p:ext uri="{BB962C8B-B14F-4D97-AF65-F5344CB8AC3E}">
        <p14:creationId xmlns:p14="http://schemas.microsoft.com/office/powerpoint/2010/main" val="323904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1413</TotalTime>
  <Words>1414</Words>
  <Application>Microsoft Office PowerPoint</Application>
  <PresentationFormat>Widescreen</PresentationFormat>
  <Paragraphs>72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Schoolbook</vt:lpstr>
      <vt:lpstr>Wingdings 2</vt:lpstr>
      <vt:lpstr>View</vt:lpstr>
      <vt:lpstr>Module 1. Introduction to Technopreneurship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Technopreneurship</dc:title>
  <dc:creator>Doms</dc:creator>
  <cp:lastModifiedBy>Dominique Adrias</cp:lastModifiedBy>
  <cp:revision>12</cp:revision>
  <dcterms:created xsi:type="dcterms:W3CDTF">2023-08-30T02:33:26Z</dcterms:created>
  <dcterms:modified xsi:type="dcterms:W3CDTF">2023-09-10T12:12:55Z</dcterms:modified>
</cp:coreProperties>
</file>