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8"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1622" autoAdjust="0"/>
  </p:normalViewPr>
  <p:slideViewPr>
    <p:cSldViewPr snapToGrid="0">
      <p:cViewPr varScale="1">
        <p:scale>
          <a:sx n="55" d="100"/>
          <a:sy n="55" d="100"/>
        </p:scale>
        <p:origin x="174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820CC-C464-48FC-BF1A-708C536D9689}" type="datetimeFigureOut">
              <a:rPr lang="en-PH" smtClean="0"/>
              <a:t>07/09/2023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E7D737-41D3-435F-91E1-CD1E0ACFB611}" type="slidenum">
              <a:rPr lang="en-PH" smtClean="0"/>
              <a:t>‹#›</a:t>
            </a:fld>
            <a:endParaRPr lang="en-PH"/>
          </a:p>
        </p:txBody>
      </p:sp>
    </p:spTree>
    <p:extLst>
      <p:ext uri="{BB962C8B-B14F-4D97-AF65-F5344CB8AC3E}">
        <p14:creationId xmlns:p14="http://schemas.microsoft.com/office/powerpoint/2010/main" val="3597126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70E7D737-41D3-435F-91E1-CD1E0ACFB611}" type="slidenum">
              <a:rPr lang="en-PH" smtClean="0"/>
              <a:t>2</a:t>
            </a:fld>
            <a:endParaRPr lang="en-PH"/>
          </a:p>
        </p:txBody>
      </p:sp>
    </p:spTree>
    <p:extLst>
      <p:ext uri="{BB962C8B-B14F-4D97-AF65-F5344CB8AC3E}">
        <p14:creationId xmlns:p14="http://schemas.microsoft.com/office/powerpoint/2010/main" val="3385306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70E7D737-41D3-435F-91E1-CD1E0ACFB611}" type="slidenum">
              <a:rPr lang="en-PH" smtClean="0"/>
              <a:t>11</a:t>
            </a:fld>
            <a:endParaRPr lang="en-PH"/>
          </a:p>
        </p:txBody>
      </p:sp>
    </p:spTree>
    <p:extLst>
      <p:ext uri="{BB962C8B-B14F-4D97-AF65-F5344CB8AC3E}">
        <p14:creationId xmlns:p14="http://schemas.microsoft.com/office/powerpoint/2010/main" val="1228757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70E7D737-41D3-435F-91E1-CD1E0ACFB611}" type="slidenum">
              <a:rPr lang="en-PH" smtClean="0"/>
              <a:t>12</a:t>
            </a:fld>
            <a:endParaRPr lang="en-PH"/>
          </a:p>
        </p:txBody>
      </p:sp>
    </p:spTree>
    <p:extLst>
      <p:ext uri="{BB962C8B-B14F-4D97-AF65-F5344CB8AC3E}">
        <p14:creationId xmlns:p14="http://schemas.microsoft.com/office/powerpoint/2010/main" val="4065853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70E7D737-41D3-435F-91E1-CD1E0ACFB611}" type="slidenum">
              <a:rPr lang="en-PH" smtClean="0"/>
              <a:t>13</a:t>
            </a:fld>
            <a:endParaRPr lang="en-PH"/>
          </a:p>
        </p:txBody>
      </p:sp>
    </p:spTree>
    <p:extLst>
      <p:ext uri="{BB962C8B-B14F-4D97-AF65-F5344CB8AC3E}">
        <p14:creationId xmlns:p14="http://schemas.microsoft.com/office/powerpoint/2010/main" val="2059545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70E7D737-41D3-435F-91E1-CD1E0ACFB611}" type="slidenum">
              <a:rPr lang="en-PH" smtClean="0"/>
              <a:t>14</a:t>
            </a:fld>
            <a:endParaRPr lang="en-PH"/>
          </a:p>
        </p:txBody>
      </p:sp>
    </p:spTree>
    <p:extLst>
      <p:ext uri="{BB962C8B-B14F-4D97-AF65-F5344CB8AC3E}">
        <p14:creationId xmlns:p14="http://schemas.microsoft.com/office/powerpoint/2010/main" val="21970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70E7D737-41D3-435F-91E1-CD1E0ACFB611}" type="slidenum">
              <a:rPr lang="en-PH" smtClean="0"/>
              <a:t>15</a:t>
            </a:fld>
            <a:endParaRPr lang="en-PH"/>
          </a:p>
        </p:txBody>
      </p:sp>
    </p:spTree>
    <p:extLst>
      <p:ext uri="{BB962C8B-B14F-4D97-AF65-F5344CB8AC3E}">
        <p14:creationId xmlns:p14="http://schemas.microsoft.com/office/powerpoint/2010/main" val="2402246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Both the Consumer Protection Law and RA 8792 collectively aim to create a fair and secure environment for consumers, whether they are engaging in traditional commerce or e-commerce transactions. These laws empower consumers with rights and provide mechanisms for seeking redress in case of disputes or fraudulent activities. Businesses, on the other hand, are obligated to adhere to these laws to maintain consumer trust and operate ethically.</a:t>
            </a:r>
          </a:p>
          <a:p>
            <a:r>
              <a:rPr lang="en-US" sz="1200" dirty="0" smtClean="0"/>
              <a:t>	</a:t>
            </a:r>
            <a:endParaRPr lang="en-US" sz="1200" dirty="0"/>
          </a:p>
        </p:txBody>
      </p:sp>
      <p:sp>
        <p:nvSpPr>
          <p:cNvPr id="4" name="Slide Number Placeholder 3"/>
          <p:cNvSpPr>
            <a:spLocks noGrp="1"/>
          </p:cNvSpPr>
          <p:nvPr>
            <p:ph type="sldNum" sz="quarter" idx="10"/>
          </p:nvPr>
        </p:nvSpPr>
        <p:spPr/>
        <p:txBody>
          <a:bodyPr/>
          <a:lstStyle/>
          <a:p>
            <a:fld id="{70E7D737-41D3-435F-91E1-CD1E0ACFB611}" type="slidenum">
              <a:rPr lang="en-PH" smtClean="0"/>
              <a:t>16</a:t>
            </a:fld>
            <a:endParaRPr lang="en-PH"/>
          </a:p>
        </p:txBody>
      </p:sp>
    </p:spTree>
    <p:extLst>
      <p:ext uri="{BB962C8B-B14F-4D97-AF65-F5344CB8AC3E}">
        <p14:creationId xmlns:p14="http://schemas.microsoft.com/office/powerpoint/2010/main" val="2653694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70E7D737-41D3-435F-91E1-CD1E0ACFB611}" type="slidenum">
              <a:rPr lang="en-PH" smtClean="0"/>
              <a:t>3</a:t>
            </a:fld>
            <a:endParaRPr lang="en-PH"/>
          </a:p>
        </p:txBody>
      </p:sp>
    </p:spTree>
    <p:extLst>
      <p:ext uri="{BB962C8B-B14F-4D97-AF65-F5344CB8AC3E}">
        <p14:creationId xmlns:p14="http://schemas.microsoft.com/office/powerpoint/2010/main" val="1548416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70E7D737-41D3-435F-91E1-CD1E0ACFB611}" type="slidenum">
              <a:rPr lang="en-PH" smtClean="0"/>
              <a:t>4</a:t>
            </a:fld>
            <a:endParaRPr lang="en-PH"/>
          </a:p>
        </p:txBody>
      </p:sp>
    </p:spTree>
    <p:extLst>
      <p:ext uri="{BB962C8B-B14F-4D97-AF65-F5344CB8AC3E}">
        <p14:creationId xmlns:p14="http://schemas.microsoft.com/office/powerpoint/2010/main" val="2680921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70E7D737-41D3-435F-91E1-CD1E0ACFB611}" type="slidenum">
              <a:rPr lang="en-PH" smtClean="0"/>
              <a:t>5</a:t>
            </a:fld>
            <a:endParaRPr lang="en-PH"/>
          </a:p>
        </p:txBody>
      </p:sp>
    </p:spTree>
    <p:extLst>
      <p:ext uri="{BB962C8B-B14F-4D97-AF65-F5344CB8AC3E}">
        <p14:creationId xmlns:p14="http://schemas.microsoft.com/office/powerpoint/2010/main" val="1262915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70E7D737-41D3-435F-91E1-CD1E0ACFB611}" type="slidenum">
              <a:rPr lang="en-PH" smtClean="0"/>
              <a:t>6</a:t>
            </a:fld>
            <a:endParaRPr lang="en-PH"/>
          </a:p>
        </p:txBody>
      </p:sp>
    </p:spTree>
    <p:extLst>
      <p:ext uri="{BB962C8B-B14F-4D97-AF65-F5344CB8AC3E}">
        <p14:creationId xmlns:p14="http://schemas.microsoft.com/office/powerpoint/2010/main" val="3907515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70E7D737-41D3-435F-91E1-CD1E0ACFB611}" type="slidenum">
              <a:rPr lang="en-PH" smtClean="0"/>
              <a:t>7</a:t>
            </a:fld>
            <a:endParaRPr lang="en-PH"/>
          </a:p>
        </p:txBody>
      </p:sp>
    </p:spTree>
    <p:extLst>
      <p:ext uri="{BB962C8B-B14F-4D97-AF65-F5344CB8AC3E}">
        <p14:creationId xmlns:p14="http://schemas.microsoft.com/office/powerpoint/2010/main" val="2702090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70E7D737-41D3-435F-91E1-CD1E0ACFB611}" type="slidenum">
              <a:rPr lang="en-PH" smtClean="0"/>
              <a:t>8</a:t>
            </a:fld>
            <a:endParaRPr lang="en-PH"/>
          </a:p>
        </p:txBody>
      </p:sp>
    </p:spTree>
    <p:extLst>
      <p:ext uri="{BB962C8B-B14F-4D97-AF65-F5344CB8AC3E}">
        <p14:creationId xmlns:p14="http://schemas.microsoft.com/office/powerpoint/2010/main" val="3724877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70E7D737-41D3-435F-91E1-CD1E0ACFB611}" type="slidenum">
              <a:rPr lang="en-PH" smtClean="0"/>
              <a:t>9</a:t>
            </a:fld>
            <a:endParaRPr lang="en-PH"/>
          </a:p>
        </p:txBody>
      </p:sp>
    </p:spTree>
    <p:extLst>
      <p:ext uri="{BB962C8B-B14F-4D97-AF65-F5344CB8AC3E}">
        <p14:creationId xmlns:p14="http://schemas.microsoft.com/office/powerpoint/2010/main" val="635423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70E7D737-41D3-435F-91E1-CD1E0ACFB611}" type="slidenum">
              <a:rPr lang="en-PH" smtClean="0"/>
              <a:t>10</a:t>
            </a:fld>
            <a:endParaRPr lang="en-PH"/>
          </a:p>
        </p:txBody>
      </p:sp>
    </p:spTree>
    <p:extLst>
      <p:ext uri="{BB962C8B-B14F-4D97-AF65-F5344CB8AC3E}">
        <p14:creationId xmlns:p14="http://schemas.microsoft.com/office/powerpoint/2010/main" val="737497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7AC5354-AA79-4804-9B2A-91399CDB3D18}" type="datetimeFigureOut">
              <a:rPr lang="en-PH" smtClean="0"/>
              <a:t>07/09/2023</a:t>
            </a:fld>
            <a:endParaRPr lang="en-PH"/>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PH"/>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038F8B6-9EE7-405A-8864-D5F95B5667F2}" type="slidenum">
              <a:rPr lang="en-PH" smtClean="0"/>
              <a:t>‹#›</a:t>
            </a:fld>
            <a:endParaRPr lang="en-PH"/>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726548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AC5354-AA79-4804-9B2A-91399CDB3D18}" type="datetimeFigureOut">
              <a:rPr lang="en-PH" smtClean="0"/>
              <a:t>07/09/2023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038F8B6-9EE7-405A-8864-D5F95B5667F2}" type="slidenum">
              <a:rPr lang="en-PH" smtClean="0"/>
              <a:t>‹#›</a:t>
            </a:fld>
            <a:endParaRPr lang="en-PH"/>
          </a:p>
        </p:txBody>
      </p:sp>
    </p:spTree>
    <p:extLst>
      <p:ext uri="{BB962C8B-B14F-4D97-AF65-F5344CB8AC3E}">
        <p14:creationId xmlns:p14="http://schemas.microsoft.com/office/powerpoint/2010/main" val="386633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AC5354-AA79-4804-9B2A-91399CDB3D18}" type="datetimeFigureOut">
              <a:rPr lang="en-PH" smtClean="0"/>
              <a:t>07/09/2023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038F8B6-9EE7-405A-8864-D5F95B5667F2}" type="slidenum">
              <a:rPr lang="en-PH" smtClean="0"/>
              <a:t>‹#›</a:t>
            </a:fld>
            <a:endParaRPr lang="en-PH"/>
          </a:p>
        </p:txBody>
      </p:sp>
    </p:spTree>
    <p:extLst>
      <p:ext uri="{BB962C8B-B14F-4D97-AF65-F5344CB8AC3E}">
        <p14:creationId xmlns:p14="http://schemas.microsoft.com/office/powerpoint/2010/main" val="2004233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AC5354-AA79-4804-9B2A-91399CDB3D18}" type="datetimeFigureOut">
              <a:rPr lang="en-PH" smtClean="0"/>
              <a:t>07/09/2023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038F8B6-9EE7-405A-8864-D5F95B5667F2}" type="slidenum">
              <a:rPr lang="en-PH" smtClean="0"/>
              <a:t>‹#›</a:t>
            </a:fld>
            <a:endParaRPr lang="en-PH"/>
          </a:p>
        </p:txBody>
      </p:sp>
    </p:spTree>
    <p:extLst>
      <p:ext uri="{BB962C8B-B14F-4D97-AF65-F5344CB8AC3E}">
        <p14:creationId xmlns:p14="http://schemas.microsoft.com/office/powerpoint/2010/main" val="3835298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AC5354-AA79-4804-9B2A-91399CDB3D18}" type="datetimeFigureOut">
              <a:rPr lang="en-PH" smtClean="0"/>
              <a:t>07/09/2023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038F8B6-9EE7-405A-8864-D5F95B5667F2}" type="slidenum">
              <a:rPr lang="en-PH" smtClean="0"/>
              <a:t>‹#›</a:t>
            </a:fld>
            <a:endParaRPr lang="en-PH"/>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80023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AC5354-AA79-4804-9B2A-91399CDB3D18}" type="datetimeFigureOut">
              <a:rPr lang="en-PH" smtClean="0"/>
              <a:t>07/09/2023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038F8B6-9EE7-405A-8864-D5F95B5667F2}" type="slidenum">
              <a:rPr lang="en-PH" smtClean="0"/>
              <a:t>‹#›</a:t>
            </a:fld>
            <a:endParaRPr lang="en-PH"/>
          </a:p>
        </p:txBody>
      </p:sp>
    </p:spTree>
    <p:extLst>
      <p:ext uri="{BB962C8B-B14F-4D97-AF65-F5344CB8AC3E}">
        <p14:creationId xmlns:p14="http://schemas.microsoft.com/office/powerpoint/2010/main" val="670771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AC5354-AA79-4804-9B2A-91399CDB3D18}" type="datetimeFigureOut">
              <a:rPr lang="en-PH" smtClean="0"/>
              <a:t>07/09/2023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6038F8B6-9EE7-405A-8864-D5F95B5667F2}" type="slidenum">
              <a:rPr lang="en-PH" smtClean="0"/>
              <a:t>‹#›</a:t>
            </a:fld>
            <a:endParaRPr lang="en-PH"/>
          </a:p>
        </p:txBody>
      </p:sp>
    </p:spTree>
    <p:extLst>
      <p:ext uri="{BB962C8B-B14F-4D97-AF65-F5344CB8AC3E}">
        <p14:creationId xmlns:p14="http://schemas.microsoft.com/office/powerpoint/2010/main" val="2745307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AC5354-AA79-4804-9B2A-91399CDB3D18}" type="datetimeFigureOut">
              <a:rPr lang="en-PH" smtClean="0"/>
              <a:t>07/09/2023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6038F8B6-9EE7-405A-8864-D5F95B5667F2}" type="slidenum">
              <a:rPr lang="en-PH" smtClean="0"/>
              <a:t>‹#›</a:t>
            </a:fld>
            <a:endParaRPr lang="en-PH"/>
          </a:p>
        </p:txBody>
      </p:sp>
    </p:spTree>
    <p:extLst>
      <p:ext uri="{BB962C8B-B14F-4D97-AF65-F5344CB8AC3E}">
        <p14:creationId xmlns:p14="http://schemas.microsoft.com/office/powerpoint/2010/main" val="1668544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AC5354-AA79-4804-9B2A-91399CDB3D18}" type="datetimeFigureOut">
              <a:rPr lang="en-PH" smtClean="0"/>
              <a:t>07/09/2023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6038F8B6-9EE7-405A-8864-D5F95B5667F2}" type="slidenum">
              <a:rPr lang="en-PH" smtClean="0"/>
              <a:t>‹#›</a:t>
            </a:fld>
            <a:endParaRPr lang="en-PH"/>
          </a:p>
        </p:txBody>
      </p:sp>
    </p:spTree>
    <p:extLst>
      <p:ext uri="{BB962C8B-B14F-4D97-AF65-F5344CB8AC3E}">
        <p14:creationId xmlns:p14="http://schemas.microsoft.com/office/powerpoint/2010/main" val="340287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AC5354-AA79-4804-9B2A-91399CDB3D18}" type="datetimeFigureOut">
              <a:rPr lang="en-PH" smtClean="0"/>
              <a:t>07/09/2023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038F8B6-9EE7-405A-8864-D5F95B5667F2}" type="slidenum">
              <a:rPr lang="en-PH" smtClean="0"/>
              <a:t>‹#›</a:t>
            </a:fld>
            <a:endParaRPr lang="en-PH"/>
          </a:p>
        </p:txBody>
      </p:sp>
    </p:spTree>
    <p:extLst>
      <p:ext uri="{BB962C8B-B14F-4D97-AF65-F5344CB8AC3E}">
        <p14:creationId xmlns:p14="http://schemas.microsoft.com/office/powerpoint/2010/main" val="3651594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AC5354-AA79-4804-9B2A-91399CDB3D18}" type="datetimeFigureOut">
              <a:rPr lang="en-PH" smtClean="0"/>
              <a:t>07/09/2023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038F8B6-9EE7-405A-8864-D5F95B5667F2}" type="slidenum">
              <a:rPr lang="en-PH" smtClean="0"/>
              <a:t>‹#›</a:t>
            </a:fld>
            <a:endParaRPr lang="en-PH"/>
          </a:p>
        </p:txBody>
      </p:sp>
    </p:spTree>
    <p:extLst>
      <p:ext uri="{BB962C8B-B14F-4D97-AF65-F5344CB8AC3E}">
        <p14:creationId xmlns:p14="http://schemas.microsoft.com/office/powerpoint/2010/main" val="2459332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7AC5354-AA79-4804-9B2A-91399CDB3D18}" type="datetimeFigureOut">
              <a:rPr lang="en-PH" smtClean="0"/>
              <a:t>07/09/2023</a:t>
            </a:fld>
            <a:endParaRPr lang="en-PH"/>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PH"/>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038F8B6-9EE7-405A-8864-D5F95B5667F2}" type="slidenum">
              <a:rPr lang="en-PH" smtClean="0"/>
              <a:t>‹#›</a:t>
            </a:fld>
            <a:endParaRPr lang="en-PH"/>
          </a:p>
        </p:txBody>
      </p:sp>
    </p:spTree>
    <p:extLst>
      <p:ext uri="{BB962C8B-B14F-4D97-AF65-F5344CB8AC3E}">
        <p14:creationId xmlns:p14="http://schemas.microsoft.com/office/powerpoint/2010/main" val="3552170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9344" y="3700559"/>
            <a:ext cx="7942513" cy="793803"/>
          </a:xfrm>
        </p:spPr>
        <p:txBody>
          <a:bodyPr>
            <a:noAutofit/>
          </a:bodyPr>
          <a:lstStyle/>
          <a:p>
            <a:r>
              <a:rPr lang="en-US" sz="4800" b="1" dirty="0"/>
              <a:t>Module </a:t>
            </a:r>
            <a:r>
              <a:rPr lang="en-US" sz="4800" b="1" dirty="0" smtClean="0"/>
              <a:t>1:	</a:t>
            </a:r>
            <a:r>
              <a:rPr lang="en-US" sz="4800" dirty="0" smtClean="0"/>
              <a:t> </a:t>
            </a:r>
            <a:r>
              <a:rPr lang="en-US" sz="4800" dirty="0"/>
              <a:t>Understanding Consumer Protection Law and e-Commerce Consumer Protection Law in the Philippines (RA 8792)</a:t>
            </a:r>
            <a:endParaRPr lang="en-PH" sz="4800" dirty="0"/>
          </a:p>
        </p:txBody>
      </p:sp>
    </p:spTree>
    <p:extLst>
      <p:ext uri="{BB962C8B-B14F-4D97-AF65-F5344CB8AC3E}">
        <p14:creationId xmlns:p14="http://schemas.microsoft.com/office/powerpoint/2010/main" val="19868700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431174" y="692728"/>
            <a:ext cx="7588136" cy="523220"/>
          </a:xfrm>
          <a:prstGeom prst="rect">
            <a:avLst/>
          </a:prstGeom>
          <a:noFill/>
        </p:spPr>
        <p:txBody>
          <a:bodyPr wrap="square" rtlCol="0">
            <a:spAutoFit/>
          </a:bodyPr>
          <a:lstStyle/>
          <a:p>
            <a:r>
              <a:rPr lang="en-PH" sz="2800" b="1" dirty="0"/>
              <a:t>Key Provisions and Principles</a:t>
            </a:r>
            <a:endParaRPr lang="en-PH" sz="2800" dirty="0"/>
          </a:p>
        </p:txBody>
      </p:sp>
      <p:sp>
        <p:nvSpPr>
          <p:cNvPr id="5" name="TextBox 4"/>
          <p:cNvSpPr txBox="1"/>
          <p:nvPr/>
        </p:nvSpPr>
        <p:spPr>
          <a:xfrm flipH="1">
            <a:off x="1431173" y="1717964"/>
            <a:ext cx="9403081" cy="2246769"/>
          </a:xfrm>
          <a:prstGeom prst="rect">
            <a:avLst/>
          </a:prstGeom>
          <a:noFill/>
        </p:spPr>
        <p:txBody>
          <a:bodyPr wrap="square" rtlCol="0">
            <a:spAutoFit/>
          </a:bodyPr>
          <a:lstStyle/>
          <a:p>
            <a:r>
              <a:rPr lang="en-US" sz="2800" b="1" dirty="0"/>
              <a:t>a. Electronic Contracts:</a:t>
            </a:r>
            <a:endParaRPr lang="en-US" sz="2800" dirty="0"/>
          </a:p>
          <a:p>
            <a:r>
              <a:rPr lang="en-US" sz="2800" dirty="0"/>
              <a:t>RA 8792 recognizes the validity of electronic contracts and digital signatures.</a:t>
            </a:r>
          </a:p>
          <a:p>
            <a:r>
              <a:rPr lang="en-US" sz="2800" dirty="0"/>
              <a:t>This allows consumers to engage in legally binding transactions online.</a:t>
            </a:r>
          </a:p>
        </p:txBody>
      </p:sp>
    </p:spTree>
    <p:extLst>
      <p:ext uri="{BB962C8B-B14F-4D97-AF65-F5344CB8AC3E}">
        <p14:creationId xmlns:p14="http://schemas.microsoft.com/office/powerpoint/2010/main" val="2542154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431174" y="692728"/>
            <a:ext cx="7588136" cy="523220"/>
          </a:xfrm>
          <a:prstGeom prst="rect">
            <a:avLst/>
          </a:prstGeom>
          <a:noFill/>
        </p:spPr>
        <p:txBody>
          <a:bodyPr wrap="square" rtlCol="0">
            <a:spAutoFit/>
          </a:bodyPr>
          <a:lstStyle/>
          <a:p>
            <a:r>
              <a:rPr lang="en-PH" sz="2800" b="1" dirty="0"/>
              <a:t>Key Provisions and Principles</a:t>
            </a:r>
            <a:endParaRPr lang="en-PH" sz="2800" dirty="0"/>
          </a:p>
        </p:txBody>
      </p:sp>
      <p:sp>
        <p:nvSpPr>
          <p:cNvPr id="5" name="TextBox 4"/>
          <p:cNvSpPr txBox="1"/>
          <p:nvPr/>
        </p:nvSpPr>
        <p:spPr>
          <a:xfrm flipH="1">
            <a:off x="1431173" y="1717964"/>
            <a:ext cx="9403081" cy="1815882"/>
          </a:xfrm>
          <a:prstGeom prst="rect">
            <a:avLst/>
          </a:prstGeom>
          <a:noFill/>
        </p:spPr>
        <p:txBody>
          <a:bodyPr wrap="square" rtlCol="0">
            <a:spAutoFit/>
          </a:bodyPr>
          <a:lstStyle/>
          <a:p>
            <a:r>
              <a:rPr lang="en-US" sz="2800" b="1" dirty="0"/>
              <a:t>b. Data Privacy:</a:t>
            </a:r>
            <a:endParaRPr lang="en-US" sz="2800" dirty="0"/>
          </a:p>
          <a:p>
            <a:r>
              <a:rPr lang="en-US" sz="2800" dirty="0"/>
              <a:t>The law mandates the protection of consumers' personal information collected by online businesses.</a:t>
            </a:r>
          </a:p>
          <a:p>
            <a:r>
              <a:rPr lang="en-US" sz="2800" dirty="0"/>
              <a:t>Data privacy rights and principles must be respected.</a:t>
            </a:r>
          </a:p>
        </p:txBody>
      </p:sp>
    </p:spTree>
    <p:extLst>
      <p:ext uri="{BB962C8B-B14F-4D97-AF65-F5344CB8AC3E}">
        <p14:creationId xmlns:p14="http://schemas.microsoft.com/office/powerpoint/2010/main" val="1697435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431174" y="692728"/>
            <a:ext cx="7588136" cy="523220"/>
          </a:xfrm>
          <a:prstGeom prst="rect">
            <a:avLst/>
          </a:prstGeom>
          <a:noFill/>
        </p:spPr>
        <p:txBody>
          <a:bodyPr wrap="square" rtlCol="0">
            <a:spAutoFit/>
          </a:bodyPr>
          <a:lstStyle/>
          <a:p>
            <a:r>
              <a:rPr lang="en-PH" sz="2800" b="1" dirty="0"/>
              <a:t>Key Provisions and Principles</a:t>
            </a:r>
            <a:endParaRPr lang="en-PH" sz="2800" dirty="0"/>
          </a:p>
        </p:txBody>
      </p:sp>
      <p:sp>
        <p:nvSpPr>
          <p:cNvPr id="5" name="TextBox 4"/>
          <p:cNvSpPr txBox="1"/>
          <p:nvPr/>
        </p:nvSpPr>
        <p:spPr>
          <a:xfrm flipH="1">
            <a:off x="1431173" y="1717964"/>
            <a:ext cx="9403081" cy="2246769"/>
          </a:xfrm>
          <a:prstGeom prst="rect">
            <a:avLst/>
          </a:prstGeom>
          <a:noFill/>
        </p:spPr>
        <p:txBody>
          <a:bodyPr wrap="square" rtlCol="0">
            <a:spAutoFit/>
          </a:bodyPr>
          <a:lstStyle/>
          <a:p>
            <a:r>
              <a:rPr lang="en-US" sz="2800" b="1" dirty="0"/>
              <a:t>c. Secure Electronic Transactions:</a:t>
            </a:r>
            <a:endParaRPr lang="en-US" sz="2800" dirty="0"/>
          </a:p>
          <a:p>
            <a:r>
              <a:rPr lang="en-US" sz="2800" dirty="0"/>
              <a:t>RA 8792 promotes the use of secure electronic transactions to protect sensitive information during online transactions.</a:t>
            </a:r>
          </a:p>
          <a:p>
            <a:r>
              <a:rPr lang="en-US" sz="2800" dirty="0"/>
              <a:t>It encourages the adoption of secure payment systems.</a:t>
            </a:r>
          </a:p>
        </p:txBody>
      </p:sp>
    </p:spTree>
    <p:extLst>
      <p:ext uri="{BB962C8B-B14F-4D97-AF65-F5344CB8AC3E}">
        <p14:creationId xmlns:p14="http://schemas.microsoft.com/office/powerpoint/2010/main" val="27651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431174" y="692728"/>
            <a:ext cx="7588136" cy="523220"/>
          </a:xfrm>
          <a:prstGeom prst="rect">
            <a:avLst/>
          </a:prstGeom>
          <a:noFill/>
        </p:spPr>
        <p:txBody>
          <a:bodyPr wrap="square" rtlCol="0">
            <a:spAutoFit/>
          </a:bodyPr>
          <a:lstStyle/>
          <a:p>
            <a:r>
              <a:rPr lang="en-PH" sz="2800" b="1" dirty="0"/>
              <a:t>Key Provisions and Principles</a:t>
            </a:r>
            <a:endParaRPr lang="en-PH" sz="2800" dirty="0"/>
          </a:p>
        </p:txBody>
      </p:sp>
      <p:sp>
        <p:nvSpPr>
          <p:cNvPr id="5" name="TextBox 4"/>
          <p:cNvSpPr txBox="1"/>
          <p:nvPr/>
        </p:nvSpPr>
        <p:spPr>
          <a:xfrm flipH="1">
            <a:off x="1431173" y="1717964"/>
            <a:ext cx="9403081" cy="2246769"/>
          </a:xfrm>
          <a:prstGeom prst="rect">
            <a:avLst/>
          </a:prstGeom>
          <a:noFill/>
        </p:spPr>
        <p:txBody>
          <a:bodyPr wrap="square" rtlCol="0">
            <a:spAutoFit/>
          </a:bodyPr>
          <a:lstStyle/>
          <a:p>
            <a:r>
              <a:rPr lang="en-US" sz="2800" b="1" dirty="0"/>
              <a:t>d. Consumer Rights in E-Commerce:</a:t>
            </a:r>
            <a:endParaRPr lang="en-US" sz="2800" dirty="0"/>
          </a:p>
          <a:p>
            <a:r>
              <a:rPr lang="en-US" sz="2800" dirty="0"/>
              <a:t>The law extends consumer rights to e-commerce, including the right to transparent and accurate information, dispute resolution mechanisms, and data privacy.</a:t>
            </a:r>
          </a:p>
        </p:txBody>
      </p:sp>
    </p:spTree>
    <p:extLst>
      <p:ext uri="{BB962C8B-B14F-4D97-AF65-F5344CB8AC3E}">
        <p14:creationId xmlns:p14="http://schemas.microsoft.com/office/powerpoint/2010/main" val="715376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431174" y="692728"/>
            <a:ext cx="7588136" cy="523220"/>
          </a:xfrm>
          <a:prstGeom prst="rect">
            <a:avLst/>
          </a:prstGeom>
          <a:noFill/>
        </p:spPr>
        <p:txBody>
          <a:bodyPr wrap="square" rtlCol="0">
            <a:spAutoFit/>
          </a:bodyPr>
          <a:lstStyle/>
          <a:p>
            <a:r>
              <a:rPr lang="en-PH" sz="2800" b="1" dirty="0"/>
              <a:t>Key Provisions and Principles</a:t>
            </a:r>
            <a:endParaRPr lang="en-PH" sz="2800" dirty="0"/>
          </a:p>
        </p:txBody>
      </p:sp>
      <p:sp>
        <p:nvSpPr>
          <p:cNvPr id="5" name="TextBox 4"/>
          <p:cNvSpPr txBox="1"/>
          <p:nvPr/>
        </p:nvSpPr>
        <p:spPr>
          <a:xfrm flipH="1">
            <a:off x="1431173" y="1717964"/>
            <a:ext cx="9403081" cy="2677656"/>
          </a:xfrm>
          <a:prstGeom prst="rect">
            <a:avLst/>
          </a:prstGeom>
          <a:noFill/>
        </p:spPr>
        <p:txBody>
          <a:bodyPr wrap="square" rtlCol="0">
            <a:spAutoFit/>
          </a:bodyPr>
          <a:lstStyle/>
          <a:p>
            <a:r>
              <a:rPr lang="en-US" sz="2800" b="1" dirty="0"/>
              <a:t>e. Business Responsibilities:</a:t>
            </a:r>
            <a:endParaRPr lang="en-US" sz="2800" dirty="0"/>
          </a:p>
          <a:p>
            <a:r>
              <a:rPr lang="en-US" sz="2800" dirty="0"/>
              <a:t>Online businesses are required to provide clear terms and conditions, accurate product information, and accessible customer support.</a:t>
            </a:r>
          </a:p>
          <a:p>
            <a:r>
              <a:rPr lang="en-US" sz="2800" dirty="0"/>
              <a:t>They must also address consumer complaints and disputes promptly.</a:t>
            </a:r>
          </a:p>
        </p:txBody>
      </p:sp>
    </p:spTree>
    <p:extLst>
      <p:ext uri="{BB962C8B-B14F-4D97-AF65-F5344CB8AC3E}">
        <p14:creationId xmlns:p14="http://schemas.microsoft.com/office/powerpoint/2010/main" val="1000228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431174" y="692728"/>
            <a:ext cx="7588136" cy="523220"/>
          </a:xfrm>
          <a:prstGeom prst="rect">
            <a:avLst/>
          </a:prstGeom>
          <a:noFill/>
        </p:spPr>
        <p:txBody>
          <a:bodyPr wrap="square" rtlCol="0">
            <a:spAutoFit/>
          </a:bodyPr>
          <a:lstStyle/>
          <a:p>
            <a:r>
              <a:rPr lang="en-PH" sz="2800" b="1" dirty="0"/>
              <a:t>Key Provisions and Principles</a:t>
            </a:r>
            <a:endParaRPr lang="en-PH" sz="2800" dirty="0"/>
          </a:p>
        </p:txBody>
      </p:sp>
      <p:sp>
        <p:nvSpPr>
          <p:cNvPr id="5" name="TextBox 4"/>
          <p:cNvSpPr txBox="1"/>
          <p:nvPr/>
        </p:nvSpPr>
        <p:spPr>
          <a:xfrm flipH="1">
            <a:off x="1431173" y="1717964"/>
            <a:ext cx="9403081" cy="1384995"/>
          </a:xfrm>
          <a:prstGeom prst="rect">
            <a:avLst/>
          </a:prstGeom>
          <a:noFill/>
        </p:spPr>
        <p:txBody>
          <a:bodyPr wrap="square" rtlCol="0">
            <a:spAutoFit/>
          </a:bodyPr>
          <a:lstStyle/>
          <a:p>
            <a:r>
              <a:rPr lang="en-US" sz="2800" b="1" dirty="0"/>
              <a:t>f. Legal Recognition of Digital Signatures:</a:t>
            </a:r>
            <a:endParaRPr lang="en-US" sz="2800" dirty="0"/>
          </a:p>
          <a:p>
            <a:r>
              <a:rPr lang="en-US" sz="2800" dirty="0"/>
              <a:t>Digital signatures have legal recognition for authentication purposes.</a:t>
            </a:r>
          </a:p>
        </p:txBody>
      </p:sp>
    </p:spTree>
    <p:extLst>
      <p:ext uri="{BB962C8B-B14F-4D97-AF65-F5344CB8AC3E}">
        <p14:creationId xmlns:p14="http://schemas.microsoft.com/office/powerpoint/2010/main" val="33903715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431174" y="692728"/>
            <a:ext cx="7588136" cy="523220"/>
          </a:xfrm>
          <a:prstGeom prst="rect">
            <a:avLst/>
          </a:prstGeom>
          <a:noFill/>
        </p:spPr>
        <p:txBody>
          <a:bodyPr wrap="square" rtlCol="0">
            <a:spAutoFit/>
          </a:bodyPr>
          <a:lstStyle/>
          <a:p>
            <a:r>
              <a:rPr lang="en-PH" sz="2800" b="1" dirty="0"/>
              <a:t>Key Provisions and Principles</a:t>
            </a:r>
            <a:endParaRPr lang="en-PH" sz="2800" dirty="0"/>
          </a:p>
        </p:txBody>
      </p:sp>
      <p:sp>
        <p:nvSpPr>
          <p:cNvPr id="5" name="TextBox 4"/>
          <p:cNvSpPr txBox="1"/>
          <p:nvPr/>
        </p:nvSpPr>
        <p:spPr>
          <a:xfrm flipH="1">
            <a:off x="1431173" y="1717964"/>
            <a:ext cx="9403081" cy="1815882"/>
          </a:xfrm>
          <a:prstGeom prst="rect">
            <a:avLst/>
          </a:prstGeom>
          <a:noFill/>
        </p:spPr>
        <p:txBody>
          <a:bodyPr wrap="square" rtlCol="0">
            <a:spAutoFit/>
          </a:bodyPr>
          <a:lstStyle/>
          <a:p>
            <a:r>
              <a:rPr lang="en-US" sz="2800" b="1" dirty="0"/>
              <a:t>g. Role of Government Agencies:</a:t>
            </a:r>
            <a:endParaRPr lang="en-US" sz="2800" dirty="0"/>
          </a:p>
          <a:p>
            <a:r>
              <a:rPr lang="en-US" sz="2800" dirty="0"/>
              <a:t>Government agencies, such as the Department of Trade and Industry (DTI), play a role in implementing and enforcing e-commerce consumer protection.</a:t>
            </a:r>
          </a:p>
        </p:txBody>
      </p:sp>
    </p:spTree>
    <p:extLst>
      <p:ext uri="{BB962C8B-B14F-4D97-AF65-F5344CB8AC3E}">
        <p14:creationId xmlns:p14="http://schemas.microsoft.com/office/powerpoint/2010/main" val="3959981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67909" y="665017"/>
            <a:ext cx="9281437" cy="245225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800" dirty="0" smtClean="0"/>
              <a:t>Consumer </a:t>
            </a:r>
            <a:r>
              <a:rPr lang="en-US" sz="2800" dirty="0"/>
              <a:t>Protection Law (RA 8792) in the Philippines are important legal frameworks that aim to safeguard the rights and interests of consumers, especially in the context of electronic commerce.</a:t>
            </a:r>
            <a:endParaRPr lang="en-PH" sz="3200" dirty="0"/>
          </a:p>
        </p:txBody>
      </p:sp>
    </p:spTree>
    <p:extLst>
      <p:ext uri="{BB962C8B-B14F-4D97-AF65-F5344CB8AC3E}">
        <p14:creationId xmlns:p14="http://schemas.microsoft.com/office/powerpoint/2010/main" val="125281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67909" y="665017"/>
            <a:ext cx="9281437" cy="429491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800" b="1" dirty="0" smtClean="0"/>
              <a:t>Consumer </a:t>
            </a:r>
            <a:r>
              <a:rPr lang="en-US" sz="2800" b="1" dirty="0"/>
              <a:t>Protection </a:t>
            </a:r>
            <a:r>
              <a:rPr lang="en-US" sz="2800" b="1" dirty="0" smtClean="0"/>
              <a:t>Law</a:t>
            </a:r>
          </a:p>
          <a:p>
            <a:endParaRPr lang="en-US" sz="2800" dirty="0"/>
          </a:p>
          <a:p>
            <a:r>
              <a:rPr lang="en-US" sz="2800" b="1" dirty="0"/>
              <a:t>Overview:</a:t>
            </a:r>
            <a:endParaRPr lang="en-US" sz="2800" dirty="0"/>
          </a:p>
          <a:p>
            <a:r>
              <a:rPr lang="en-US" sz="2800" dirty="0"/>
              <a:t>Consumer protection laws are designed to ensure that consumers are treated fairly and have certain rights when purchasing goods and services.</a:t>
            </a:r>
          </a:p>
          <a:p>
            <a:r>
              <a:rPr lang="en-US" sz="2800" dirty="0"/>
              <a:t>In the Philippines, the primary legal framework for consumer protection is the Consumer Act of the Philippines (Republic Act No. 7394). This law covers various aspects of consumer rights, responsibilities, and remedies.</a:t>
            </a:r>
          </a:p>
        </p:txBody>
      </p:sp>
    </p:spTree>
    <p:extLst>
      <p:ext uri="{BB962C8B-B14F-4D97-AF65-F5344CB8AC3E}">
        <p14:creationId xmlns:p14="http://schemas.microsoft.com/office/powerpoint/2010/main" val="26447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431174" y="692728"/>
            <a:ext cx="7588136" cy="523220"/>
          </a:xfrm>
          <a:prstGeom prst="rect">
            <a:avLst/>
          </a:prstGeom>
          <a:noFill/>
        </p:spPr>
        <p:txBody>
          <a:bodyPr wrap="square" rtlCol="0">
            <a:spAutoFit/>
          </a:bodyPr>
          <a:lstStyle/>
          <a:p>
            <a:r>
              <a:rPr lang="en-PH" sz="2800" b="1" dirty="0"/>
              <a:t>Key Provisions and Principles</a:t>
            </a:r>
            <a:endParaRPr lang="en-PH" sz="2800" dirty="0"/>
          </a:p>
        </p:txBody>
      </p:sp>
      <p:sp>
        <p:nvSpPr>
          <p:cNvPr id="5" name="TextBox 4"/>
          <p:cNvSpPr txBox="1"/>
          <p:nvPr/>
        </p:nvSpPr>
        <p:spPr>
          <a:xfrm flipH="1">
            <a:off x="1431173" y="1717964"/>
            <a:ext cx="9403081" cy="2246769"/>
          </a:xfrm>
          <a:prstGeom prst="rect">
            <a:avLst/>
          </a:prstGeom>
          <a:noFill/>
        </p:spPr>
        <p:txBody>
          <a:bodyPr wrap="square" rtlCol="0">
            <a:spAutoFit/>
          </a:bodyPr>
          <a:lstStyle/>
          <a:p>
            <a:r>
              <a:rPr lang="en-US" sz="2800" b="1" dirty="0"/>
              <a:t>b. Right to Choose:</a:t>
            </a:r>
            <a:endParaRPr lang="en-US" sz="2800" dirty="0"/>
          </a:p>
          <a:p>
            <a:r>
              <a:rPr lang="en-US" sz="2800" dirty="0"/>
              <a:t>Consumers have the right to choose among a variety of products and services offered in the market.</a:t>
            </a:r>
          </a:p>
          <a:p>
            <a:r>
              <a:rPr lang="en-US" sz="2800" dirty="0"/>
              <a:t>Unfair sales tactics, such as deceptive advertising or tying arrangements, are prohibited.</a:t>
            </a:r>
          </a:p>
        </p:txBody>
      </p:sp>
    </p:spTree>
    <p:extLst>
      <p:ext uri="{BB962C8B-B14F-4D97-AF65-F5344CB8AC3E}">
        <p14:creationId xmlns:p14="http://schemas.microsoft.com/office/powerpoint/2010/main" val="1971244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431174" y="692728"/>
            <a:ext cx="7588136" cy="523220"/>
          </a:xfrm>
          <a:prstGeom prst="rect">
            <a:avLst/>
          </a:prstGeom>
          <a:noFill/>
        </p:spPr>
        <p:txBody>
          <a:bodyPr wrap="square" rtlCol="0">
            <a:spAutoFit/>
          </a:bodyPr>
          <a:lstStyle/>
          <a:p>
            <a:r>
              <a:rPr lang="en-PH" sz="2800" b="1" dirty="0"/>
              <a:t>Key Provisions and Principles</a:t>
            </a:r>
            <a:endParaRPr lang="en-PH" sz="2800" dirty="0"/>
          </a:p>
        </p:txBody>
      </p:sp>
      <p:sp>
        <p:nvSpPr>
          <p:cNvPr id="5" name="TextBox 4"/>
          <p:cNvSpPr txBox="1"/>
          <p:nvPr/>
        </p:nvSpPr>
        <p:spPr>
          <a:xfrm flipH="1">
            <a:off x="1431173" y="1717964"/>
            <a:ext cx="9403081" cy="2246769"/>
          </a:xfrm>
          <a:prstGeom prst="rect">
            <a:avLst/>
          </a:prstGeom>
          <a:noFill/>
        </p:spPr>
        <p:txBody>
          <a:bodyPr wrap="square" rtlCol="0">
            <a:spAutoFit/>
          </a:bodyPr>
          <a:lstStyle/>
          <a:p>
            <a:r>
              <a:rPr lang="en-US" sz="2800" b="1" dirty="0"/>
              <a:t>c. Right to Safety:</a:t>
            </a:r>
            <a:endParaRPr lang="en-US" sz="2800" dirty="0"/>
          </a:p>
          <a:p>
            <a:r>
              <a:rPr lang="en-US" sz="2800" dirty="0"/>
              <a:t>Products and services must meet safety standards and should not pose harm to consumers.</a:t>
            </a:r>
          </a:p>
          <a:p>
            <a:r>
              <a:rPr lang="en-US" sz="2800" dirty="0"/>
              <a:t>Recalls and product liability provisions are in place to protect consumers from unsafe products.</a:t>
            </a:r>
          </a:p>
        </p:txBody>
      </p:sp>
    </p:spTree>
    <p:extLst>
      <p:ext uri="{BB962C8B-B14F-4D97-AF65-F5344CB8AC3E}">
        <p14:creationId xmlns:p14="http://schemas.microsoft.com/office/powerpoint/2010/main" val="2911455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431174" y="692728"/>
            <a:ext cx="7588136" cy="523220"/>
          </a:xfrm>
          <a:prstGeom prst="rect">
            <a:avLst/>
          </a:prstGeom>
          <a:noFill/>
        </p:spPr>
        <p:txBody>
          <a:bodyPr wrap="square" rtlCol="0">
            <a:spAutoFit/>
          </a:bodyPr>
          <a:lstStyle/>
          <a:p>
            <a:r>
              <a:rPr lang="en-PH" sz="2800" b="1" dirty="0"/>
              <a:t>Key Provisions and Principles</a:t>
            </a:r>
            <a:endParaRPr lang="en-PH" sz="2800" dirty="0"/>
          </a:p>
        </p:txBody>
      </p:sp>
      <p:sp>
        <p:nvSpPr>
          <p:cNvPr id="5" name="TextBox 4"/>
          <p:cNvSpPr txBox="1"/>
          <p:nvPr/>
        </p:nvSpPr>
        <p:spPr>
          <a:xfrm flipH="1">
            <a:off x="1431173" y="1717964"/>
            <a:ext cx="9403081" cy="2677656"/>
          </a:xfrm>
          <a:prstGeom prst="rect">
            <a:avLst/>
          </a:prstGeom>
          <a:noFill/>
        </p:spPr>
        <p:txBody>
          <a:bodyPr wrap="square" rtlCol="0">
            <a:spAutoFit/>
          </a:bodyPr>
          <a:lstStyle/>
          <a:p>
            <a:r>
              <a:rPr lang="en-US" sz="2800" b="1" dirty="0"/>
              <a:t>d. Right to Redress:</a:t>
            </a:r>
            <a:endParaRPr lang="en-US" sz="2800" dirty="0"/>
          </a:p>
          <a:p>
            <a:r>
              <a:rPr lang="en-US" sz="2800" dirty="0"/>
              <a:t>Consumers have the right to seek compensation or remedies if they suffer from substandard products or services.</a:t>
            </a:r>
          </a:p>
          <a:p>
            <a:r>
              <a:rPr lang="en-US" sz="2800" dirty="0"/>
              <a:t>This includes the right to warranties, refunds, and legal recourse for damages.</a:t>
            </a:r>
          </a:p>
        </p:txBody>
      </p:sp>
    </p:spTree>
    <p:extLst>
      <p:ext uri="{BB962C8B-B14F-4D97-AF65-F5344CB8AC3E}">
        <p14:creationId xmlns:p14="http://schemas.microsoft.com/office/powerpoint/2010/main" val="3733732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431174" y="692728"/>
            <a:ext cx="7588136" cy="523220"/>
          </a:xfrm>
          <a:prstGeom prst="rect">
            <a:avLst/>
          </a:prstGeom>
          <a:noFill/>
        </p:spPr>
        <p:txBody>
          <a:bodyPr wrap="square" rtlCol="0">
            <a:spAutoFit/>
          </a:bodyPr>
          <a:lstStyle/>
          <a:p>
            <a:r>
              <a:rPr lang="en-PH" sz="2800" b="1" dirty="0"/>
              <a:t>Key Provisions and Principles</a:t>
            </a:r>
            <a:endParaRPr lang="en-PH" sz="2800" dirty="0"/>
          </a:p>
        </p:txBody>
      </p:sp>
      <p:sp>
        <p:nvSpPr>
          <p:cNvPr id="5" name="TextBox 4"/>
          <p:cNvSpPr txBox="1"/>
          <p:nvPr/>
        </p:nvSpPr>
        <p:spPr>
          <a:xfrm flipH="1">
            <a:off x="1431173" y="1717964"/>
            <a:ext cx="9403081" cy="2246769"/>
          </a:xfrm>
          <a:prstGeom prst="rect">
            <a:avLst/>
          </a:prstGeom>
          <a:noFill/>
        </p:spPr>
        <p:txBody>
          <a:bodyPr wrap="square" rtlCol="0">
            <a:spAutoFit/>
          </a:bodyPr>
          <a:lstStyle/>
          <a:p>
            <a:r>
              <a:rPr lang="en-US" sz="2800" b="1" dirty="0"/>
              <a:t>e. Unfair and Deceptive Trade Practices:</a:t>
            </a:r>
            <a:endParaRPr lang="en-US" sz="2800" dirty="0"/>
          </a:p>
          <a:p>
            <a:r>
              <a:rPr lang="en-US" sz="2800" dirty="0"/>
              <a:t>The law prohibits deceptive, unfair, and unconscionable sales practices.</a:t>
            </a:r>
          </a:p>
          <a:p>
            <a:r>
              <a:rPr lang="en-US" sz="2800" dirty="0"/>
              <a:t>Examples include false advertising, price manipulation, and misrepresentation.</a:t>
            </a:r>
          </a:p>
        </p:txBody>
      </p:sp>
    </p:spTree>
    <p:extLst>
      <p:ext uri="{BB962C8B-B14F-4D97-AF65-F5344CB8AC3E}">
        <p14:creationId xmlns:p14="http://schemas.microsoft.com/office/powerpoint/2010/main" val="788179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431174" y="692728"/>
            <a:ext cx="7588136" cy="523220"/>
          </a:xfrm>
          <a:prstGeom prst="rect">
            <a:avLst/>
          </a:prstGeom>
          <a:noFill/>
        </p:spPr>
        <p:txBody>
          <a:bodyPr wrap="square" rtlCol="0">
            <a:spAutoFit/>
          </a:bodyPr>
          <a:lstStyle/>
          <a:p>
            <a:r>
              <a:rPr lang="en-PH" sz="2800" b="1" dirty="0"/>
              <a:t>Key Provisions and Principles</a:t>
            </a:r>
            <a:endParaRPr lang="en-PH" sz="2800" dirty="0"/>
          </a:p>
        </p:txBody>
      </p:sp>
      <p:sp>
        <p:nvSpPr>
          <p:cNvPr id="5" name="TextBox 4"/>
          <p:cNvSpPr txBox="1"/>
          <p:nvPr/>
        </p:nvSpPr>
        <p:spPr>
          <a:xfrm flipH="1">
            <a:off x="1431173" y="1717964"/>
            <a:ext cx="9403081" cy="1384995"/>
          </a:xfrm>
          <a:prstGeom prst="rect">
            <a:avLst/>
          </a:prstGeom>
          <a:noFill/>
        </p:spPr>
        <p:txBody>
          <a:bodyPr wrap="square" rtlCol="0">
            <a:spAutoFit/>
          </a:bodyPr>
          <a:lstStyle/>
          <a:p>
            <a:r>
              <a:rPr lang="en-US" sz="2800" b="1" dirty="0"/>
              <a:t>f. Consumer Organizations:</a:t>
            </a:r>
            <a:endParaRPr lang="en-US" sz="2800" dirty="0"/>
          </a:p>
          <a:p>
            <a:r>
              <a:rPr lang="en-US" sz="2800" dirty="0"/>
              <a:t>Consumer organizations are encouraged to promote consumer welfare and represent consumer interests.</a:t>
            </a:r>
          </a:p>
        </p:txBody>
      </p:sp>
    </p:spTree>
    <p:extLst>
      <p:ext uri="{BB962C8B-B14F-4D97-AF65-F5344CB8AC3E}">
        <p14:creationId xmlns:p14="http://schemas.microsoft.com/office/powerpoint/2010/main" val="4120900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67909" y="665017"/>
            <a:ext cx="9281437" cy="429491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800" b="1" dirty="0"/>
              <a:t> e-Commerce Consumer Protection Law (RA 8792):</a:t>
            </a:r>
          </a:p>
          <a:p>
            <a:endParaRPr lang="en-US" sz="2800" b="1" dirty="0"/>
          </a:p>
          <a:p>
            <a:r>
              <a:rPr lang="en-US" sz="2800" b="1" dirty="0"/>
              <a:t>Overview:</a:t>
            </a:r>
          </a:p>
          <a:p>
            <a:endParaRPr lang="en-US" sz="2800" dirty="0"/>
          </a:p>
          <a:p>
            <a:r>
              <a:rPr lang="en-US" sz="2800" dirty="0"/>
              <a:t>RA 8792, also known as the "Electronic Commerce Act of 2000," addresses consumer protection concerns in electronic transactions and online commerce.</a:t>
            </a:r>
          </a:p>
          <a:p>
            <a:r>
              <a:rPr lang="en-US" sz="2800" dirty="0"/>
              <a:t>It recognizes the growing importance of e-commerce and seeks to create a legal framework that ensures trust and security in online transactions.</a:t>
            </a:r>
            <a:endParaRPr lang="en-US" sz="2800" dirty="0"/>
          </a:p>
        </p:txBody>
      </p:sp>
    </p:spTree>
    <p:extLst>
      <p:ext uri="{BB962C8B-B14F-4D97-AF65-F5344CB8AC3E}">
        <p14:creationId xmlns:p14="http://schemas.microsoft.com/office/powerpoint/2010/main" val="305996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1505</TotalTime>
  <Words>665</Words>
  <Application>Microsoft Office PowerPoint</Application>
  <PresentationFormat>Widescreen</PresentationFormat>
  <Paragraphs>74</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Schoolbook</vt:lpstr>
      <vt:lpstr>Wingdings 2</vt:lpstr>
      <vt:lpstr>View</vt:lpstr>
      <vt:lpstr>Module 1:  Understanding Consumer Protection Law and e-Commerce Consumer Protection Law in the Philippines (RA 8792)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Introduction to Technopreneurship</dc:title>
  <dc:creator>Doms</dc:creator>
  <cp:lastModifiedBy>Dominique Adrias</cp:lastModifiedBy>
  <cp:revision>18</cp:revision>
  <dcterms:created xsi:type="dcterms:W3CDTF">2023-08-30T02:33:26Z</dcterms:created>
  <dcterms:modified xsi:type="dcterms:W3CDTF">2023-09-07T13:00:45Z</dcterms:modified>
</cp:coreProperties>
</file>