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1" r:id="rId6"/>
    <p:sldId id="262" r:id="rId7"/>
    <p:sldId id="259"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86" autoAdjust="0"/>
    <p:restoredTop sz="49395" autoAdjust="0"/>
  </p:normalViewPr>
  <p:slideViewPr>
    <p:cSldViewPr snapToGrid="0">
      <p:cViewPr varScale="1">
        <p:scale>
          <a:sx n="44" d="100"/>
          <a:sy n="44" d="100"/>
        </p:scale>
        <p:origin x="177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0B584-E400-48E4-B847-B89A155720C6}" type="datetimeFigureOut">
              <a:rPr lang="en-PH" smtClean="0"/>
              <a:t>09/12/2023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A146B-289D-4092-A818-8B1986EB469D}" type="slidenum">
              <a:rPr lang="en-PH" smtClean="0"/>
              <a:t>‹#›</a:t>
            </a:fld>
            <a:endParaRPr lang="en-PH"/>
          </a:p>
        </p:txBody>
      </p:sp>
    </p:spTree>
    <p:extLst>
      <p:ext uri="{BB962C8B-B14F-4D97-AF65-F5344CB8AC3E}">
        <p14:creationId xmlns:p14="http://schemas.microsoft.com/office/powerpoint/2010/main" val="207111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Data management is a critical component of the analytics economy, which is characterized by the extensive use of data-driven insights to inform decision-making and drive business value. In the analytics economy, organizations leverage data to gain a competitive edge, optimize operations, and create new opportunities. Effective data management is essential to harness the full potential of data in this context. Here are some key aspects of data management in the analytics economy:</a:t>
            </a:r>
          </a:p>
          <a:p>
            <a:endParaRPr lang="en-PH" dirty="0"/>
          </a:p>
        </p:txBody>
      </p:sp>
      <p:sp>
        <p:nvSpPr>
          <p:cNvPr id="4" name="Slide Number Placeholder 3"/>
          <p:cNvSpPr>
            <a:spLocks noGrp="1"/>
          </p:cNvSpPr>
          <p:nvPr>
            <p:ph type="sldNum" sz="quarter" idx="10"/>
          </p:nvPr>
        </p:nvSpPr>
        <p:spPr/>
        <p:txBody>
          <a:bodyPr/>
          <a:lstStyle/>
          <a:p>
            <a:fld id="{E0DA146B-289D-4092-A818-8B1986EB469D}" type="slidenum">
              <a:rPr lang="en-PH" smtClean="0"/>
              <a:t>2</a:t>
            </a:fld>
            <a:endParaRPr lang="en-PH"/>
          </a:p>
        </p:txBody>
      </p:sp>
    </p:spTree>
    <p:extLst>
      <p:ext uri="{BB962C8B-B14F-4D97-AF65-F5344CB8AC3E}">
        <p14:creationId xmlns:p14="http://schemas.microsoft.com/office/powerpoint/2010/main" val="899274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Data Collection and Integration:</a:t>
            </a:r>
          </a:p>
          <a:p>
            <a:pPr lvl="1"/>
            <a:r>
              <a:rPr lang="en-US" sz="1200" b="0" i="0" kern="1200" dirty="0" smtClean="0">
                <a:solidFill>
                  <a:schemeClr val="tx1"/>
                </a:solidFill>
                <a:effectLst/>
                <a:latin typeface="+mn-lt"/>
                <a:ea typeface="+mn-ea"/>
                <a:cs typeface="+mn-cs"/>
              </a:rPr>
              <a:t>Collecting data from various sources, including internal databases, external APIs, </a:t>
            </a:r>
            <a:r>
              <a:rPr lang="en-US" sz="1200" b="0" i="0" kern="1200" dirty="0" err="1" smtClean="0">
                <a:solidFill>
                  <a:schemeClr val="tx1"/>
                </a:solidFill>
                <a:effectLst/>
                <a:latin typeface="+mn-lt"/>
                <a:ea typeface="+mn-ea"/>
                <a:cs typeface="+mn-cs"/>
              </a:rPr>
              <a:t>IoT</a:t>
            </a:r>
            <a:r>
              <a:rPr lang="en-US" sz="1200" b="0" i="0" kern="1200" dirty="0" smtClean="0">
                <a:solidFill>
                  <a:schemeClr val="tx1"/>
                </a:solidFill>
                <a:effectLst/>
                <a:latin typeface="+mn-lt"/>
                <a:ea typeface="+mn-ea"/>
                <a:cs typeface="+mn-cs"/>
              </a:rPr>
              <a:t> devices, social media, and more.</a:t>
            </a:r>
          </a:p>
          <a:p>
            <a:pPr lvl="1"/>
            <a:r>
              <a:rPr lang="en-US" sz="1200" b="0" i="0" kern="1200" dirty="0" smtClean="0">
                <a:solidFill>
                  <a:schemeClr val="tx1"/>
                </a:solidFill>
                <a:effectLst/>
                <a:latin typeface="+mn-lt"/>
                <a:ea typeface="+mn-ea"/>
                <a:cs typeface="+mn-cs"/>
              </a:rPr>
              <a:t>Integrating and harmonizing data to create a unified and consistent view of information, often using data integration platforms and ETL (Extract, Transform, Load) processes.</a:t>
            </a:r>
          </a:p>
          <a:p>
            <a:r>
              <a:rPr lang="en-US" sz="1200" b="0" i="0" kern="1200" dirty="0" smtClean="0">
                <a:solidFill>
                  <a:schemeClr val="tx1"/>
                </a:solidFill>
                <a:effectLst/>
                <a:latin typeface="+mn-lt"/>
                <a:ea typeface="+mn-ea"/>
                <a:cs typeface="+mn-cs"/>
              </a:rPr>
              <a:t>Data Quality and Governance:</a:t>
            </a:r>
          </a:p>
          <a:p>
            <a:pPr lvl="1"/>
            <a:r>
              <a:rPr lang="en-US" sz="1200" b="0" i="0" kern="1200" dirty="0" smtClean="0">
                <a:solidFill>
                  <a:schemeClr val="tx1"/>
                </a:solidFill>
                <a:effectLst/>
                <a:latin typeface="+mn-lt"/>
                <a:ea typeface="+mn-ea"/>
                <a:cs typeface="+mn-cs"/>
              </a:rPr>
              <a:t>Ensuring data accuracy, consistency, and reliability through data cleansing and validation.</a:t>
            </a:r>
          </a:p>
          <a:p>
            <a:pPr lvl="1"/>
            <a:r>
              <a:rPr lang="en-US" sz="1200" b="0" i="0" kern="1200" dirty="0" smtClean="0">
                <a:solidFill>
                  <a:schemeClr val="tx1"/>
                </a:solidFill>
                <a:effectLst/>
                <a:latin typeface="+mn-lt"/>
                <a:ea typeface="+mn-ea"/>
                <a:cs typeface="+mn-cs"/>
              </a:rPr>
              <a:t>Implementing data governance frameworks to establish policies, standards, and procedures for data management, including data ownership and privacy compliance.</a:t>
            </a:r>
          </a:p>
          <a:p>
            <a:r>
              <a:rPr lang="en-US" sz="1200" b="0" i="0" kern="1200" dirty="0" smtClean="0">
                <a:solidFill>
                  <a:schemeClr val="tx1"/>
                </a:solidFill>
                <a:effectLst/>
                <a:latin typeface="+mn-lt"/>
                <a:ea typeface="+mn-ea"/>
                <a:cs typeface="+mn-cs"/>
              </a:rPr>
              <a:t>Data Storage and Infrastructure:</a:t>
            </a:r>
          </a:p>
          <a:p>
            <a:pPr lvl="1"/>
            <a:r>
              <a:rPr lang="en-US" sz="1200" b="0" i="0" kern="1200" dirty="0" smtClean="0">
                <a:solidFill>
                  <a:schemeClr val="tx1"/>
                </a:solidFill>
                <a:effectLst/>
                <a:latin typeface="+mn-lt"/>
                <a:ea typeface="+mn-ea"/>
                <a:cs typeface="+mn-cs"/>
              </a:rPr>
              <a:t>Choosing appropriate storage solutions, such as data warehouses, data lakes, or cloud-based platforms, to store and manage data efficiently.</a:t>
            </a:r>
          </a:p>
          <a:p>
            <a:pPr lvl="1"/>
            <a:r>
              <a:rPr lang="en-US" sz="1200" b="0" i="0" kern="1200" dirty="0" smtClean="0">
                <a:solidFill>
                  <a:schemeClr val="tx1"/>
                </a:solidFill>
                <a:effectLst/>
                <a:latin typeface="+mn-lt"/>
                <a:ea typeface="+mn-ea"/>
                <a:cs typeface="+mn-cs"/>
              </a:rPr>
              <a:t>Scaling infrastructure to handle growing volumes of data and ensuring data accessibility for analytics teams.</a:t>
            </a:r>
          </a:p>
          <a:p>
            <a:r>
              <a:rPr lang="en-US" sz="1200" b="0" i="0" kern="1200" dirty="0" smtClean="0">
                <a:solidFill>
                  <a:schemeClr val="tx1"/>
                </a:solidFill>
                <a:effectLst/>
                <a:latin typeface="+mn-lt"/>
                <a:ea typeface="+mn-ea"/>
                <a:cs typeface="+mn-cs"/>
              </a:rPr>
              <a:t>Data Security:</a:t>
            </a:r>
          </a:p>
          <a:p>
            <a:pPr lvl="1"/>
            <a:r>
              <a:rPr lang="en-US" sz="1200" b="0" i="0" kern="1200" dirty="0" smtClean="0">
                <a:solidFill>
                  <a:schemeClr val="tx1"/>
                </a:solidFill>
                <a:effectLst/>
                <a:latin typeface="+mn-lt"/>
                <a:ea typeface="+mn-ea"/>
                <a:cs typeface="+mn-cs"/>
              </a:rPr>
              <a:t>Implementing robust security measures to protect sensitive data, including encryption, access controls, and regular security audits.</a:t>
            </a:r>
          </a:p>
          <a:p>
            <a:pPr lvl="1"/>
            <a:r>
              <a:rPr lang="en-US" sz="1200" b="0" i="0" kern="1200" dirty="0" smtClean="0">
                <a:solidFill>
                  <a:schemeClr val="tx1"/>
                </a:solidFill>
                <a:effectLst/>
                <a:latin typeface="+mn-lt"/>
                <a:ea typeface="+mn-ea"/>
                <a:cs typeface="+mn-cs"/>
              </a:rPr>
              <a:t>Complying with data protection regulations, such as GDPR or CCPA, to avoid legal and reputational risks.</a:t>
            </a:r>
          </a:p>
          <a:p>
            <a:r>
              <a:rPr lang="en-US" sz="1200" b="0" i="0" kern="1200" dirty="0" smtClean="0">
                <a:solidFill>
                  <a:schemeClr val="tx1"/>
                </a:solidFill>
                <a:effectLst/>
                <a:latin typeface="+mn-lt"/>
                <a:ea typeface="+mn-ea"/>
                <a:cs typeface="+mn-cs"/>
              </a:rPr>
              <a:t>Data Cataloging and Metadata Management:</a:t>
            </a:r>
          </a:p>
          <a:p>
            <a:pPr lvl="1"/>
            <a:r>
              <a:rPr lang="en-US" sz="1200" b="0" i="0" kern="1200" dirty="0" smtClean="0">
                <a:solidFill>
                  <a:schemeClr val="tx1"/>
                </a:solidFill>
                <a:effectLst/>
                <a:latin typeface="+mn-lt"/>
                <a:ea typeface="+mn-ea"/>
                <a:cs typeface="+mn-cs"/>
              </a:rPr>
              <a:t>Creating a data catalog that indexes and describes available data assets, making it easier for analysts to discover and use relevant data.</a:t>
            </a:r>
          </a:p>
          <a:p>
            <a:pPr lvl="1"/>
            <a:r>
              <a:rPr lang="en-US" sz="1200" b="0" i="0" kern="1200" dirty="0" smtClean="0">
                <a:solidFill>
                  <a:schemeClr val="tx1"/>
                </a:solidFill>
                <a:effectLst/>
                <a:latin typeface="+mn-lt"/>
                <a:ea typeface="+mn-ea"/>
                <a:cs typeface="+mn-cs"/>
              </a:rPr>
              <a:t>Managing metadata to track data lineage, versioning, and data definitions.</a:t>
            </a:r>
          </a:p>
          <a:p>
            <a:r>
              <a:rPr lang="en-US" sz="1200" b="0" i="0" kern="1200" dirty="0" smtClean="0">
                <a:solidFill>
                  <a:schemeClr val="tx1"/>
                </a:solidFill>
                <a:effectLst/>
                <a:latin typeface="+mn-lt"/>
                <a:ea typeface="+mn-ea"/>
                <a:cs typeface="+mn-cs"/>
              </a:rPr>
              <a:t>Data Analytics and Data Science:</a:t>
            </a:r>
          </a:p>
          <a:p>
            <a:pPr lvl="1"/>
            <a:r>
              <a:rPr lang="en-US" sz="1200" b="0" i="0" kern="1200" dirty="0" smtClean="0">
                <a:solidFill>
                  <a:schemeClr val="tx1"/>
                </a:solidFill>
                <a:effectLst/>
                <a:latin typeface="+mn-lt"/>
                <a:ea typeface="+mn-ea"/>
                <a:cs typeface="+mn-cs"/>
              </a:rPr>
              <a:t>Enabling data analysts and data scientists to access, analyze, and visualize data using tools and platforms like data analytics software, machine learning frameworks, and business intelligence tools.</a:t>
            </a:r>
          </a:p>
          <a:p>
            <a:r>
              <a:rPr lang="en-US" sz="1200" b="0" i="0" kern="1200" dirty="0" smtClean="0">
                <a:solidFill>
                  <a:schemeClr val="tx1"/>
                </a:solidFill>
                <a:effectLst/>
                <a:latin typeface="+mn-lt"/>
                <a:ea typeface="+mn-ea"/>
                <a:cs typeface="+mn-cs"/>
              </a:rPr>
              <a:t>Data Monetization:</a:t>
            </a:r>
          </a:p>
          <a:p>
            <a:pPr lvl="1"/>
            <a:r>
              <a:rPr lang="en-US" sz="1200" b="0" i="0" kern="1200" dirty="0" smtClean="0">
                <a:solidFill>
                  <a:schemeClr val="tx1"/>
                </a:solidFill>
                <a:effectLst/>
                <a:latin typeface="+mn-lt"/>
                <a:ea typeface="+mn-ea"/>
                <a:cs typeface="+mn-cs"/>
              </a:rPr>
              <a:t>Identifying opportunities to monetize data assets through data products, data sharing, or by offering data-driven services to customers or partners.</a:t>
            </a:r>
          </a:p>
          <a:p>
            <a:r>
              <a:rPr lang="en-US" sz="1200" b="0" i="0" kern="1200" dirty="0" smtClean="0">
                <a:solidFill>
                  <a:schemeClr val="tx1"/>
                </a:solidFill>
                <a:effectLst/>
                <a:latin typeface="+mn-lt"/>
                <a:ea typeface="+mn-ea"/>
                <a:cs typeface="+mn-cs"/>
              </a:rPr>
              <a:t>Data Ethics and Privacy:</a:t>
            </a:r>
          </a:p>
          <a:p>
            <a:pPr lvl="1"/>
            <a:r>
              <a:rPr lang="en-US" sz="1200" b="0" i="0" kern="1200" dirty="0" smtClean="0">
                <a:solidFill>
                  <a:schemeClr val="tx1"/>
                </a:solidFill>
                <a:effectLst/>
                <a:latin typeface="+mn-lt"/>
                <a:ea typeface="+mn-ea"/>
                <a:cs typeface="+mn-cs"/>
              </a:rPr>
              <a:t>Adhering to ethical guidelines and ensuring responsible data practices, including obtaining informed consent for data collection and use.</a:t>
            </a:r>
          </a:p>
          <a:p>
            <a:pPr lvl="1"/>
            <a:r>
              <a:rPr lang="en-US" sz="1200" b="0" i="0" kern="1200" dirty="0" smtClean="0">
                <a:solidFill>
                  <a:schemeClr val="tx1"/>
                </a:solidFill>
                <a:effectLst/>
                <a:latin typeface="+mn-lt"/>
                <a:ea typeface="+mn-ea"/>
                <a:cs typeface="+mn-cs"/>
              </a:rPr>
              <a:t>Anonymizing or </a:t>
            </a:r>
            <a:r>
              <a:rPr lang="en-US" sz="1200" b="0" i="0" kern="1200" dirty="0" err="1" smtClean="0">
                <a:solidFill>
                  <a:schemeClr val="tx1"/>
                </a:solidFill>
                <a:effectLst/>
                <a:latin typeface="+mn-lt"/>
                <a:ea typeface="+mn-ea"/>
                <a:cs typeface="+mn-cs"/>
              </a:rPr>
              <a:t>pseudonymizing</a:t>
            </a:r>
            <a:r>
              <a:rPr lang="en-US" sz="1200" b="0" i="0" kern="1200" dirty="0" smtClean="0">
                <a:solidFill>
                  <a:schemeClr val="tx1"/>
                </a:solidFill>
                <a:effectLst/>
                <a:latin typeface="+mn-lt"/>
                <a:ea typeface="+mn-ea"/>
                <a:cs typeface="+mn-cs"/>
              </a:rPr>
              <a:t> data when necessary to protect individual privacy.</a:t>
            </a:r>
          </a:p>
          <a:p>
            <a:r>
              <a:rPr lang="en-US" sz="1200" b="0" i="0" kern="1200" dirty="0" smtClean="0">
                <a:solidFill>
                  <a:schemeClr val="tx1"/>
                </a:solidFill>
                <a:effectLst/>
                <a:latin typeface="+mn-lt"/>
                <a:ea typeface="+mn-ea"/>
                <a:cs typeface="+mn-cs"/>
              </a:rPr>
              <a:t>Continuous Improvement:</a:t>
            </a:r>
          </a:p>
          <a:p>
            <a:pPr lvl="1"/>
            <a:r>
              <a:rPr lang="en-US" sz="1200" b="0" i="0" kern="1200" dirty="0" smtClean="0">
                <a:solidFill>
                  <a:schemeClr val="tx1"/>
                </a:solidFill>
                <a:effectLst/>
                <a:latin typeface="+mn-lt"/>
                <a:ea typeface="+mn-ea"/>
                <a:cs typeface="+mn-cs"/>
              </a:rPr>
              <a:t>Establishing a culture of continuous improvement by monitoring data management processes and performance, and making necessary adjustments to optimize data utilization.</a:t>
            </a:r>
          </a:p>
          <a:p>
            <a:r>
              <a:rPr lang="en-US" sz="1200" b="0" i="0" kern="1200" dirty="0" smtClean="0">
                <a:solidFill>
                  <a:schemeClr val="tx1"/>
                </a:solidFill>
                <a:effectLst/>
                <a:latin typeface="+mn-lt"/>
                <a:ea typeface="+mn-ea"/>
                <a:cs typeface="+mn-cs"/>
              </a:rPr>
              <a:t>Data Compliance and Reporting:</a:t>
            </a:r>
          </a:p>
          <a:p>
            <a:pPr lvl="1"/>
            <a:r>
              <a:rPr lang="en-US" sz="1200" b="0" i="0" kern="1200" dirty="0" smtClean="0">
                <a:solidFill>
                  <a:schemeClr val="tx1"/>
                </a:solidFill>
                <a:effectLst/>
                <a:latin typeface="+mn-lt"/>
                <a:ea typeface="+mn-ea"/>
                <a:cs typeface="+mn-cs"/>
              </a:rPr>
              <a:t>Keeping abreast of evolving data regulations and compliance requirements and ensuring</a:t>
            </a:r>
          </a:p>
          <a:p>
            <a:pPr lvl="1"/>
            <a:endParaRPr lang="en-US" sz="1200" b="0" i="0" kern="1200" dirty="0" smtClean="0">
              <a:solidFill>
                <a:schemeClr val="tx1"/>
              </a:solidFill>
              <a:effectLst/>
              <a:latin typeface="+mn-lt"/>
              <a:ea typeface="+mn-ea"/>
              <a:cs typeface="+mn-cs"/>
            </a:endParaRPr>
          </a:p>
          <a:p>
            <a:pPr lvl="1"/>
            <a:endParaRPr lang="en-US" sz="1200" b="0" i="0" kern="1200" smtClean="0">
              <a:solidFill>
                <a:schemeClr val="tx1"/>
              </a:solidFill>
              <a:effectLst/>
              <a:latin typeface="+mn-lt"/>
              <a:ea typeface="+mn-ea"/>
              <a:cs typeface="+mn-cs"/>
            </a:endParaRPr>
          </a:p>
          <a:p>
            <a:pPr lvl="1"/>
            <a:r>
              <a:rPr lang="en-US" sz="1200" b="0" i="0" kern="1200" smtClean="0">
                <a:solidFill>
                  <a:schemeClr val="tx1"/>
                </a:solidFill>
                <a:effectLst/>
                <a:latin typeface="+mn-lt"/>
                <a:ea typeface="+mn-ea"/>
                <a:cs typeface="+mn-cs"/>
              </a:rPr>
              <a:t>g </a:t>
            </a:r>
            <a:r>
              <a:rPr lang="en-US" sz="1200" b="0" i="0" kern="1200" dirty="0" smtClean="0">
                <a:solidFill>
                  <a:schemeClr val="tx1"/>
                </a:solidFill>
                <a:effectLst/>
                <a:latin typeface="+mn-lt"/>
                <a:ea typeface="+mn-ea"/>
                <a:cs typeface="+mn-cs"/>
              </a:rPr>
              <a:t>that data management practices align with these regulations.</a:t>
            </a:r>
          </a:p>
          <a:p>
            <a:pPr lvl="1"/>
            <a:r>
              <a:rPr lang="en-US" sz="1200" b="0" i="0" kern="1200" dirty="0" smtClean="0">
                <a:solidFill>
                  <a:schemeClr val="tx1"/>
                </a:solidFill>
                <a:effectLst/>
                <a:latin typeface="+mn-lt"/>
                <a:ea typeface="+mn-ea"/>
                <a:cs typeface="+mn-cs"/>
              </a:rPr>
              <a:t>Generating reports and documentation for auditing and regulatory purposes.</a:t>
            </a:r>
          </a:p>
          <a:p>
            <a:r>
              <a:rPr lang="en-US" sz="1200" b="0" i="0" kern="1200" dirty="0" smtClean="0">
                <a:solidFill>
                  <a:schemeClr val="tx1"/>
                </a:solidFill>
                <a:effectLst/>
                <a:latin typeface="+mn-lt"/>
                <a:ea typeface="+mn-ea"/>
                <a:cs typeface="+mn-cs"/>
              </a:rPr>
              <a:t>In the analytics economy, organizations that excel in data management are better positioned to unlock actionable insights, drive innovation, and gain a competitive advantage. Data is considered a strategic asset, and effective data management is essential for extracting value from this asset while mitigating risks associated with data misuse or mishandling.</a:t>
            </a:r>
          </a:p>
          <a:p>
            <a:endParaRPr lang="en-PH" dirty="0"/>
          </a:p>
        </p:txBody>
      </p:sp>
      <p:sp>
        <p:nvSpPr>
          <p:cNvPr id="4" name="Slide Number Placeholder 3"/>
          <p:cNvSpPr>
            <a:spLocks noGrp="1"/>
          </p:cNvSpPr>
          <p:nvPr>
            <p:ph type="sldNum" sz="quarter" idx="10"/>
          </p:nvPr>
        </p:nvSpPr>
        <p:spPr/>
        <p:txBody>
          <a:bodyPr/>
          <a:lstStyle/>
          <a:p>
            <a:fld id="{E0DA146B-289D-4092-A818-8B1986EB469D}" type="slidenum">
              <a:rPr lang="en-PH" smtClean="0"/>
              <a:t>3</a:t>
            </a:fld>
            <a:endParaRPr lang="en-PH"/>
          </a:p>
        </p:txBody>
      </p:sp>
    </p:spTree>
    <p:extLst>
      <p:ext uri="{BB962C8B-B14F-4D97-AF65-F5344CB8AC3E}">
        <p14:creationId xmlns:p14="http://schemas.microsoft.com/office/powerpoint/2010/main" val="3610675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0DA146B-289D-4092-A818-8B1986EB469D}" type="slidenum">
              <a:rPr lang="en-PH" smtClean="0"/>
              <a:t>4</a:t>
            </a:fld>
            <a:endParaRPr lang="en-PH"/>
          </a:p>
        </p:txBody>
      </p:sp>
    </p:spTree>
    <p:extLst>
      <p:ext uri="{BB962C8B-B14F-4D97-AF65-F5344CB8AC3E}">
        <p14:creationId xmlns:p14="http://schemas.microsoft.com/office/powerpoint/2010/main" val="2260428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0DA146B-289D-4092-A818-8B1986EB469D}" type="slidenum">
              <a:rPr lang="en-PH" smtClean="0"/>
              <a:t>5</a:t>
            </a:fld>
            <a:endParaRPr lang="en-PH"/>
          </a:p>
        </p:txBody>
      </p:sp>
    </p:spTree>
    <p:extLst>
      <p:ext uri="{BB962C8B-B14F-4D97-AF65-F5344CB8AC3E}">
        <p14:creationId xmlns:p14="http://schemas.microsoft.com/office/powerpoint/2010/main" val="3164614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0DA146B-289D-4092-A818-8B1986EB469D}" type="slidenum">
              <a:rPr lang="en-PH" smtClean="0"/>
              <a:t>6</a:t>
            </a:fld>
            <a:endParaRPr lang="en-PH"/>
          </a:p>
        </p:txBody>
      </p:sp>
    </p:spTree>
    <p:extLst>
      <p:ext uri="{BB962C8B-B14F-4D97-AF65-F5344CB8AC3E}">
        <p14:creationId xmlns:p14="http://schemas.microsoft.com/office/powerpoint/2010/main" val="1087012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0DA146B-289D-4092-A818-8B1986EB469D}" type="slidenum">
              <a:rPr lang="en-PH" smtClean="0"/>
              <a:t>12</a:t>
            </a:fld>
            <a:endParaRPr lang="en-PH"/>
          </a:p>
        </p:txBody>
      </p:sp>
    </p:spTree>
    <p:extLst>
      <p:ext uri="{BB962C8B-B14F-4D97-AF65-F5344CB8AC3E}">
        <p14:creationId xmlns:p14="http://schemas.microsoft.com/office/powerpoint/2010/main" val="201758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E0DA146B-289D-4092-A818-8B1986EB469D}" type="slidenum">
              <a:rPr lang="en-PH" smtClean="0"/>
              <a:t>13</a:t>
            </a:fld>
            <a:endParaRPr lang="en-PH"/>
          </a:p>
        </p:txBody>
      </p:sp>
    </p:spTree>
    <p:extLst>
      <p:ext uri="{BB962C8B-B14F-4D97-AF65-F5344CB8AC3E}">
        <p14:creationId xmlns:p14="http://schemas.microsoft.com/office/powerpoint/2010/main" val="1644630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Effective data ingestion is crucial for the success of analytics applications, as it sets the foundation for accurate and meaningful insights. The choice of tools and technologies for data ingestion will depend on the specific requirements and constraints of your analytics project.</a:t>
            </a:r>
            <a:endParaRPr lang="en-PH" dirty="0"/>
          </a:p>
        </p:txBody>
      </p:sp>
      <p:sp>
        <p:nvSpPr>
          <p:cNvPr id="4" name="Slide Number Placeholder 3"/>
          <p:cNvSpPr>
            <a:spLocks noGrp="1"/>
          </p:cNvSpPr>
          <p:nvPr>
            <p:ph type="sldNum" sz="quarter" idx="10"/>
          </p:nvPr>
        </p:nvSpPr>
        <p:spPr/>
        <p:txBody>
          <a:bodyPr/>
          <a:lstStyle/>
          <a:p>
            <a:fld id="{E0DA146B-289D-4092-A818-8B1986EB469D}" type="slidenum">
              <a:rPr lang="en-PH" smtClean="0"/>
              <a:t>14</a:t>
            </a:fld>
            <a:endParaRPr lang="en-PH"/>
          </a:p>
        </p:txBody>
      </p:sp>
    </p:spTree>
    <p:extLst>
      <p:ext uri="{BB962C8B-B14F-4D97-AF65-F5344CB8AC3E}">
        <p14:creationId xmlns:p14="http://schemas.microsoft.com/office/powerpoint/2010/main" val="4244710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628F3422-5DEF-4CCB-8EC4-04E047C6246C}" type="datetimeFigureOut">
              <a:rPr lang="en-PH" smtClean="0"/>
              <a:t>09/12/2023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DE86C1B-6BF1-4E5E-B8E7-7B74D70C914A}" type="slidenum">
              <a:rPr lang="en-PH" smtClean="0"/>
              <a:t>‹#›</a:t>
            </a:fld>
            <a:endParaRPr lang="en-PH"/>
          </a:p>
        </p:txBody>
      </p:sp>
    </p:spTree>
    <p:extLst>
      <p:ext uri="{BB962C8B-B14F-4D97-AF65-F5344CB8AC3E}">
        <p14:creationId xmlns:p14="http://schemas.microsoft.com/office/powerpoint/2010/main" val="224294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628F3422-5DEF-4CCB-8EC4-04E047C6246C}" type="datetimeFigureOut">
              <a:rPr lang="en-PH" smtClean="0"/>
              <a:t>09/12/2023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DE86C1B-6BF1-4E5E-B8E7-7B74D70C914A}" type="slidenum">
              <a:rPr lang="en-PH" smtClean="0"/>
              <a:t>‹#›</a:t>
            </a:fld>
            <a:endParaRPr lang="en-PH"/>
          </a:p>
        </p:txBody>
      </p:sp>
    </p:spTree>
    <p:extLst>
      <p:ext uri="{BB962C8B-B14F-4D97-AF65-F5344CB8AC3E}">
        <p14:creationId xmlns:p14="http://schemas.microsoft.com/office/powerpoint/2010/main" val="443327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628F3422-5DEF-4CCB-8EC4-04E047C6246C}" type="datetimeFigureOut">
              <a:rPr lang="en-PH" smtClean="0"/>
              <a:t>09/12/2023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DE86C1B-6BF1-4E5E-B8E7-7B74D70C914A}" type="slidenum">
              <a:rPr lang="en-PH" smtClean="0"/>
              <a:t>‹#›</a:t>
            </a:fld>
            <a:endParaRPr lang="en-PH"/>
          </a:p>
        </p:txBody>
      </p:sp>
    </p:spTree>
    <p:extLst>
      <p:ext uri="{BB962C8B-B14F-4D97-AF65-F5344CB8AC3E}">
        <p14:creationId xmlns:p14="http://schemas.microsoft.com/office/powerpoint/2010/main" val="124820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628F3422-5DEF-4CCB-8EC4-04E047C6246C}" type="datetimeFigureOut">
              <a:rPr lang="en-PH" smtClean="0"/>
              <a:t>09/12/2023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DE86C1B-6BF1-4E5E-B8E7-7B74D70C914A}" type="slidenum">
              <a:rPr lang="en-PH" smtClean="0"/>
              <a:t>‹#›</a:t>
            </a:fld>
            <a:endParaRPr lang="en-PH"/>
          </a:p>
        </p:txBody>
      </p:sp>
    </p:spTree>
    <p:extLst>
      <p:ext uri="{BB962C8B-B14F-4D97-AF65-F5344CB8AC3E}">
        <p14:creationId xmlns:p14="http://schemas.microsoft.com/office/powerpoint/2010/main" val="381326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8F3422-5DEF-4CCB-8EC4-04E047C6246C}" type="datetimeFigureOut">
              <a:rPr lang="en-PH" smtClean="0"/>
              <a:t>09/12/2023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DE86C1B-6BF1-4E5E-B8E7-7B74D70C914A}" type="slidenum">
              <a:rPr lang="en-PH" smtClean="0"/>
              <a:t>‹#›</a:t>
            </a:fld>
            <a:endParaRPr lang="en-PH"/>
          </a:p>
        </p:txBody>
      </p:sp>
    </p:spTree>
    <p:extLst>
      <p:ext uri="{BB962C8B-B14F-4D97-AF65-F5344CB8AC3E}">
        <p14:creationId xmlns:p14="http://schemas.microsoft.com/office/powerpoint/2010/main" val="177796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628F3422-5DEF-4CCB-8EC4-04E047C6246C}" type="datetimeFigureOut">
              <a:rPr lang="en-PH" smtClean="0"/>
              <a:t>09/12/2023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4DE86C1B-6BF1-4E5E-B8E7-7B74D70C914A}" type="slidenum">
              <a:rPr lang="en-PH" smtClean="0"/>
              <a:t>‹#›</a:t>
            </a:fld>
            <a:endParaRPr lang="en-PH"/>
          </a:p>
        </p:txBody>
      </p:sp>
    </p:spTree>
    <p:extLst>
      <p:ext uri="{BB962C8B-B14F-4D97-AF65-F5344CB8AC3E}">
        <p14:creationId xmlns:p14="http://schemas.microsoft.com/office/powerpoint/2010/main" val="307342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628F3422-5DEF-4CCB-8EC4-04E047C6246C}" type="datetimeFigureOut">
              <a:rPr lang="en-PH" smtClean="0"/>
              <a:t>09/12/2023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4DE86C1B-6BF1-4E5E-B8E7-7B74D70C914A}" type="slidenum">
              <a:rPr lang="en-PH" smtClean="0"/>
              <a:t>‹#›</a:t>
            </a:fld>
            <a:endParaRPr lang="en-PH"/>
          </a:p>
        </p:txBody>
      </p:sp>
    </p:spTree>
    <p:extLst>
      <p:ext uri="{BB962C8B-B14F-4D97-AF65-F5344CB8AC3E}">
        <p14:creationId xmlns:p14="http://schemas.microsoft.com/office/powerpoint/2010/main" val="2437335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628F3422-5DEF-4CCB-8EC4-04E047C6246C}" type="datetimeFigureOut">
              <a:rPr lang="en-PH" smtClean="0"/>
              <a:t>09/12/2023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4DE86C1B-6BF1-4E5E-B8E7-7B74D70C914A}" type="slidenum">
              <a:rPr lang="en-PH" smtClean="0"/>
              <a:t>‹#›</a:t>
            </a:fld>
            <a:endParaRPr lang="en-PH"/>
          </a:p>
        </p:txBody>
      </p:sp>
    </p:spTree>
    <p:extLst>
      <p:ext uri="{BB962C8B-B14F-4D97-AF65-F5344CB8AC3E}">
        <p14:creationId xmlns:p14="http://schemas.microsoft.com/office/powerpoint/2010/main" val="168025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8F3422-5DEF-4CCB-8EC4-04E047C6246C}" type="datetimeFigureOut">
              <a:rPr lang="en-PH" smtClean="0"/>
              <a:t>09/12/2023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4DE86C1B-6BF1-4E5E-B8E7-7B74D70C914A}" type="slidenum">
              <a:rPr lang="en-PH" smtClean="0"/>
              <a:t>‹#›</a:t>
            </a:fld>
            <a:endParaRPr lang="en-PH"/>
          </a:p>
        </p:txBody>
      </p:sp>
    </p:spTree>
    <p:extLst>
      <p:ext uri="{BB962C8B-B14F-4D97-AF65-F5344CB8AC3E}">
        <p14:creationId xmlns:p14="http://schemas.microsoft.com/office/powerpoint/2010/main" val="412775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8F3422-5DEF-4CCB-8EC4-04E047C6246C}" type="datetimeFigureOut">
              <a:rPr lang="en-PH" smtClean="0"/>
              <a:t>09/12/2023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4DE86C1B-6BF1-4E5E-B8E7-7B74D70C914A}" type="slidenum">
              <a:rPr lang="en-PH" smtClean="0"/>
              <a:t>‹#›</a:t>
            </a:fld>
            <a:endParaRPr lang="en-PH"/>
          </a:p>
        </p:txBody>
      </p:sp>
    </p:spTree>
    <p:extLst>
      <p:ext uri="{BB962C8B-B14F-4D97-AF65-F5344CB8AC3E}">
        <p14:creationId xmlns:p14="http://schemas.microsoft.com/office/powerpoint/2010/main" val="736956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8F3422-5DEF-4CCB-8EC4-04E047C6246C}" type="datetimeFigureOut">
              <a:rPr lang="en-PH" smtClean="0"/>
              <a:t>09/12/2023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4DE86C1B-6BF1-4E5E-B8E7-7B74D70C914A}" type="slidenum">
              <a:rPr lang="en-PH" smtClean="0"/>
              <a:t>‹#›</a:t>
            </a:fld>
            <a:endParaRPr lang="en-PH"/>
          </a:p>
        </p:txBody>
      </p:sp>
    </p:spTree>
    <p:extLst>
      <p:ext uri="{BB962C8B-B14F-4D97-AF65-F5344CB8AC3E}">
        <p14:creationId xmlns:p14="http://schemas.microsoft.com/office/powerpoint/2010/main" val="11822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F3422-5DEF-4CCB-8EC4-04E047C6246C}" type="datetimeFigureOut">
              <a:rPr lang="en-PH" smtClean="0"/>
              <a:t>09/12/2023</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E86C1B-6BF1-4E5E-B8E7-7B74D70C914A}" type="slidenum">
              <a:rPr lang="en-PH" smtClean="0"/>
              <a:t>‹#›</a:t>
            </a:fld>
            <a:endParaRPr lang="en-PH"/>
          </a:p>
        </p:txBody>
      </p:sp>
    </p:spTree>
    <p:extLst>
      <p:ext uri="{BB962C8B-B14F-4D97-AF65-F5344CB8AC3E}">
        <p14:creationId xmlns:p14="http://schemas.microsoft.com/office/powerpoint/2010/main" val="125863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Analytics Application</a:t>
            </a:r>
            <a:endParaRPr lang="en-PH" dirty="0"/>
          </a:p>
        </p:txBody>
      </p:sp>
      <p:sp>
        <p:nvSpPr>
          <p:cNvPr id="3" name="Subtitle 2"/>
          <p:cNvSpPr>
            <a:spLocks noGrp="1"/>
          </p:cNvSpPr>
          <p:nvPr>
            <p:ph type="subTitle" idx="1"/>
          </p:nvPr>
        </p:nvSpPr>
        <p:spPr/>
        <p:txBody>
          <a:bodyPr/>
          <a:lstStyle/>
          <a:p>
            <a:r>
              <a:rPr lang="en-PH" dirty="0" smtClean="0"/>
              <a:t>Week 1-2</a:t>
            </a:r>
            <a:endParaRPr lang="en-PH" dirty="0"/>
          </a:p>
        </p:txBody>
      </p:sp>
    </p:spTree>
    <p:extLst>
      <p:ext uri="{BB962C8B-B14F-4D97-AF65-F5344CB8AC3E}">
        <p14:creationId xmlns:p14="http://schemas.microsoft.com/office/powerpoint/2010/main" val="4175383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Security</a:t>
            </a:r>
            <a:endParaRPr lang="en-PH" dirty="0"/>
          </a:p>
        </p:txBody>
      </p:sp>
      <p:sp>
        <p:nvSpPr>
          <p:cNvPr id="3" name="Content Placeholder 2"/>
          <p:cNvSpPr>
            <a:spLocks noGrp="1"/>
          </p:cNvSpPr>
          <p:nvPr>
            <p:ph idx="1"/>
          </p:nvPr>
        </p:nvSpPr>
        <p:spPr/>
        <p:txBody>
          <a:bodyPr/>
          <a:lstStyle/>
          <a:p>
            <a:r>
              <a:rPr lang="en-US" dirty="0" smtClean="0"/>
              <a:t>Protecting </a:t>
            </a:r>
            <a:r>
              <a:rPr lang="en-US" dirty="0"/>
              <a:t>data during ingestion is paramount. Implement access controls, encryption, and other security measures to safeguard sensitive data</a:t>
            </a:r>
            <a:r>
              <a:rPr lang="en-US" dirty="0" smtClean="0"/>
              <a:t>.</a:t>
            </a:r>
            <a:r>
              <a:rPr lang="en-US" dirty="0"/>
              <a:t/>
            </a:r>
            <a:br>
              <a:rPr lang="en-US" dirty="0"/>
            </a:br>
            <a:endParaRPr lang="en-PH" dirty="0"/>
          </a:p>
        </p:txBody>
      </p:sp>
    </p:spTree>
    <p:extLst>
      <p:ext uri="{BB962C8B-B14F-4D97-AF65-F5344CB8AC3E}">
        <p14:creationId xmlns:p14="http://schemas.microsoft.com/office/powerpoint/2010/main" val="2639980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Scalability</a:t>
            </a:r>
            <a:endParaRPr lang="en-PH" dirty="0"/>
          </a:p>
        </p:txBody>
      </p:sp>
      <p:sp>
        <p:nvSpPr>
          <p:cNvPr id="3" name="Content Placeholder 2"/>
          <p:cNvSpPr>
            <a:spLocks noGrp="1"/>
          </p:cNvSpPr>
          <p:nvPr>
            <p:ph idx="1"/>
          </p:nvPr>
        </p:nvSpPr>
        <p:spPr/>
        <p:txBody>
          <a:bodyPr/>
          <a:lstStyle/>
          <a:p>
            <a:r>
              <a:rPr lang="en-US" dirty="0"/>
              <a:t>Consider the scalability of your data ingestion process. As data volumes grow, your system should be able to handle increased loads efficiently.</a:t>
            </a:r>
            <a:endParaRPr lang="en-PH" dirty="0"/>
          </a:p>
        </p:txBody>
      </p:sp>
    </p:spTree>
    <p:extLst>
      <p:ext uri="{BB962C8B-B14F-4D97-AF65-F5344CB8AC3E}">
        <p14:creationId xmlns:p14="http://schemas.microsoft.com/office/powerpoint/2010/main" val="1327060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Monitoring and Logging</a:t>
            </a:r>
            <a:endParaRPr lang="en-PH" dirty="0"/>
          </a:p>
        </p:txBody>
      </p:sp>
      <p:sp>
        <p:nvSpPr>
          <p:cNvPr id="3" name="Content Placeholder 2"/>
          <p:cNvSpPr>
            <a:spLocks noGrp="1"/>
          </p:cNvSpPr>
          <p:nvPr>
            <p:ph idx="1"/>
          </p:nvPr>
        </p:nvSpPr>
        <p:spPr/>
        <p:txBody>
          <a:bodyPr/>
          <a:lstStyle/>
          <a:p>
            <a:r>
              <a:rPr lang="en-US" dirty="0"/>
              <a:t>Implement monitoring and logging solutions to track the status and health of the data ingestion process. This helps identify issues and ensures data reliability.</a:t>
            </a:r>
            <a:endParaRPr lang="en-PH" dirty="0"/>
          </a:p>
        </p:txBody>
      </p:sp>
    </p:spTree>
    <p:extLst>
      <p:ext uri="{BB962C8B-B14F-4D97-AF65-F5344CB8AC3E}">
        <p14:creationId xmlns:p14="http://schemas.microsoft.com/office/powerpoint/2010/main" val="1159030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ETL (Extract, Transform, Load) Pipelines</a:t>
            </a:r>
            <a:endParaRPr lang="en-PH" dirty="0"/>
          </a:p>
        </p:txBody>
      </p:sp>
      <p:sp>
        <p:nvSpPr>
          <p:cNvPr id="3" name="Content Placeholder 2"/>
          <p:cNvSpPr>
            <a:spLocks noGrp="1"/>
          </p:cNvSpPr>
          <p:nvPr>
            <p:ph idx="1"/>
          </p:nvPr>
        </p:nvSpPr>
        <p:spPr/>
        <p:txBody>
          <a:bodyPr/>
          <a:lstStyle/>
          <a:p>
            <a:r>
              <a:rPr lang="en-US" dirty="0" smtClean="0"/>
              <a:t>In </a:t>
            </a:r>
            <a:r>
              <a:rPr lang="en-US" dirty="0"/>
              <a:t>some cases, data ingestion is part of a larger ETL process where data is extracted, transformed, and then loaded into the target system. This is common when data requires significant preprocessing before analysis.</a:t>
            </a:r>
            <a:endParaRPr lang="en-PH" dirty="0"/>
          </a:p>
        </p:txBody>
      </p:sp>
    </p:spTree>
    <p:extLst>
      <p:ext uri="{BB962C8B-B14F-4D97-AF65-F5344CB8AC3E}">
        <p14:creationId xmlns:p14="http://schemas.microsoft.com/office/powerpoint/2010/main" val="1591608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Data Integration</a:t>
            </a:r>
            <a:endParaRPr lang="en-PH" dirty="0"/>
          </a:p>
        </p:txBody>
      </p:sp>
      <p:sp>
        <p:nvSpPr>
          <p:cNvPr id="3" name="Content Placeholder 2"/>
          <p:cNvSpPr>
            <a:spLocks noGrp="1"/>
          </p:cNvSpPr>
          <p:nvPr>
            <p:ph idx="1"/>
          </p:nvPr>
        </p:nvSpPr>
        <p:spPr/>
        <p:txBody>
          <a:bodyPr/>
          <a:lstStyle/>
          <a:p>
            <a:r>
              <a:rPr lang="en-US" dirty="0" smtClean="0"/>
              <a:t>Ingested </a:t>
            </a:r>
            <a:r>
              <a:rPr lang="en-US" dirty="0"/>
              <a:t>data may need to be integrated with existing data sources and systems within the analytics application.</a:t>
            </a:r>
            <a:endParaRPr lang="en-PH" dirty="0"/>
          </a:p>
        </p:txBody>
      </p:sp>
    </p:spTree>
    <p:extLst>
      <p:ext uri="{BB962C8B-B14F-4D97-AF65-F5344CB8AC3E}">
        <p14:creationId xmlns:p14="http://schemas.microsoft.com/office/powerpoint/2010/main" val="549912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Management in the Analytics Economy</a:t>
            </a:r>
            <a:endParaRPr lang="en-PH" dirty="0"/>
          </a:p>
        </p:txBody>
      </p:sp>
      <p:sp>
        <p:nvSpPr>
          <p:cNvPr id="3" name="Content Placeholder 2"/>
          <p:cNvSpPr>
            <a:spLocks noGrp="1"/>
          </p:cNvSpPr>
          <p:nvPr>
            <p:ph idx="1"/>
          </p:nvPr>
        </p:nvSpPr>
        <p:spPr/>
        <p:txBody>
          <a:bodyPr/>
          <a:lstStyle/>
          <a:p>
            <a:r>
              <a:rPr lang="en-US" dirty="0"/>
              <a:t>Data management is a critical component of the analytics economy, which is characterized by the extensive use of data-driven insights to inform decision-making and drive business value. In the analytics economy, organizations leverage data to gain a competitive edge, optimize operations, and create new opportunities. Effective data management is essential to harness the full potential of data in this context. Here are some key aspects of data management in the analytics economy:</a:t>
            </a:r>
            <a:endParaRPr lang="en-PH" dirty="0"/>
          </a:p>
        </p:txBody>
      </p:sp>
    </p:spTree>
    <p:extLst>
      <p:ext uri="{BB962C8B-B14F-4D97-AF65-F5344CB8AC3E}">
        <p14:creationId xmlns:p14="http://schemas.microsoft.com/office/powerpoint/2010/main" val="4217350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lnSpcReduction="20000"/>
          </a:bodyPr>
          <a:lstStyle/>
          <a:p>
            <a:r>
              <a:rPr lang="en-PH" dirty="0"/>
              <a:t>Data Collection and </a:t>
            </a:r>
            <a:r>
              <a:rPr lang="en-PH" dirty="0" smtClean="0"/>
              <a:t>Integration</a:t>
            </a:r>
          </a:p>
          <a:p>
            <a:r>
              <a:rPr lang="en-PH" dirty="0"/>
              <a:t>Data Quality and </a:t>
            </a:r>
            <a:r>
              <a:rPr lang="en-PH" dirty="0" smtClean="0"/>
              <a:t>Governance</a:t>
            </a:r>
          </a:p>
          <a:p>
            <a:r>
              <a:rPr lang="en-PH" dirty="0"/>
              <a:t>Data Storage and </a:t>
            </a:r>
            <a:r>
              <a:rPr lang="en-PH" dirty="0" smtClean="0"/>
              <a:t>Infrastructure</a:t>
            </a:r>
          </a:p>
          <a:p>
            <a:r>
              <a:rPr lang="en-PH" dirty="0"/>
              <a:t>Data </a:t>
            </a:r>
            <a:r>
              <a:rPr lang="en-PH" dirty="0" smtClean="0"/>
              <a:t>Security</a:t>
            </a:r>
          </a:p>
          <a:p>
            <a:r>
              <a:rPr lang="en-US" dirty="0"/>
              <a:t>Data Cataloging and Metadata </a:t>
            </a:r>
            <a:r>
              <a:rPr lang="en-US" dirty="0" smtClean="0"/>
              <a:t>Management</a:t>
            </a:r>
          </a:p>
          <a:p>
            <a:r>
              <a:rPr lang="en-US" dirty="0"/>
              <a:t>Data Analytics and Data </a:t>
            </a:r>
            <a:r>
              <a:rPr lang="en-US" dirty="0" smtClean="0"/>
              <a:t>Science</a:t>
            </a:r>
          </a:p>
          <a:p>
            <a:r>
              <a:rPr lang="en-PH" dirty="0"/>
              <a:t>Data </a:t>
            </a:r>
            <a:r>
              <a:rPr lang="en-PH" dirty="0" smtClean="0"/>
              <a:t>Monetization</a:t>
            </a:r>
          </a:p>
          <a:p>
            <a:r>
              <a:rPr lang="en-PH" dirty="0"/>
              <a:t>Data Ethics and </a:t>
            </a:r>
            <a:r>
              <a:rPr lang="en-PH" dirty="0" smtClean="0"/>
              <a:t>Privacy</a:t>
            </a:r>
          </a:p>
          <a:p>
            <a:r>
              <a:rPr lang="en-PH" dirty="0"/>
              <a:t>Continuous </a:t>
            </a:r>
            <a:r>
              <a:rPr lang="en-PH" dirty="0" smtClean="0"/>
              <a:t>Improvement</a:t>
            </a:r>
          </a:p>
          <a:p>
            <a:r>
              <a:rPr lang="en-PH" dirty="0"/>
              <a:t>Data Compliance and Reporting</a:t>
            </a:r>
          </a:p>
        </p:txBody>
      </p:sp>
    </p:spTree>
    <p:extLst>
      <p:ext uri="{BB962C8B-B14F-4D97-AF65-F5344CB8AC3E}">
        <p14:creationId xmlns:p14="http://schemas.microsoft.com/office/powerpoint/2010/main" val="2876082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Data ingestion in analytics </a:t>
            </a:r>
            <a:r>
              <a:rPr lang="en-PH" dirty="0" smtClean="0"/>
              <a:t>application</a:t>
            </a:r>
            <a:endParaRPr lang="en-PH" dirty="0"/>
          </a:p>
        </p:txBody>
      </p:sp>
      <p:sp>
        <p:nvSpPr>
          <p:cNvPr id="3" name="Content Placeholder 2"/>
          <p:cNvSpPr>
            <a:spLocks noGrp="1"/>
          </p:cNvSpPr>
          <p:nvPr>
            <p:ph idx="1"/>
          </p:nvPr>
        </p:nvSpPr>
        <p:spPr/>
        <p:txBody>
          <a:bodyPr/>
          <a:lstStyle/>
          <a:p>
            <a:r>
              <a:rPr lang="en-US" dirty="0"/>
              <a:t>Data ingestion is a critical process in analytics applications where data from various sources is collected, prepared, and loaded into a storage or processing system for analysis. It's the first step in the data analytics pipeline and is essential for ensuring that high-quality, relevant data is available for analysis. Here are some key aspects to consider when discussing data ingestion in analytics applications:</a:t>
            </a:r>
            <a:endParaRPr lang="en-PH" dirty="0"/>
          </a:p>
        </p:txBody>
      </p:sp>
    </p:spTree>
    <p:extLst>
      <p:ext uri="{BB962C8B-B14F-4D97-AF65-F5344CB8AC3E}">
        <p14:creationId xmlns:p14="http://schemas.microsoft.com/office/powerpoint/2010/main" val="403057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Analytics </a:t>
            </a:r>
            <a:r>
              <a:rPr lang="en-US" dirty="0"/>
              <a:t>applications often need to collect data from various sources, including databases, files, APIs, streaming sources, and more. Identifying and connecting to these sources is the initial step.</a:t>
            </a:r>
            <a:endParaRPr lang="en-PH" dirty="0"/>
          </a:p>
        </p:txBody>
      </p:sp>
      <p:sp>
        <p:nvSpPr>
          <p:cNvPr id="4" name="Title 3"/>
          <p:cNvSpPr>
            <a:spLocks noGrp="1"/>
          </p:cNvSpPr>
          <p:nvPr>
            <p:ph type="title"/>
          </p:nvPr>
        </p:nvSpPr>
        <p:spPr/>
        <p:txBody>
          <a:bodyPr/>
          <a:lstStyle/>
          <a:p>
            <a:r>
              <a:rPr lang="en-US" b="1" dirty="0"/>
              <a:t>Data </a:t>
            </a:r>
            <a:r>
              <a:rPr lang="en-US" b="1" dirty="0" smtClean="0"/>
              <a:t>Sources</a:t>
            </a:r>
            <a:endParaRPr lang="en-PH" dirty="0"/>
          </a:p>
        </p:txBody>
      </p:sp>
    </p:spTree>
    <p:extLst>
      <p:ext uri="{BB962C8B-B14F-4D97-AF65-F5344CB8AC3E}">
        <p14:creationId xmlns:p14="http://schemas.microsoft.com/office/powerpoint/2010/main" val="2549920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Batch Processing</a:t>
            </a:r>
            <a:r>
              <a:rPr lang="en-US" dirty="0"/>
              <a:t>: In batch processing, data is collected and ingested in predefined chunks at scheduled intervals. This method is suitable for non-real-time analysis.</a:t>
            </a:r>
          </a:p>
          <a:p>
            <a:r>
              <a:rPr lang="en-US" b="1" dirty="0"/>
              <a:t>Stream Processing</a:t>
            </a:r>
            <a:r>
              <a:rPr lang="en-US" dirty="0"/>
              <a:t>: For real-time analytics, streaming data ingestion is used. Data is processed and ingested as it's generated, allowing for immediate analysis and insights.</a:t>
            </a:r>
          </a:p>
        </p:txBody>
      </p:sp>
      <p:sp>
        <p:nvSpPr>
          <p:cNvPr id="4" name="Title 3"/>
          <p:cNvSpPr>
            <a:spLocks noGrp="1"/>
          </p:cNvSpPr>
          <p:nvPr>
            <p:ph type="title"/>
          </p:nvPr>
        </p:nvSpPr>
        <p:spPr/>
        <p:txBody>
          <a:bodyPr/>
          <a:lstStyle/>
          <a:p>
            <a:r>
              <a:rPr lang="en-PH" b="1" dirty="0"/>
              <a:t>Data Collection Methods</a:t>
            </a:r>
            <a:endParaRPr lang="en-PH" dirty="0"/>
          </a:p>
        </p:txBody>
      </p:sp>
    </p:spTree>
    <p:extLst>
      <p:ext uri="{BB962C8B-B14F-4D97-AF65-F5344CB8AC3E}">
        <p14:creationId xmlns:p14="http://schemas.microsoft.com/office/powerpoint/2010/main" val="1883546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Data Transformation</a:t>
            </a:r>
            <a:endParaRPr lang="en-PH" dirty="0"/>
          </a:p>
        </p:txBody>
      </p:sp>
      <p:sp>
        <p:nvSpPr>
          <p:cNvPr id="3" name="Content Placeholder 2"/>
          <p:cNvSpPr>
            <a:spLocks noGrp="1"/>
          </p:cNvSpPr>
          <p:nvPr>
            <p:ph idx="1"/>
          </p:nvPr>
        </p:nvSpPr>
        <p:spPr/>
        <p:txBody>
          <a:bodyPr/>
          <a:lstStyle/>
          <a:p>
            <a:r>
              <a:rPr lang="en-US" dirty="0"/>
              <a:t>Raw data from different sources may need to be cleaned, transformed, or enriched before ingestion. This step involves tasks like data cleansing, filtering, and data type conversion.</a:t>
            </a:r>
            <a:endParaRPr lang="en-PH" dirty="0"/>
          </a:p>
        </p:txBody>
      </p:sp>
    </p:spTree>
    <p:extLst>
      <p:ext uri="{BB962C8B-B14F-4D97-AF65-F5344CB8AC3E}">
        <p14:creationId xmlns:p14="http://schemas.microsoft.com/office/powerpoint/2010/main" val="3784167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Data Storage</a:t>
            </a:r>
            <a:endParaRPr lang="en-PH" dirty="0"/>
          </a:p>
        </p:txBody>
      </p:sp>
      <p:sp>
        <p:nvSpPr>
          <p:cNvPr id="3" name="Content Placeholder 2"/>
          <p:cNvSpPr>
            <a:spLocks noGrp="1"/>
          </p:cNvSpPr>
          <p:nvPr>
            <p:ph idx="1"/>
          </p:nvPr>
        </p:nvSpPr>
        <p:spPr/>
        <p:txBody>
          <a:bodyPr/>
          <a:lstStyle/>
          <a:p>
            <a:r>
              <a:rPr lang="en-US" dirty="0"/>
              <a:t>Data can be ingested into various types of storage systems, such as data warehouses, data lakes, databases, or cloud-based storage solutions. The choice of storage depends on the specific needs of the analytics application.</a:t>
            </a:r>
            <a:endParaRPr lang="en-PH" dirty="0"/>
          </a:p>
        </p:txBody>
      </p:sp>
    </p:spTree>
    <p:extLst>
      <p:ext uri="{BB962C8B-B14F-4D97-AF65-F5344CB8AC3E}">
        <p14:creationId xmlns:p14="http://schemas.microsoft.com/office/powerpoint/2010/main" val="2561238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Data Quality Assurance</a:t>
            </a:r>
            <a:endParaRPr lang="en-PH" dirty="0"/>
          </a:p>
        </p:txBody>
      </p:sp>
      <p:sp>
        <p:nvSpPr>
          <p:cNvPr id="3" name="Content Placeholder 2"/>
          <p:cNvSpPr>
            <a:spLocks noGrp="1"/>
          </p:cNvSpPr>
          <p:nvPr>
            <p:ph idx="1"/>
          </p:nvPr>
        </p:nvSpPr>
        <p:spPr/>
        <p:txBody>
          <a:bodyPr/>
          <a:lstStyle/>
          <a:p>
            <a:r>
              <a:rPr lang="en-US" dirty="0"/>
              <a:t>Ensuring data quality is crucial. This involves data validation, error handling, and mechanisms for identifying and addressing data anomalies or inconsistencies.</a:t>
            </a:r>
            <a:endParaRPr lang="en-PH" dirty="0"/>
          </a:p>
        </p:txBody>
      </p:sp>
    </p:spTree>
    <p:extLst>
      <p:ext uri="{BB962C8B-B14F-4D97-AF65-F5344CB8AC3E}">
        <p14:creationId xmlns:p14="http://schemas.microsoft.com/office/powerpoint/2010/main" val="2334780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1129</Words>
  <Application>Microsoft Office PowerPoint</Application>
  <PresentationFormat>Widescreen</PresentationFormat>
  <Paragraphs>78</Paragraphs>
  <Slides>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Analytics Application</vt:lpstr>
      <vt:lpstr>Data Management in the Analytics Economy</vt:lpstr>
      <vt:lpstr>PowerPoint Presentation</vt:lpstr>
      <vt:lpstr>Data ingestion in analytics application</vt:lpstr>
      <vt:lpstr>Data Sources</vt:lpstr>
      <vt:lpstr>Data Collection Methods</vt:lpstr>
      <vt:lpstr>Data Transformation</vt:lpstr>
      <vt:lpstr>Data Storage</vt:lpstr>
      <vt:lpstr>Data Quality Assurance</vt:lpstr>
      <vt:lpstr>Data Security</vt:lpstr>
      <vt:lpstr>Scalability</vt:lpstr>
      <vt:lpstr>Monitoring and Logging</vt:lpstr>
      <vt:lpstr>ETL (Extract, Transform, Load) Pipelines</vt:lpstr>
      <vt:lpstr>Data Integration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Application</dc:title>
  <dc:creator>Dominique Adrias</dc:creator>
  <cp:lastModifiedBy>Dominique Adrias</cp:lastModifiedBy>
  <cp:revision>9</cp:revision>
  <dcterms:created xsi:type="dcterms:W3CDTF">2023-09-05T07:53:15Z</dcterms:created>
  <dcterms:modified xsi:type="dcterms:W3CDTF">2023-09-12T07:46:05Z</dcterms:modified>
</cp:coreProperties>
</file>