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692" autoAdjust="0"/>
  </p:normalViewPr>
  <p:slideViewPr>
    <p:cSldViewPr snapToGrid="0">
      <p:cViewPr>
        <p:scale>
          <a:sx n="50" d="100"/>
          <a:sy n="50" d="100"/>
        </p:scale>
        <p:origin x="193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B72C7-C6A3-45D7-8739-53D6351CD5A7}" type="datetimeFigureOut">
              <a:rPr lang="en-PH" smtClean="0"/>
              <a:t>09/18/2023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92FA8-A05C-4A09-B0B2-2B173EE3C57C}" type="slidenum">
              <a:rPr lang="en-PH" smtClean="0"/>
              <a:t>‹#›</a:t>
            </a:fld>
            <a:endParaRPr lang="en-PH"/>
          </a:p>
        </p:txBody>
      </p:sp>
    </p:spTree>
    <p:extLst>
      <p:ext uri="{BB962C8B-B14F-4D97-AF65-F5344CB8AC3E}">
        <p14:creationId xmlns:p14="http://schemas.microsoft.com/office/powerpoint/2010/main" val="391065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summary, ITSM is essential for organizations that rely on IT to achieve their business objectives. It provides a structured approach to managing IT services, ensuring they are delivered efficiently, securely, and in alignment with the organization's strategic goals. Effective ITSM can lead to cost savings, improved service quality, and increased customer satisfaction, making it a critical component of modern business operations.</a:t>
            </a:r>
            <a:endParaRPr lang="en-PH" dirty="0"/>
          </a:p>
        </p:txBody>
      </p:sp>
      <p:sp>
        <p:nvSpPr>
          <p:cNvPr id="4" name="Slide Number Placeholder 3"/>
          <p:cNvSpPr>
            <a:spLocks noGrp="1"/>
          </p:cNvSpPr>
          <p:nvPr>
            <p:ph type="sldNum" sz="quarter" idx="10"/>
          </p:nvPr>
        </p:nvSpPr>
        <p:spPr/>
        <p:txBody>
          <a:bodyPr/>
          <a:lstStyle/>
          <a:p>
            <a:fld id="{B3392FA8-A05C-4A09-B0B2-2B173EE3C57C}" type="slidenum">
              <a:rPr lang="en-PH" smtClean="0"/>
              <a:t>5</a:t>
            </a:fld>
            <a:endParaRPr lang="en-PH"/>
          </a:p>
        </p:txBody>
      </p:sp>
    </p:spTree>
    <p:extLst>
      <p:ext uri="{BB962C8B-B14F-4D97-AF65-F5344CB8AC3E}">
        <p14:creationId xmlns:p14="http://schemas.microsoft.com/office/powerpoint/2010/main" val="2207400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summary, ITSM and traditional IT management differ in their philosophies, approaches, and priorities. ITSM focuses on delivering customer-centric IT services through structured processes and continual improvement, while traditional IT management may be more technology-centric and ad hoc. Many organizations have transitioned from traditional IT management to ITSM to better meet the needs of the business and improve service quality and efficiency.</a:t>
            </a:r>
            <a:endParaRPr lang="en-PH" dirty="0"/>
          </a:p>
        </p:txBody>
      </p:sp>
      <p:sp>
        <p:nvSpPr>
          <p:cNvPr id="4" name="Slide Number Placeholder 3"/>
          <p:cNvSpPr>
            <a:spLocks noGrp="1"/>
          </p:cNvSpPr>
          <p:nvPr>
            <p:ph type="sldNum" sz="quarter" idx="10"/>
          </p:nvPr>
        </p:nvSpPr>
        <p:spPr/>
        <p:txBody>
          <a:bodyPr/>
          <a:lstStyle/>
          <a:p>
            <a:fld id="{B3392FA8-A05C-4A09-B0B2-2B173EE3C57C}" type="slidenum">
              <a:rPr lang="en-PH" smtClean="0"/>
              <a:t>14</a:t>
            </a:fld>
            <a:endParaRPr lang="en-PH"/>
          </a:p>
        </p:txBody>
      </p:sp>
    </p:spTree>
    <p:extLst>
      <p:ext uri="{BB962C8B-B14F-4D97-AF65-F5344CB8AC3E}">
        <p14:creationId xmlns:p14="http://schemas.microsoft.com/office/powerpoint/2010/main" val="212836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Early IT Management (Pre-1980s):</a:t>
            </a:r>
            <a:r>
              <a:rPr lang="en-US" sz="1200" b="0" i="0" kern="1200" dirty="0" smtClean="0">
                <a:solidFill>
                  <a:schemeClr val="tx1"/>
                </a:solidFill>
                <a:effectLst/>
                <a:latin typeface="+mn-lt"/>
                <a:ea typeface="+mn-ea"/>
                <a:cs typeface="+mn-cs"/>
              </a:rPr>
              <a:t> Before the formalization of ITSM, IT management was often decentralized, with individual departments or teams responsible for their own IT systems and services. There was limited coordination between different IT functions, and service quality and consistency varied widely.</a:t>
            </a:r>
          </a:p>
          <a:p>
            <a:r>
              <a:rPr lang="en-US" sz="1200" b="1" i="0" kern="1200" dirty="0" smtClean="0">
                <a:solidFill>
                  <a:schemeClr val="tx1"/>
                </a:solidFill>
                <a:effectLst/>
                <a:latin typeface="+mn-lt"/>
                <a:ea typeface="+mn-ea"/>
                <a:cs typeface="+mn-cs"/>
              </a:rPr>
              <a:t>ITIL Emergence (1980s):</a:t>
            </a:r>
            <a:r>
              <a:rPr lang="en-US" sz="1200" b="0" i="0" kern="1200" dirty="0" smtClean="0">
                <a:solidFill>
                  <a:schemeClr val="tx1"/>
                </a:solidFill>
                <a:effectLst/>
                <a:latin typeface="+mn-lt"/>
                <a:ea typeface="+mn-ea"/>
                <a:cs typeface="+mn-cs"/>
              </a:rPr>
              <a:t> The Information Technology Infrastructure Library (ITIL) was introduced by the UK government in the 1980s as a framework to standardize and improve IT service management practices. ITIL provided a structured approach to managing IT services, with a focus on processes like incident management, problem management, change management, and service level management.</a:t>
            </a:r>
          </a:p>
          <a:p>
            <a:r>
              <a:rPr lang="en-US" sz="1200" b="1" i="0" kern="1200" dirty="0" smtClean="0">
                <a:solidFill>
                  <a:schemeClr val="tx1"/>
                </a:solidFill>
                <a:effectLst/>
                <a:latin typeface="+mn-lt"/>
                <a:ea typeface="+mn-ea"/>
                <a:cs typeface="+mn-cs"/>
              </a:rPr>
              <a:t>ITSM Frameworks (1990s):</a:t>
            </a:r>
            <a:r>
              <a:rPr lang="en-US" sz="1200" b="0" i="0" kern="1200" dirty="0" smtClean="0">
                <a:solidFill>
                  <a:schemeClr val="tx1"/>
                </a:solidFill>
                <a:effectLst/>
                <a:latin typeface="+mn-lt"/>
                <a:ea typeface="+mn-ea"/>
                <a:cs typeface="+mn-cs"/>
              </a:rPr>
              <a:t> In the 1990s, ITSM frameworks, including ITIL, gained widespread adoption in both public and private sector organizations. These frameworks provided a set of best practices and guidelines for managing IT services, promoting a more systematic and customer-centric approach.</a:t>
            </a:r>
          </a:p>
          <a:p>
            <a:r>
              <a:rPr lang="en-US" sz="1200" b="1" i="0" kern="1200" dirty="0" smtClean="0">
                <a:solidFill>
                  <a:schemeClr val="tx1"/>
                </a:solidFill>
                <a:effectLst/>
                <a:latin typeface="+mn-lt"/>
                <a:ea typeface="+mn-ea"/>
                <a:cs typeface="+mn-cs"/>
              </a:rPr>
              <a:t>Y2K and Compliance (Late 1990s – Early 2000s):</a:t>
            </a:r>
            <a:r>
              <a:rPr lang="en-US" sz="1200" b="0" i="0" kern="1200" dirty="0" smtClean="0">
                <a:solidFill>
                  <a:schemeClr val="tx1"/>
                </a:solidFill>
                <a:effectLst/>
                <a:latin typeface="+mn-lt"/>
                <a:ea typeface="+mn-ea"/>
                <a:cs typeface="+mn-cs"/>
              </a:rPr>
              <a:t> The Year 2000 (Y2K) problem and the need for compliance with regulatory requirements (such as Sarbanes-Oxley Act) highlighted the importance of effective ITSM. Organizations realized the necessity of structured IT service management to address these challenges.</a:t>
            </a:r>
          </a:p>
          <a:p>
            <a:r>
              <a:rPr lang="en-US" sz="1200" b="1" i="0" kern="1200" dirty="0" smtClean="0">
                <a:solidFill>
                  <a:schemeClr val="tx1"/>
                </a:solidFill>
                <a:effectLst/>
                <a:latin typeface="+mn-lt"/>
                <a:ea typeface="+mn-ea"/>
                <a:cs typeface="+mn-cs"/>
              </a:rPr>
              <a:t>IT Governance (2000s):</a:t>
            </a:r>
            <a:r>
              <a:rPr lang="en-US" sz="1200" b="0" i="0" kern="1200" dirty="0" smtClean="0">
                <a:solidFill>
                  <a:schemeClr val="tx1"/>
                </a:solidFill>
                <a:effectLst/>
                <a:latin typeface="+mn-lt"/>
                <a:ea typeface="+mn-ea"/>
                <a:cs typeface="+mn-cs"/>
              </a:rPr>
              <a:t> IT governance frameworks like COBIT (Control Objectives for Information and Related Technologies) gained prominence in the 2000s. COBIT provided a framework for aligning IT with business goals and ensuring compliance, security, and risk management.</a:t>
            </a:r>
          </a:p>
          <a:p>
            <a:r>
              <a:rPr lang="en-US" sz="1200" b="1" i="0" kern="1200" dirty="0" smtClean="0">
                <a:solidFill>
                  <a:schemeClr val="tx1"/>
                </a:solidFill>
                <a:effectLst/>
                <a:latin typeface="+mn-lt"/>
                <a:ea typeface="+mn-ea"/>
                <a:cs typeface="+mn-cs"/>
              </a:rPr>
              <a:t>Globalization and Outsourcing (2000s – 2010s):</a:t>
            </a:r>
            <a:r>
              <a:rPr lang="en-US" sz="1200" b="0" i="0" kern="1200" dirty="0" smtClean="0">
                <a:solidFill>
                  <a:schemeClr val="tx1"/>
                </a:solidFill>
                <a:effectLst/>
                <a:latin typeface="+mn-lt"/>
                <a:ea typeface="+mn-ea"/>
                <a:cs typeface="+mn-cs"/>
              </a:rPr>
              <a:t> The globalization of business operations and the increased use of outsourcing and cloud services led to a growing need for ITSM to manage complex, distributed IT ecosystems. ITSM practices expanded to encompass the management of third-party service providers.</a:t>
            </a:r>
          </a:p>
          <a:p>
            <a:r>
              <a:rPr lang="en-US" sz="1200" b="1" i="0" kern="1200" dirty="0" smtClean="0">
                <a:solidFill>
                  <a:schemeClr val="tx1"/>
                </a:solidFill>
                <a:effectLst/>
                <a:latin typeface="+mn-lt"/>
                <a:ea typeface="+mn-ea"/>
                <a:cs typeface="+mn-cs"/>
              </a:rPr>
              <a:t>Agile and </a:t>
            </a:r>
            <a:r>
              <a:rPr lang="en-US" sz="1200" b="1" i="0" kern="1200" dirty="0" err="1" smtClean="0">
                <a:solidFill>
                  <a:schemeClr val="tx1"/>
                </a:solidFill>
                <a:effectLst/>
                <a:latin typeface="+mn-lt"/>
                <a:ea typeface="+mn-ea"/>
                <a:cs typeface="+mn-cs"/>
              </a:rPr>
              <a:t>DevOps</a:t>
            </a:r>
            <a:r>
              <a:rPr lang="en-US" sz="1200" b="1" i="0" kern="1200" dirty="0" smtClean="0">
                <a:solidFill>
                  <a:schemeClr val="tx1"/>
                </a:solidFill>
                <a:effectLst/>
                <a:latin typeface="+mn-lt"/>
                <a:ea typeface="+mn-ea"/>
                <a:cs typeface="+mn-cs"/>
              </a:rPr>
              <a:t> (2010s):</a:t>
            </a:r>
            <a:r>
              <a:rPr lang="en-US" sz="1200" b="0" i="0" kern="1200" dirty="0" smtClean="0">
                <a:solidFill>
                  <a:schemeClr val="tx1"/>
                </a:solidFill>
                <a:effectLst/>
                <a:latin typeface="+mn-lt"/>
                <a:ea typeface="+mn-ea"/>
                <a:cs typeface="+mn-cs"/>
              </a:rPr>
              <a:t> The rise of Agile and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methodologies in software development introduced a new perspective on ITSM. These approaches emphasized collaboration, automation, and a faster pace of change. ITSM practices began to integrate Agile and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principles.</a:t>
            </a:r>
          </a:p>
          <a:p>
            <a:r>
              <a:rPr lang="en-US" sz="1200" b="1" i="0" kern="1200" dirty="0" smtClean="0">
                <a:solidFill>
                  <a:schemeClr val="tx1"/>
                </a:solidFill>
                <a:effectLst/>
                <a:latin typeface="+mn-lt"/>
                <a:ea typeface="+mn-ea"/>
                <a:cs typeface="+mn-cs"/>
              </a:rPr>
              <a:t>ITSM in the Digital Era (2010s – Present):</a:t>
            </a:r>
            <a:r>
              <a:rPr lang="en-US" sz="1200" b="0" i="0" kern="1200" dirty="0" smtClean="0">
                <a:solidFill>
                  <a:schemeClr val="tx1"/>
                </a:solidFill>
                <a:effectLst/>
                <a:latin typeface="+mn-lt"/>
                <a:ea typeface="+mn-ea"/>
                <a:cs typeface="+mn-cs"/>
              </a:rPr>
              <a:t> In the digital era, organizations increasingly rely on IT to drive innovation and competitive advantage. ITSM has evolved to support digital transformation initiatives, emphasizing customer experience, data analytics, automation, and cloud-native technologies.</a:t>
            </a:r>
          </a:p>
          <a:p>
            <a:r>
              <a:rPr lang="en-US" sz="1200" b="1" i="0" kern="1200" dirty="0" smtClean="0">
                <a:solidFill>
                  <a:schemeClr val="tx1"/>
                </a:solidFill>
                <a:effectLst/>
                <a:latin typeface="+mn-lt"/>
                <a:ea typeface="+mn-ea"/>
                <a:cs typeface="+mn-cs"/>
              </a:rPr>
              <a:t>Hybrid and Multi-Cloud Environments (Present):</a:t>
            </a:r>
            <a:r>
              <a:rPr lang="en-US" sz="1200" b="0" i="0" kern="1200" dirty="0" smtClean="0">
                <a:solidFill>
                  <a:schemeClr val="tx1"/>
                </a:solidFill>
                <a:effectLst/>
                <a:latin typeface="+mn-lt"/>
                <a:ea typeface="+mn-ea"/>
                <a:cs typeface="+mn-cs"/>
              </a:rPr>
              <a:t> As organizations adopt hybrid and multi-cloud environments, ITSM has adapted to manage services across diverse infrastructures. ITSM frameworks and tools have incorporated features to support these complex ecosystems.</a:t>
            </a:r>
          </a:p>
          <a:p>
            <a:r>
              <a:rPr lang="en-US" sz="1200" b="1" i="0" kern="1200" dirty="0" smtClean="0">
                <a:solidFill>
                  <a:schemeClr val="tx1"/>
                </a:solidFill>
                <a:effectLst/>
                <a:latin typeface="+mn-lt"/>
                <a:ea typeface="+mn-ea"/>
                <a:cs typeface="+mn-cs"/>
              </a:rPr>
              <a:t>Service Experience and AI (Present and Future):</a:t>
            </a:r>
            <a:r>
              <a:rPr lang="en-US" sz="1200" b="0" i="0" kern="1200" dirty="0" smtClean="0">
                <a:solidFill>
                  <a:schemeClr val="tx1"/>
                </a:solidFill>
                <a:effectLst/>
                <a:latin typeface="+mn-lt"/>
                <a:ea typeface="+mn-ea"/>
                <a:cs typeface="+mn-cs"/>
              </a:rPr>
              <a:t> The focus on improving the end-user and customer service experience has become paramount. Artificial intelligence (AI) and machine learning are being integrated into ITSM to enhance service desk operations, predictive analytics, and automation.</a:t>
            </a:r>
          </a:p>
          <a:p>
            <a:r>
              <a:rPr lang="en-US" sz="1200" b="0" i="0" kern="1200" dirty="0" smtClean="0">
                <a:solidFill>
                  <a:schemeClr val="tx1"/>
                </a:solidFill>
                <a:effectLst/>
                <a:latin typeface="+mn-lt"/>
                <a:ea typeface="+mn-ea"/>
                <a:cs typeface="+mn-cs"/>
              </a:rPr>
              <a:t>The evolution of ITSM continues as technology and business landscapes evolve. ITSM will likely continue to adapt to emerging trends, such as the Internet of Things (</a:t>
            </a:r>
            <a:r>
              <a:rPr lang="en-US" sz="1200" b="0" i="0" kern="1200" dirty="0" err="1" smtClean="0">
                <a:solidFill>
                  <a:schemeClr val="tx1"/>
                </a:solidFill>
                <a:effectLst/>
                <a:latin typeface="+mn-lt"/>
                <a:ea typeface="+mn-ea"/>
                <a:cs typeface="+mn-cs"/>
              </a:rPr>
              <a:t>IoT</a:t>
            </a:r>
            <a:r>
              <a:rPr lang="en-US" sz="1200" b="0" i="0" kern="1200" dirty="0" smtClean="0">
                <a:solidFill>
                  <a:schemeClr val="tx1"/>
                </a:solidFill>
                <a:effectLst/>
                <a:latin typeface="+mn-lt"/>
                <a:ea typeface="+mn-ea"/>
                <a:cs typeface="+mn-cs"/>
              </a:rPr>
              <a:t>), cybersecurity challenges, and the ongoing need for agility and responsiveness in IT service delivery. ITSM's role in supporting organizations in achieving their strategic objectives remains central in the ever-changing world of technology and business.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3392FA8-A05C-4A09-B0B2-2B173EE3C57C}" type="slidenum">
              <a:rPr lang="en-PH" smtClean="0"/>
              <a:t>6</a:t>
            </a:fld>
            <a:endParaRPr lang="en-PH"/>
          </a:p>
        </p:txBody>
      </p:sp>
    </p:spTree>
    <p:extLst>
      <p:ext uri="{BB962C8B-B14F-4D97-AF65-F5344CB8AC3E}">
        <p14:creationId xmlns:p14="http://schemas.microsoft.com/office/powerpoint/2010/main" val="3141134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B3392FA8-A05C-4A09-B0B2-2B173EE3C57C}" type="slidenum">
              <a:rPr lang="en-PH" smtClean="0"/>
              <a:t>7</a:t>
            </a:fld>
            <a:endParaRPr lang="en-PH"/>
          </a:p>
        </p:txBody>
      </p:sp>
    </p:spTree>
    <p:extLst>
      <p:ext uri="{BB962C8B-B14F-4D97-AF65-F5344CB8AC3E}">
        <p14:creationId xmlns:p14="http://schemas.microsoft.com/office/powerpoint/2010/main" val="4077717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B3392FA8-A05C-4A09-B0B2-2B173EE3C57C}" type="slidenum">
              <a:rPr lang="en-PH" smtClean="0"/>
              <a:t>8</a:t>
            </a:fld>
            <a:endParaRPr lang="en-PH"/>
          </a:p>
        </p:txBody>
      </p:sp>
    </p:spTree>
    <p:extLst>
      <p:ext uri="{BB962C8B-B14F-4D97-AF65-F5344CB8AC3E}">
        <p14:creationId xmlns:p14="http://schemas.microsoft.com/office/powerpoint/2010/main" val="271012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B3392FA8-A05C-4A09-B0B2-2B173EE3C57C}" type="slidenum">
              <a:rPr lang="en-PH" smtClean="0"/>
              <a:t>9</a:t>
            </a:fld>
            <a:endParaRPr lang="en-PH"/>
          </a:p>
        </p:txBody>
      </p:sp>
    </p:spTree>
    <p:extLst>
      <p:ext uri="{BB962C8B-B14F-4D97-AF65-F5344CB8AC3E}">
        <p14:creationId xmlns:p14="http://schemas.microsoft.com/office/powerpoint/2010/main" val="2419416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B3392FA8-A05C-4A09-B0B2-2B173EE3C57C}" type="slidenum">
              <a:rPr lang="en-PH" smtClean="0"/>
              <a:t>10</a:t>
            </a:fld>
            <a:endParaRPr lang="en-PH"/>
          </a:p>
        </p:txBody>
      </p:sp>
    </p:spTree>
    <p:extLst>
      <p:ext uri="{BB962C8B-B14F-4D97-AF65-F5344CB8AC3E}">
        <p14:creationId xmlns:p14="http://schemas.microsoft.com/office/powerpoint/2010/main" val="3038328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B3392FA8-A05C-4A09-B0B2-2B173EE3C57C}" type="slidenum">
              <a:rPr lang="en-PH" smtClean="0"/>
              <a:t>11</a:t>
            </a:fld>
            <a:endParaRPr lang="en-PH"/>
          </a:p>
        </p:txBody>
      </p:sp>
    </p:spTree>
    <p:extLst>
      <p:ext uri="{BB962C8B-B14F-4D97-AF65-F5344CB8AC3E}">
        <p14:creationId xmlns:p14="http://schemas.microsoft.com/office/powerpoint/2010/main" val="1617526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B3392FA8-A05C-4A09-B0B2-2B173EE3C57C}" type="slidenum">
              <a:rPr lang="en-PH" smtClean="0"/>
              <a:t>12</a:t>
            </a:fld>
            <a:endParaRPr lang="en-PH"/>
          </a:p>
        </p:txBody>
      </p:sp>
    </p:spTree>
    <p:extLst>
      <p:ext uri="{BB962C8B-B14F-4D97-AF65-F5344CB8AC3E}">
        <p14:creationId xmlns:p14="http://schemas.microsoft.com/office/powerpoint/2010/main" val="3246221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B3392FA8-A05C-4A09-B0B2-2B173EE3C57C}" type="slidenum">
              <a:rPr lang="en-PH" smtClean="0"/>
              <a:t>13</a:t>
            </a:fld>
            <a:endParaRPr lang="en-PH"/>
          </a:p>
        </p:txBody>
      </p:sp>
    </p:spTree>
    <p:extLst>
      <p:ext uri="{BB962C8B-B14F-4D97-AF65-F5344CB8AC3E}">
        <p14:creationId xmlns:p14="http://schemas.microsoft.com/office/powerpoint/2010/main" val="333078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1F5A0A-9FBC-498E-87E4-9D2DDAF002CA}" type="datetimeFigureOut">
              <a:rPr lang="en-PH" smtClean="0"/>
              <a:t>09/18/2023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AA33F5B-A242-4081-AFE0-4808C6ECF075}" type="slidenum">
              <a:rPr lang="en-PH" smtClean="0"/>
              <a:t>‹#›</a:t>
            </a:fld>
            <a:endParaRPr lang="en-P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19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1F5A0A-9FBC-498E-87E4-9D2DDAF002CA}" type="datetimeFigureOut">
              <a:rPr lang="en-PH" smtClean="0"/>
              <a:t>09/18/2023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AA33F5B-A242-4081-AFE0-4808C6ECF075}" type="slidenum">
              <a:rPr lang="en-PH" smtClean="0"/>
              <a:t>‹#›</a:t>
            </a:fld>
            <a:endParaRPr lang="en-PH"/>
          </a:p>
        </p:txBody>
      </p:sp>
    </p:spTree>
    <p:extLst>
      <p:ext uri="{BB962C8B-B14F-4D97-AF65-F5344CB8AC3E}">
        <p14:creationId xmlns:p14="http://schemas.microsoft.com/office/powerpoint/2010/main" val="418994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1F5A0A-9FBC-498E-87E4-9D2DDAF002CA}" type="datetimeFigureOut">
              <a:rPr lang="en-PH" smtClean="0"/>
              <a:t>09/18/2023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AA33F5B-A242-4081-AFE0-4808C6ECF075}" type="slidenum">
              <a:rPr lang="en-PH" smtClean="0"/>
              <a:t>‹#›</a:t>
            </a:fld>
            <a:endParaRPr lang="en-PH"/>
          </a:p>
        </p:txBody>
      </p:sp>
    </p:spTree>
    <p:extLst>
      <p:ext uri="{BB962C8B-B14F-4D97-AF65-F5344CB8AC3E}">
        <p14:creationId xmlns:p14="http://schemas.microsoft.com/office/powerpoint/2010/main" val="1295386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1F5A0A-9FBC-498E-87E4-9D2DDAF002CA}" type="datetimeFigureOut">
              <a:rPr lang="en-PH" smtClean="0"/>
              <a:t>09/18/2023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AA33F5B-A242-4081-AFE0-4808C6ECF075}" type="slidenum">
              <a:rPr lang="en-PH" smtClean="0"/>
              <a:t>‹#›</a:t>
            </a:fld>
            <a:endParaRPr lang="en-PH"/>
          </a:p>
        </p:txBody>
      </p:sp>
    </p:spTree>
    <p:extLst>
      <p:ext uri="{BB962C8B-B14F-4D97-AF65-F5344CB8AC3E}">
        <p14:creationId xmlns:p14="http://schemas.microsoft.com/office/powerpoint/2010/main" val="31372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F5A0A-9FBC-498E-87E4-9D2DDAF002CA}" type="datetimeFigureOut">
              <a:rPr lang="en-PH" smtClean="0"/>
              <a:t>09/18/2023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AA33F5B-A242-4081-AFE0-4808C6ECF075}" type="slidenum">
              <a:rPr lang="en-PH" smtClean="0"/>
              <a:t>‹#›</a:t>
            </a:fld>
            <a:endParaRPr lang="en-P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59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1F5A0A-9FBC-498E-87E4-9D2DDAF002CA}" type="datetimeFigureOut">
              <a:rPr lang="en-PH" smtClean="0"/>
              <a:t>09/18/2023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AA33F5B-A242-4081-AFE0-4808C6ECF075}" type="slidenum">
              <a:rPr lang="en-PH" smtClean="0"/>
              <a:t>‹#›</a:t>
            </a:fld>
            <a:endParaRPr lang="en-PH"/>
          </a:p>
        </p:txBody>
      </p:sp>
    </p:spTree>
    <p:extLst>
      <p:ext uri="{BB962C8B-B14F-4D97-AF65-F5344CB8AC3E}">
        <p14:creationId xmlns:p14="http://schemas.microsoft.com/office/powerpoint/2010/main" val="289010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1F5A0A-9FBC-498E-87E4-9D2DDAF002CA}" type="datetimeFigureOut">
              <a:rPr lang="en-PH" smtClean="0"/>
              <a:t>09/18/2023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5AA33F5B-A242-4081-AFE0-4808C6ECF075}" type="slidenum">
              <a:rPr lang="en-PH" smtClean="0"/>
              <a:t>‹#›</a:t>
            </a:fld>
            <a:endParaRPr lang="en-PH"/>
          </a:p>
        </p:txBody>
      </p:sp>
    </p:spTree>
    <p:extLst>
      <p:ext uri="{BB962C8B-B14F-4D97-AF65-F5344CB8AC3E}">
        <p14:creationId xmlns:p14="http://schemas.microsoft.com/office/powerpoint/2010/main" val="79221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1F5A0A-9FBC-498E-87E4-9D2DDAF002CA}" type="datetimeFigureOut">
              <a:rPr lang="en-PH" smtClean="0"/>
              <a:t>09/18/2023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5AA33F5B-A242-4081-AFE0-4808C6ECF075}" type="slidenum">
              <a:rPr lang="en-PH" smtClean="0"/>
              <a:t>‹#›</a:t>
            </a:fld>
            <a:endParaRPr lang="en-PH"/>
          </a:p>
        </p:txBody>
      </p:sp>
    </p:spTree>
    <p:extLst>
      <p:ext uri="{BB962C8B-B14F-4D97-AF65-F5344CB8AC3E}">
        <p14:creationId xmlns:p14="http://schemas.microsoft.com/office/powerpoint/2010/main" val="292271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1F5A0A-9FBC-498E-87E4-9D2DDAF002CA}" type="datetimeFigureOut">
              <a:rPr lang="en-PH" smtClean="0"/>
              <a:t>09/18/2023</a:t>
            </a:fld>
            <a:endParaRPr lang="en-PH"/>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H"/>
          </a:p>
        </p:txBody>
      </p:sp>
      <p:sp>
        <p:nvSpPr>
          <p:cNvPr id="9" name="Slide Number Placeholder 8"/>
          <p:cNvSpPr>
            <a:spLocks noGrp="1"/>
          </p:cNvSpPr>
          <p:nvPr>
            <p:ph type="sldNum" sz="quarter" idx="12"/>
          </p:nvPr>
        </p:nvSpPr>
        <p:spPr/>
        <p:txBody>
          <a:bodyPr/>
          <a:lstStyle/>
          <a:p>
            <a:fld id="{5AA33F5B-A242-4081-AFE0-4808C6ECF075}" type="slidenum">
              <a:rPr lang="en-PH" smtClean="0"/>
              <a:t>‹#›</a:t>
            </a:fld>
            <a:endParaRPr lang="en-PH"/>
          </a:p>
        </p:txBody>
      </p:sp>
    </p:spTree>
    <p:extLst>
      <p:ext uri="{BB962C8B-B14F-4D97-AF65-F5344CB8AC3E}">
        <p14:creationId xmlns:p14="http://schemas.microsoft.com/office/powerpoint/2010/main" val="266758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1F5A0A-9FBC-498E-87E4-9D2DDAF002CA}" type="datetimeFigureOut">
              <a:rPr lang="en-PH" smtClean="0"/>
              <a:t>09/18/2023</a:t>
            </a:fld>
            <a:endParaRPr lang="en-P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PH"/>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A33F5B-A242-4081-AFE0-4808C6ECF075}" type="slidenum">
              <a:rPr lang="en-PH" smtClean="0"/>
              <a:t>‹#›</a:t>
            </a:fld>
            <a:endParaRPr lang="en-PH"/>
          </a:p>
        </p:txBody>
      </p:sp>
    </p:spTree>
    <p:extLst>
      <p:ext uri="{BB962C8B-B14F-4D97-AF65-F5344CB8AC3E}">
        <p14:creationId xmlns:p14="http://schemas.microsoft.com/office/powerpoint/2010/main" val="280487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F5A0A-9FBC-498E-87E4-9D2DDAF002CA}" type="datetimeFigureOut">
              <a:rPr lang="en-PH" smtClean="0"/>
              <a:t>09/18/2023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AA33F5B-A242-4081-AFE0-4808C6ECF075}" type="slidenum">
              <a:rPr lang="en-PH" smtClean="0"/>
              <a:t>‹#›</a:t>
            </a:fld>
            <a:endParaRPr lang="en-PH"/>
          </a:p>
        </p:txBody>
      </p:sp>
    </p:spTree>
    <p:extLst>
      <p:ext uri="{BB962C8B-B14F-4D97-AF65-F5344CB8AC3E}">
        <p14:creationId xmlns:p14="http://schemas.microsoft.com/office/powerpoint/2010/main" val="72172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1F5A0A-9FBC-498E-87E4-9D2DDAF002CA}" type="datetimeFigureOut">
              <a:rPr lang="en-PH" smtClean="0"/>
              <a:t>09/18/2023</a:t>
            </a:fld>
            <a:endParaRPr lang="en-P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PH"/>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A33F5B-A242-4081-AFE0-4808C6ECF075}" type="slidenum">
              <a:rPr lang="en-PH" smtClean="0"/>
              <a:t>‹#›</a:t>
            </a:fld>
            <a:endParaRPr lang="en-P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6286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b="1" dirty="0" smtClean="0"/>
              <a:t>IT SERVICES AND MANAGEMENT</a:t>
            </a:r>
            <a:endParaRPr lang="en-PH" sz="4000" b="1" dirty="0"/>
          </a:p>
        </p:txBody>
      </p:sp>
      <p:sp>
        <p:nvSpPr>
          <p:cNvPr id="3" name="Subtitle 2"/>
          <p:cNvSpPr>
            <a:spLocks noGrp="1"/>
          </p:cNvSpPr>
          <p:nvPr>
            <p:ph type="subTitle" idx="1"/>
          </p:nvPr>
        </p:nvSpPr>
        <p:spPr/>
        <p:txBody>
          <a:bodyPr/>
          <a:lstStyle/>
          <a:p>
            <a:r>
              <a:rPr lang="en-PH" smtClean="0"/>
              <a:t>Week 1-2</a:t>
            </a:r>
            <a:endParaRPr lang="en-PH" dirty="0"/>
          </a:p>
        </p:txBody>
      </p:sp>
    </p:spTree>
    <p:extLst>
      <p:ext uri="{BB962C8B-B14F-4D97-AF65-F5344CB8AC3E}">
        <p14:creationId xmlns:p14="http://schemas.microsoft.com/office/powerpoint/2010/main" val="1098617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PH" dirty="0"/>
              <a:t>ITSM vs. traditional IT management</a:t>
            </a:r>
          </a:p>
        </p:txBody>
      </p:sp>
      <p:sp>
        <p:nvSpPr>
          <p:cNvPr id="3" name="Content Placeholder 2"/>
          <p:cNvSpPr>
            <a:spLocks noGrp="1"/>
          </p:cNvSpPr>
          <p:nvPr>
            <p:ph idx="1"/>
          </p:nvPr>
        </p:nvSpPr>
        <p:spPr/>
        <p:txBody>
          <a:bodyPr>
            <a:normAutofit fontScale="92500" lnSpcReduction="10000"/>
          </a:bodyPr>
          <a:lstStyle/>
          <a:p>
            <a:r>
              <a:rPr lang="en-US" sz="3200" b="1" dirty="0"/>
              <a:t>3. Customer-Centric vs. Technology-Centric:</a:t>
            </a:r>
            <a:endParaRPr lang="en-US" sz="3200" dirty="0"/>
          </a:p>
          <a:p>
            <a:r>
              <a:rPr lang="en-US" sz="3200" b="1" dirty="0"/>
              <a:t>ITSM:</a:t>
            </a:r>
            <a:r>
              <a:rPr lang="en-US" sz="3200" dirty="0"/>
              <a:t> ITSM is customer-centric, meaning it prioritizes the needs and satisfaction of end-users and customers. It aims to meet or exceed customer expectations and often involves service level agreements (SLAs) and service catalogs.</a:t>
            </a:r>
          </a:p>
          <a:p>
            <a:r>
              <a:rPr lang="en-US" sz="3200" b="1" dirty="0"/>
              <a:t>Traditional IT Management:</a:t>
            </a:r>
            <a:r>
              <a:rPr lang="en-US" sz="3200" dirty="0"/>
              <a:t> Traditional IT management is often technology-centric, with a primary focus on maintaining and supporting IT infrastructure. Customer satisfaction may not be a central concern</a:t>
            </a:r>
            <a:r>
              <a:rPr lang="en-US" sz="3200" dirty="0" smtClean="0"/>
              <a:t>.</a:t>
            </a:r>
            <a:endParaRPr lang="en-US" sz="3200" dirty="0"/>
          </a:p>
        </p:txBody>
      </p:sp>
    </p:spTree>
    <p:extLst>
      <p:ext uri="{BB962C8B-B14F-4D97-AF65-F5344CB8AC3E}">
        <p14:creationId xmlns:p14="http://schemas.microsoft.com/office/powerpoint/2010/main" val="219674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PH" dirty="0"/>
              <a:t>ITSM vs. traditional IT management</a:t>
            </a:r>
          </a:p>
        </p:txBody>
      </p:sp>
      <p:sp>
        <p:nvSpPr>
          <p:cNvPr id="3" name="Content Placeholder 2"/>
          <p:cNvSpPr>
            <a:spLocks noGrp="1"/>
          </p:cNvSpPr>
          <p:nvPr>
            <p:ph idx="1"/>
          </p:nvPr>
        </p:nvSpPr>
        <p:spPr/>
        <p:txBody>
          <a:bodyPr>
            <a:normAutofit fontScale="92500" lnSpcReduction="10000"/>
          </a:bodyPr>
          <a:lstStyle/>
          <a:p>
            <a:r>
              <a:rPr lang="en-US" sz="3200" b="1" dirty="0"/>
              <a:t>4. Continuous Improvement vs. Status Quo:</a:t>
            </a:r>
            <a:endParaRPr lang="en-US" sz="3200" dirty="0"/>
          </a:p>
          <a:p>
            <a:r>
              <a:rPr lang="en-US" sz="3200" b="1" dirty="0"/>
              <a:t>ITSM:</a:t>
            </a:r>
            <a:r>
              <a:rPr lang="en-US" sz="3200" dirty="0"/>
              <a:t> ITSM promotes a culture of continual service improvement (CSI). It encourages organizations to regularly assess their processes and services, identify areas for improvement, and implement changes to enhance service quality.</a:t>
            </a:r>
          </a:p>
          <a:p>
            <a:r>
              <a:rPr lang="en-US" sz="3200" b="1" dirty="0"/>
              <a:t>Traditional IT Management:</a:t>
            </a:r>
            <a:r>
              <a:rPr lang="en-US" sz="3200" dirty="0"/>
              <a:t> Traditional IT management may be content with maintaining the status quo and may not have a structured approach to ongoing improvement.</a:t>
            </a:r>
          </a:p>
        </p:txBody>
      </p:sp>
    </p:spTree>
    <p:extLst>
      <p:ext uri="{BB962C8B-B14F-4D97-AF65-F5344CB8AC3E}">
        <p14:creationId xmlns:p14="http://schemas.microsoft.com/office/powerpoint/2010/main" val="262063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PH" dirty="0"/>
              <a:t>ITSM vs. traditional IT management</a:t>
            </a:r>
          </a:p>
        </p:txBody>
      </p:sp>
      <p:sp>
        <p:nvSpPr>
          <p:cNvPr id="3" name="Content Placeholder 2"/>
          <p:cNvSpPr>
            <a:spLocks noGrp="1"/>
          </p:cNvSpPr>
          <p:nvPr>
            <p:ph idx="1"/>
          </p:nvPr>
        </p:nvSpPr>
        <p:spPr/>
        <p:txBody>
          <a:bodyPr>
            <a:normAutofit fontScale="92500" lnSpcReduction="10000"/>
          </a:bodyPr>
          <a:lstStyle/>
          <a:p>
            <a:r>
              <a:rPr lang="en-US" sz="3200" b="1" dirty="0"/>
              <a:t>5. IT Governance and Compliance:</a:t>
            </a:r>
            <a:endParaRPr lang="en-US" sz="3200" dirty="0"/>
          </a:p>
          <a:p>
            <a:r>
              <a:rPr lang="en-US" sz="3200" b="1" dirty="0"/>
              <a:t>ITSM:</a:t>
            </a:r>
            <a:r>
              <a:rPr lang="en-US" sz="3200" dirty="0"/>
              <a:t> ITSM frameworks like COBIT emphasize IT governance, compliance, and risk management. They provide guidelines for aligning IT with business objectives, ensuring regulatory compliance, and managing risks effectively.</a:t>
            </a:r>
          </a:p>
          <a:p>
            <a:r>
              <a:rPr lang="en-US" sz="3200" b="1" dirty="0"/>
              <a:t>Traditional IT Management:</a:t>
            </a:r>
            <a:r>
              <a:rPr lang="en-US" sz="3200" dirty="0"/>
              <a:t> Traditional IT management may not have a strong focus on governance and compliance, potentially leading to issues related to security, risk, and regulatory requirements.</a:t>
            </a:r>
          </a:p>
        </p:txBody>
      </p:sp>
    </p:spTree>
    <p:extLst>
      <p:ext uri="{BB962C8B-B14F-4D97-AF65-F5344CB8AC3E}">
        <p14:creationId xmlns:p14="http://schemas.microsoft.com/office/powerpoint/2010/main" val="233082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PH" dirty="0"/>
              <a:t>ITSM vs. traditional IT management</a:t>
            </a:r>
          </a:p>
        </p:txBody>
      </p:sp>
      <p:sp>
        <p:nvSpPr>
          <p:cNvPr id="3" name="Content Placeholder 2"/>
          <p:cNvSpPr>
            <a:spLocks noGrp="1"/>
          </p:cNvSpPr>
          <p:nvPr>
            <p:ph idx="1"/>
          </p:nvPr>
        </p:nvSpPr>
        <p:spPr/>
        <p:txBody>
          <a:bodyPr>
            <a:normAutofit fontScale="92500" lnSpcReduction="10000"/>
          </a:bodyPr>
          <a:lstStyle/>
          <a:p>
            <a:r>
              <a:rPr lang="en-US" sz="3200" b="1" dirty="0"/>
              <a:t>6. Integration of Automation and Technology:</a:t>
            </a:r>
            <a:endParaRPr lang="en-US" sz="3200" dirty="0"/>
          </a:p>
          <a:p>
            <a:r>
              <a:rPr lang="en-US" sz="3200" b="1" dirty="0"/>
              <a:t>ITSM:</a:t>
            </a:r>
            <a:r>
              <a:rPr lang="en-US" sz="3200" dirty="0"/>
              <a:t> ITSM often incorporates automation and technology to streamline service delivery and support. It embraces tools and technologies for incident management, change management, and service monitoring.</a:t>
            </a:r>
          </a:p>
          <a:p>
            <a:r>
              <a:rPr lang="en-US" sz="3200" b="1" dirty="0"/>
              <a:t>Traditional IT Management:</a:t>
            </a:r>
            <a:r>
              <a:rPr lang="en-US" sz="3200" dirty="0"/>
              <a:t> While traditional IT management may use technology for infrastructure management, it may not fully leverage automation and advanced tools for service management.</a:t>
            </a:r>
          </a:p>
        </p:txBody>
      </p:sp>
    </p:spTree>
    <p:extLst>
      <p:ext uri="{BB962C8B-B14F-4D97-AF65-F5344CB8AC3E}">
        <p14:creationId xmlns:p14="http://schemas.microsoft.com/office/powerpoint/2010/main" val="69329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PH" dirty="0"/>
              <a:t>ITSM vs. traditional IT management</a:t>
            </a:r>
          </a:p>
        </p:txBody>
      </p:sp>
      <p:sp>
        <p:nvSpPr>
          <p:cNvPr id="3" name="Content Placeholder 2"/>
          <p:cNvSpPr>
            <a:spLocks noGrp="1"/>
          </p:cNvSpPr>
          <p:nvPr>
            <p:ph idx="1"/>
          </p:nvPr>
        </p:nvSpPr>
        <p:spPr/>
        <p:txBody>
          <a:bodyPr>
            <a:normAutofit lnSpcReduction="10000"/>
          </a:bodyPr>
          <a:lstStyle/>
          <a:p>
            <a:r>
              <a:rPr lang="en-US" sz="3200" b="1" dirty="0"/>
              <a:t>7. Business Alignment:</a:t>
            </a:r>
            <a:endParaRPr lang="en-US" sz="3200" dirty="0"/>
          </a:p>
          <a:p>
            <a:r>
              <a:rPr lang="en-US" sz="3200" b="1" dirty="0"/>
              <a:t>ITSM:</a:t>
            </a:r>
            <a:r>
              <a:rPr lang="en-US" sz="3200" dirty="0"/>
              <a:t> ITSM strives to align IT services with the strategic goals and objectives of the organization. It ensures that IT investments contribute to the overall success of the business.</a:t>
            </a:r>
          </a:p>
          <a:p>
            <a:r>
              <a:rPr lang="en-US" sz="3200" b="1" dirty="0"/>
              <a:t>Traditional IT Management:</a:t>
            </a:r>
            <a:r>
              <a:rPr lang="en-US" sz="3200" dirty="0"/>
              <a:t> Traditional IT management may not have a strong connection with the broader business strategy, potentially leading to misalignment between IT and business goals.</a:t>
            </a:r>
          </a:p>
        </p:txBody>
      </p:sp>
    </p:spTree>
    <p:extLst>
      <p:ext uri="{BB962C8B-B14F-4D97-AF65-F5344CB8AC3E}">
        <p14:creationId xmlns:p14="http://schemas.microsoft.com/office/powerpoint/2010/main" val="36860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Overview of ITSM (Information Technology Service </a:t>
            </a:r>
            <a:r>
              <a:rPr lang="en-US" b="1" dirty="0" smtClean="0"/>
              <a:t>Management</a:t>
            </a:r>
            <a:endParaRPr lang="en-PH" b="1" dirty="0"/>
          </a:p>
        </p:txBody>
      </p:sp>
      <p:sp>
        <p:nvSpPr>
          <p:cNvPr id="3" name="Content Placeholder 2"/>
          <p:cNvSpPr>
            <a:spLocks noGrp="1"/>
          </p:cNvSpPr>
          <p:nvPr>
            <p:ph idx="1"/>
          </p:nvPr>
        </p:nvSpPr>
        <p:spPr/>
        <p:txBody>
          <a:bodyPr>
            <a:noAutofit/>
          </a:bodyPr>
          <a:lstStyle/>
          <a:p>
            <a:r>
              <a:rPr lang="en-US" sz="3200" dirty="0" smtClean="0"/>
              <a:t>Information </a:t>
            </a:r>
            <a:r>
              <a:rPr lang="en-US" sz="3200" dirty="0"/>
              <a:t>Technology Service Management (ITSM) is a set of practices, processes, and frameworks that organizations use to design, deliver, manage, and improve IT services. ITSM focuses on aligning IT services with the needs of the business and ensuring that IT functions effectively and efficiently to support the organization's goals and objectives. It encompasses a wide range of activities related to planning, delivering, and managing IT services throughout their lifecycle.</a:t>
            </a:r>
            <a:endParaRPr lang="en-PH" sz="3200" dirty="0"/>
          </a:p>
        </p:txBody>
      </p:sp>
    </p:spTree>
    <p:extLst>
      <p:ext uri="{BB962C8B-B14F-4D97-AF65-F5344CB8AC3E}">
        <p14:creationId xmlns:p14="http://schemas.microsoft.com/office/powerpoint/2010/main" val="1554187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Significance of ITSM:</a:t>
            </a:r>
            <a:endParaRPr lang="en-PH" dirty="0"/>
          </a:p>
        </p:txBody>
      </p:sp>
      <p:sp>
        <p:nvSpPr>
          <p:cNvPr id="3" name="Content Placeholder 2"/>
          <p:cNvSpPr>
            <a:spLocks noGrp="1"/>
          </p:cNvSpPr>
          <p:nvPr>
            <p:ph idx="1"/>
          </p:nvPr>
        </p:nvSpPr>
        <p:spPr/>
        <p:txBody>
          <a:bodyPr/>
          <a:lstStyle/>
          <a:p>
            <a:r>
              <a:rPr lang="en-US" b="1" dirty="0"/>
              <a:t>Alignment with Business Goals:</a:t>
            </a:r>
            <a:r>
              <a:rPr lang="en-US" dirty="0"/>
              <a:t> One of the primary purposes of ITSM is to align IT services with the strategic goals and objectives of the organization. By doing so, IT becomes an enabler for achieving business success rather than just a cost center</a:t>
            </a:r>
            <a:r>
              <a:rPr lang="en-US" dirty="0" smtClean="0"/>
              <a:t>.</a:t>
            </a:r>
          </a:p>
          <a:p>
            <a:r>
              <a:rPr lang="en-US" b="1" dirty="0"/>
              <a:t>Improved Service Quality:</a:t>
            </a:r>
            <a:r>
              <a:rPr lang="en-US" dirty="0"/>
              <a:t> ITSM frameworks like ITIL (Information Technology Infrastructure Library) and COBIT (Control Objectives for Information and Related Technologies) provide best practices and guidelines for delivering high-quality IT services. This leads to improved service reliability, availability, and performance.</a:t>
            </a:r>
          </a:p>
          <a:p>
            <a:r>
              <a:rPr lang="en-US" b="1" dirty="0"/>
              <a:t>Enhanced Customer Satisfaction:</a:t>
            </a:r>
            <a:r>
              <a:rPr lang="en-US" dirty="0"/>
              <a:t> ITSM places a strong emphasis on meeting customer needs and expectations. It involves creating service catalogs, service level agreements (SLAs), and service desks to provide efficient and responsive support, ultimately leading to higher customer satisfaction.</a:t>
            </a:r>
          </a:p>
          <a:p>
            <a:pPr marL="0" indent="0">
              <a:buNone/>
            </a:pPr>
            <a:endParaRPr lang="en-PH" dirty="0"/>
          </a:p>
        </p:txBody>
      </p:sp>
    </p:spTree>
    <p:extLst>
      <p:ext uri="{BB962C8B-B14F-4D97-AF65-F5344CB8AC3E}">
        <p14:creationId xmlns:p14="http://schemas.microsoft.com/office/powerpoint/2010/main" val="105570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Significance of ITSM:</a:t>
            </a:r>
            <a:endParaRPr lang="en-PH" dirty="0"/>
          </a:p>
        </p:txBody>
      </p:sp>
      <p:sp>
        <p:nvSpPr>
          <p:cNvPr id="3" name="Content Placeholder 2"/>
          <p:cNvSpPr>
            <a:spLocks noGrp="1"/>
          </p:cNvSpPr>
          <p:nvPr>
            <p:ph idx="1"/>
          </p:nvPr>
        </p:nvSpPr>
        <p:spPr/>
        <p:txBody>
          <a:bodyPr/>
          <a:lstStyle/>
          <a:p>
            <a:r>
              <a:rPr lang="en-US" b="1" dirty="0"/>
              <a:t>Efficient Resource Management:</a:t>
            </a:r>
            <a:r>
              <a:rPr lang="en-US" dirty="0"/>
              <a:t> ITSM helps organizations optimize the use of IT resources, including hardware, software, and human resources. This can result in cost savings and better resource allocation.</a:t>
            </a:r>
          </a:p>
          <a:p>
            <a:r>
              <a:rPr lang="en-US" b="1" dirty="0"/>
              <a:t>Risk Management:</a:t>
            </a:r>
            <a:r>
              <a:rPr lang="en-US" dirty="0"/>
              <a:t> ITSM frameworks often include risk management components. By identifying and mitigating IT-related risks, organizations can prevent potential disruptions and security breaches.</a:t>
            </a:r>
          </a:p>
          <a:p>
            <a:r>
              <a:rPr lang="en-US" b="1" dirty="0"/>
              <a:t>Change Management:</a:t>
            </a:r>
            <a:r>
              <a:rPr lang="en-US" dirty="0"/>
              <a:t> Effective change management is a key component of ITSM. It ensures that changes to IT services are planned, tested, and implemented in a controlled and predictable manner, minimizing disruptions to the business.</a:t>
            </a:r>
          </a:p>
        </p:txBody>
      </p:sp>
    </p:spTree>
    <p:extLst>
      <p:ext uri="{BB962C8B-B14F-4D97-AF65-F5344CB8AC3E}">
        <p14:creationId xmlns:p14="http://schemas.microsoft.com/office/powerpoint/2010/main" val="118073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Significance of ITSM:</a:t>
            </a:r>
            <a:endParaRPr lang="en-PH" dirty="0"/>
          </a:p>
        </p:txBody>
      </p:sp>
      <p:sp>
        <p:nvSpPr>
          <p:cNvPr id="3" name="Content Placeholder 2"/>
          <p:cNvSpPr>
            <a:spLocks noGrp="1"/>
          </p:cNvSpPr>
          <p:nvPr>
            <p:ph idx="1"/>
          </p:nvPr>
        </p:nvSpPr>
        <p:spPr/>
        <p:txBody>
          <a:bodyPr/>
          <a:lstStyle/>
          <a:p>
            <a:r>
              <a:rPr lang="en-US" b="1" dirty="0"/>
              <a:t>Continuous Improvement:</a:t>
            </a:r>
            <a:r>
              <a:rPr lang="en-US" dirty="0"/>
              <a:t> ITSM promotes a culture of continual service improvement (CSI). Regular assessments and feedback loops help organizations identify areas for improvement and implement changes to enhance IT services over time.</a:t>
            </a:r>
          </a:p>
          <a:p>
            <a:r>
              <a:rPr lang="en-US" b="1" dirty="0"/>
              <a:t>Compliance and Governance:</a:t>
            </a:r>
            <a:r>
              <a:rPr lang="en-US" dirty="0"/>
              <a:t> Many industries and organizations are subject to regulatory requirements and governance standards. ITSM frameworks provide guidelines for ensuring compliance with these standards.</a:t>
            </a:r>
          </a:p>
          <a:p>
            <a:r>
              <a:rPr lang="en-US" b="1" dirty="0"/>
              <a:t>Resource Scalability:</a:t>
            </a:r>
            <a:r>
              <a:rPr lang="en-US" dirty="0"/>
              <a:t> ITSM practices can adapt to the changing needs of an organization. Whether an organization is growing or downsizing, ITSM can help manage IT resources effectively</a:t>
            </a:r>
            <a:r>
              <a:rPr lang="en-US" dirty="0" smtClean="0"/>
              <a:t>.</a:t>
            </a:r>
          </a:p>
          <a:p>
            <a:r>
              <a:rPr lang="en-US" b="1" dirty="0"/>
              <a:t>Global Best Practices:</a:t>
            </a:r>
            <a:r>
              <a:rPr lang="en-US" dirty="0"/>
              <a:t> ITSM is based on global best practices and industry standards. By following these practices, organizations can benefit from the collective wisdom and experience of the IT community.</a:t>
            </a:r>
          </a:p>
        </p:txBody>
      </p:sp>
    </p:spTree>
    <p:extLst>
      <p:ext uri="{BB962C8B-B14F-4D97-AF65-F5344CB8AC3E}">
        <p14:creationId xmlns:p14="http://schemas.microsoft.com/office/powerpoint/2010/main" val="73658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95530"/>
          </a:xfrm>
        </p:spPr>
        <p:txBody>
          <a:bodyPr>
            <a:normAutofit fontScale="90000"/>
          </a:bodyPr>
          <a:lstStyle/>
          <a:p>
            <a:r>
              <a:rPr lang="en-PH" b="1" dirty="0" smtClean="0"/>
              <a:t>Evolution of ITSM</a:t>
            </a:r>
            <a:r>
              <a:rPr lang="en-PH" b="1" dirty="0"/>
              <a:t>:</a:t>
            </a:r>
            <a:endParaRPr lang="en-PH" dirty="0"/>
          </a:p>
        </p:txBody>
      </p:sp>
      <p:pic>
        <p:nvPicPr>
          <p:cNvPr id="4" name="Content Placeholder 3"/>
          <p:cNvPicPr>
            <a:picLocks noGrp="1" noChangeAspect="1"/>
          </p:cNvPicPr>
          <p:nvPr>
            <p:ph idx="1"/>
          </p:nvPr>
        </p:nvPicPr>
        <p:blipFill>
          <a:blip r:embed="rId3"/>
          <a:stretch>
            <a:fillRect/>
          </a:stretch>
        </p:blipFill>
        <p:spPr>
          <a:xfrm>
            <a:off x="350519" y="2142798"/>
            <a:ext cx="11506201" cy="2657802"/>
          </a:xfrm>
          <a:prstGeom prst="rect">
            <a:avLst/>
          </a:prstGeom>
        </p:spPr>
      </p:pic>
    </p:spTree>
    <p:extLst>
      <p:ext uri="{BB962C8B-B14F-4D97-AF65-F5344CB8AC3E}">
        <p14:creationId xmlns:p14="http://schemas.microsoft.com/office/powerpoint/2010/main" val="17827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PH" dirty="0"/>
              <a:t>ITSM vs. traditional IT management</a:t>
            </a:r>
          </a:p>
        </p:txBody>
      </p:sp>
      <p:sp>
        <p:nvSpPr>
          <p:cNvPr id="3" name="Content Placeholder 2"/>
          <p:cNvSpPr>
            <a:spLocks noGrp="1"/>
          </p:cNvSpPr>
          <p:nvPr>
            <p:ph idx="1"/>
          </p:nvPr>
        </p:nvSpPr>
        <p:spPr/>
        <p:txBody>
          <a:bodyPr>
            <a:normAutofit/>
          </a:bodyPr>
          <a:lstStyle/>
          <a:p>
            <a:r>
              <a:rPr lang="en-US" sz="3200" dirty="0"/>
              <a:t>Information Technology Service Management (ITSM) and traditional IT management represent two distinct approaches to managing IT services within an organization. Here, we'll compare and contrast ITSM with traditional IT management to highlight their key differences:</a:t>
            </a:r>
          </a:p>
        </p:txBody>
      </p:sp>
    </p:spTree>
    <p:extLst>
      <p:ext uri="{BB962C8B-B14F-4D97-AF65-F5344CB8AC3E}">
        <p14:creationId xmlns:p14="http://schemas.microsoft.com/office/powerpoint/2010/main" val="321482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PH" dirty="0"/>
              <a:t>ITSM vs. traditional IT management</a:t>
            </a:r>
          </a:p>
        </p:txBody>
      </p:sp>
      <p:sp>
        <p:nvSpPr>
          <p:cNvPr id="3" name="Content Placeholder 2"/>
          <p:cNvSpPr>
            <a:spLocks noGrp="1"/>
          </p:cNvSpPr>
          <p:nvPr>
            <p:ph idx="1"/>
          </p:nvPr>
        </p:nvSpPr>
        <p:spPr/>
        <p:txBody>
          <a:bodyPr>
            <a:normAutofit fontScale="92500" lnSpcReduction="10000"/>
          </a:bodyPr>
          <a:lstStyle/>
          <a:p>
            <a:r>
              <a:rPr lang="en-US" sz="3200" b="1" dirty="0"/>
              <a:t>1. Focus on Service vs. Technology:</a:t>
            </a:r>
            <a:endParaRPr lang="en-US" sz="3200" dirty="0"/>
          </a:p>
          <a:p>
            <a:r>
              <a:rPr lang="en-US" sz="3200" b="1" dirty="0"/>
              <a:t>ITSM:</a:t>
            </a:r>
            <a:r>
              <a:rPr lang="en-US" sz="3200" dirty="0"/>
              <a:t> ITSM places a strong emphasis on delivering and managing IT services in a way that aligns with the needs and objectives of the business. It is customer-centric and focuses on providing value through services.</a:t>
            </a:r>
          </a:p>
          <a:p>
            <a:r>
              <a:rPr lang="en-US" sz="3200" b="1" dirty="0"/>
              <a:t>Traditional IT Management:</a:t>
            </a:r>
            <a:r>
              <a:rPr lang="en-US" sz="3200" dirty="0"/>
              <a:t> Traditional IT management often prioritizes the management of IT infrastructure, hardware, and software components. The primary focus is on technology and systems rather than the delivery of services.</a:t>
            </a:r>
          </a:p>
        </p:txBody>
      </p:sp>
    </p:spTree>
    <p:extLst>
      <p:ext uri="{BB962C8B-B14F-4D97-AF65-F5344CB8AC3E}">
        <p14:creationId xmlns:p14="http://schemas.microsoft.com/office/powerpoint/2010/main" val="363666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PH" dirty="0"/>
              <a:t>ITSM vs. traditional IT management</a:t>
            </a:r>
          </a:p>
        </p:txBody>
      </p:sp>
      <p:sp>
        <p:nvSpPr>
          <p:cNvPr id="3" name="Content Placeholder 2"/>
          <p:cNvSpPr>
            <a:spLocks noGrp="1"/>
          </p:cNvSpPr>
          <p:nvPr>
            <p:ph idx="1"/>
          </p:nvPr>
        </p:nvSpPr>
        <p:spPr/>
        <p:txBody>
          <a:bodyPr>
            <a:normAutofit fontScale="92500" lnSpcReduction="10000"/>
          </a:bodyPr>
          <a:lstStyle/>
          <a:p>
            <a:r>
              <a:rPr lang="en-US" sz="3200" b="1" dirty="0"/>
              <a:t>2. Process-Oriented vs. Ad Hoc:</a:t>
            </a:r>
            <a:endParaRPr lang="en-US" sz="3200" dirty="0"/>
          </a:p>
          <a:p>
            <a:r>
              <a:rPr lang="en-US" sz="3200" b="1" dirty="0"/>
              <a:t>ITSM:</a:t>
            </a:r>
            <a:r>
              <a:rPr lang="en-US" sz="3200" dirty="0"/>
              <a:t> ITSM is process-oriented and relies on well-defined processes and workflows. It incorporates frameworks like ITIL and COBIT, which provide guidelines for managing IT services through structured processes.</a:t>
            </a:r>
          </a:p>
          <a:p>
            <a:r>
              <a:rPr lang="en-US" sz="3200" b="1" dirty="0"/>
              <a:t>Traditional IT Management:</a:t>
            </a:r>
            <a:r>
              <a:rPr lang="en-US" sz="3200" dirty="0"/>
              <a:t> Traditional IT management can be more ad hoc and reactive. It may lack standardized processes and workflows, resulting in inconsistent service delivery and problem resolution.</a:t>
            </a:r>
          </a:p>
        </p:txBody>
      </p:sp>
    </p:spTree>
    <p:extLst>
      <p:ext uri="{BB962C8B-B14F-4D97-AF65-F5344CB8AC3E}">
        <p14:creationId xmlns:p14="http://schemas.microsoft.com/office/powerpoint/2010/main" val="39700568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TotalTime>
  <Words>1787</Words>
  <Application>Microsoft Office PowerPoint</Application>
  <PresentationFormat>Widescreen</PresentationFormat>
  <Paragraphs>71</Paragraphs>
  <Slides>14</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IT SERVICES AND MANAGEMENT</vt:lpstr>
      <vt:lpstr>Overview of ITSM (Information Technology Service Management</vt:lpstr>
      <vt:lpstr>Significance of ITSM:</vt:lpstr>
      <vt:lpstr>Significance of ITSM:</vt:lpstr>
      <vt:lpstr>Significance of ITSM:</vt:lpstr>
      <vt:lpstr>Evolution of ITSM:</vt:lpstr>
      <vt:lpstr>ITSM vs. traditional IT management</vt:lpstr>
      <vt:lpstr>ITSM vs. traditional IT management</vt:lpstr>
      <vt:lpstr>ITSM vs. traditional IT management</vt:lpstr>
      <vt:lpstr>ITSM vs. traditional IT management</vt:lpstr>
      <vt:lpstr>ITSM vs. traditional IT management</vt:lpstr>
      <vt:lpstr>ITSM vs. traditional IT management</vt:lpstr>
      <vt:lpstr>ITSM vs. traditional IT management</vt:lpstr>
      <vt:lpstr>ITSM vs. traditional IT management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SERVICES AND MANAGEMENT</dc:title>
  <dc:creator>Dominique Adrias</dc:creator>
  <cp:lastModifiedBy>Dominique Adrias</cp:lastModifiedBy>
  <cp:revision>5</cp:revision>
  <dcterms:created xsi:type="dcterms:W3CDTF">2023-09-17T17:49:19Z</dcterms:created>
  <dcterms:modified xsi:type="dcterms:W3CDTF">2023-09-17T18:12:20Z</dcterms:modified>
</cp:coreProperties>
</file>