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notesMasterIdLst>
    <p:notesMasterId r:id="rId3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61017" autoAdjust="0"/>
  </p:normalViewPr>
  <p:slideViewPr>
    <p:cSldViewPr snapToGrid="0">
      <p:cViewPr varScale="1">
        <p:scale>
          <a:sx n="54" d="100"/>
          <a:sy n="54" d="100"/>
        </p:scale>
        <p:origin x="1123"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P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9CC13D-6647-42B4-8B42-F97AA9E3BDB2}" type="datetimeFigureOut">
              <a:rPr lang="en-PH" smtClean="0"/>
              <a:t>07/09/2023</a:t>
            </a:fld>
            <a:endParaRPr lang="en-P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P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P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9D71526-6183-48F5-840B-0F3A512C1F08}" type="slidenum">
              <a:rPr lang="en-PH" smtClean="0"/>
              <a:t>‹#›</a:t>
            </a:fld>
            <a:endParaRPr lang="en-PH"/>
          </a:p>
        </p:txBody>
      </p:sp>
    </p:spTree>
    <p:extLst>
      <p:ext uri="{BB962C8B-B14F-4D97-AF65-F5344CB8AC3E}">
        <p14:creationId xmlns:p14="http://schemas.microsoft.com/office/powerpoint/2010/main" val="23137064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1. Functions of Business Enterprise Organization</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a. </a:t>
            </a:r>
            <a:r>
              <a:rPr lang="en-US" sz="1200" b="1" i="0" kern="1200" dirty="0" smtClean="0">
                <a:solidFill>
                  <a:schemeClr val="tx1"/>
                </a:solidFill>
                <a:effectLst/>
                <a:latin typeface="+mn-lt"/>
                <a:ea typeface="+mn-ea"/>
                <a:cs typeface="+mn-cs"/>
              </a:rPr>
              <a:t>Production/Operations Function</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This function is responsible for manufacturing or delivering the company's products or services.</a:t>
            </a:r>
          </a:p>
          <a:p>
            <a:r>
              <a:rPr lang="en-US" sz="1200" b="0" i="0" kern="1200" dirty="0" smtClean="0">
                <a:solidFill>
                  <a:schemeClr val="tx1"/>
                </a:solidFill>
                <a:effectLst/>
                <a:latin typeface="+mn-lt"/>
                <a:ea typeface="+mn-ea"/>
                <a:cs typeface="+mn-cs"/>
              </a:rPr>
              <a:t>It involves managing resources, optimizing processes, and ensuring quality and efficiency.</a:t>
            </a:r>
          </a:p>
          <a:p>
            <a:r>
              <a:rPr lang="en-US" sz="1200" b="0" i="0" kern="1200" dirty="0" smtClean="0">
                <a:solidFill>
                  <a:schemeClr val="tx1"/>
                </a:solidFill>
                <a:effectLst/>
                <a:latin typeface="+mn-lt"/>
                <a:ea typeface="+mn-ea"/>
                <a:cs typeface="+mn-cs"/>
              </a:rPr>
              <a:t>b. </a:t>
            </a:r>
            <a:r>
              <a:rPr lang="en-US" sz="1200" b="1" i="0" kern="1200" dirty="0" smtClean="0">
                <a:solidFill>
                  <a:schemeClr val="tx1"/>
                </a:solidFill>
                <a:effectLst/>
                <a:latin typeface="+mn-lt"/>
                <a:ea typeface="+mn-ea"/>
                <a:cs typeface="+mn-cs"/>
              </a:rPr>
              <a:t>Marketing and Sales Function</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marketing and sales function focuses on promoting and selling the company's products or services.</a:t>
            </a:r>
          </a:p>
          <a:p>
            <a:r>
              <a:rPr lang="en-US" sz="1200" b="0" i="0" kern="1200" dirty="0" smtClean="0">
                <a:solidFill>
                  <a:schemeClr val="tx1"/>
                </a:solidFill>
                <a:effectLst/>
                <a:latin typeface="+mn-lt"/>
                <a:ea typeface="+mn-ea"/>
                <a:cs typeface="+mn-cs"/>
              </a:rPr>
              <a:t>It includes market research, advertising, pricing, sales strategy, and customer relationship management.</a:t>
            </a:r>
          </a:p>
          <a:p>
            <a:r>
              <a:rPr lang="en-US" sz="1200" b="0" i="0" kern="1200" dirty="0" smtClean="0">
                <a:solidFill>
                  <a:schemeClr val="tx1"/>
                </a:solidFill>
                <a:effectLst/>
                <a:latin typeface="+mn-lt"/>
                <a:ea typeface="+mn-ea"/>
                <a:cs typeface="+mn-cs"/>
              </a:rPr>
              <a:t>c. </a:t>
            </a:r>
            <a:r>
              <a:rPr lang="en-US" sz="1200" b="1" i="0" kern="1200" dirty="0" smtClean="0">
                <a:solidFill>
                  <a:schemeClr val="tx1"/>
                </a:solidFill>
                <a:effectLst/>
                <a:latin typeface="+mn-lt"/>
                <a:ea typeface="+mn-ea"/>
                <a:cs typeface="+mn-cs"/>
              </a:rPr>
              <a:t>Finance and Accounting Function</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This function manages the company's financial resources, including budgeting, financial reporting, and risk management.</a:t>
            </a:r>
          </a:p>
          <a:p>
            <a:r>
              <a:rPr lang="en-US" sz="1200" b="0" i="0" kern="1200" dirty="0" smtClean="0">
                <a:solidFill>
                  <a:schemeClr val="tx1"/>
                </a:solidFill>
                <a:effectLst/>
                <a:latin typeface="+mn-lt"/>
                <a:ea typeface="+mn-ea"/>
                <a:cs typeface="+mn-cs"/>
              </a:rPr>
              <a:t>It ensures compliance with accounting standards and legal regulations.</a:t>
            </a:r>
          </a:p>
          <a:p>
            <a:r>
              <a:rPr lang="en-US" sz="1200" b="0" i="0" kern="1200" dirty="0" smtClean="0">
                <a:solidFill>
                  <a:schemeClr val="tx1"/>
                </a:solidFill>
                <a:effectLst/>
                <a:latin typeface="+mn-lt"/>
                <a:ea typeface="+mn-ea"/>
                <a:cs typeface="+mn-cs"/>
              </a:rPr>
              <a:t>d. </a:t>
            </a:r>
            <a:r>
              <a:rPr lang="en-US" sz="1200" b="1" i="0" kern="1200" dirty="0" smtClean="0">
                <a:solidFill>
                  <a:schemeClr val="tx1"/>
                </a:solidFill>
                <a:effectLst/>
                <a:latin typeface="+mn-lt"/>
                <a:ea typeface="+mn-ea"/>
                <a:cs typeface="+mn-cs"/>
              </a:rPr>
              <a:t>Human Resources (HR) Function</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HR is responsible for recruiting, training, and managing the company's workforce.</a:t>
            </a:r>
          </a:p>
          <a:p>
            <a:r>
              <a:rPr lang="en-US" sz="1200" b="0" i="0" kern="1200" dirty="0" smtClean="0">
                <a:solidFill>
                  <a:schemeClr val="tx1"/>
                </a:solidFill>
                <a:effectLst/>
                <a:latin typeface="+mn-lt"/>
                <a:ea typeface="+mn-ea"/>
                <a:cs typeface="+mn-cs"/>
              </a:rPr>
              <a:t>It handles personnel issues, benefits administration, and employee development.</a:t>
            </a:r>
          </a:p>
          <a:p>
            <a:r>
              <a:rPr lang="en-US" sz="1200" b="0" i="0" kern="1200" dirty="0" smtClean="0">
                <a:solidFill>
                  <a:schemeClr val="tx1"/>
                </a:solidFill>
                <a:effectLst/>
                <a:latin typeface="+mn-lt"/>
                <a:ea typeface="+mn-ea"/>
                <a:cs typeface="+mn-cs"/>
              </a:rPr>
              <a:t>e. </a:t>
            </a:r>
            <a:r>
              <a:rPr lang="en-US" sz="1200" b="1" i="0" kern="1200" dirty="0" smtClean="0">
                <a:solidFill>
                  <a:schemeClr val="tx1"/>
                </a:solidFill>
                <a:effectLst/>
                <a:latin typeface="+mn-lt"/>
                <a:ea typeface="+mn-ea"/>
                <a:cs typeface="+mn-cs"/>
              </a:rPr>
              <a:t>Information Technology (IT) Function</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IT function manages the company's technology infrastructure, software, and data.</a:t>
            </a:r>
          </a:p>
          <a:p>
            <a:r>
              <a:rPr lang="en-US" sz="1200" b="0" i="0" kern="1200" dirty="0" smtClean="0">
                <a:solidFill>
                  <a:schemeClr val="tx1"/>
                </a:solidFill>
                <a:effectLst/>
                <a:latin typeface="+mn-lt"/>
                <a:ea typeface="+mn-ea"/>
                <a:cs typeface="+mn-cs"/>
              </a:rPr>
              <a:t>It supports business operations, enhances efficiency, and ensures data security.</a:t>
            </a:r>
          </a:p>
          <a:p>
            <a:r>
              <a:rPr lang="en-US" sz="1200" b="0" i="0" kern="1200" dirty="0" smtClean="0">
                <a:solidFill>
                  <a:schemeClr val="tx1"/>
                </a:solidFill>
                <a:effectLst/>
                <a:latin typeface="+mn-lt"/>
                <a:ea typeface="+mn-ea"/>
                <a:cs typeface="+mn-cs"/>
              </a:rPr>
              <a:t>f. </a:t>
            </a:r>
            <a:r>
              <a:rPr lang="en-US" sz="1200" b="1" i="0" kern="1200" dirty="0" smtClean="0">
                <a:solidFill>
                  <a:schemeClr val="tx1"/>
                </a:solidFill>
                <a:effectLst/>
                <a:latin typeface="+mn-lt"/>
                <a:ea typeface="+mn-ea"/>
                <a:cs typeface="+mn-cs"/>
              </a:rPr>
              <a:t>Supply Chain Management (SCM) Function</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SCM focuses on sourcing, procurement, logistics, and distribution.</a:t>
            </a:r>
          </a:p>
          <a:p>
            <a:r>
              <a:rPr lang="en-US" sz="1200" b="0" i="0" kern="1200" dirty="0" smtClean="0">
                <a:solidFill>
                  <a:schemeClr val="tx1"/>
                </a:solidFill>
                <a:effectLst/>
                <a:latin typeface="+mn-lt"/>
                <a:ea typeface="+mn-ea"/>
                <a:cs typeface="+mn-cs"/>
              </a:rPr>
              <a:t>It aims to optimize the flow of materials and products throughout the supply chain.</a:t>
            </a:r>
          </a:p>
          <a:p>
            <a:endParaRPr lang="en-PH" dirty="0"/>
          </a:p>
        </p:txBody>
      </p:sp>
      <p:sp>
        <p:nvSpPr>
          <p:cNvPr id="4" name="Slide Number Placeholder 3"/>
          <p:cNvSpPr>
            <a:spLocks noGrp="1"/>
          </p:cNvSpPr>
          <p:nvPr>
            <p:ph type="sldNum" sz="quarter" idx="10"/>
          </p:nvPr>
        </p:nvSpPr>
        <p:spPr/>
        <p:txBody>
          <a:bodyPr/>
          <a:lstStyle/>
          <a:p>
            <a:fld id="{39D71526-6183-48F5-840B-0F3A512C1F08}" type="slidenum">
              <a:rPr lang="en-PH" smtClean="0"/>
              <a:t>11</a:t>
            </a:fld>
            <a:endParaRPr lang="en-PH" dirty="0"/>
          </a:p>
        </p:txBody>
      </p:sp>
    </p:spTree>
    <p:extLst>
      <p:ext uri="{BB962C8B-B14F-4D97-AF65-F5344CB8AC3E}">
        <p14:creationId xmlns:p14="http://schemas.microsoft.com/office/powerpoint/2010/main" val="14967604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39D71526-6183-48F5-840B-0F3A512C1F08}" type="slidenum">
              <a:rPr lang="en-PH" smtClean="0"/>
              <a:t>20</a:t>
            </a:fld>
            <a:endParaRPr lang="en-PH"/>
          </a:p>
        </p:txBody>
      </p:sp>
    </p:spTree>
    <p:extLst>
      <p:ext uri="{BB962C8B-B14F-4D97-AF65-F5344CB8AC3E}">
        <p14:creationId xmlns:p14="http://schemas.microsoft.com/office/powerpoint/2010/main" val="26223480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39D71526-6183-48F5-840B-0F3A512C1F08}" type="slidenum">
              <a:rPr lang="en-PH" smtClean="0"/>
              <a:t>21</a:t>
            </a:fld>
            <a:endParaRPr lang="en-PH"/>
          </a:p>
        </p:txBody>
      </p:sp>
    </p:spTree>
    <p:extLst>
      <p:ext uri="{BB962C8B-B14F-4D97-AF65-F5344CB8AC3E}">
        <p14:creationId xmlns:p14="http://schemas.microsoft.com/office/powerpoint/2010/main" val="1158667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39D71526-6183-48F5-840B-0F3A512C1F08}" type="slidenum">
              <a:rPr lang="en-PH" smtClean="0"/>
              <a:t>22</a:t>
            </a:fld>
            <a:endParaRPr lang="en-PH"/>
          </a:p>
        </p:txBody>
      </p:sp>
    </p:spTree>
    <p:extLst>
      <p:ext uri="{BB962C8B-B14F-4D97-AF65-F5344CB8AC3E}">
        <p14:creationId xmlns:p14="http://schemas.microsoft.com/office/powerpoint/2010/main" val="42884181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In summary, enterprise applications like ERP and CRM are standardized solutions that provide a baseline for managing specific business processes. Bespoke IT applications, on the other hand, are custom-built to precisely match an organization's unique requirements but come with higher development and maintenance costs. The choice between the two depends on an organization's specific needs, budget, and long-term strategic goals.</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39D71526-6183-48F5-840B-0F3A512C1F08}" type="slidenum">
              <a:rPr lang="en-PH" smtClean="0"/>
              <a:t>23</a:t>
            </a:fld>
            <a:endParaRPr lang="en-PH"/>
          </a:p>
        </p:txBody>
      </p:sp>
    </p:spTree>
    <p:extLst>
      <p:ext uri="{BB962C8B-B14F-4D97-AF65-F5344CB8AC3E}">
        <p14:creationId xmlns:p14="http://schemas.microsoft.com/office/powerpoint/2010/main" val="5910201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39D71526-6183-48F5-840B-0F3A512C1F08}" type="slidenum">
              <a:rPr lang="en-PH" smtClean="0"/>
              <a:t>24</a:t>
            </a:fld>
            <a:endParaRPr lang="en-PH"/>
          </a:p>
        </p:txBody>
      </p:sp>
    </p:spTree>
    <p:extLst>
      <p:ext uri="{BB962C8B-B14F-4D97-AF65-F5344CB8AC3E}">
        <p14:creationId xmlns:p14="http://schemas.microsoft.com/office/powerpoint/2010/main" val="6643566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39D71526-6183-48F5-840B-0F3A512C1F08}" type="slidenum">
              <a:rPr lang="en-PH" smtClean="0"/>
              <a:t>25</a:t>
            </a:fld>
            <a:endParaRPr lang="en-PH"/>
          </a:p>
        </p:txBody>
      </p:sp>
    </p:spTree>
    <p:extLst>
      <p:ext uri="{BB962C8B-B14F-4D97-AF65-F5344CB8AC3E}">
        <p14:creationId xmlns:p14="http://schemas.microsoft.com/office/powerpoint/2010/main" val="31616491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39D71526-6183-48F5-840B-0F3A512C1F08}" type="slidenum">
              <a:rPr lang="en-PH" smtClean="0"/>
              <a:t>26</a:t>
            </a:fld>
            <a:endParaRPr lang="en-PH"/>
          </a:p>
        </p:txBody>
      </p:sp>
    </p:spTree>
    <p:extLst>
      <p:ext uri="{BB962C8B-B14F-4D97-AF65-F5344CB8AC3E}">
        <p14:creationId xmlns:p14="http://schemas.microsoft.com/office/powerpoint/2010/main" val="22722764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39D71526-6183-48F5-840B-0F3A512C1F08}" type="slidenum">
              <a:rPr lang="en-PH" smtClean="0"/>
              <a:t>27</a:t>
            </a:fld>
            <a:endParaRPr lang="en-PH"/>
          </a:p>
        </p:txBody>
      </p:sp>
    </p:spTree>
    <p:extLst>
      <p:ext uri="{BB962C8B-B14F-4D97-AF65-F5344CB8AC3E}">
        <p14:creationId xmlns:p14="http://schemas.microsoft.com/office/powerpoint/2010/main" val="33402349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39D71526-6183-48F5-840B-0F3A512C1F08}" type="slidenum">
              <a:rPr lang="en-PH" smtClean="0"/>
              <a:t>28</a:t>
            </a:fld>
            <a:endParaRPr lang="en-PH"/>
          </a:p>
        </p:txBody>
      </p:sp>
    </p:spTree>
    <p:extLst>
      <p:ext uri="{BB962C8B-B14F-4D97-AF65-F5344CB8AC3E}">
        <p14:creationId xmlns:p14="http://schemas.microsoft.com/office/powerpoint/2010/main" val="20163363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39D71526-6183-48F5-840B-0F3A512C1F08}" type="slidenum">
              <a:rPr lang="en-PH" smtClean="0"/>
              <a:t>29</a:t>
            </a:fld>
            <a:endParaRPr lang="en-PH"/>
          </a:p>
        </p:txBody>
      </p:sp>
    </p:spTree>
    <p:extLst>
      <p:ext uri="{BB962C8B-B14F-4D97-AF65-F5344CB8AC3E}">
        <p14:creationId xmlns:p14="http://schemas.microsoft.com/office/powerpoint/2010/main" val="28480301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a. </a:t>
            </a:r>
            <a:r>
              <a:rPr lang="en-US" sz="1200" b="1" i="0" kern="1200" dirty="0" smtClean="0">
                <a:solidFill>
                  <a:schemeClr val="tx1"/>
                </a:solidFill>
                <a:effectLst/>
                <a:latin typeface="+mn-lt"/>
                <a:ea typeface="+mn-ea"/>
                <a:cs typeface="+mn-cs"/>
              </a:rPr>
              <a:t>Product/Service Development</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Involves research, design, and development of new products or services.</a:t>
            </a:r>
          </a:p>
          <a:p>
            <a:r>
              <a:rPr lang="en-US" sz="1200" b="0" i="0" kern="1200" dirty="0" smtClean="0">
                <a:solidFill>
                  <a:schemeClr val="tx1"/>
                </a:solidFill>
                <a:effectLst/>
                <a:latin typeface="+mn-lt"/>
                <a:ea typeface="+mn-ea"/>
                <a:cs typeface="+mn-cs"/>
              </a:rPr>
              <a:t>Requires innovation and market analysis to meet customer needs.</a:t>
            </a:r>
          </a:p>
          <a:p>
            <a:r>
              <a:rPr lang="en-US" sz="1200" b="0" i="0" kern="1200" dirty="0" smtClean="0">
                <a:solidFill>
                  <a:schemeClr val="tx1"/>
                </a:solidFill>
                <a:effectLst/>
                <a:latin typeface="+mn-lt"/>
                <a:ea typeface="+mn-ea"/>
                <a:cs typeface="+mn-cs"/>
              </a:rPr>
              <a:t>b. </a:t>
            </a:r>
            <a:r>
              <a:rPr lang="en-US" sz="1200" b="1" i="0" kern="1200" dirty="0" smtClean="0">
                <a:solidFill>
                  <a:schemeClr val="tx1"/>
                </a:solidFill>
                <a:effectLst/>
                <a:latin typeface="+mn-lt"/>
                <a:ea typeface="+mn-ea"/>
                <a:cs typeface="+mn-cs"/>
              </a:rPr>
              <a:t>Sales and Marketing</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Includes lead generation, customer acquisition, branding, advertising, and sales activities.</a:t>
            </a:r>
          </a:p>
          <a:p>
            <a:r>
              <a:rPr lang="en-US" sz="1200" b="0" i="0" kern="1200" dirty="0" smtClean="0">
                <a:solidFill>
                  <a:schemeClr val="tx1"/>
                </a:solidFill>
                <a:effectLst/>
                <a:latin typeface="+mn-lt"/>
                <a:ea typeface="+mn-ea"/>
                <a:cs typeface="+mn-cs"/>
              </a:rPr>
              <a:t>Aims to create demand for products or services and convert leads into customers.</a:t>
            </a:r>
          </a:p>
          <a:p>
            <a:r>
              <a:rPr lang="en-US" sz="1200" b="0" i="0" kern="1200" dirty="0" smtClean="0">
                <a:solidFill>
                  <a:schemeClr val="tx1"/>
                </a:solidFill>
                <a:effectLst/>
                <a:latin typeface="+mn-lt"/>
                <a:ea typeface="+mn-ea"/>
                <a:cs typeface="+mn-cs"/>
              </a:rPr>
              <a:t>c. </a:t>
            </a:r>
            <a:r>
              <a:rPr lang="en-US" sz="1200" b="1" i="0" kern="1200" dirty="0" smtClean="0">
                <a:solidFill>
                  <a:schemeClr val="tx1"/>
                </a:solidFill>
                <a:effectLst/>
                <a:latin typeface="+mn-lt"/>
                <a:ea typeface="+mn-ea"/>
                <a:cs typeface="+mn-cs"/>
              </a:rPr>
              <a:t>Order Fulfillment</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Covers processing customer orders, inventory management, and order shipment.</a:t>
            </a:r>
          </a:p>
          <a:p>
            <a:r>
              <a:rPr lang="en-US" sz="1200" b="0" i="0" kern="1200" dirty="0" smtClean="0">
                <a:solidFill>
                  <a:schemeClr val="tx1"/>
                </a:solidFill>
                <a:effectLst/>
                <a:latin typeface="+mn-lt"/>
                <a:ea typeface="+mn-ea"/>
                <a:cs typeface="+mn-cs"/>
              </a:rPr>
              <a:t>Ensures timely delivery of products or services to customers.</a:t>
            </a:r>
          </a:p>
          <a:p>
            <a:r>
              <a:rPr lang="en-US" sz="1200" b="0" i="0" kern="1200" dirty="0" smtClean="0">
                <a:solidFill>
                  <a:schemeClr val="tx1"/>
                </a:solidFill>
                <a:effectLst/>
                <a:latin typeface="+mn-lt"/>
                <a:ea typeface="+mn-ea"/>
                <a:cs typeface="+mn-cs"/>
              </a:rPr>
              <a:t>d. </a:t>
            </a:r>
            <a:r>
              <a:rPr lang="en-US" sz="1200" b="1" i="0" kern="1200" dirty="0" smtClean="0">
                <a:solidFill>
                  <a:schemeClr val="tx1"/>
                </a:solidFill>
                <a:effectLst/>
                <a:latin typeface="+mn-lt"/>
                <a:ea typeface="+mn-ea"/>
                <a:cs typeface="+mn-cs"/>
              </a:rPr>
              <a:t>Financial Management</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Manages financial resources, including budgeting, financial reporting, and cash flow management.</a:t>
            </a:r>
          </a:p>
          <a:p>
            <a:r>
              <a:rPr lang="en-US" sz="1200" b="0" i="0" kern="1200" dirty="0" smtClean="0">
                <a:solidFill>
                  <a:schemeClr val="tx1"/>
                </a:solidFill>
                <a:effectLst/>
                <a:latin typeface="+mn-lt"/>
                <a:ea typeface="+mn-ea"/>
                <a:cs typeface="+mn-cs"/>
              </a:rPr>
              <a:t>Monitors profitability and ensures financial sustainability.</a:t>
            </a:r>
          </a:p>
          <a:p>
            <a:r>
              <a:rPr lang="en-US" sz="1200" b="0" i="0" kern="1200" dirty="0" smtClean="0">
                <a:solidFill>
                  <a:schemeClr val="tx1"/>
                </a:solidFill>
                <a:effectLst/>
                <a:latin typeface="+mn-lt"/>
                <a:ea typeface="+mn-ea"/>
                <a:cs typeface="+mn-cs"/>
              </a:rPr>
              <a:t>e. </a:t>
            </a:r>
            <a:r>
              <a:rPr lang="en-US" sz="1200" b="1" i="0" kern="1200" dirty="0" smtClean="0">
                <a:solidFill>
                  <a:schemeClr val="tx1"/>
                </a:solidFill>
                <a:effectLst/>
                <a:latin typeface="+mn-lt"/>
                <a:ea typeface="+mn-ea"/>
                <a:cs typeface="+mn-cs"/>
              </a:rPr>
              <a:t>Human Resources Management</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Encompasses recruitment, onboarding, training, performance management, and employee relations.</a:t>
            </a:r>
          </a:p>
          <a:p>
            <a:r>
              <a:rPr lang="en-US" sz="1200" b="0" i="0" kern="1200" dirty="0" smtClean="0">
                <a:solidFill>
                  <a:schemeClr val="tx1"/>
                </a:solidFill>
                <a:effectLst/>
                <a:latin typeface="+mn-lt"/>
                <a:ea typeface="+mn-ea"/>
                <a:cs typeface="+mn-cs"/>
              </a:rPr>
              <a:t>Supports workforce development and employee well-being.</a:t>
            </a:r>
          </a:p>
          <a:p>
            <a:r>
              <a:rPr lang="en-US" sz="1200" b="0" i="0" kern="1200" dirty="0" smtClean="0">
                <a:solidFill>
                  <a:schemeClr val="tx1"/>
                </a:solidFill>
                <a:effectLst/>
                <a:latin typeface="+mn-lt"/>
                <a:ea typeface="+mn-ea"/>
                <a:cs typeface="+mn-cs"/>
              </a:rPr>
              <a:t>f. </a:t>
            </a:r>
            <a:r>
              <a:rPr lang="en-US" sz="1200" b="1" i="0" kern="1200" dirty="0" smtClean="0">
                <a:solidFill>
                  <a:schemeClr val="tx1"/>
                </a:solidFill>
                <a:effectLst/>
                <a:latin typeface="+mn-lt"/>
                <a:ea typeface="+mn-ea"/>
                <a:cs typeface="+mn-cs"/>
              </a:rPr>
              <a:t>Supply Chain and Logistics</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Involves procurement, supplier management, transportation, and inventory control.</a:t>
            </a:r>
          </a:p>
          <a:p>
            <a:r>
              <a:rPr lang="en-US" sz="1200" b="0" i="0" kern="1200" dirty="0" smtClean="0">
                <a:solidFill>
                  <a:schemeClr val="tx1"/>
                </a:solidFill>
                <a:effectLst/>
                <a:latin typeface="+mn-lt"/>
                <a:ea typeface="+mn-ea"/>
                <a:cs typeface="+mn-cs"/>
              </a:rPr>
              <a:t>Optimizes the flow of goods and reduces costs.</a:t>
            </a:r>
          </a:p>
          <a:p>
            <a:r>
              <a:rPr lang="en-US" sz="1200" b="0" i="0" kern="1200" dirty="0" smtClean="0">
                <a:solidFill>
                  <a:schemeClr val="tx1"/>
                </a:solidFill>
                <a:effectLst/>
                <a:latin typeface="+mn-lt"/>
                <a:ea typeface="+mn-ea"/>
                <a:cs typeface="+mn-cs"/>
              </a:rPr>
              <a:t>g. </a:t>
            </a:r>
            <a:r>
              <a:rPr lang="en-US" sz="1200" b="1" i="0" kern="1200" dirty="0" smtClean="0">
                <a:solidFill>
                  <a:schemeClr val="tx1"/>
                </a:solidFill>
                <a:effectLst/>
                <a:latin typeface="+mn-lt"/>
                <a:ea typeface="+mn-ea"/>
                <a:cs typeface="+mn-cs"/>
              </a:rPr>
              <a:t>Customer Service and Support</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Focuses on post-sale customer interactions, support, and issue resolution.</a:t>
            </a:r>
          </a:p>
          <a:p>
            <a:r>
              <a:rPr lang="en-US" sz="1200" b="0" i="0" kern="1200" dirty="0" smtClean="0">
                <a:solidFill>
                  <a:schemeClr val="tx1"/>
                </a:solidFill>
                <a:effectLst/>
                <a:latin typeface="+mn-lt"/>
                <a:ea typeface="+mn-ea"/>
                <a:cs typeface="+mn-cs"/>
              </a:rPr>
              <a:t>Builds customer loyalty and satisfaction.</a:t>
            </a:r>
          </a:p>
          <a:p>
            <a:r>
              <a:rPr lang="en-US" sz="1200" b="0" i="0" kern="1200" dirty="0" smtClean="0">
                <a:solidFill>
                  <a:schemeClr val="tx1"/>
                </a:solidFill>
                <a:effectLst/>
                <a:latin typeface="+mn-lt"/>
                <a:ea typeface="+mn-ea"/>
                <a:cs typeface="+mn-cs"/>
              </a:rPr>
              <a:t>h. </a:t>
            </a:r>
            <a:r>
              <a:rPr lang="en-US" sz="1200" b="1" i="0" kern="1200" dirty="0" smtClean="0">
                <a:solidFill>
                  <a:schemeClr val="tx1"/>
                </a:solidFill>
                <a:effectLst/>
                <a:latin typeface="+mn-lt"/>
                <a:ea typeface="+mn-ea"/>
                <a:cs typeface="+mn-cs"/>
              </a:rPr>
              <a:t>Strategic Planning and Management</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Defines the company's mission, vision, and long-term goals.</a:t>
            </a:r>
          </a:p>
          <a:p>
            <a:r>
              <a:rPr lang="en-US" sz="1200" b="0" i="0" kern="1200" dirty="0" smtClean="0">
                <a:solidFill>
                  <a:schemeClr val="tx1"/>
                </a:solidFill>
                <a:effectLst/>
                <a:latin typeface="+mn-lt"/>
                <a:ea typeface="+mn-ea"/>
                <a:cs typeface="+mn-cs"/>
              </a:rPr>
              <a:t>Involves setting strategies, monitoring performance, and adapting to changing market conditions.</a:t>
            </a:r>
          </a:p>
          <a:p>
            <a:r>
              <a:rPr lang="en-US" sz="1200" b="0" i="0" kern="1200" dirty="0" err="1" smtClean="0">
                <a:solidFill>
                  <a:schemeClr val="tx1"/>
                </a:solidFill>
                <a:effectLst/>
                <a:latin typeface="+mn-lt"/>
                <a:ea typeface="+mn-ea"/>
                <a:cs typeface="+mn-cs"/>
              </a:rPr>
              <a:t>i</a:t>
            </a:r>
            <a:r>
              <a:rPr lang="en-US" sz="1200" b="0" i="0" kern="1200" dirty="0" smtClean="0">
                <a:solidFill>
                  <a:schemeClr val="tx1"/>
                </a:solidFill>
                <a:effectLst/>
                <a:latin typeface="+mn-lt"/>
                <a:ea typeface="+mn-ea"/>
                <a:cs typeface="+mn-cs"/>
              </a:rPr>
              <a:t>. </a:t>
            </a:r>
            <a:r>
              <a:rPr lang="en-US" sz="1200" b="1" i="0" kern="1200" dirty="0" smtClean="0">
                <a:solidFill>
                  <a:schemeClr val="tx1"/>
                </a:solidFill>
                <a:effectLst/>
                <a:latin typeface="+mn-lt"/>
                <a:ea typeface="+mn-ea"/>
                <a:cs typeface="+mn-cs"/>
              </a:rPr>
              <a:t>Compliance and Risk Management</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Ensures the company adheres to legal and regulatory requirements.</a:t>
            </a:r>
          </a:p>
          <a:p>
            <a:r>
              <a:rPr lang="en-US" sz="1200" b="0" i="0" kern="1200" dirty="0" smtClean="0">
                <a:solidFill>
                  <a:schemeClr val="tx1"/>
                </a:solidFill>
                <a:effectLst/>
                <a:latin typeface="+mn-lt"/>
                <a:ea typeface="+mn-ea"/>
                <a:cs typeface="+mn-cs"/>
              </a:rPr>
              <a:t>Manages risks related to operations, finance, and compliance.</a:t>
            </a:r>
          </a:p>
          <a:p>
            <a:r>
              <a:rPr lang="en-US" sz="1200" b="0" i="0" kern="1200" dirty="0" smtClean="0">
                <a:solidFill>
                  <a:schemeClr val="tx1"/>
                </a:solidFill>
                <a:effectLst/>
                <a:latin typeface="+mn-lt"/>
                <a:ea typeface="+mn-ea"/>
                <a:cs typeface="+mn-cs"/>
              </a:rPr>
              <a:t>j. </a:t>
            </a:r>
            <a:r>
              <a:rPr lang="en-US" sz="1200" b="1" i="0" kern="1200" dirty="0" smtClean="0">
                <a:solidFill>
                  <a:schemeClr val="tx1"/>
                </a:solidFill>
                <a:effectLst/>
                <a:latin typeface="+mn-lt"/>
                <a:ea typeface="+mn-ea"/>
                <a:cs typeface="+mn-cs"/>
              </a:rPr>
              <a:t>Information Technology Management</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Maintains IT infrastructure, cybersecurity, software development, and data management.</a:t>
            </a:r>
          </a:p>
          <a:p>
            <a:r>
              <a:rPr lang="en-US" sz="1200" b="0" i="0" kern="1200" dirty="0" smtClean="0">
                <a:solidFill>
                  <a:schemeClr val="tx1"/>
                </a:solidFill>
                <a:effectLst/>
                <a:latin typeface="+mn-lt"/>
                <a:ea typeface="+mn-ea"/>
                <a:cs typeface="+mn-cs"/>
              </a:rPr>
              <a:t>Supports business processes through technology solutions.</a:t>
            </a:r>
          </a:p>
          <a:p>
            <a:r>
              <a:rPr lang="en-US" sz="1200" b="0" i="0" kern="1200" dirty="0" smtClean="0">
                <a:solidFill>
                  <a:schemeClr val="tx1"/>
                </a:solidFill>
                <a:effectLst/>
                <a:latin typeface="+mn-lt"/>
                <a:ea typeface="+mn-ea"/>
                <a:cs typeface="+mn-cs"/>
              </a:rPr>
              <a:t>Effective coordination of these functions and core processes is essential for achieving the company's objectives and sustaining growth. The specific structure and organization of these functions may vary depending on the size, industry, and goals of the business enterprise.</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39D71526-6183-48F5-840B-0F3A512C1F08}" type="slidenum">
              <a:rPr lang="en-PH" smtClean="0"/>
              <a:t>12</a:t>
            </a:fld>
            <a:endParaRPr lang="en-PH"/>
          </a:p>
        </p:txBody>
      </p:sp>
    </p:spTree>
    <p:extLst>
      <p:ext uri="{BB962C8B-B14F-4D97-AF65-F5344CB8AC3E}">
        <p14:creationId xmlns:p14="http://schemas.microsoft.com/office/powerpoint/2010/main" val="17220092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39D71526-6183-48F5-840B-0F3A512C1F08}" type="slidenum">
              <a:rPr lang="en-PH" smtClean="0"/>
              <a:t>30</a:t>
            </a:fld>
            <a:endParaRPr lang="en-PH"/>
          </a:p>
        </p:txBody>
      </p:sp>
    </p:spTree>
    <p:extLst>
      <p:ext uri="{BB962C8B-B14F-4D97-AF65-F5344CB8AC3E}">
        <p14:creationId xmlns:p14="http://schemas.microsoft.com/office/powerpoint/2010/main" val="119617571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39D71526-6183-48F5-840B-0F3A512C1F08}" type="slidenum">
              <a:rPr lang="en-PH" smtClean="0"/>
              <a:t>31</a:t>
            </a:fld>
            <a:endParaRPr lang="en-PH"/>
          </a:p>
        </p:txBody>
      </p:sp>
    </p:spTree>
    <p:extLst>
      <p:ext uri="{BB962C8B-B14F-4D97-AF65-F5344CB8AC3E}">
        <p14:creationId xmlns:p14="http://schemas.microsoft.com/office/powerpoint/2010/main" val="79596453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39D71526-6183-48F5-840B-0F3A512C1F08}" type="slidenum">
              <a:rPr lang="en-PH" smtClean="0"/>
              <a:t>32</a:t>
            </a:fld>
            <a:endParaRPr lang="en-PH"/>
          </a:p>
        </p:txBody>
      </p:sp>
    </p:spTree>
    <p:extLst>
      <p:ext uri="{BB962C8B-B14F-4D97-AF65-F5344CB8AC3E}">
        <p14:creationId xmlns:p14="http://schemas.microsoft.com/office/powerpoint/2010/main" val="187221720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39D71526-6183-48F5-840B-0F3A512C1F08}" type="slidenum">
              <a:rPr lang="en-PH" smtClean="0"/>
              <a:t>33</a:t>
            </a:fld>
            <a:endParaRPr lang="en-PH"/>
          </a:p>
        </p:txBody>
      </p:sp>
    </p:spTree>
    <p:extLst>
      <p:ext uri="{BB962C8B-B14F-4D97-AF65-F5344CB8AC3E}">
        <p14:creationId xmlns:p14="http://schemas.microsoft.com/office/powerpoint/2010/main" val="2717486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r>
            <a:br>
              <a:rPr lang="en-US" dirty="0" smtClean="0"/>
            </a:br>
            <a:r>
              <a:rPr lang="en-US" sz="1200" b="0" i="0" kern="1200" dirty="0" smtClean="0">
                <a:solidFill>
                  <a:schemeClr val="tx1"/>
                </a:solidFill>
                <a:effectLst/>
                <a:latin typeface="+mn-lt"/>
                <a:ea typeface="+mn-ea"/>
                <a:cs typeface="+mn-cs"/>
              </a:rPr>
              <a:t>The </a:t>
            </a:r>
            <a:r>
              <a:rPr lang="en-US" sz="1200" b="0" i="0" kern="1200" dirty="0" err="1" smtClean="0">
                <a:solidFill>
                  <a:schemeClr val="tx1"/>
                </a:solidFill>
                <a:effectLst/>
                <a:latin typeface="+mn-lt"/>
                <a:ea typeface="+mn-ea"/>
                <a:cs typeface="+mn-cs"/>
              </a:rPr>
              <a:t>Baldrige</a:t>
            </a:r>
            <a:r>
              <a:rPr lang="en-US" sz="1200" b="0" i="0" kern="1200" dirty="0" smtClean="0">
                <a:solidFill>
                  <a:schemeClr val="tx1"/>
                </a:solidFill>
                <a:effectLst/>
                <a:latin typeface="+mn-lt"/>
                <a:ea typeface="+mn-ea"/>
                <a:cs typeface="+mn-cs"/>
              </a:rPr>
              <a:t> Business Excellence Framework is a set of criteria and guidelines developed by the U.S. National Institute of Standards and Technology (NIST) that organizations can use to achieve performance excellence and enhance their competitiveness. While the </a:t>
            </a:r>
            <a:r>
              <a:rPr lang="en-US" sz="1200" b="0" i="0" kern="1200" dirty="0" err="1" smtClean="0">
                <a:solidFill>
                  <a:schemeClr val="tx1"/>
                </a:solidFill>
                <a:effectLst/>
                <a:latin typeface="+mn-lt"/>
                <a:ea typeface="+mn-ea"/>
                <a:cs typeface="+mn-cs"/>
              </a:rPr>
              <a:t>Baldrige</a:t>
            </a:r>
            <a:r>
              <a:rPr lang="en-US" sz="1200" b="0" i="0" kern="1200" dirty="0" smtClean="0">
                <a:solidFill>
                  <a:schemeClr val="tx1"/>
                </a:solidFill>
                <a:effectLst/>
                <a:latin typeface="+mn-lt"/>
                <a:ea typeface="+mn-ea"/>
                <a:cs typeface="+mn-cs"/>
              </a:rPr>
              <a:t> framework is not explicitly focused on business analytics, it does provide a holistic approach to organizational management that includes aspects related to data and analytics. Here's how business analytics can be integrated into the </a:t>
            </a:r>
            <a:r>
              <a:rPr lang="en-US" sz="1200" b="0" i="0" kern="1200" dirty="0" err="1" smtClean="0">
                <a:solidFill>
                  <a:schemeClr val="tx1"/>
                </a:solidFill>
                <a:effectLst/>
                <a:latin typeface="+mn-lt"/>
                <a:ea typeface="+mn-ea"/>
                <a:cs typeface="+mn-cs"/>
              </a:rPr>
              <a:t>Baldrige</a:t>
            </a:r>
            <a:r>
              <a:rPr lang="en-US" sz="1200" b="0" i="0" kern="1200" dirty="0" smtClean="0">
                <a:solidFill>
                  <a:schemeClr val="tx1"/>
                </a:solidFill>
                <a:effectLst/>
                <a:latin typeface="+mn-lt"/>
                <a:ea typeface="+mn-ea"/>
                <a:cs typeface="+mn-cs"/>
              </a:rPr>
              <a:t> framework:</a:t>
            </a:r>
          </a:p>
          <a:p>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Leadership (Category 1)</a:t>
            </a:r>
            <a:r>
              <a:rPr lang="en-US" sz="1200" b="0" i="0" kern="1200" dirty="0" smtClean="0">
                <a:solidFill>
                  <a:schemeClr val="tx1"/>
                </a:solidFill>
                <a:effectLst/>
                <a:latin typeface="+mn-lt"/>
                <a:ea typeface="+mn-ea"/>
                <a:cs typeface="+mn-cs"/>
              </a:rPr>
              <a:t>:</a:t>
            </a:r>
          </a:p>
          <a:p>
            <a:pPr lvl="1"/>
            <a:r>
              <a:rPr lang="en-US" sz="1200" b="0" i="0" kern="1200" dirty="0" smtClean="0">
                <a:solidFill>
                  <a:schemeClr val="tx1"/>
                </a:solidFill>
                <a:effectLst/>
                <a:latin typeface="+mn-lt"/>
                <a:ea typeface="+mn-ea"/>
                <a:cs typeface="+mn-cs"/>
              </a:rPr>
              <a:t>Leadership sets the vision and direction for the organization. In the context of business analytics, leaders should promote a data-driven culture and champion the use of analytics to make informed decisions.</a:t>
            </a:r>
          </a:p>
          <a:p>
            <a:r>
              <a:rPr lang="en-US" sz="1200" b="1" i="0" kern="1200" dirty="0" smtClean="0">
                <a:solidFill>
                  <a:schemeClr val="tx1"/>
                </a:solidFill>
                <a:effectLst/>
                <a:latin typeface="+mn-lt"/>
                <a:ea typeface="+mn-ea"/>
                <a:cs typeface="+mn-cs"/>
              </a:rPr>
              <a:t>Strategy (Category 2)</a:t>
            </a:r>
            <a:r>
              <a:rPr lang="en-US" sz="1200" b="0" i="0" kern="1200" dirty="0" smtClean="0">
                <a:solidFill>
                  <a:schemeClr val="tx1"/>
                </a:solidFill>
                <a:effectLst/>
                <a:latin typeface="+mn-lt"/>
                <a:ea typeface="+mn-ea"/>
                <a:cs typeface="+mn-cs"/>
              </a:rPr>
              <a:t>:</a:t>
            </a:r>
          </a:p>
          <a:p>
            <a:pPr lvl="1"/>
            <a:r>
              <a:rPr lang="en-US" sz="1200" b="0" i="0" kern="1200" dirty="0" smtClean="0">
                <a:solidFill>
                  <a:schemeClr val="tx1"/>
                </a:solidFill>
                <a:effectLst/>
                <a:latin typeface="+mn-lt"/>
                <a:ea typeface="+mn-ea"/>
                <a:cs typeface="+mn-cs"/>
              </a:rPr>
              <a:t>Strategic planning should consider how data and analytics can support business objectives. Organizations can use data analysis to identify market trends, assess risks, and make strategic decisions.</a:t>
            </a:r>
          </a:p>
          <a:p>
            <a:r>
              <a:rPr lang="en-US" sz="1200" b="1" i="0" kern="1200" dirty="0" smtClean="0">
                <a:solidFill>
                  <a:schemeClr val="tx1"/>
                </a:solidFill>
                <a:effectLst/>
                <a:latin typeface="+mn-lt"/>
                <a:ea typeface="+mn-ea"/>
                <a:cs typeface="+mn-cs"/>
              </a:rPr>
              <a:t>Customers (Category 3)</a:t>
            </a:r>
            <a:r>
              <a:rPr lang="en-US" sz="1200" b="0" i="0" kern="1200" dirty="0" smtClean="0">
                <a:solidFill>
                  <a:schemeClr val="tx1"/>
                </a:solidFill>
                <a:effectLst/>
                <a:latin typeface="+mn-lt"/>
                <a:ea typeface="+mn-ea"/>
                <a:cs typeface="+mn-cs"/>
              </a:rPr>
              <a:t>:</a:t>
            </a:r>
          </a:p>
          <a:p>
            <a:pPr lvl="1"/>
            <a:r>
              <a:rPr lang="en-US" sz="1200" b="0" i="0" kern="1200" dirty="0" smtClean="0">
                <a:solidFill>
                  <a:schemeClr val="tx1"/>
                </a:solidFill>
                <a:effectLst/>
                <a:latin typeface="+mn-lt"/>
                <a:ea typeface="+mn-ea"/>
                <a:cs typeface="+mn-cs"/>
              </a:rPr>
              <a:t>Customer-focused organizations can leverage analytics to understand customer behavior, preferences, and feedback. Customer data analytics can inform product/service improvements and enhance the customer experience.</a:t>
            </a:r>
          </a:p>
          <a:p>
            <a:r>
              <a:rPr lang="en-US" sz="1200" b="1" i="0" kern="1200" dirty="0" smtClean="0">
                <a:solidFill>
                  <a:schemeClr val="tx1"/>
                </a:solidFill>
                <a:effectLst/>
                <a:latin typeface="+mn-lt"/>
                <a:ea typeface="+mn-ea"/>
                <a:cs typeface="+mn-cs"/>
              </a:rPr>
              <a:t>Measurement, Analysis, and Knowledge Management (Category 4)</a:t>
            </a:r>
            <a:r>
              <a:rPr lang="en-US" sz="1200" b="0" i="0" kern="1200" dirty="0" smtClean="0">
                <a:solidFill>
                  <a:schemeClr val="tx1"/>
                </a:solidFill>
                <a:effectLst/>
                <a:latin typeface="+mn-lt"/>
                <a:ea typeface="+mn-ea"/>
                <a:cs typeface="+mn-cs"/>
              </a:rPr>
              <a:t>:</a:t>
            </a:r>
          </a:p>
          <a:p>
            <a:pPr lvl="1"/>
            <a:r>
              <a:rPr lang="en-US" sz="1200" b="0" i="0" kern="1200" dirty="0" smtClean="0">
                <a:solidFill>
                  <a:schemeClr val="tx1"/>
                </a:solidFill>
                <a:effectLst/>
                <a:latin typeface="+mn-lt"/>
                <a:ea typeface="+mn-ea"/>
                <a:cs typeface="+mn-cs"/>
              </a:rPr>
              <a:t>This category is highly relevant to business analytics. It emphasizes the importance of data collection, analysis, and knowledge sharing. Organizations should establish metrics, use analytics tools, and apply statistical methods to drive continuous improvement.</a:t>
            </a:r>
          </a:p>
          <a:p>
            <a:r>
              <a:rPr lang="en-US" sz="1200" b="1" i="0" kern="1200" dirty="0" smtClean="0">
                <a:solidFill>
                  <a:schemeClr val="tx1"/>
                </a:solidFill>
                <a:effectLst/>
                <a:latin typeface="+mn-lt"/>
                <a:ea typeface="+mn-ea"/>
                <a:cs typeface="+mn-cs"/>
              </a:rPr>
              <a:t>Workforce (Category 5)</a:t>
            </a:r>
            <a:r>
              <a:rPr lang="en-US" sz="1200" b="0" i="0" kern="1200" dirty="0" smtClean="0">
                <a:solidFill>
                  <a:schemeClr val="tx1"/>
                </a:solidFill>
                <a:effectLst/>
                <a:latin typeface="+mn-lt"/>
                <a:ea typeface="+mn-ea"/>
                <a:cs typeface="+mn-cs"/>
              </a:rPr>
              <a:t>:</a:t>
            </a:r>
          </a:p>
          <a:p>
            <a:pPr lvl="1"/>
            <a:r>
              <a:rPr lang="en-US" sz="1200" b="0" i="0" kern="1200" dirty="0" smtClean="0">
                <a:solidFill>
                  <a:schemeClr val="tx1"/>
                </a:solidFill>
                <a:effectLst/>
                <a:latin typeface="+mn-lt"/>
                <a:ea typeface="+mn-ea"/>
                <a:cs typeface="+mn-cs"/>
              </a:rPr>
              <a:t>Workforce management can benefit from analytics in talent acquisition, performance assessment, and skills development. HR analytics can help optimize workforce planning and development initiatives.</a:t>
            </a:r>
          </a:p>
          <a:p>
            <a:r>
              <a:rPr lang="en-US" sz="1200" b="1" i="0" kern="1200" dirty="0" smtClean="0">
                <a:solidFill>
                  <a:schemeClr val="tx1"/>
                </a:solidFill>
                <a:effectLst/>
                <a:latin typeface="+mn-lt"/>
                <a:ea typeface="+mn-ea"/>
                <a:cs typeface="+mn-cs"/>
              </a:rPr>
              <a:t>Operations (Category 6)</a:t>
            </a:r>
            <a:r>
              <a:rPr lang="en-US" sz="1200" b="0" i="0" kern="1200" dirty="0" smtClean="0">
                <a:solidFill>
                  <a:schemeClr val="tx1"/>
                </a:solidFill>
                <a:effectLst/>
                <a:latin typeface="+mn-lt"/>
                <a:ea typeface="+mn-ea"/>
                <a:cs typeface="+mn-cs"/>
              </a:rPr>
              <a:t>:</a:t>
            </a:r>
          </a:p>
          <a:p>
            <a:pPr lvl="1"/>
            <a:r>
              <a:rPr lang="en-US" sz="1200" b="0" i="0" kern="1200" dirty="0" smtClean="0">
                <a:solidFill>
                  <a:schemeClr val="tx1"/>
                </a:solidFill>
                <a:effectLst/>
                <a:latin typeface="+mn-lt"/>
                <a:ea typeface="+mn-ea"/>
                <a:cs typeface="+mn-cs"/>
              </a:rPr>
              <a:t>Analytics can be applied to improve operational efficiency, quality control, and process optimization. Organizations can use data analysis to identify bottlenecks, reduce waste, and enhance productivity.</a:t>
            </a:r>
          </a:p>
          <a:p>
            <a:r>
              <a:rPr lang="en-US" sz="1200" b="1" i="0" kern="1200" dirty="0" smtClean="0">
                <a:solidFill>
                  <a:schemeClr val="tx1"/>
                </a:solidFill>
                <a:effectLst/>
                <a:latin typeface="+mn-lt"/>
                <a:ea typeface="+mn-ea"/>
                <a:cs typeface="+mn-cs"/>
              </a:rPr>
              <a:t>Results (Category 7)</a:t>
            </a:r>
            <a:r>
              <a:rPr lang="en-US" sz="1200" b="0" i="0" kern="1200" dirty="0" smtClean="0">
                <a:solidFill>
                  <a:schemeClr val="tx1"/>
                </a:solidFill>
                <a:effectLst/>
                <a:latin typeface="+mn-lt"/>
                <a:ea typeface="+mn-ea"/>
                <a:cs typeface="+mn-cs"/>
              </a:rPr>
              <a:t>:</a:t>
            </a:r>
          </a:p>
          <a:p>
            <a:pPr lvl="1"/>
            <a:r>
              <a:rPr lang="en-US" sz="1200" b="0" i="0" kern="1200" dirty="0" smtClean="0">
                <a:solidFill>
                  <a:schemeClr val="tx1"/>
                </a:solidFill>
                <a:effectLst/>
                <a:latin typeface="+mn-lt"/>
                <a:ea typeface="+mn-ea"/>
                <a:cs typeface="+mn-cs"/>
              </a:rPr>
              <a:t>Results assessment involves measuring the outcomes of organizational efforts. Analytics can provide quantitative insights into key performance indicators (KPIs), helping organizations track progress toward their goals.</a:t>
            </a:r>
          </a:p>
          <a:p>
            <a:r>
              <a:rPr lang="en-US" sz="1200" b="1" i="0" kern="1200" dirty="0" smtClean="0">
                <a:solidFill>
                  <a:schemeClr val="tx1"/>
                </a:solidFill>
                <a:effectLst/>
                <a:latin typeface="+mn-lt"/>
                <a:ea typeface="+mn-ea"/>
                <a:cs typeface="+mn-cs"/>
              </a:rPr>
              <a:t>Business Intelligence (BI) and Analytics Tools</a:t>
            </a:r>
            <a:r>
              <a:rPr lang="en-US" sz="1200" b="0" i="0" kern="1200" dirty="0" smtClean="0">
                <a:solidFill>
                  <a:schemeClr val="tx1"/>
                </a:solidFill>
                <a:effectLst/>
                <a:latin typeface="+mn-lt"/>
                <a:ea typeface="+mn-ea"/>
                <a:cs typeface="+mn-cs"/>
              </a:rPr>
              <a:t>:</a:t>
            </a:r>
          </a:p>
          <a:p>
            <a:pPr lvl="1"/>
            <a:r>
              <a:rPr lang="en-US" sz="1200" b="0" i="0" kern="1200" dirty="0" smtClean="0">
                <a:solidFill>
                  <a:schemeClr val="tx1"/>
                </a:solidFill>
                <a:effectLst/>
                <a:latin typeface="+mn-lt"/>
                <a:ea typeface="+mn-ea"/>
                <a:cs typeface="+mn-cs"/>
              </a:rPr>
              <a:t>Within the Measurement, Analysis, and Knowledge Management category, organizations can address their BI and analytics tools, data collection processes, and data-driven decision-making practices.</a:t>
            </a:r>
          </a:p>
          <a:p>
            <a:r>
              <a:rPr lang="en-US" sz="1200" b="1" i="0" kern="1200" dirty="0" smtClean="0">
                <a:solidFill>
                  <a:schemeClr val="tx1"/>
                </a:solidFill>
                <a:effectLst/>
                <a:latin typeface="+mn-lt"/>
                <a:ea typeface="+mn-ea"/>
                <a:cs typeface="+mn-cs"/>
              </a:rPr>
              <a:t>Data Governance and Security</a:t>
            </a:r>
            <a:r>
              <a:rPr lang="en-US" sz="1200" b="0" i="0" kern="1200" dirty="0" smtClean="0">
                <a:solidFill>
                  <a:schemeClr val="tx1"/>
                </a:solidFill>
                <a:effectLst/>
                <a:latin typeface="+mn-lt"/>
                <a:ea typeface="+mn-ea"/>
                <a:cs typeface="+mn-cs"/>
              </a:rPr>
              <a:t>:</a:t>
            </a:r>
          </a:p>
          <a:p>
            <a:pPr lvl="1"/>
            <a:r>
              <a:rPr lang="en-US" sz="1200" b="0" i="0" kern="1200" dirty="0" smtClean="0">
                <a:solidFill>
                  <a:schemeClr val="tx1"/>
                </a:solidFill>
                <a:effectLst/>
                <a:latin typeface="+mn-lt"/>
                <a:ea typeface="+mn-ea"/>
                <a:cs typeface="+mn-cs"/>
              </a:rPr>
              <a:t>Ensuring data quality, data governance, and data security is essential for the integrity of analytics efforts. Organizations should have policies and practices in place to protect data and maintain its accuracy.</a:t>
            </a:r>
          </a:p>
          <a:p>
            <a:r>
              <a:rPr lang="en-US" sz="1200" b="1" i="0" kern="1200" dirty="0" smtClean="0">
                <a:solidFill>
                  <a:schemeClr val="tx1"/>
                </a:solidFill>
                <a:effectLst/>
                <a:latin typeface="+mn-lt"/>
                <a:ea typeface="+mn-ea"/>
                <a:cs typeface="+mn-cs"/>
              </a:rPr>
              <a:t>Continuous Improvement</a:t>
            </a:r>
            <a:r>
              <a:rPr lang="en-US" sz="1200" b="0" i="0" kern="1200" dirty="0" smtClean="0">
                <a:solidFill>
                  <a:schemeClr val="tx1"/>
                </a:solidFill>
                <a:effectLst/>
                <a:latin typeface="+mn-lt"/>
                <a:ea typeface="+mn-ea"/>
                <a:cs typeface="+mn-cs"/>
              </a:rPr>
              <a:t>:</a:t>
            </a:r>
          </a:p>
          <a:p>
            <a:pPr lvl="1"/>
            <a:r>
              <a:rPr lang="en-US" sz="1200" b="0" i="0" kern="1200" dirty="0" smtClean="0">
                <a:solidFill>
                  <a:schemeClr val="tx1"/>
                </a:solidFill>
                <a:effectLst/>
                <a:latin typeface="+mn-lt"/>
                <a:ea typeface="+mn-ea"/>
                <a:cs typeface="+mn-cs"/>
              </a:rPr>
              <a:t>The </a:t>
            </a:r>
            <a:r>
              <a:rPr lang="en-US" sz="1200" b="0" i="0" kern="1200" dirty="0" err="1" smtClean="0">
                <a:solidFill>
                  <a:schemeClr val="tx1"/>
                </a:solidFill>
                <a:effectLst/>
                <a:latin typeface="+mn-lt"/>
                <a:ea typeface="+mn-ea"/>
                <a:cs typeface="+mn-cs"/>
              </a:rPr>
              <a:t>Baldrige</a:t>
            </a:r>
            <a:r>
              <a:rPr lang="en-US" sz="1200" b="0" i="0" kern="1200" dirty="0" smtClean="0">
                <a:solidFill>
                  <a:schemeClr val="tx1"/>
                </a:solidFill>
                <a:effectLst/>
                <a:latin typeface="+mn-lt"/>
                <a:ea typeface="+mn-ea"/>
                <a:cs typeface="+mn-cs"/>
              </a:rPr>
              <a:t> framework places a strong emphasis on continuous improvement. Analytics can play a central role in identifying opportunities for improvement and measuring the impact of changes.</a:t>
            </a: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39D71526-6183-48F5-840B-0F3A512C1F08}" type="slidenum">
              <a:rPr lang="en-PH" smtClean="0"/>
              <a:t>13</a:t>
            </a:fld>
            <a:endParaRPr lang="en-PH"/>
          </a:p>
        </p:txBody>
      </p:sp>
    </p:spTree>
    <p:extLst>
      <p:ext uri="{BB962C8B-B14F-4D97-AF65-F5344CB8AC3E}">
        <p14:creationId xmlns:p14="http://schemas.microsoft.com/office/powerpoint/2010/main" val="11739231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key purpose of using Information Technology (IT) in business is to leverage technology to improve efficiency, effectiveness, competitiveness, and innovation across various aspects of an organization. Here are the primary purposes of using IT in business:</a:t>
            </a: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Enhancing Efficiency and Productivity</a:t>
            </a:r>
            <a:r>
              <a:rPr lang="en-US" sz="1200" b="0" i="0" kern="1200" dirty="0" smtClean="0">
                <a:solidFill>
                  <a:schemeClr val="tx1"/>
                </a:solidFill>
                <a:effectLst/>
                <a:latin typeface="+mn-lt"/>
                <a:ea typeface="+mn-ea"/>
                <a:cs typeface="+mn-cs"/>
              </a:rPr>
              <a:t>:</a:t>
            </a:r>
          </a:p>
          <a:p>
            <a:pPr lvl="1"/>
            <a:r>
              <a:rPr lang="en-US" sz="1200" b="0" i="0" kern="1200" dirty="0" smtClean="0">
                <a:solidFill>
                  <a:schemeClr val="tx1"/>
                </a:solidFill>
                <a:effectLst/>
                <a:latin typeface="+mn-lt"/>
                <a:ea typeface="+mn-ea"/>
                <a:cs typeface="+mn-cs"/>
              </a:rPr>
              <a:t>Automation of routine tasks and processes reduces human errors and accelerates operations.</a:t>
            </a:r>
          </a:p>
          <a:p>
            <a:pPr lvl="1"/>
            <a:r>
              <a:rPr lang="en-US" sz="1200" b="0" i="0" kern="1200" dirty="0" smtClean="0">
                <a:solidFill>
                  <a:schemeClr val="tx1"/>
                </a:solidFill>
                <a:effectLst/>
                <a:latin typeface="+mn-lt"/>
                <a:ea typeface="+mn-ea"/>
                <a:cs typeface="+mn-cs"/>
              </a:rPr>
              <a:t>IT systems streamline workflows and eliminate redundant activities, leading to increased productivity.</a:t>
            </a:r>
          </a:p>
          <a:p>
            <a:r>
              <a:rPr lang="en-US" sz="1200" b="1" i="0" kern="1200" dirty="0" smtClean="0">
                <a:solidFill>
                  <a:schemeClr val="tx1"/>
                </a:solidFill>
                <a:effectLst/>
                <a:latin typeface="+mn-lt"/>
                <a:ea typeface="+mn-ea"/>
                <a:cs typeface="+mn-cs"/>
              </a:rPr>
              <a:t>Improving Decision-Making</a:t>
            </a:r>
            <a:r>
              <a:rPr lang="en-US" sz="1200" b="0" i="0" kern="1200" dirty="0" smtClean="0">
                <a:solidFill>
                  <a:schemeClr val="tx1"/>
                </a:solidFill>
                <a:effectLst/>
                <a:latin typeface="+mn-lt"/>
                <a:ea typeface="+mn-ea"/>
                <a:cs typeface="+mn-cs"/>
              </a:rPr>
              <a:t>:</a:t>
            </a:r>
          </a:p>
          <a:p>
            <a:pPr lvl="1"/>
            <a:r>
              <a:rPr lang="en-US" sz="1200" b="0" i="0" kern="1200" dirty="0" smtClean="0">
                <a:solidFill>
                  <a:schemeClr val="tx1"/>
                </a:solidFill>
                <a:effectLst/>
                <a:latin typeface="+mn-lt"/>
                <a:ea typeface="+mn-ea"/>
                <a:cs typeface="+mn-cs"/>
              </a:rPr>
              <a:t>IT provides access to real-time data and analytics, enabling informed and data-driven decision-making.</a:t>
            </a:r>
          </a:p>
          <a:p>
            <a:pPr lvl="1"/>
            <a:r>
              <a:rPr lang="en-US" sz="1200" b="0" i="0" kern="1200" dirty="0" smtClean="0">
                <a:solidFill>
                  <a:schemeClr val="tx1"/>
                </a:solidFill>
                <a:effectLst/>
                <a:latin typeface="+mn-lt"/>
                <a:ea typeface="+mn-ea"/>
                <a:cs typeface="+mn-cs"/>
              </a:rPr>
              <a:t>Decision support systems and business intelligence tools help in analyzing and interpreting data for strategic insights.</a:t>
            </a:r>
          </a:p>
          <a:p>
            <a:r>
              <a:rPr lang="en-US" sz="1200" b="1" i="0" kern="1200" dirty="0" smtClean="0">
                <a:solidFill>
                  <a:schemeClr val="tx1"/>
                </a:solidFill>
                <a:effectLst/>
                <a:latin typeface="+mn-lt"/>
                <a:ea typeface="+mn-ea"/>
                <a:cs typeface="+mn-cs"/>
              </a:rPr>
              <a:t>Enhancing Communication and Collaboration</a:t>
            </a:r>
            <a:r>
              <a:rPr lang="en-US" sz="1200" b="0" i="0" kern="1200" dirty="0" smtClean="0">
                <a:solidFill>
                  <a:schemeClr val="tx1"/>
                </a:solidFill>
                <a:effectLst/>
                <a:latin typeface="+mn-lt"/>
                <a:ea typeface="+mn-ea"/>
                <a:cs typeface="+mn-cs"/>
              </a:rPr>
              <a:t>:</a:t>
            </a:r>
          </a:p>
          <a:p>
            <a:pPr lvl="1"/>
            <a:r>
              <a:rPr lang="en-US" sz="1200" b="0" i="0" kern="1200" dirty="0" smtClean="0">
                <a:solidFill>
                  <a:schemeClr val="tx1"/>
                </a:solidFill>
                <a:effectLst/>
                <a:latin typeface="+mn-lt"/>
                <a:ea typeface="+mn-ea"/>
                <a:cs typeface="+mn-cs"/>
              </a:rPr>
              <a:t>IT tools such as email, instant messaging, and collaboration platforms facilitate communication within and outside the organization.</a:t>
            </a:r>
          </a:p>
          <a:p>
            <a:pPr lvl="1"/>
            <a:r>
              <a:rPr lang="en-US" sz="1200" b="0" i="0" kern="1200" dirty="0" smtClean="0">
                <a:solidFill>
                  <a:schemeClr val="tx1"/>
                </a:solidFill>
                <a:effectLst/>
                <a:latin typeface="+mn-lt"/>
                <a:ea typeface="+mn-ea"/>
                <a:cs typeface="+mn-cs"/>
              </a:rPr>
              <a:t>Virtual meetings and video conferencing tools enable remote collaboration and teamwork.</a:t>
            </a:r>
          </a:p>
          <a:p>
            <a:r>
              <a:rPr lang="en-US" sz="1200" b="1" i="0" kern="1200" dirty="0" smtClean="0">
                <a:solidFill>
                  <a:schemeClr val="tx1"/>
                </a:solidFill>
                <a:effectLst/>
                <a:latin typeface="+mn-lt"/>
                <a:ea typeface="+mn-ea"/>
                <a:cs typeface="+mn-cs"/>
              </a:rPr>
              <a:t>Expanding Market Reach</a:t>
            </a:r>
            <a:r>
              <a:rPr lang="en-US" sz="1200" b="0" i="0" kern="1200" dirty="0" smtClean="0">
                <a:solidFill>
                  <a:schemeClr val="tx1"/>
                </a:solidFill>
                <a:effectLst/>
                <a:latin typeface="+mn-lt"/>
                <a:ea typeface="+mn-ea"/>
                <a:cs typeface="+mn-cs"/>
              </a:rPr>
              <a:t>:</a:t>
            </a:r>
          </a:p>
          <a:p>
            <a:pPr lvl="1"/>
            <a:r>
              <a:rPr lang="en-US" sz="1200" b="0" i="0" kern="1200" dirty="0" smtClean="0">
                <a:solidFill>
                  <a:schemeClr val="tx1"/>
                </a:solidFill>
                <a:effectLst/>
                <a:latin typeface="+mn-lt"/>
                <a:ea typeface="+mn-ea"/>
                <a:cs typeface="+mn-cs"/>
              </a:rPr>
              <a:t>E-commerce platforms and online marketing enable businesses to reach a global audience, expanding their market reach.</a:t>
            </a:r>
          </a:p>
          <a:p>
            <a:pPr lvl="1"/>
            <a:r>
              <a:rPr lang="en-US" sz="1200" b="0" i="0" kern="1200" dirty="0" smtClean="0">
                <a:solidFill>
                  <a:schemeClr val="tx1"/>
                </a:solidFill>
                <a:effectLst/>
                <a:latin typeface="+mn-lt"/>
                <a:ea typeface="+mn-ea"/>
                <a:cs typeface="+mn-cs"/>
              </a:rPr>
              <a:t>Social media and digital advertising tools help businesses connect with customers and prospects.</a:t>
            </a:r>
          </a:p>
          <a:p>
            <a:r>
              <a:rPr lang="en-US" sz="1200" b="1" i="0" kern="1200" dirty="0" smtClean="0">
                <a:solidFill>
                  <a:schemeClr val="tx1"/>
                </a:solidFill>
                <a:effectLst/>
                <a:latin typeface="+mn-lt"/>
                <a:ea typeface="+mn-ea"/>
                <a:cs typeface="+mn-cs"/>
              </a:rPr>
              <a:t>Customer Relationship Management (CRM)</a:t>
            </a:r>
            <a:r>
              <a:rPr lang="en-US" sz="1200" b="0" i="0" kern="1200" dirty="0" smtClean="0">
                <a:solidFill>
                  <a:schemeClr val="tx1"/>
                </a:solidFill>
                <a:effectLst/>
                <a:latin typeface="+mn-lt"/>
                <a:ea typeface="+mn-ea"/>
                <a:cs typeface="+mn-cs"/>
              </a:rPr>
              <a:t>:</a:t>
            </a:r>
          </a:p>
          <a:p>
            <a:pPr lvl="1"/>
            <a:r>
              <a:rPr lang="en-US" sz="1200" b="0" i="0" kern="1200" dirty="0" smtClean="0">
                <a:solidFill>
                  <a:schemeClr val="tx1"/>
                </a:solidFill>
                <a:effectLst/>
                <a:latin typeface="+mn-lt"/>
                <a:ea typeface="+mn-ea"/>
                <a:cs typeface="+mn-cs"/>
              </a:rPr>
              <a:t>IT-based CRM systems allow organizations to manage and analyze customer interactions, improving customer service and retention.</a:t>
            </a:r>
          </a:p>
          <a:p>
            <a:pPr lvl="1"/>
            <a:r>
              <a:rPr lang="en-US" sz="1200" b="0" i="0" kern="1200" dirty="0" smtClean="0">
                <a:solidFill>
                  <a:schemeClr val="tx1"/>
                </a:solidFill>
                <a:effectLst/>
                <a:latin typeface="+mn-lt"/>
                <a:ea typeface="+mn-ea"/>
                <a:cs typeface="+mn-cs"/>
              </a:rPr>
              <a:t>Personalization and targeted marketing are made possible through CRM data.</a:t>
            </a:r>
          </a:p>
          <a:p>
            <a:r>
              <a:rPr lang="en-US" sz="1200" b="1" i="0" kern="1200" dirty="0" smtClean="0">
                <a:solidFill>
                  <a:schemeClr val="tx1"/>
                </a:solidFill>
                <a:effectLst/>
                <a:latin typeface="+mn-lt"/>
                <a:ea typeface="+mn-ea"/>
                <a:cs typeface="+mn-cs"/>
              </a:rPr>
              <a:t>Supply Chain Management</a:t>
            </a:r>
            <a:r>
              <a:rPr lang="en-US" sz="1200" b="0" i="0" kern="1200" dirty="0" smtClean="0">
                <a:solidFill>
                  <a:schemeClr val="tx1"/>
                </a:solidFill>
                <a:effectLst/>
                <a:latin typeface="+mn-lt"/>
                <a:ea typeface="+mn-ea"/>
                <a:cs typeface="+mn-cs"/>
              </a:rPr>
              <a:t>:</a:t>
            </a:r>
          </a:p>
          <a:p>
            <a:pPr lvl="1"/>
            <a:r>
              <a:rPr lang="en-US" sz="1200" b="0" i="0" kern="1200" dirty="0" smtClean="0">
                <a:solidFill>
                  <a:schemeClr val="tx1"/>
                </a:solidFill>
                <a:effectLst/>
                <a:latin typeface="+mn-lt"/>
                <a:ea typeface="+mn-ea"/>
                <a:cs typeface="+mn-cs"/>
              </a:rPr>
              <a:t>IT applications optimize supply chain operations, including inventory management, demand forecasting, and logistics.</a:t>
            </a:r>
          </a:p>
          <a:p>
            <a:pPr lvl="1"/>
            <a:r>
              <a:rPr lang="en-US" sz="1200" b="0" i="0" kern="1200" dirty="0" smtClean="0">
                <a:solidFill>
                  <a:schemeClr val="tx1"/>
                </a:solidFill>
                <a:effectLst/>
                <a:latin typeface="+mn-lt"/>
                <a:ea typeface="+mn-ea"/>
                <a:cs typeface="+mn-cs"/>
              </a:rPr>
              <a:t>Improved supply chain efficiency reduces costs and ensures timely deliveries.</a:t>
            </a:r>
          </a:p>
          <a:p>
            <a:r>
              <a:rPr lang="en-US" sz="1200" b="1" i="0" kern="1200" dirty="0" smtClean="0">
                <a:solidFill>
                  <a:schemeClr val="tx1"/>
                </a:solidFill>
                <a:effectLst/>
                <a:latin typeface="+mn-lt"/>
                <a:ea typeface="+mn-ea"/>
                <a:cs typeface="+mn-cs"/>
              </a:rPr>
              <a:t>Innovation and New Business Models</a:t>
            </a:r>
            <a:r>
              <a:rPr lang="en-US" sz="1200" b="0" i="0" kern="1200" dirty="0" smtClean="0">
                <a:solidFill>
                  <a:schemeClr val="tx1"/>
                </a:solidFill>
                <a:effectLst/>
                <a:latin typeface="+mn-lt"/>
                <a:ea typeface="+mn-ea"/>
                <a:cs typeface="+mn-cs"/>
              </a:rPr>
              <a:t>:</a:t>
            </a:r>
          </a:p>
          <a:p>
            <a:pPr lvl="1"/>
            <a:r>
              <a:rPr lang="en-US" sz="1200" b="0" i="0" kern="1200" dirty="0" smtClean="0">
                <a:solidFill>
                  <a:schemeClr val="tx1"/>
                </a:solidFill>
                <a:effectLst/>
                <a:latin typeface="+mn-lt"/>
                <a:ea typeface="+mn-ea"/>
                <a:cs typeface="+mn-cs"/>
              </a:rPr>
              <a:t>IT fosters innovation by enabling the development of new products, services, and business models.</a:t>
            </a:r>
          </a:p>
          <a:p>
            <a:pPr lvl="1"/>
            <a:r>
              <a:rPr lang="en-US" sz="1200" b="0" i="0" kern="1200" dirty="0" smtClean="0">
                <a:solidFill>
                  <a:schemeClr val="tx1"/>
                </a:solidFill>
                <a:effectLst/>
                <a:latin typeface="+mn-lt"/>
                <a:ea typeface="+mn-ea"/>
                <a:cs typeface="+mn-cs"/>
              </a:rPr>
              <a:t>Cloud computing and Internet of Things (</a:t>
            </a:r>
            <a:r>
              <a:rPr lang="en-US" sz="1200" b="0" i="0" kern="1200" dirty="0" err="1" smtClean="0">
                <a:solidFill>
                  <a:schemeClr val="tx1"/>
                </a:solidFill>
                <a:effectLst/>
                <a:latin typeface="+mn-lt"/>
                <a:ea typeface="+mn-ea"/>
                <a:cs typeface="+mn-cs"/>
              </a:rPr>
              <a:t>IoT</a:t>
            </a:r>
            <a:r>
              <a:rPr lang="en-US" sz="1200" b="0" i="0" kern="1200" dirty="0" smtClean="0">
                <a:solidFill>
                  <a:schemeClr val="tx1"/>
                </a:solidFill>
                <a:effectLst/>
                <a:latin typeface="+mn-lt"/>
                <a:ea typeface="+mn-ea"/>
                <a:cs typeface="+mn-cs"/>
              </a:rPr>
              <a:t>) facilitate innovative solutions and digital transformation.</a:t>
            </a:r>
          </a:p>
          <a:p>
            <a:r>
              <a:rPr lang="en-US" sz="1200" b="1" i="0" kern="1200" dirty="0" smtClean="0">
                <a:solidFill>
                  <a:schemeClr val="tx1"/>
                </a:solidFill>
                <a:effectLst/>
                <a:latin typeface="+mn-lt"/>
                <a:ea typeface="+mn-ea"/>
                <a:cs typeface="+mn-cs"/>
              </a:rPr>
              <a:t>Data Management and Security</a:t>
            </a:r>
            <a:r>
              <a:rPr lang="en-US" sz="1200" b="0" i="0" kern="1200" dirty="0" smtClean="0">
                <a:solidFill>
                  <a:schemeClr val="tx1"/>
                </a:solidFill>
                <a:effectLst/>
                <a:latin typeface="+mn-lt"/>
                <a:ea typeface="+mn-ea"/>
                <a:cs typeface="+mn-cs"/>
              </a:rPr>
              <a:t>:</a:t>
            </a:r>
          </a:p>
          <a:p>
            <a:pPr lvl="1"/>
            <a:r>
              <a:rPr lang="en-US" sz="1200" b="0" i="0" kern="1200" dirty="0" smtClean="0">
                <a:solidFill>
                  <a:schemeClr val="tx1"/>
                </a:solidFill>
                <a:effectLst/>
                <a:latin typeface="+mn-lt"/>
                <a:ea typeface="+mn-ea"/>
                <a:cs typeface="+mn-cs"/>
              </a:rPr>
              <a:t>IT systems help organizations store, retrieve, and secure vast amounts of data, ensuring data integrity and confidentiality.</a:t>
            </a:r>
          </a:p>
          <a:p>
            <a:pPr lvl="1"/>
            <a:r>
              <a:rPr lang="en-US" sz="1200" b="0" i="0" kern="1200" dirty="0" smtClean="0">
                <a:solidFill>
                  <a:schemeClr val="tx1"/>
                </a:solidFill>
                <a:effectLst/>
                <a:latin typeface="+mn-lt"/>
                <a:ea typeface="+mn-ea"/>
                <a:cs typeface="+mn-cs"/>
              </a:rPr>
              <a:t>Cybersecurity tools protect against data breaches and cyber threats.</a:t>
            </a:r>
          </a:p>
          <a:p>
            <a:r>
              <a:rPr lang="en-US" sz="1200" b="1" i="0" kern="1200" dirty="0" smtClean="0">
                <a:solidFill>
                  <a:schemeClr val="tx1"/>
                </a:solidFill>
                <a:effectLst/>
                <a:latin typeface="+mn-lt"/>
                <a:ea typeface="+mn-ea"/>
                <a:cs typeface="+mn-cs"/>
              </a:rPr>
              <a:t>Cost Reduction</a:t>
            </a:r>
            <a:r>
              <a:rPr lang="en-US" sz="1200" b="0" i="0" kern="1200" dirty="0" smtClean="0">
                <a:solidFill>
                  <a:schemeClr val="tx1"/>
                </a:solidFill>
                <a:effectLst/>
                <a:latin typeface="+mn-lt"/>
                <a:ea typeface="+mn-ea"/>
                <a:cs typeface="+mn-cs"/>
              </a:rPr>
              <a:t>:</a:t>
            </a:r>
          </a:p>
          <a:p>
            <a:pPr lvl="1"/>
            <a:r>
              <a:rPr lang="en-US" sz="1200" b="0" i="0" kern="1200" dirty="0" smtClean="0">
                <a:solidFill>
                  <a:schemeClr val="tx1"/>
                </a:solidFill>
                <a:effectLst/>
                <a:latin typeface="+mn-lt"/>
                <a:ea typeface="+mn-ea"/>
                <a:cs typeface="+mn-cs"/>
              </a:rPr>
              <a:t>IT can reduce operational costs through automation, remote work options, and cloud-based services.</a:t>
            </a:r>
          </a:p>
          <a:p>
            <a:pPr lvl="1"/>
            <a:r>
              <a:rPr lang="en-US" sz="1200" b="0" i="0" kern="1200" dirty="0" smtClean="0">
                <a:solidFill>
                  <a:schemeClr val="tx1"/>
                </a:solidFill>
                <a:effectLst/>
                <a:latin typeface="+mn-lt"/>
                <a:ea typeface="+mn-ea"/>
                <a:cs typeface="+mn-cs"/>
              </a:rPr>
              <a:t>Virtualization and cloud computing minimize the need for physical infrastructure.</a:t>
            </a:r>
          </a:p>
          <a:p>
            <a:r>
              <a:rPr lang="en-US" sz="1200" b="1" i="0" kern="1200" dirty="0" smtClean="0">
                <a:solidFill>
                  <a:schemeClr val="tx1"/>
                </a:solidFill>
                <a:effectLst/>
                <a:latin typeface="+mn-lt"/>
                <a:ea typeface="+mn-ea"/>
                <a:cs typeface="+mn-cs"/>
              </a:rPr>
              <a:t>Compliance and Risk Management</a:t>
            </a:r>
            <a:r>
              <a:rPr lang="en-US" sz="1200" b="0" i="0" kern="1200" dirty="0" smtClean="0">
                <a:solidFill>
                  <a:schemeClr val="tx1"/>
                </a:solidFill>
                <a:effectLst/>
                <a:latin typeface="+mn-lt"/>
                <a:ea typeface="+mn-ea"/>
                <a:cs typeface="+mn-cs"/>
              </a:rPr>
              <a:t>:</a:t>
            </a:r>
          </a:p>
          <a:p>
            <a:pPr lvl="1"/>
            <a:r>
              <a:rPr lang="en-US" sz="1200" b="0" i="0" kern="1200" dirty="0" smtClean="0">
                <a:solidFill>
                  <a:schemeClr val="tx1"/>
                </a:solidFill>
                <a:effectLst/>
                <a:latin typeface="+mn-lt"/>
                <a:ea typeface="+mn-ea"/>
                <a:cs typeface="+mn-cs"/>
              </a:rPr>
              <a:t>IT assists in monitoring and ensuring compliance with industry regulations and legal requirements.</a:t>
            </a:r>
          </a:p>
          <a:p>
            <a:pPr lvl="1"/>
            <a:r>
              <a:rPr lang="en-US" sz="1200" b="0" i="0" kern="1200" dirty="0" smtClean="0">
                <a:solidFill>
                  <a:schemeClr val="tx1"/>
                </a:solidFill>
                <a:effectLst/>
                <a:latin typeface="+mn-lt"/>
                <a:ea typeface="+mn-ea"/>
                <a:cs typeface="+mn-cs"/>
              </a:rPr>
              <a:t>Risk management tools help identify and mitigate business risks.</a:t>
            </a:r>
          </a:p>
          <a:p>
            <a:r>
              <a:rPr lang="en-US" sz="1200" b="1" i="0" kern="1200" dirty="0" smtClean="0">
                <a:solidFill>
                  <a:schemeClr val="tx1"/>
                </a:solidFill>
                <a:effectLst/>
                <a:latin typeface="+mn-lt"/>
                <a:ea typeface="+mn-ea"/>
                <a:cs typeface="+mn-cs"/>
              </a:rPr>
              <a:t>Customer Experience Enhancement</a:t>
            </a:r>
            <a:r>
              <a:rPr lang="en-US" sz="1200" b="0" i="0" kern="1200" dirty="0" smtClean="0">
                <a:solidFill>
                  <a:schemeClr val="tx1"/>
                </a:solidFill>
                <a:effectLst/>
                <a:latin typeface="+mn-lt"/>
                <a:ea typeface="+mn-ea"/>
                <a:cs typeface="+mn-cs"/>
              </a:rPr>
              <a:t>:</a:t>
            </a:r>
          </a:p>
          <a:p>
            <a:pPr lvl="1"/>
            <a:r>
              <a:rPr lang="en-US" sz="1200" b="0" i="0" kern="1200" dirty="0" smtClean="0">
                <a:solidFill>
                  <a:schemeClr val="tx1"/>
                </a:solidFill>
                <a:effectLst/>
                <a:latin typeface="+mn-lt"/>
                <a:ea typeface="+mn-ea"/>
                <a:cs typeface="+mn-cs"/>
              </a:rPr>
              <a:t>Mobile apps and online portals provide convenient access to products and services, improving the overall customer experience.</a:t>
            </a:r>
          </a:p>
          <a:p>
            <a:pPr lvl="1"/>
            <a:r>
              <a:rPr lang="en-US" sz="1200" b="0" i="0" kern="1200" dirty="0" smtClean="0">
                <a:solidFill>
                  <a:schemeClr val="tx1"/>
                </a:solidFill>
                <a:effectLst/>
                <a:latin typeface="+mn-lt"/>
                <a:ea typeface="+mn-ea"/>
                <a:cs typeface="+mn-cs"/>
              </a:rPr>
              <a:t>Feedback mechanisms and analytics enable businesses to respond to customer needs and preferences.</a:t>
            </a:r>
          </a:p>
          <a:p>
            <a:r>
              <a:rPr lang="en-US" sz="1200" b="1" i="0" kern="1200" dirty="0" smtClean="0">
                <a:solidFill>
                  <a:schemeClr val="tx1"/>
                </a:solidFill>
                <a:effectLst/>
                <a:latin typeface="+mn-lt"/>
                <a:ea typeface="+mn-ea"/>
                <a:cs typeface="+mn-cs"/>
              </a:rPr>
              <a:t>Strategic Planning and Execution</a:t>
            </a:r>
            <a:r>
              <a:rPr lang="en-US" sz="1200" b="0" i="0" kern="1200" dirty="0" smtClean="0">
                <a:solidFill>
                  <a:schemeClr val="tx1"/>
                </a:solidFill>
                <a:effectLst/>
                <a:latin typeface="+mn-lt"/>
                <a:ea typeface="+mn-ea"/>
                <a:cs typeface="+mn-cs"/>
              </a:rPr>
              <a:t>:</a:t>
            </a:r>
          </a:p>
          <a:p>
            <a:pPr lvl="1"/>
            <a:r>
              <a:rPr lang="en-US" sz="1200" b="0" i="0" kern="1200" dirty="0" smtClean="0">
                <a:solidFill>
                  <a:schemeClr val="tx1"/>
                </a:solidFill>
                <a:effectLst/>
                <a:latin typeface="+mn-lt"/>
                <a:ea typeface="+mn-ea"/>
                <a:cs typeface="+mn-cs"/>
              </a:rPr>
              <a:t>IT systems support strategic planning, execution, and performance monitoring.</a:t>
            </a:r>
          </a:p>
          <a:p>
            <a:pPr lvl="1"/>
            <a:r>
              <a:rPr lang="en-US" sz="1200" b="0" i="0" kern="1200" dirty="0" smtClean="0">
                <a:solidFill>
                  <a:schemeClr val="tx1"/>
                </a:solidFill>
                <a:effectLst/>
                <a:latin typeface="+mn-lt"/>
                <a:ea typeface="+mn-ea"/>
                <a:cs typeface="+mn-cs"/>
              </a:rPr>
              <a:t>They enable organizations to adapt to changing market conditions and align with long-term goals.</a:t>
            </a:r>
          </a:p>
          <a:p>
            <a:r>
              <a:rPr lang="en-US" sz="1200" b="1" i="0" kern="1200" dirty="0" smtClean="0">
                <a:solidFill>
                  <a:schemeClr val="tx1"/>
                </a:solidFill>
                <a:effectLst/>
                <a:latin typeface="+mn-lt"/>
                <a:ea typeface="+mn-ea"/>
                <a:cs typeface="+mn-cs"/>
              </a:rPr>
              <a:t>Competitive Advantage</a:t>
            </a:r>
            <a:r>
              <a:rPr lang="en-US" sz="1200" b="0" i="0" kern="1200" dirty="0" smtClean="0">
                <a:solidFill>
                  <a:schemeClr val="tx1"/>
                </a:solidFill>
                <a:effectLst/>
                <a:latin typeface="+mn-lt"/>
                <a:ea typeface="+mn-ea"/>
                <a:cs typeface="+mn-cs"/>
              </a:rPr>
              <a:t>:</a:t>
            </a:r>
          </a:p>
          <a:p>
            <a:pPr lvl="1"/>
            <a:r>
              <a:rPr lang="en-US" sz="1200" b="0" i="0" kern="1200" dirty="0" smtClean="0">
                <a:solidFill>
                  <a:schemeClr val="tx1"/>
                </a:solidFill>
                <a:effectLst/>
                <a:latin typeface="+mn-lt"/>
                <a:ea typeface="+mn-ea"/>
                <a:cs typeface="+mn-cs"/>
              </a:rPr>
              <a:t>Effective use of IT can give businesses a competitive edge by providing better insights, agility, and responsiveness to market trends.</a:t>
            </a: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39D71526-6183-48F5-840B-0F3A512C1F08}" type="slidenum">
              <a:rPr lang="en-PH" smtClean="0"/>
              <a:t>14</a:t>
            </a:fld>
            <a:endParaRPr lang="en-PH"/>
          </a:p>
        </p:txBody>
      </p:sp>
    </p:spTree>
    <p:extLst>
      <p:ext uri="{BB962C8B-B14F-4D97-AF65-F5344CB8AC3E}">
        <p14:creationId xmlns:p14="http://schemas.microsoft.com/office/powerpoint/2010/main" val="37138930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10"/>
          </p:nvPr>
        </p:nvSpPr>
        <p:spPr/>
        <p:txBody>
          <a:bodyPr/>
          <a:lstStyle/>
          <a:p>
            <a:fld id="{39D71526-6183-48F5-840B-0F3A512C1F08}" type="slidenum">
              <a:rPr lang="en-PH" smtClean="0"/>
              <a:t>15</a:t>
            </a:fld>
            <a:endParaRPr lang="en-PH"/>
          </a:p>
        </p:txBody>
      </p:sp>
    </p:spTree>
    <p:extLst>
      <p:ext uri="{BB962C8B-B14F-4D97-AF65-F5344CB8AC3E}">
        <p14:creationId xmlns:p14="http://schemas.microsoft.com/office/powerpoint/2010/main" val="12332952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Accessibility</a:t>
            </a:r>
            <a:r>
              <a:rPr lang="en-US" sz="1200" b="0" i="0" kern="1200" dirty="0" smtClean="0">
                <a:solidFill>
                  <a:schemeClr val="tx1"/>
                </a:solidFill>
                <a:effectLst/>
                <a:latin typeface="+mn-lt"/>
                <a:ea typeface="+mn-ea"/>
                <a:cs typeface="+mn-cs"/>
              </a:rPr>
              <a:t>: Internet-ready applications are accessible from anywhere with an internet connection, allowing users to access them using various devices such as computers, smartphones, and tablets. This accessibility promotes remote work and collaboration.</a:t>
            </a:r>
          </a:p>
          <a:p>
            <a:r>
              <a:rPr lang="en-US" sz="1200" b="1" i="0" kern="1200" dirty="0" smtClean="0">
                <a:solidFill>
                  <a:schemeClr val="tx1"/>
                </a:solidFill>
                <a:effectLst/>
                <a:latin typeface="+mn-lt"/>
                <a:ea typeface="+mn-ea"/>
                <a:cs typeface="+mn-cs"/>
              </a:rPr>
              <a:t>Browser Compatibility</a:t>
            </a:r>
            <a:r>
              <a:rPr lang="en-US" sz="1200" b="0" i="0" kern="1200" dirty="0" smtClean="0">
                <a:solidFill>
                  <a:schemeClr val="tx1"/>
                </a:solidFill>
                <a:effectLst/>
                <a:latin typeface="+mn-lt"/>
                <a:ea typeface="+mn-ea"/>
                <a:cs typeface="+mn-cs"/>
              </a:rPr>
              <a:t>: These applications are designed to work seamlessly with web browsers like Chrome, Firefox, Safari, and Edge, ensuring a consistent user experience across different platforms.</a:t>
            </a:r>
          </a:p>
          <a:p>
            <a:r>
              <a:rPr lang="en-US" sz="1200" b="1" i="0" kern="1200" dirty="0" smtClean="0">
                <a:solidFill>
                  <a:schemeClr val="tx1"/>
                </a:solidFill>
                <a:effectLst/>
                <a:latin typeface="+mn-lt"/>
                <a:ea typeface="+mn-ea"/>
                <a:cs typeface="+mn-cs"/>
              </a:rPr>
              <a:t>Scalability</a:t>
            </a:r>
            <a:r>
              <a:rPr lang="en-US" sz="1200" b="0" i="0" kern="1200" dirty="0" smtClean="0">
                <a:solidFill>
                  <a:schemeClr val="tx1"/>
                </a:solidFill>
                <a:effectLst/>
                <a:latin typeface="+mn-lt"/>
                <a:ea typeface="+mn-ea"/>
                <a:cs typeface="+mn-cs"/>
              </a:rPr>
              <a:t>: Internet-ready applications are built to scale easily to accommodate growing numbers of users and increasing data loads. Cloud-based infrastructure often facilitates automatic scaling based on demand.</a:t>
            </a:r>
          </a:p>
          <a:p>
            <a:r>
              <a:rPr lang="en-US" sz="1200" b="1" i="0" kern="1200" dirty="0" smtClean="0">
                <a:solidFill>
                  <a:schemeClr val="tx1"/>
                </a:solidFill>
                <a:effectLst/>
                <a:latin typeface="+mn-lt"/>
                <a:ea typeface="+mn-ea"/>
                <a:cs typeface="+mn-cs"/>
              </a:rPr>
              <a:t>Multi-Tenancy</a:t>
            </a:r>
            <a:r>
              <a:rPr lang="en-US" sz="1200" b="0" i="0" kern="1200" dirty="0" smtClean="0">
                <a:solidFill>
                  <a:schemeClr val="tx1"/>
                </a:solidFill>
                <a:effectLst/>
                <a:latin typeface="+mn-lt"/>
                <a:ea typeface="+mn-ea"/>
                <a:cs typeface="+mn-cs"/>
              </a:rPr>
              <a:t>: Many internet-ready applications support multi-tenancy, where multiple organizations or users can use the same application while keeping their data and configurations separate and secure.</a:t>
            </a:r>
          </a:p>
          <a:p>
            <a:r>
              <a:rPr lang="en-US" sz="1200" b="1" i="0" kern="1200" dirty="0" smtClean="0">
                <a:solidFill>
                  <a:schemeClr val="tx1"/>
                </a:solidFill>
                <a:effectLst/>
                <a:latin typeface="+mn-lt"/>
                <a:ea typeface="+mn-ea"/>
                <a:cs typeface="+mn-cs"/>
              </a:rPr>
              <a:t>Real-Time Collaboration</a:t>
            </a:r>
            <a:r>
              <a:rPr lang="en-US" sz="1200" b="0" i="0" kern="1200" dirty="0" smtClean="0">
                <a:solidFill>
                  <a:schemeClr val="tx1"/>
                </a:solidFill>
                <a:effectLst/>
                <a:latin typeface="+mn-lt"/>
                <a:ea typeface="+mn-ea"/>
                <a:cs typeface="+mn-cs"/>
              </a:rPr>
              <a:t>: Many internet-ready applications support real-time collaboration features, allowing multiple users to work on the same document, project, or task simultaneously, often through features like live chat and collaborative editing.</a:t>
            </a:r>
          </a:p>
          <a:p>
            <a:r>
              <a:rPr lang="en-US" sz="1200" b="1" i="0" kern="1200" dirty="0" smtClean="0">
                <a:solidFill>
                  <a:schemeClr val="tx1"/>
                </a:solidFill>
                <a:effectLst/>
                <a:latin typeface="+mn-lt"/>
                <a:ea typeface="+mn-ea"/>
                <a:cs typeface="+mn-cs"/>
              </a:rPr>
              <a:t>Security</a:t>
            </a:r>
            <a:r>
              <a:rPr lang="en-US" sz="1200" b="0" i="0" kern="1200" dirty="0" smtClean="0">
                <a:solidFill>
                  <a:schemeClr val="tx1"/>
                </a:solidFill>
                <a:effectLst/>
                <a:latin typeface="+mn-lt"/>
                <a:ea typeface="+mn-ea"/>
                <a:cs typeface="+mn-cs"/>
              </a:rPr>
              <a:t>: Security is a critical concern for internet-ready applications. They often use encryption, authentication, and authorization mechanisms to protect user data and ensure the privacy and security of information.</a:t>
            </a:r>
          </a:p>
          <a:p>
            <a:r>
              <a:rPr lang="en-US" sz="1200" b="1" i="0" kern="1200" dirty="0" smtClean="0">
                <a:solidFill>
                  <a:schemeClr val="tx1"/>
                </a:solidFill>
                <a:effectLst/>
                <a:latin typeface="+mn-lt"/>
                <a:ea typeface="+mn-ea"/>
                <a:cs typeface="+mn-cs"/>
              </a:rPr>
              <a:t>Automatic Updates</a:t>
            </a:r>
            <a:r>
              <a:rPr lang="en-US" sz="1200" b="0" i="0" kern="1200" dirty="0" smtClean="0">
                <a:solidFill>
                  <a:schemeClr val="tx1"/>
                </a:solidFill>
                <a:effectLst/>
                <a:latin typeface="+mn-lt"/>
                <a:ea typeface="+mn-ea"/>
                <a:cs typeface="+mn-cs"/>
              </a:rPr>
              <a:t>: Web-based applications can be updated centrally by the service provider, ensuring that users always have access to the latest features, bug fixes, and security patches without needing manual installations.</a:t>
            </a:r>
          </a:p>
          <a:p>
            <a:r>
              <a:rPr lang="en-US" sz="1200" b="1" i="0" kern="1200" dirty="0" smtClean="0">
                <a:solidFill>
                  <a:schemeClr val="tx1"/>
                </a:solidFill>
                <a:effectLst/>
                <a:latin typeface="+mn-lt"/>
                <a:ea typeface="+mn-ea"/>
                <a:cs typeface="+mn-cs"/>
              </a:rPr>
              <a:t>Cross-Device Synchronization</a:t>
            </a:r>
            <a:r>
              <a:rPr lang="en-US" sz="1200" b="0" i="0" kern="1200" dirty="0" smtClean="0">
                <a:solidFill>
                  <a:schemeClr val="tx1"/>
                </a:solidFill>
                <a:effectLst/>
                <a:latin typeface="+mn-lt"/>
                <a:ea typeface="+mn-ea"/>
                <a:cs typeface="+mn-cs"/>
              </a:rPr>
              <a:t>: Internet-ready applications often offer synchronization across devices, ensuring that users can access their data and work from any device with internet connectivity.</a:t>
            </a:r>
          </a:p>
          <a:p>
            <a:r>
              <a:rPr lang="en-US" sz="1200" b="1" i="0" kern="1200" dirty="0" smtClean="0">
                <a:solidFill>
                  <a:schemeClr val="tx1"/>
                </a:solidFill>
                <a:effectLst/>
                <a:latin typeface="+mn-lt"/>
                <a:ea typeface="+mn-ea"/>
                <a:cs typeface="+mn-cs"/>
              </a:rPr>
              <a:t>Data Storage in the Cloud</a:t>
            </a:r>
            <a:r>
              <a:rPr lang="en-US" sz="1200" b="0" i="0" kern="1200" dirty="0" smtClean="0">
                <a:solidFill>
                  <a:schemeClr val="tx1"/>
                </a:solidFill>
                <a:effectLst/>
                <a:latin typeface="+mn-lt"/>
                <a:ea typeface="+mn-ea"/>
                <a:cs typeface="+mn-cs"/>
              </a:rPr>
              <a:t>: They typically store data in cloud-based storage solutions, providing data durability, accessibility, and scalability.</a:t>
            </a:r>
          </a:p>
          <a:p>
            <a:r>
              <a:rPr lang="en-US" sz="1200" b="1" i="0" kern="1200" dirty="0" smtClean="0">
                <a:solidFill>
                  <a:schemeClr val="tx1"/>
                </a:solidFill>
                <a:effectLst/>
                <a:latin typeface="+mn-lt"/>
                <a:ea typeface="+mn-ea"/>
                <a:cs typeface="+mn-cs"/>
              </a:rPr>
              <a:t>Mobile Responsiveness</a:t>
            </a:r>
            <a:r>
              <a:rPr lang="en-US" sz="1200" b="0" i="0" kern="1200" dirty="0" smtClean="0">
                <a:solidFill>
                  <a:schemeClr val="tx1"/>
                </a:solidFill>
                <a:effectLst/>
                <a:latin typeface="+mn-lt"/>
                <a:ea typeface="+mn-ea"/>
                <a:cs typeface="+mn-cs"/>
              </a:rPr>
              <a:t>: Internet-ready applications are often designed to be responsive to different screen sizes, making them usable on mobile devices with various screen dimensions.</a:t>
            </a:r>
          </a:p>
          <a:p>
            <a:r>
              <a:rPr lang="en-US" sz="1200" b="1" i="0" kern="1200" dirty="0" smtClean="0">
                <a:solidFill>
                  <a:schemeClr val="tx1"/>
                </a:solidFill>
                <a:effectLst/>
                <a:latin typeface="+mn-lt"/>
                <a:ea typeface="+mn-ea"/>
                <a:cs typeface="+mn-cs"/>
              </a:rPr>
              <a:t>Analytics and Reporting</a:t>
            </a:r>
            <a:r>
              <a:rPr lang="en-US" sz="1200" b="0" i="0" kern="1200" dirty="0" smtClean="0">
                <a:solidFill>
                  <a:schemeClr val="tx1"/>
                </a:solidFill>
                <a:effectLst/>
                <a:latin typeface="+mn-lt"/>
                <a:ea typeface="+mn-ea"/>
                <a:cs typeface="+mn-cs"/>
              </a:rPr>
              <a:t>: They often come with built-in analytics and reporting features that allow users to gain insights from their data and track application usage.</a:t>
            </a:r>
          </a:p>
          <a:p>
            <a:r>
              <a:rPr lang="en-US" sz="1200" b="0" i="0" kern="1200" dirty="0" smtClean="0">
                <a:solidFill>
                  <a:schemeClr val="tx1"/>
                </a:solidFill>
                <a:effectLst/>
                <a:latin typeface="+mn-lt"/>
                <a:ea typeface="+mn-ea"/>
                <a:cs typeface="+mn-cs"/>
              </a:rPr>
              <a:t>User Authentication: Robust user authentication mechanisms are employed to ensure that only authorized users can access the application and its features.</a:t>
            </a: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39D71526-6183-48F5-840B-0F3A512C1F08}" type="slidenum">
              <a:rPr lang="en-PH" smtClean="0"/>
              <a:t>16</a:t>
            </a:fld>
            <a:endParaRPr lang="en-PH"/>
          </a:p>
        </p:txBody>
      </p:sp>
    </p:spTree>
    <p:extLst>
      <p:ext uri="{BB962C8B-B14F-4D97-AF65-F5344CB8AC3E}">
        <p14:creationId xmlns:p14="http://schemas.microsoft.com/office/powerpoint/2010/main" val="21144446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39D71526-6183-48F5-840B-0F3A512C1F08}" type="slidenum">
              <a:rPr lang="en-PH" smtClean="0"/>
              <a:t>17</a:t>
            </a:fld>
            <a:endParaRPr lang="en-PH"/>
          </a:p>
        </p:txBody>
      </p:sp>
    </p:spTree>
    <p:extLst>
      <p:ext uri="{BB962C8B-B14F-4D97-AF65-F5344CB8AC3E}">
        <p14:creationId xmlns:p14="http://schemas.microsoft.com/office/powerpoint/2010/main" val="39643163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39D71526-6183-48F5-840B-0F3A512C1F08}" type="slidenum">
              <a:rPr lang="en-PH" smtClean="0"/>
              <a:t>18</a:t>
            </a:fld>
            <a:endParaRPr lang="en-PH"/>
          </a:p>
        </p:txBody>
      </p:sp>
    </p:spTree>
    <p:extLst>
      <p:ext uri="{BB962C8B-B14F-4D97-AF65-F5344CB8AC3E}">
        <p14:creationId xmlns:p14="http://schemas.microsoft.com/office/powerpoint/2010/main" val="26983107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39D71526-6183-48F5-840B-0F3A512C1F08}" type="slidenum">
              <a:rPr lang="en-PH" smtClean="0"/>
              <a:t>19</a:t>
            </a:fld>
            <a:endParaRPr lang="en-PH"/>
          </a:p>
        </p:txBody>
      </p:sp>
    </p:spTree>
    <p:extLst>
      <p:ext uri="{BB962C8B-B14F-4D97-AF65-F5344CB8AC3E}">
        <p14:creationId xmlns:p14="http://schemas.microsoft.com/office/powerpoint/2010/main" val="1984952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PH"/>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PH"/>
          </a:p>
        </p:txBody>
      </p:sp>
      <p:sp>
        <p:nvSpPr>
          <p:cNvPr id="4" name="Date Placeholder 3"/>
          <p:cNvSpPr>
            <a:spLocks noGrp="1"/>
          </p:cNvSpPr>
          <p:nvPr>
            <p:ph type="dt" sz="half" idx="10"/>
          </p:nvPr>
        </p:nvSpPr>
        <p:spPr/>
        <p:txBody>
          <a:bodyPr/>
          <a:lstStyle/>
          <a:p>
            <a:fld id="{A3A40ED9-1A27-483C-AD1F-75D0D2788AFC}" type="datetimeFigureOut">
              <a:rPr lang="en-PH" smtClean="0"/>
              <a:t>07/09/2023</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F88C00D7-EECF-4AC7-B947-55D7F9A46DCB}" type="slidenum">
              <a:rPr lang="en-PH" smtClean="0"/>
              <a:t>‹#›</a:t>
            </a:fld>
            <a:endParaRPr lang="en-PH"/>
          </a:p>
        </p:txBody>
      </p:sp>
    </p:spTree>
    <p:extLst>
      <p:ext uri="{BB962C8B-B14F-4D97-AF65-F5344CB8AC3E}">
        <p14:creationId xmlns:p14="http://schemas.microsoft.com/office/powerpoint/2010/main" val="27058397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PH"/>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4" name="Date Placeholder 3"/>
          <p:cNvSpPr>
            <a:spLocks noGrp="1"/>
          </p:cNvSpPr>
          <p:nvPr>
            <p:ph type="dt" sz="half" idx="10"/>
          </p:nvPr>
        </p:nvSpPr>
        <p:spPr/>
        <p:txBody>
          <a:bodyPr/>
          <a:lstStyle/>
          <a:p>
            <a:fld id="{A3A40ED9-1A27-483C-AD1F-75D0D2788AFC}" type="datetimeFigureOut">
              <a:rPr lang="en-PH" smtClean="0"/>
              <a:t>07/09/2023</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F88C00D7-EECF-4AC7-B947-55D7F9A46DCB}" type="slidenum">
              <a:rPr lang="en-PH" smtClean="0"/>
              <a:t>‹#›</a:t>
            </a:fld>
            <a:endParaRPr lang="en-PH"/>
          </a:p>
        </p:txBody>
      </p:sp>
    </p:spTree>
    <p:extLst>
      <p:ext uri="{BB962C8B-B14F-4D97-AF65-F5344CB8AC3E}">
        <p14:creationId xmlns:p14="http://schemas.microsoft.com/office/powerpoint/2010/main" val="7169126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PH"/>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4" name="Date Placeholder 3"/>
          <p:cNvSpPr>
            <a:spLocks noGrp="1"/>
          </p:cNvSpPr>
          <p:nvPr>
            <p:ph type="dt" sz="half" idx="10"/>
          </p:nvPr>
        </p:nvSpPr>
        <p:spPr/>
        <p:txBody>
          <a:bodyPr/>
          <a:lstStyle/>
          <a:p>
            <a:fld id="{A3A40ED9-1A27-483C-AD1F-75D0D2788AFC}" type="datetimeFigureOut">
              <a:rPr lang="en-PH" smtClean="0"/>
              <a:t>07/09/2023</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F88C00D7-EECF-4AC7-B947-55D7F9A46DCB}" type="slidenum">
              <a:rPr lang="en-PH" smtClean="0"/>
              <a:t>‹#›</a:t>
            </a:fld>
            <a:endParaRPr lang="en-PH"/>
          </a:p>
        </p:txBody>
      </p:sp>
    </p:spTree>
    <p:extLst>
      <p:ext uri="{BB962C8B-B14F-4D97-AF65-F5344CB8AC3E}">
        <p14:creationId xmlns:p14="http://schemas.microsoft.com/office/powerpoint/2010/main" val="27516546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PH"/>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4" name="Date Placeholder 3"/>
          <p:cNvSpPr>
            <a:spLocks noGrp="1"/>
          </p:cNvSpPr>
          <p:nvPr>
            <p:ph type="dt" sz="half" idx="10"/>
          </p:nvPr>
        </p:nvSpPr>
        <p:spPr/>
        <p:txBody>
          <a:bodyPr/>
          <a:lstStyle/>
          <a:p>
            <a:fld id="{A3A40ED9-1A27-483C-AD1F-75D0D2788AFC}" type="datetimeFigureOut">
              <a:rPr lang="en-PH" smtClean="0"/>
              <a:t>07/09/2023</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F88C00D7-EECF-4AC7-B947-55D7F9A46DCB}" type="slidenum">
              <a:rPr lang="en-PH" smtClean="0"/>
              <a:t>‹#›</a:t>
            </a:fld>
            <a:endParaRPr lang="en-PH"/>
          </a:p>
        </p:txBody>
      </p:sp>
    </p:spTree>
    <p:extLst>
      <p:ext uri="{BB962C8B-B14F-4D97-AF65-F5344CB8AC3E}">
        <p14:creationId xmlns:p14="http://schemas.microsoft.com/office/powerpoint/2010/main" val="1036229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PH"/>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3A40ED9-1A27-483C-AD1F-75D0D2788AFC}" type="datetimeFigureOut">
              <a:rPr lang="en-PH" smtClean="0"/>
              <a:t>07/09/2023</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F88C00D7-EECF-4AC7-B947-55D7F9A46DCB}" type="slidenum">
              <a:rPr lang="en-PH" smtClean="0"/>
              <a:t>‹#›</a:t>
            </a:fld>
            <a:endParaRPr lang="en-PH"/>
          </a:p>
        </p:txBody>
      </p:sp>
    </p:spTree>
    <p:extLst>
      <p:ext uri="{BB962C8B-B14F-4D97-AF65-F5344CB8AC3E}">
        <p14:creationId xmlns:p14="http://schemas.microsoft.com/office/powerpoint/2010/main" val="29592451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PH"/>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5" name="Date Placeholder 4"/>
          <p:cNvSpPr>
            <a:spLocks noGrp="1"/>
          </p:cNvSpPr>
          <p:nvPr>
            <p:ph type="dt" sz="half" idx="10"/>
          </p:nvPr>
        </p:nvSpPr>
        <p:spPr/>
        <p:txBody>
          <a:bodyPr/>
          <a:lstStyle/>
          <a:p>
            <a:fld id="{A3A40ED9-1A27-483C-AD1F-75D0D2788AFC}" type="datetimeFigureOut">
              <a:rPr lang="en-PH" smtClean="0"/>
              <a:t>07/09/2023</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F88C00D7-EECF-4AC7-B947-55D7F9A46DCB}" type="slidenum">
              <a:rPr lang="en-PH" smtClean="0"/>
              <a:t>‹#›</a:t>
            </a:fld>
            <a:endParaRPr lang="en-PH"/>
          </a:p>
        </p:txBody>
      </p:sp>
    </p:spTree>
    <p:extLst>
      <p:ext uri="{BB962C8B-B14F-4D97-AF65-F5344CB8AC3E}">
        <p14:creationId xmlns:p14="http://schemas.microsoft.com/office/powerpoint/2010/main" val="21604068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PH"/>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7" name="Date Placeholder 6"/>
          <p:cNvSpPr>
            <a:spLocks noGrp="1"/>
          </p:cNvSpPr>
          <p:nvPr>
            <p:ph type="dt" sz="half" idx="10"/>
          </p:nvPr>
        </p:nvSpPr>
        <p:spPr/>
        <p:txBody>
          <a:bodyPr/>
          <a:lstStyle/>
          <a:p>
            <a:fld id="{A3A40ED9-1A27-483C-AD1F-75D0D2788AFC}" type="datetimeFigureOut">
              <a:rPr lang="en-PH" smtClean="0"/>
              <a:t>07/09/2023</a:t>
            </a:fld>
            <a:endParaRPr lang="en-PH"/>
          </a:p>
        </p:txBody>
      </p:sp>
      <p:sp>
        <p:nvSpPr>
          <p:cNvPr id="8" name="Footer Placeholder 7"/>
          <p:cNvSpPr>
            <a:spLocks noGrp="1"/>
          </p:cNvSpPr>
          <p:nvPr>
            <p:ph type="ftr" sz="quarter" idx="11"/>
          </p:nvPr>
        </p:nvSpPr>
        <p:spPr/>
        <p:txBody>
          <a:bodyPr/>
          <a:lstStyle/>
          <a:p>
            <a:endParaRPr lang="en-PH"/>
          </a:p>
        </p:txBody>
      </p:sp>
      <p:sp>
        <p:nvSpPr>
          <p:cNvPr id="9" name="Slide Number Placeholder 8"/>
          <p:cNvSpPr>
            <a:spLocks noGrp="1"/>
          </p:cNvSpPr>
          <p:nvPr>
            <p:ph type="sldNum" sz="quarter" idx="12"/>
          </p:nvPr>
        </p:nvSpPr>
        <p:spPr/>
        <p:txBody>
          <a:bodyPr/>
          <a:lstStyle/>
          <a:p>
            <a:fld id="{F88C00D7-EECF-4AC7-B947-55D7F9A46DCB}" type="slidenum">
              <a:rPr lang="en-PH" smtClean="0"/>
              <a:t>‹#›</a:t>
            </a:fld>
            <a:endParaRPr lang="en-PH"/>
          </a:p>
        </p:txBody>
      </p:sp>
    </p:spTree>
    <p:extLst>
      <p:ext uri="{BB962C8B-B14F-4D97-AF65-F5344CB8AC3E}">
        <p14:creationId xmlns:p14="http://schemas.microsoft.com/office/powerpoint/2010/main" val="18912997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PH"/>
          </a:p>
        </p:txBody>
      </p:sp>
      <p:sp>
        <p:nvSpPr>
          <p:cNvPr id="3" name="Date Placeholder 2"/>
          <p:cNvSpPr>
            <a:spLocks noGrp="1"/>
          </p:cNvSpPr>
          <p:nvPr>
            <p:ph type="dt" sz="half" idx="10"/>
          </p:nvPr>
        </p:nvSpPr>
        <p:spPr/>
        <p:txBody>
          <a:bodyPr/>
          <a:lstStyle/>
          <a:p>
            <a:fld id="{A3A40ED9-1A27-483C-AD1F-75D0D2788AFC}" type="datetimeFigureOut">
              <a:rPr lang="en-PH" smtClean="0"/>
              <a:t>07/09/2023</a:t>
            </a:fld>
            <a:endParaRPr lang="en-PH"/>
          </a:p>
        </p:txBody>
      </p:sp>
      <p:sp>
        <p:nvSpPr>
          <p:cNvPr id="4" name="Footer Placeholder 3"/>
          <p:cNvSpPr>
            <a:spLocks noGrp="1"/>
          </p:cNvSpPr>
          <p:nvPr>
            <p:ph type="ftr" sz="quarter" idx="11"/>
          </p:nvPr>
        </p:nvSpPr>
        <p:spPr/>
        <p:txBody>
          <a:bodyPr/>
          <a:lstStyle/>
          <a:p>
            <a:endParaRPr lang="en-PH"/>
          </a:p>
        </p:txBody>
      </p:sp>
      <p:sp>
        <p:nvSpPr>
          <p:cNvPr id="5" name="Slide Number Placeholder 4"/>
          <p:cNvSpPr>
            <a:spLocks noGrp="1"/>
          </p:cNvSpPr>
          <p:nvPr>
            <p:ph type="sldNum" sz="quarter" idx="12"/>
          </p:nvPr>
        </p:nvSpPr>
        <p:spPr/>
        <p:txBody>
          <a:bodyPr/>
          <a:lstStyle/>
          <a:p>
            <a:fld id="{F88C00D7-EECF-4AC7-B947-55D7F9A46DCB}" type="slidenum">
              <a:rPr lang="en-PH" smtClean="0"/>
              <a:t>‹#›</a:t>
            </a:fld>
            <a:endParaRPr lang="en-PH"/>
          </a:p>
        </p:txBody>
      </p:sp>
    </p:spTree>
    <p:extLst>
      <p:ext uri="{BB962C8B-B14F-4D97-AF65-F5344CB8AC3E}">
        <p14:creationId xmlns:p14="http://schemas.microsoft.com/office/powerpoint/2010/main" val="2287483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3A40ED9-1A27-483C-AD1F-75D0D2788AFC}" type="datetimeFigureOut">
              <a:rPr lang="en-PH" smtClean="0"/>
              <a:t>07/09/2023</a:t>
            </a:fld>
            <a:endParaRPr lang="en-PH"/>
          </a:p>
        </p:txBody>
      </p:sp>
      <p:sp>
        <p:nvSpPr>
          <p:cNvPr id="3" name="Footer Placeholder 2"/>
          <p:cNvSpPr>
            <a:spLocks noGrp="1"/>
          </p:cNvSpPr>
          <p:nvPr>
            <p:ph type="ftr" sz="quarter" idx="11"/>
          </p:nvPr>
        </p:nvSpPr>
        <p:spPr/>
        <p:txBody>
          <a:bodyPr/>
          <a:lstStyle/>
          <a:p>
            <a:endParaRPr lang="en-PH"/>
          </a:p>
        </p:txBody>
      </p:sp>
      <p:sp>
        <p:nvSpPr>
          <p:cNvPr id="4" name="Slide Number Placeholder 3"/>
          <p:cNvSpPr>
            <a:spLocks noGrp="1"/>
          </p:cNvSpPr>
          <p:nvPr>
            <p:ph type="sldNum" sz="quarter" idx="12"/>
          </p:nvPr>
        </p:nvSpPr>
        <p:spPr/>
        <p:txBody>
          <a:bodyPr/>
          <a:lstStyle/>
          <a:p>
            <a:fld id="{F88C00D7-EECF-4AC7-B947-55D7F9A46DCB}" type="slidenum">
              <a:rPr lang="en-PH" smtClean="0"/>
              <a:t>‹#›</a:t>
            </a:fld>
            <a:endParaRPr lang="en-PH"/>
          </a:p>
        </p:txBody>
      </p:sp>
    </p:spTree>
    <p:extLst>
      <p:ext uri="{BB962C8B-B14F-4D97-AF65-F5344CB8AC3E}">
        <p14:creationId xmlns:p14="http://schemas.microsoft.com/office/powerpoint/2010/main" val="1018904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PH"/>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3A40ED9-1A27-483C-AD1F-75D0D2788AFC}" type="datetimeFigureOut">
              <a:rPr lang="en-PH" smtClean="0"/>
              <a:t>07/09/2023</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F88C00D7-EECF-4AC7-B947-55D7F9A46DCB}" type="slidenum">
              <a:rPr lang="en-PH" smtClean="0"/>
              <a:t>‹#›</a:t>
            </a:fld>
            <a:endParaRPr lang="en-PH"/>
          </a:p>
        </p:txBody>
      </p:sp>
    </p:spTree>
    <p:extLst>
      <p:ext uri="{BB962C8B-B14F-4D97-AF65-F5344CB8AC3E}">
        <p14:creationId xmlns:p14="http://schemas.microsoft.com/office/powerpoint/2010/main" val="3549170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PH"/>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PH"/>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3A40ED9-1A27-483C-AD1F-75D0D2788AFC}" type="datetimeFigureOut">
              <a:rPr lang="en-PH" smtClean="0"/>
              <a:t>07/09/2023</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F88C00D7-EECF-4AC7-B947-55D7F9A46DCB}" type="slidenum">
              <a:rPr lang="en-PH" smtClean="0"/>
              <a:t>‹#›</a:t>
            </a:fld>
            <a:endParaRPr lang="en-PH"/>
          </a:p>
        </p:txBody>
      </p:sp>
    </p:spTree>
    <p:extLst>
      <p:ext uri="{BB962C8B-B14F-4D97-AF65-F5344CB8AC3E}">
        <p14:creationId xmlns:p14="http://schemas.microsoft.com/office/powerpoint/2010/main" val="12640059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PH"/>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3A40ED9-1A27-483C-AD1F-75D0D2788AFC}" type="datetimeFigureOut">
              <a:rPr lang="en-PH" smtClean="0"/>
              <a:t>07/09/2023</a:t>
            </a:fld>
            <a:endParaRPr lang="en-PH"/>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PH"/>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8C00D7-EECF-4AC7-B947-55D7F9A46DCB}" type="slidenum">
              <a:rPr lang="en-PH" smtClean="0"/>
              <a:t>‹#›</a:t>
            </a:fld>
            <a:endParaRPr lang="en-PH"/>
          </a:p>
        </p:txBody>
      </p:sp>
    </p:spTree>
    <p:extLst>
      <p:ext uri="{BB962C8B-B14F-4D97-AF65-F5344CB8AC3E}">
        <p14:creationId xmlns:p14="http://schemas.microsoft.com/office/powerpoint/2010/main" val="533554574"/>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PH" dirty="0" smtClean="0"/>
              <a:t>Fundamentals of Business Analytics</a:t>
            </a:r>
            <a:endParaRPr lang="en-PH" dirty="0"/>
          </a:p>
        </p:txBody>
      </p:sp>
      <p:sp>
        <p:nvSpPr>
          <p:cNvPr id="3" name="Subtitle 2"/>
          <p:cNvSpPr>
            <a:spLocks noGrp="1"/>
          </p:cNvSpPr>
          <p:nvPr>
            <p:ph type="subTitle" idx="1"/>
          </p:nvPr>
        </p:nvSpPr>
        <p:spPr/>
        <p:txBody>
          <a:bodyPr/>
          <a:lstStyle/>
          <a:p>
            <a:r>
              <a:rPr lang="en-PH" dirty="0" smtClean="0"/>
              <a:t>Week 1-2</a:t>
            </a:r>
            <a:endParaRPr lang="en-PH" dirty="0"/>
          </a:p>
        </p:txBody>
      </p:sp>
    </p:spTree>
    <p:extLst>
      <p:ext uri="{BB962C8B-B14F-4D97-AF65-F5344CB8AC3E}">
        <p14:creationId xmlns:p14="http://schemas.microsoft.com/office/powerpoint/2010/main" val="348565015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b="1" dirty="0"/>
              <a:t>Marketing and </a:t>
            </a:r>
            <a:r>
              <a:rPr lang="en-PH" b="1" dirty="0" smtClean="0"/>
              <a:t>Advertising</a:t>
            </a:r>
            <a:endParaRPr lang="en-PH" dirty="0"/>
          </a:p>
        </p:txBody>
      </p:sp>
      <p:sp>
        <p:nvSpPr>
          <p:cNvPr id="3" name="Content Placeholder 2"/>
          <p:cNvSpPr>
            <a:spLocks noGrp="1"/>
          </p:cNvSpPr>
          <p:nvPr>
            <p:ph idx="1"/>
          </p:nvPr>
        </p:nvSpPr>
        <p:spPr/>
        <p:txBody>
          <a:bodyPr/>
          <a:lstStyle/>
          <a:p>
            <a:r>
              <a:rPr lang="en-US" dirty="0"/>
              <a:t>Digital marketing tools, including social media management platforms and analytics tools, enhance marketing campaigns and customer engagement.</a:t>
            </a:r>
          </a:p>
        </p:txBody>
      </p:sp>
      <p:sp>
        <p:nvSpPr>
          <p:cNvPr id="4" name="Title 1"/>
          <p:cNvSpPr txBox="1">
            <a:spLocks/>
          </p:cNvSpPr>
          <p:nvPr/>
        </p:nvSpPr>
        <p:spPr>
          <a:xfrm>
            <a:off x="838200" y="291255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PH" b="1" dirty="0"/>
              <a:t>Human </a:t>
            </a:r>
            <a:r>
              <a:rPr lang="en-PH" b="1" dirty="0" smtClean="0"/>
              <a:t>Resources</a:t>
            </a:r>
            <a:endParaRPr lang="en-PH" dirty="0"/>
          </a:p>
        </p:txBody>
      </p:sp>
      <p:sp>
        <p:nvSpPr>
          <p:cNvPr id="5" name="Content Placeholder 2"/>
          <p:cNvSpPr txBox="1">
            <a:spLocks/>
          </p:cNvSpPr>
          <p:nvPr/>
        </p:nvSpPr>
        <p:spPr>
          <a:xfrm>
            <a:off x="838200" y="4373053"/>
            <a:ext cx="10515600" cy="180391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HR applications manage recruitment, employee records, payroll, and performance evaluations. Examples include Workday and </a:t>
            </a:r>
            <a:r>
              <a:rPr lang="en-US" dirty="0" err="1"/>
              <a:t>BambooHR</a:t>
            </a:r>
            <a:r>
              <a:rPr lang="en-US" dirty="0"/>
              <a:t>.</a:t>
            </a:r>
          </a:p>
        </p:txBody>
      </p:sp>
    </p:spTree>
    <p:extLst>
      <p:ext uri="{BB962C8B-B14F-4D97-AF65-F5344CB8AC3E}">
        <p14:creationId xmlns:p14="http://schemas.microsoft.com/office/powerpoint/2010/main" val="79892035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Functions </a:t>
            </a:r>
            <a:r>
              <a:rPr lang="en-US" b="1" dirty="0"/>
              <a:t>of Business Enterprise </a:t>
            </a:r>
            <a:r>
              <a:rPr lang="en-US" b="1" dirty="0" smtClean="0"/>
              <a:t>Organization</a:t>
            </a:r>
            <a:endParaRPr lang="en-PH" b="1" dirty="0"/>
          </a:p>
        </p:txBody>
      </p:sp>
      <p:sp>
        <p:nvSpPr>
          <p:cNvPr id="3" name="Content Placeholder 2"/>
          <p:cNvSpPr>
            <a:spLocks noGrp="1"/>
          </p:cNvSpPr>
          <p:nvPr>
            <p:ph idx="1"/>
          </p:nvPr>
        </p:nvSpPr>
        <p:spPr>
          <a:xfrm>
            <a:off x="838200" y="1825625"/>
            <a:ext cx="10515600" cy="3807424"/>
          </a:xfrm>
        </p:spPr>
        <p:txBody>
          <a:bodyPr>
            <a:normAutofit/>
          </a:bodyPr>
          <a:lstStyle/>
          <a:p>
            <a:r>
              <a:rPr lang="en-PH" b="1" dirty="0" smtClean="0"/>
              <a:t>Production/Operations </a:t>
            </a:r>
            <a:r>
              <a:rPr lang="en-PH" b="1" dirty="0"/>
              <a:t>Function</a:t>
            </a:r>
          </a:p>
          <a:p>
            <a:r>
              <a:rPr lang="en-US" b="1" dirty="0" smtClean="0"/>
              <a:t>Marketing </a:t>
            </a:r>
            <a:r>
              <a:rPr lang="en-US" b="1" dirty="0"/>
              <a:t>and Sales Function</a:t>
            </a:r>
          </a:p>
          <a:p>
            <a:r>
              <a:rPr lang="en-PH" b="1" dirty="0" smtClean="0"/>
              <a:t>Finance </a:t>
            </a:r>
            <a:r>
              <a:rPr lang="en-PH" b="1" dirty="0"/>
              <a:t>and Accounting Function</a:t>
            </a:r>
            <a:endParaRPr lang="en-US" b="1" dirty="0"/>
          </a:p>
          <a:p>
            <a:r>
              <a:rPr lang="en-PH" b="1" dirty="0"/>
              <a:t>Human Resources (HR) Function</a:t>
            </a:r>
          </a:p>
          <a:p>
            <a:r>
              <a:rPr lang="en-PH" b="1" dirty="0"/>
              <a:t>Information Technology (IT) </a:t>
            </a:r>
            <a:r>
              <a:rPr lang="en-PH" b="1" dirty="0" smtClean="0"/>
              <a:t>Function</a:t>
            </a:r>
          </a:p>
          <a:p>
            <a:r>
              <a:rPr lang="en-PH" b="1" dirty="0"/>
              <a:t>Supply Chain Management (SCM) Function</a:t>
            </a:r>
            <a:endParaRPr lang="en-PH" dirty="0"/>
          </a:p>
        </p:txBody>
      </p:sp>
    </p:spTree>
    <p:extLst>
      <p:ext uri="{BB962C8B-B14F-4D97-AF65-F5344CB8AC3E}">
        <p14:creationId xmlns:p14="http://schemas.microsoft.com/office/powerpoint/2010/main" val="3177399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b="1" dirty="0"/>
              <a:t>Core Business Processes</a:t>
            </a:r>
          </a:p>
        </p:txBody>
      </p:sp>
      <p:sp>
        <p:nvSpPr>
          <p:cNvPr id="3" name="Content Placeholder 2"/>
          <p:cNvSpPr>
            <a:spLocks noGrp="1"/>
          </p:cNvSpPr>
          <p:nvPr>
            <p:ph idx="1"/>
          </p:nvPr>
        </p:nvSpPr>
        <p:spPr>
          <a:xfrm>
            <a:off x="838200" y="1825625"/>
            <a:ext cx="10515600" cy="3807424"/>
          </a:xfrm>
        </p:spPr>
        <p:txBody>
          <a:bodyPr>
            <a:normAutofit fontScale="92500" lnSpcReduction="20000"/>
          </a:bodyPr>
          <a:lstStyle/>
          <a:p>
            <a:r>
              <a:rPr lang="en-US" b="1" dirty="0" smtClean="0"/>
              <a:t>Product/Service Development</a:t>
            </a:r>
          </a:p>
          <a:p>
            <a:r>
              <a:rPr lang="en-US" b="1" dirty="0" smtClean="0"/>
              <a:t>Order Fulfillment</a:t>
            </a:r>
          </a:p>
          <a:p>
            <a:r>
              <a:rPr lang="en-US" b="1" dirty="0" smtClean="0"/>
              <a:t>Financial Management</a:t>
            </a:r>
          </a:p>
          <a:p>
            <a:r>
              <a:rPr lang="en-US" b="1" dirty="0" smtClean="0"/>
              <a:t>Human Resources Management</a:t>
            </a:r>
          </a:p>
          <a:p>
            <a:r>
              <a:rPr lang="en-US" b="1" dirty="0" smtClean="0"/>
              <a:t>Supply Chain and Logistics</a:t>
            </a:r>
          </a:p>
          <a:p>
            <a:r>
              <a:rPr lang="en-US" b="1" dirty="0" smtClean="0"/>
              <a:t>Customer Service and Support</a:t>
            </a:r>
          </a:p>
          <a:p>
            <a:r>
              <a:rPr lang="en-US" b="1" dirty="0" smtClean="0"/>
              <a:t>Strategic Planning and Management</a:t>
            </a:r>
          </a:p>
          <a:p>
            <a:r>
              <a:rPr lang="en-US" b="1" dirty="0" smtClean="0"/>
              <a:t>Compliance and Risk Management</a:t>
            </a:r>
          </a:p>
          <a:p>
            <a:r>
              <a:rPr lang="en-US" b="1" dirty="0" smtClean="0"/>
              <a:t>Information Technology Management</a:t>
            </a:r>
            <a:endParaRPr lang="en-PH" dirty="0"/>
          </a:p>
        </p:txBody>
      </p:sp>
    </p:spTree>
    <p:extLst>
      <p:ext uri="{BB962C8B-B14F-4D97-AF65-F5344CB8AC3E}">
        <p14:creationId xmlns:p14="http://schemas.microsoft.com/office/powerpoint/2010/main" val="3706207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3">
                                            <p:txEl>
                                              <p:pRg st="7" end="7"/>
                                            </p:txEl>
                                          </p:spTgt>
                                        </p:tgtEl>
                                        <p:attrNameLst>
                                          <p:attrName>style.visibility</p:attrName>
                                        </p:attrNameLst>
                                      </p:cBhvr>
                                      <p:to>
                                        <p:strVal val="visible"/>
                                      </p:to>
                                    </p:set>
                                    <p:animEffect transition="in" filter="fade">
                                      <p:cBhvr>
                                        <p:cTn id="56" dur="1000"/>
                                        <p:tgtEl>
                                          <p:spTgt spid="3">
                                            <p:txEl>
                                              <p:pRg st="7" end="7"/>
                                            </p:txEl>
                                          </p:spTgt>
                                        </p:tgtEl>
                                      </p:cBhvr>
                                    </p:animEffect>
                                    <p:anim calcmode="lin" valueType="num">
                                      <p:cBhvr>
                                        <p:cTn id="57"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3">
                                            <p:txEl>
                                              <p:pRg st="8" end="8"/>
                                            </p:txEl>
                                          </p:spTgt>
                                        </p:tgtEl>
                                        <p:attrNameLst>
                                          <p:attrName>style.visibility</p:attrName>
                                        </p:attrNameLst>
                                      </p:cBhvr>
                                      <p:to>
                                        <p:strVal val="visible"/>
                                      </p:to>
                                    </p:set>
                                    <p:animEffect transition="in" filter="fade">
                                      <p:cBhvr>
                                        <p:cTn id="63" dur="1000"/>
                                        <p:tgtEl>
                                          <p:spTgt spid="3">
                                            <p:txEl>
                                              <p:pRg st="8" end="8"/>
                                            </p:txEl>
                                          </p:spTgt>
                                        </p:tgtEl>
                                      </p:cBhvr>
                                    </p:animEffect>
                                    <p:anim calcmode="lin" valueType="num">
                                      <p:cBhvr>
                                        <p:cTn id="64"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65"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b="1" dirty="0" err="1"/>
              <a:t>Baldrige</a:t>
            </a:r>
            <a:r>
              <a:rPr lang="en-PH" b="1" dirty="0"/>
              <a:t> Business Excellence Framework</a:t>
            </a:r>
          </a:p>
        </p:txBody>
      </p:sp>
      <p:sp>
        <p:nvSpPr>
          <p:cNvPr id="3" name="Content Placeholder 2"/>
          <p:cNvSpPr>
            <a:spLocks noGrp="1"/>
          </p:cNvSpPr>
          <p:nvPr>
            <p:ph idx="1"/>
          </p:nvPr>
        </p:nvSpPr>
        <p:spPr>
          <a:xfrm>
            <a:off x="838200" y="1563757"/>
            <a:ext cx="10515600" cy="4426226"/>
          </a:xfrm>
        </p:spPr>
        <p:txBody>
          <a:bodyPr>
            <a:normAutofit fontScale="92500" lnSpcReduction="10000"/>
          </a:bodyPr>
          <a:lstStyle/>
          <a:p>
            <a:r>
              <a:rPr lang="en-US" b="1" dirty="0" smtClean="0"/>
              <a:t>Leadership </a:t>
            </a:r>
          </a:p>
          <a:p>
            <a:r>
              <a:rPr lang="en-US" b="1" dirty="0" smtClean="0"/>
              <a:t>Strategy</a:t>
            </a:r>
          </a:p>
          <a:p>
            <a:r>
              <a:rPr lang="en-US" b="1" dirty="0" smtClean="0"/>
              <a:t>Customers</a:t>
            </a:r>
          </a:p>
          <a:p>
            <a:r>
              <a:rPr lang="en-US" b="1" dirty="0" smtClean="0"/>
              <a:t>Measurement, Analysis, and Knowledge Management</a:t>
            </a:r>
          </a:p>
          <a:p>
            <a:r>
              <a:rPr lang="en-US" b="1" dirty="0" smtClean="0"/>
              <a:t>Workforce</a:t>
            </a:r>
          </a:p>
          <a:p>
            <a:r>
              <a:rPr lang="en-US" b="1" dirty="0" smtClean="0"/>
              <a:t>Operations</a:t>
            </a:r>
          </a:p>
          <a:p>
            <a:r>
              <a:rPr lang="en-US" b="1" dirty="0" smtClean="0"/>
              <a:t>Results</a:t>
            </a:r>
          </a:p>
          <a:p>
            <a:r>
              <a:rPr lang="en-US" b="1" dirty="0" smtClean="0"/>
              <a:t>Business Intelligence (BI) and Analytics Tools</a:t>
            </a:r>
          </a:p>
          <a:p>
            <a:r>
              <a:rPr lang="en-US" b="1" dirty="0" smtClean="0"/>
              <a:t>Data Governance and Security</a:t>
            </a:r>
          </a:p>
          <a:p>
            <a:r>
              <a:rPr lang="en-US" b="1" dirty="0" smtClean="0"/>
              <a:t>Continuous Improvement</a:t>
            </a:r>
          </a:p>
          <a:p>
            <a:endParaRPr lang="en-US" b="1" dirty="0" smtClean="0"/>
          </a:p>
        </p:txBody>
      </p:sp>
    </p:spTree>
    <p:extLst>
      <p:ext uri="{BB962C8B-B14F-4D97-AF65-F5344CB8AC3E}">
        <p14:creationId xmlns:p14="http://schemas.microsoft.com/office/powerpoint/2010/main" val="11612747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3">
                                            <p:txEl>
                                              <p:pRg st="7" end="7"/>
                                            </p:txEl>
                                          </p:spTgt>
                                        </p:tgtEl>
                                        <p:attrNameLst>
                                          <p:attrName>style.visibility</p:attrName>
                                        </p:attrNameLst>
                                      </p:cBhvr>
                                      <p:to>
                                        <p:strVal val="visible"/>
                                      </p:to>
                                    </p:set>
                                    <p:animEffect transition="in" filter="fade">
                                      <p:cBhvr>
                                        <p:cTn id="56" dur="1000"/>
                                        <p:tgtEl>
                                          <p:spTgt spid="3">
                                            <p:txEl>
                                              <p:pRg st="7" end="7"/>
                                            </p:txEl>
                                          </p:spTgt>
                                        </p:tgtEl>
                                      </p:cBhvr>
                                    </p:animEffect>
                                    <p:anim calcmode="lin" valueType="num">
                                      <p:cBhvr>
                                        <p:cTn id="57"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3">
                                            <p:txEl>
                                              <p:pRg st="8" end="8"/>
                                            </p:txEl>
                                          </p:spTgt>
                                        </p:tgtEl>
                                        <p:attrNameLst>
                                          <p:attrName>style.visibility</p:attrName>
                                        </p:attrNameLst>
                                      </p:cBhvr>
                                      <p:to>
                                        <p:strVal val="visible"/>
                                      </p:to>
                                    </p:set>
                                    <p:animEffect transition="in" filter="fade">
                                      <p:cBhvr>
                                        <p:cTn id="63" dur="1000"/>
                                        <p:tgtEl>
                                          <p:spTgt spid="3">
                                            <p:txEl>
                                              <p:pRg st="8" end="8"/>
                                            </p:txEl>
                                          </p:spTgt>
                                        </p:tgtEl>
                                      </p:cBhvr>
                                    </p:animEffect>
                                    <p:anim calcmode="lin" valueType="num">
                                      <p:cBhvr>
                                        <p:cTn id="64"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65"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grpId="0" nodeType="clickEffect">
                                  <p:stCondLst>
                                    <p:cond delay="0"/>
                                  </p:stCondLst>
                                  <p:childTnLst>
                                    <p:set>
                                      <p:cBhvr>
                                        <p:cTn id="69" dur="1" fill="hold">
                                          <p:stCondLst>
                                            <p:cond delay="0"/>
                                          </p:stCondLst>
                                        </p:cTn>
                                        <p:tgtEl>
                                          <p:spTgt spid="3">
                                            <p:txEl>
                                              <p:pRg st="9" end="9"/>
                                            </p:txEl>
                                          </p:spTgt>
                                        </p:tgtEl>
                                        <p:attrNameLst>
                                          <p:attrName>style.visibility</p:attrName>
                                        </p:attrNameLst>
                                      </p:cBhvr>
                                      <p:to>
                                        <p:strVal val="visible"/>
                                      </p:to>
                                    </p:set>
                                    <p:animEffect transition="in" filter="fade">
                                      <p:cBhvr>
                                        <p:cTn id="70" dur="1000"/>
                                        <p:tgtEl>
                                          <p:spTgt spid="3">
                                            <p:txEl>
                                              <p:pRg st="9" end="9"/>
                                            </p:txEl>
                                          </p:spTgt>
                                        </p:tgtEl>
                                      </p:cBhvr>
                                    </p:animEffect>
                                    <p:anim calcmode="lin" valueType="num">
                                      <p:cBhvr>
                                        <p:cTn id="71"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72"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Key </a:t>
            </a:r>
            <a:r>
              <a:rPr lang="en-US" b="1" dirty="0"/>
              <a:t>Purpose of using IT in Business</a:t>
            </a:r>
            <a:endParaRPr lang="en-PH" b="1" dirty="0"/>
          </a:p>
        </p:txBody>
      </p:sp>
      <p:sp>
        <p:nvSpPr>
          <p:cNvPr id="3" name="Content Placeholder 2"/>
          <p:cNvSpPr>
            <a:spLocks noGrp="1"/>
          </p:cNvSpPr>
          <p:nvPr>
            <p:ph idx="1"/>
          </p:nvPr>
        </p:nvSpPr>
        <p:spPr>
          <a:xfrm>
            <a:off x="838199" y="1563756"/>
            <a:ext cx="11115261" cy="5128591"/>
          </a:xfrm>
        </p:spPr>
        <p:txBody>
          <a:bodyPr>
            <a:normAutofit fontScale="85000" lnSpcReduction="20000"/>
          </a:bodyPr>
          <a:lstStyle/>
          <a:p>
            <a:r>
              <a:rPr lang="en-US" b="1" dirty="0" smtClean="0"/>
              <a:t>Enhancing Efficiency and Productivity</a:t>
            </a:r>
          </a:p>
          <a:p>
            <a:r>
              <a:rPr lang="en-US" b="1" dirty="0" smtClean="0"/>
              <a:t>Improving Decision-Making</a:t>
            </a:r>
          </a:p>
          <a:p>
            <a:r>
              <a:rPr lang="en-US" b="1" dirty="0" smtClean="0"/>
              <a:t>Enhancing Communication and Collaboration</a:t>
            </a:r>
          </a:p>
          <a:p>
            <a:r>
              <a:rPr lang="en-US" b="1" dirty="0" smtClean="0"/>
              <a:t>Expanding Market Reach</a:t>
            </a:r>
          </a:p>
          <a:p>
            <a:r>
              <a:rPr lang="en-US" b="1" dirty="0" smtClean="0"/>
              <a:t>Customer Relationship Management (CRM)</a:t>
            </a:r>
          </a:p>
          <a:p>
            <a:r>
              <a:rPr lang="en-US" b="1" dirty="0" smtClean="0"/>
              <a:t>Supply Chain Management</a:t>
            </a:r>
          </a:p>
          <a:p>
            <a:r>
              <a:rPr lang="en-US" b="1" dirty="0" smtClean="0"/>
              <a:t>Innovation and New Business Models</a:t>
            </a:r>
          </a:p>
          <a:p>
            <a:r>
              <a:rPr lang="en-US" b="1" dirty="0" smtClean="0"/>
              <a:t>Data Management and Security</a:t>
            </a:r>
          </a:p>
          <a:p>
            <a:r>
              <a:rPr lang="en-US" b="1" dirty="0" smtClean="0"/>
              <a:t>Cost Reduction</a:t>
            </a:r>
          </a:p>
          <a:p>
            <a:r>
              <a:rPr lang="en-US" b="1" dirty="0" smtClean="0"/>
              <a:t>Compliance and Risk Management</a:t>
            </a:r>
          </a:p>
          <a:p>
            <a:r>
              <a:rPr lang="en-US" b="1" dirty="0" smtClean="0"/>
              <a:t>Customer Experience Enhancement</a:t>
            </a:r>
          </a:p>
          <a:p>
            <a:r>
              <a:rPr lang="en-US" b="1" dirty="0" smtClean="0"/>
              <a:t>Strategic Planning and Execution</a:t>
            </a:r>
          </a:p>
          <a:p>
            <a:r>
              <a:rPr lang="en-US" b="1" dirty="0" smtClean="0"/>
              <a:t>Competitive Advantage</a:t>
            </a:r>
          </a:p>
        </p:txBody>
      </p:sp>
    </p:spTree>
    <p:extLst>
      <p:ext uri="{BB962C8B-B14F-4D97-AF65-F5344CB8AC3E}">
        <p14:creationId xmlns:p14="http://schemas.microsoft.com/office/powerpoint/2010/main" val="2114564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3">
                                            <p:txEl>
                                              <p:pRg st="7" end="7"/>
                                            </p:txEl>
                                          </p:spTgt>
                                        </p:tgtEl>
                                        <p:attrNameLst>
                                          <p:attrName>style.visibility</p:attrName>
                                        </p:attrNameLst>
                                      </p:cBhvr>
                                      <p:to>
                                        <p:strVal val="visible"/>
                                      </p:to>
                                    </p:set>
                                    <p:animEffect transition="in" filter="fade">
                                      <p:cBhvr>
                                        <p:cTn id="56" dur="1000"/>
                                        <p:tgtEl>
                                          <p:spTgt spid="3">
                                            <p:txEl>
                                              <p:pRg st="7" end="7"/>
                                            </p:txEl>
                                          </p:spTgt>
                                        </p:tgtEl>
                                      </p:cBhvr>
                                    </p:animEffect>
                                    <p:anim calcmode="lin" valueType="num">
                                      <p:cBhvr>
                                        <p:cTn id="57"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3">
                                            <p:txEl>
                                              <p:pRg st="8" end="8"/>
                                            </p:txEl>
                                          </p:spTgt>
                                        </p:tgtEl>
                                        <p:attrNameLst>
                                          <p:attrName>style.visibility</p:attrName>
                                        </p:attrNameLst>
                                      </p:cBhvr>
                                      <p:to>
                                        <p:strVal val="visible"/>
                                      </p:to>
                                    </p:set>
                                    <p:animEffect transition="in" filter="fade">
                                      <p:cBhvr>
                                        <p:cTn id="63" dur="1000"/>
                                        <p:tgtEl>
                                          <p:spTgt spid="3">
                                            <p:txEl>
                                              <p:pRg st="8" end="8"/>
                                            </p:txEl>
                                          </p:spTgt>
                                        </p:tgtEl>
                                      </p:cBhvr>
                                    </p:animEffect>
                                    <p:anim calcmode="lin" valueType="num">
                                      <p:cBhvr>
                                        <p:cTn id="64"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65"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grpId="0" nodeType="clickEffect">
                                  <p:stCondLst>
                                    <p:cond delay="0"/>
                                  </p:stCondLst>
                                  <p:childTnLst>
                                    <p:set>
                                      <p:cBhvr>
                                        <p:cTn id="69" dur="1" fill="hold">
                                          <p:stCondLst>
                                            <p:cond delay="0"/>
                                          </p:stCondLst>
                                        </p:cTn>
                                        <p:tgtEl>
                                          <p:spTgt spid="3">
                                            <p:txEl>
                                              <p:pRg st="9" end="9"/>
                                            </p:txEl>
                                          </p:spTgt>
                                        </p:tgtEl>
                                        <p:attrNameLst>
                                          <p:attrName>style.visibility</p:attrName>
                                        </p:attrNameLst>
                                      </p:cBhvr>
                                      <p:to>
                                        <p:strVal val="visible"/>
                                      </p:to>
                                    </p:set>
                                    <p:animEffect transition="in" filter="fade">
                                      <p:cBhvr>
                                        <p:cTn id="70" dur="1000"/>
                                        <p:tgtEl>
                                          <p:spTgt spid="3">
                                            <p:txEl>
                                              <p:pRg st="9" end="9"/>
                                            </p:txEl>
                                          </p:spTgt>
                                        </p:tgtEl>
                                      </p:cBhvr>
                                    </p:animEffect>
                                    <p:anim calcmode="lin" valueType="num">
                                      <p:cBhvr>
                                        <p:cTn id="71"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72"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grpId="0" nodeType="clickEffect">
                                  <p:stCondLst>
                                    <p:cond delay="0"/>
                                  </p:stCondLst>
                                  <p:childTnLst>
                                    <p:set>
                                      <p:cBhvr>
                                        <p:cTn id="76" dur="1" fill="hold">
                                          <p:stCondLst>
                                            <p:cond delay="0"/>
                                          </p:stCondLst>
                                        </p:cTn>
                                        <p:tgtEl>
                                          <p:spTgt spid="3">
                                            <p:txEl>
                                              <p:pRg st="10" end="10"/>
                                            </p:txEl>
                                          </p:spTgt>
                                        </p:tgtEl>
                                        <p:attrNameLst>
                                          <p:attrName>style.visibility</p:attrName>
                                        </p:attrNameLst>
                                      </p:cBhvr>
                                      <p:to>
                                        <p:strVal val="visible"/>
                                      </p:to>
                                    </p:set>
                                    <p:animEffect transition="in" filter="fade">
                                      <p:cBhvr>
                                        <p:cTn id="77" dur="1000"/>
                                        <p:tgtEl>
                                          <p:spTgt spid="3">
                                            <p:txEl>
                                              <p:pRg st="10" end="10"/>
                                            </p:txEl>
                                          </p:spTgt>
                                        </p:tgtEl>
                                      </p:cBhvr>
                                    </p:animEffect>
                                    <p:anim calcmode="lin" valueType="num">
                                      <p:cBhvr>
                                        <p:cTn id="78"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79" dur="1000" fill="hold"/>
                                        <p:tgtEl>
                                          <p:spTgt spid="3">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42" presetClass="entr" presetSubtype="0" fill="hold" grpId="0" nodeType="clickEffect">
                                  <p:stCondLst>
                                    <p:cond delay="0"/>
                                  </p:stCondLst>
                                  <p:childTnLst>
                                    <p:set>
                                      <p:cBhvr>
                                        <p:cTn id="83" dur="1" fill="hold">
                                          <p:stCondLst>
                                            <p:cond delay="0"/>
                                          </p:stCondLst>
                                        </p:cTn>
                                        <p:tgtEl>
                                          <p:spTgt spid="3">
                                            <p:txEl>
                                              <p:pRg st="11" end="11"/>
                                            </p:txEl>
                                          </p:spTgt>
                                        </p:tgtEl>
                                        <p:attrNameLst>
                                          <p:attrName>style.visibility</p:attrName>
                                        </p:attrNameLst>
                                      </p:cBhvr>
                                      <p:to>
                                        <p:strVal val="visible"/>
                                      </p:to>
                                    </p:set>
                                    <p:animEffect transition="in" filter="fade">
                                      <p:cBhvr>
                                        <p:cTn id="84" dur="1000"/>
                                        <p:tgtEl>
                                          <p:spTgt spid="3">
                                            <p:txEl>
                                              <p:pRg st="11" end="11"/>
                                            </p:txEl>
                                          </p:spTgt>
                                        </p:tgtEl>
                                      </p:cBhvr>
                                    </p:animEffect>
                                    <p:anim calcmode="lin" valueType="num">
                                      <p:cBhvr>
                                        <p:cTn id="85"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86" dur="1000" fill="hold"/>
                                        <p:tgtEl>
                                          <p:spTgt spid="3">
                                            <p:txEl>
                                              <p:pRg st="11" end="11"/>
                                            </p:txEl>
                                          </p:spTgt>
                                        </p:tgtEl>
                                        <p:attrNameLst>
                                          <p:attrName>ppt_y</p:attrName>
                                        </p:attrNameLst>
                                      </p:cBhvr>
                                      <p:tavLst>
                                        <p:tav tm="0">
                                          <p:val>
                                            <p:strVal val="#ppt_y+.1"/>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42" presetClass="entr" presetSubtype="0" fill="hold" grpId="0" nodeType="clickEffect">
                                  <p:stCondLst>
                                    <p:cond delay="0"/>
                                  </p:stCondLst>
                                  <p:childTnLst>
                                    <p:set>
                                      <p:cBhvr>
                                        <p:cTn id="90" dur="1" fill="hold">
                                          <p:stCondLst>
                                            <p:cond delay="0"/>
                                          </p:stCondLst>
                                        </p:cTn>
                                        <p:tgtEl>
                                          <p:spTgt spid="3">
                                            <p:txEl>
                                              <p:pRg st="12" end="12"/>
                                            </p:txEl>
                                          </p:spTgt>
                                        </p:tgtEl>
                                        <p:attrNameLst>
                                          <p:attrName>style.visibility</p:attrName>
                                        </p:attrNameLst>
                                      </p:cBhvr>
                                      <p:to>
                                        <p:strVal val="visible"/>
                                      </p:to>
                                    </p:set>
                                    <p:animEffect transition="in" filter="fade">
                                      <p:cBhvr>
                                        <p:cTn id="91" dur="1000"/>
                                        <p:tgtEl>
                                          <p:spTgt spid="3">
                                            <p:txEl>
                                              <p:pRg st="12" end="12"/>
                                            </p:txEl>
                                          </p:spTgt>
                                        </p:tgtEl>
                                      </p:cBhvr>
                                    </p:animEffect>
                                    <p:anim calcmode="lin" valueType="num">
                                      <p:cBhvr>
                                        <p:cTn id="92" dur="1000" fill="hold"/>
                                        <p:tgtEl>
                                          <p:spTgt spid="3">
                                            <p:txEl>
                                              <p:pRg st="12" end="12"/>
                                            </p:txEl>
                                          </p:spTgt>
                                        </p:tgtEl>
                                        <p:attrNameLst>
                                          <p:attrName>ppt_x</p:attrName>
                                        </p:attrNameLst>
                                      </p:cBhvr>
                                      <p:tavLst>
                                        <p:tav tm="0">
                                          <p:val>
                                            <p:strVal val="#ppt_x"/>
                                          </p:val>
                                        </p:tav>
                                        <p:tav tm="100000">
                                          <p:val>
                                            <p:strVal val="#ppt_x"/>
                                          </p:val>
                                        </p:tav>
                                      </p:tavLst>
                                    </p:anim>
                                    <p:anim calcmode="lin" valueType="num">
                                      <p:cBhvr>
                                        <p:cTn id="93" dur="1000" fill="hold"/>
                                        <p:tgtEl>
                                          <p:spTgt spid="3">
                                            <p:txEl>
                                              <p:pRg st="12" end="1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b="1" dirty="0"/>
              <a:t>1.4 The Connected </a:t>
            </a:r>
            <a:r>
              <a:rPr lang="en-PH" b="1" dirty="0" smtClean="0"/>
              <a:t>World</a:t>
            </a:r>
            <a:endParaRPr lang="en-PH" b="1" dirty="0"/>
          </a:p>
        </p:txBody>
      </p:sp>
      <p:sp>
        <p:nvSpPr>
          <p:cNvPr id="3" name="Content Placeholder 2"/>
          <p:cNvSpPr>
            <a:spLocks noGrp="1"/>
          </p:cNvSpPr>
          <p:nvPr>
            <p:ph idx="1"/>
          </p:nvPr>
        </p:nvSpPr>
        <p:spPr/>
        <p:txBody>
          <a:bodyPr>
            <a:normAutofit/>
          </a:bodyPr>
          <a:lstStyle/>
          <a:p>
            <a:pPr marL="0" indent="0">
              <a:buNone/>
            </a:pPr>
            <a:r>
              <a:rPr lang="en-US" sz="3200" dirty="0"/>
              <a:t>Internet-ready IT applications, also known as web-based applications or cloud-based applications, have specific characteristics that make them suitable for use on the internet. These characteristics enable them to leverage the power of the web for various purposes. Here are some key characteristics of internet-ready IT application</a:t>
            </a:r>
            <a:endParaRPr lang="en-PH" sz="3200" dirty="0"/>
          </a:p>
        </p:txBody>
      </p:sp>
    </p:spTree>
    <p:extLst>
      <p:ext uri="{BB962C8B-B14F-4D97-AF65-F5344CB8AC3E}">
        <p14:creationId xmlns:p14="http://schemas.microsoft.com/office/powerpoint/2010/main" val="237877355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Characteristics of Internet-Ready IT Applications</a:t>
            </a:r>
            <a:endParaRPr lang="en-PH" b="1" dirty="0"/>
          </a:p>
        </p:txBody>
      </p:sp>
      <p:sp>
        <p:nvSpPr>
          <p:cNvPr id="3" name="Content Placeholder 2"/>
          <p:cNvSpPr>
            <a:spLocks noGrp="1"/>
          </p:cNvSpPr>
          <p:nvPr>
            <p:ph idx="1"/>
          </p:nvPr>
        </p:nvSpPr>
        <p:spPr>
          <a:xfrm>
            <a:off x="838200" y="1825625"/>
            <a:ext cx="10515600" cy="3807424"/>
          </a:xfrm>
        </p:spPr>
        <p:txBody>
          <a:bodyPr>
            <a:normAutofit fontScale="70000" lnSpcReduction="20000"/>
          </a:bodyPr>
          <a:lstStyle/>
          <a:p>
            <a:r>
              <a:rPr lang="en-US" b="1" dirty="0"/>
              <a:t>Accessibility</a:t>
            </a:r>
            <a:endParaRPr lang="en-US" b="1" dirty="0" smtClean="0"/>
          </a:p>
          <a:p>
            <a:r>
              <a:rPr lang="en-US" b="1" dirty="0"/>
              <a:t>Browser </a:t>
            </a:r>
            <a:r>
              <a:rPr lang="en-US" b="1" dirty="0" smtClean="0"/>
              <a:t>Compatibility</a:t>
            </a:r>
          </a:p>
          <a:p>
            <a:r>
              <a:rPr lang="en-US" b="1" dirty="0" smtClean="0"/>
              <a:t>Scalability</a:t>
            </a:r>
          </a:p>
          <a:p>
            <a:r>
              <a:rPr lang="en-US" b="1" dirty="0" smtClean="0"/>
              <a:t>Multi-Tenancy</a:t>
            </a:r>
          </a:p>
          <a:p>
            <a:r>
              <a:rPr lang="en-US" b="1" dirty="0"/>
              <a:t>Real-Time </a:t>
            </a:r>
            <a:r>
              <a:rPr lang="en-US" b="1" dirty="0" smtClean="0"/>
              <a:t>Collaboration</a:t>
            </a:r>
          </a:p>
          <a:p>
            <a:r>
              <a:rPr lang="en-US" b="1" dirty="0" smtClean="0"/>
              <a:t>Security</a:t>
            </a:r>
          </a:p>
          <a:p>
            <a:r>
              <a:rPr lang="en-US" b="1" dirty="0"/>
              <a:t>Automatic </a:t>
            </a:r>
            <a:r>
              <a:rPr lang="en-US" b="1" dirty="0" smtClean="0"/>
              <a:t>Updates</a:t>
            </a:r>
          </a:p>
          <a:p>
            <a:r>
              <a:rPr lang="en-US" b="1" dirty="0"/>
              <a:t>Cross-Device </a:t>
            </a:r>
            <a:r>
              <a:rPr lang="en-US" b="1" dirty="0" smtClean="0"/>
              <a:t>Synchronization</a:t>
            </a:r>
          </a:p>
          <a:p>
            <a:r>
              <a:rPr lang="en-US" b="1" dirty="0"/>
              <a:t>Data Storage in the </a:t>
            </a:r>
            <a:r>
              <a:rPr lang="en-US" b="1" dirty="0" smtClean="0"/>
              <a:t>Cloud</a:t>
            </a:r>
          </a:p>
          <a:p>
            <a:r>
              <a:rPr lang="en-US" b="1" dirty="0"/>
              <a:t>Mobile </a:t>
            </a:r>
            <a:r>
              <a:rPr lang="en-US" b="1" dirty="0" smtClean="0"/>
              <a:t>Responsiveness</a:t>
            </a:r>
          </a:p>
          <a:p>
            <a:r>
              <a:rPr lang="en-US" b="1" dirty="0"/>
              <a:t>Analytics and Reporting</a:t>
            </a:r>
            <a:endParaRPr lang="en-PH" b="1" dirty="0"/>
          </a:p>
        </p:txBody>
      </p:sp>
    </p:spTree>
    <p:extLst>
      <p:ext uri="{BB962C8B-B14F-4D97-AF65-F5344CB8AC3E}">
        <p14:creationId xmlns:p14="http://schemas.microsoft.com/office/powerpoint/2010/main" val="25880053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3">
                                            <p:txEl>
                                              <p:pRg st="7" end="7"/>
                                            </p:txEl>
                                          </p:spTgt>
                                        </p:tgtEl>
                                        <p:attrNameLst>
                                          <p:attrName>style.visibility</p:attrName>
                                        </p:attrNameLst>
                                      </p:cBhvr>
                                      <p:to>
                                        <p:strVal val="visible"/>
                                      </p:to>
                                    </p:set>
                                    <p:animEffect transition="in" filter="fade">
                                      <p:cBhvr>
                                        <p:cTn id="56" dur="1000"/>
                                        <p:tgtEl>
                                          <p:spTgt spid="3">
                                            <p:txEl>
                                              <p:pRg st="7" end="7"/>
                                            </p:txEl>
                                          </p:spTgt>
                                        </p:tgtEl>
                                      </p:cBhvr>
                                    </p:animEffect>
                                    <p:anim calcmode="lin" valueType="num">
                                      <p:cBhvr>
                                        <p:cTn id="57"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3">
                                            <p:txEl>
                                              <p:pRg st="8" end="8"/>
                                            </p:txEl>
                                          </p:spTgt>
                                        </p:tgtEl>
                                        <p:attrNameLst>
                                          <p:attrName>style.visibility</p:attrName>
                                        </p:attrNameLst>
                                      </p:cBhvr>
                                      <p:to>
                                        <p:strVal val="visible"/>
                                      </p:to>
                                    </p:set>
                                    <p:animEffect transition="in" filter="fade">
                                      <p:cBhvr>
                                        <p:cTn id="63" dur="1000"/>
                                        <p:tgtEl>
                                          <p:spTgt spid="3">
                                            <p:txEl>
                                              <p:pRg st="8" end="8"/>
                                            </p:txEl>
                                          </p:spTgt>
                                        </p:tgtEl>
                                      </p:cBhvr>
                                    </p:animEffect>
                                    <p:anim calcmode="lin" valueType="num">
                                      <p:cBhvr>
                                        <p:cTn id="64"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65"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nodeType="clickEffect">
                                  <p:stCondLst>
                                    <p:cond delay="0"/>
                                  </p:stCondLst>
                                  <p:childTnLst>
                                    <p:set>
                                      <p:cBhvr>
                                        <p:cTn id="69" dur="1" fill="hold">
                                          <p:stCondLst>
                                            <p:cond delay="0"/>
                                          </p:stCondLst>
                                        </p:cTn>
                                        <p:tgtEl>
                                          <p:spTgt spid="3">
                                            <p:txEl>
                                              <p:pRg st="9" end="9"/>
                                            </p:txEl>
                                          </p:spTgt>
                                        </p:tgtEl>
                                        <p:attrNameLst>
                                          <p:attrName>style.visibility</p:attrName>
                                        </p:attrNameLst>
                                      </p:cBhvr>
                                      <p:to>
                                        <p:strVal val="visible"/>
                                      </p:to>
                                    </p:set>
                                    <p:animEffect transition="in" filter="fade">
                                      <p:cBhvr>
                                        <p:cTn id="70" dur="1000"/>
                                        <p:tgtEl>
                                          <p:spTgt spid="3">
                                            <p:txEl>
                                              <p:pRg st="9" end="9"/>
                                            </p:txEl>
                                          </p:spTgt>
                                        </p:tgtEl>
                                      </p:cBhvr>
                                    </p:animEffect>
                                    <p:anim calcmode="lin" valueType="num">
                                      <p:cBhvr>
                                        <p:cTn id="71"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72"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nodeType="clickEffect">
                                  <p:stCondLst>
                                    <p:cond delay="0"/>
                                  </p:stCondLst>
                                  <p:childTnLst>
                                    <p:set>
                                      <p:cBhvr>
                                        <p:cTn id="76" dur="1" fill="hold">
                                          <p:stCondLst>
                                            <p:cond delay="0"/>
                                          </p:stCondLst>
                                        </p:cTn>
                                        <p:tgtEl>
                                          <p:spTgt spid="3">
                                            <p:txEl>
                                              <p:pRg st="10" end="10"/>
                                            </p:txEl>
                                          </p:spTgt>
                                        </p:tgtEl>
                                        <p:attrNameLst>
                                          <p:attrName>style.visibility</p:attrName>
                                        </p:attrNameLst>
                                      </p:cBhvr>
                                      <p:to>
                                        <p:strVal val="visible"/>
                                      </p:to>
                                    </p:set>
                                    <p:animEffect transition="in" filter="fade">
                                      <p:cBhvr>
                                        <p:cTn id="77" dur="1000"/>
                                        <p:tgtEl>
                                          <p:spTgt spid="3">
                                            <p:txEl>
                                              <p:pRg st="10" end="10"/>
                                            </p:txEl>
                                          </p:spTgt>
                                        </p:tgtEl>
                                      </p:cBhvr>
                                    </p:animEffect>
                                    <p:anim calcmode="lin" valueType="num">
                                      <p:cBhvr>
                                        <p:cTn id="78"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79" dur="1000" fill="hold"/>
                                        <p:tgtEl>
                                          <p:spTgt spid="3">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Enterprise Applications (ERP/CRM, etc.) and Bespoke IT Applications</a:t>
            </a:r>
            <a:endParaRPr lang="en-PH" b="1" dirty="0"/>
          </a:p>
        </p:txBody>
      </p:sp>
      <p:sp>
        <p:nvSpPr>
          <p:cNvPr id="3" name="Content Placeholder 2"/>
          <p:cNvSpPr>
            <a:spLocks noGrp="1"/>
          </p:cNvSpPr>
          <p:nvPr>
            <p:ph idx="1"/>
          </p:nvPr>
        </p:nvSpPr>
        <p:spPr>
          <a:xfrm>
            <a:off x="838200" y="1825625"/>
            <a:ext cx="10515600" cy="3807424"/>
          </a:xfrm>
        </p:spPr>
        <p:txBody>
          <a:bodyPr>
            <a:normAutofit fontScale="92500" lnSpcReduction="20000"/>
          </a:bodyPr>
          <a:lstStyle/>
          <a:p>
            <a:pPr marL="0" indent="0">
              <a:buNone/>
            </a:pPr>
            <a:r>
              <a:rPr lang="en-PH" b="1" dirty="0"/>
              <a:t>Purpose</a:t>
            </a:r>
            <a:r>
              <a:rPr lang="en-PH" dirty="0"/>
              <a:t>:</a:t>
            </a:r>
            <a:endParaRPr lang="en-US" b="1" dirty="0" smtClean="0"/>
          </a:p>
          <a:p>
            <a:r>
              <a:rPr lang="en-US" b="1" dirty="0" smtClean="0"/>
              <a:t>Enterprise </a:t>
            </a:r>
            <a:r>
              <a:rPr lang="en-US" b="1" dirty="0"/>
              <a:t>Applications (ERP/CRM)</a:t>
            </a:r>
            <a:r>
              <a:rPr lang="en-US" dirty="0"/>
              <a:t>: These are pre-built software solutions designed to streamline and manage specific business processes or functions. ERP systems focus on integrating and optimizing various internal processes, such as finance, HR, inventory, and manufacturing. CRM systems, on the other hand, are primarily concerned with managing customer relationships and sales activities.</a:t>
            </a:r>
          </a:p>
          <a:p>
            <a:r>
              <a:rPr lang="en-US" b="1" dirty="0"/>
              <a:t>Bespoke IT Applications</a:t>
            </a:r>
            <a:r>
              <a:rPr lang="en-US" dirty="0"/>
              <a:t>: These are custom-built software applications tailored to meet the unique needs of a specific organization. They are designed to address specific business requirements and processes that may not be adequately covered by off-the-shelf solutions.</a:t>
            </a:r>
          </a:p>
        </p:txBody>
      </p:sp>
    </p:spTree>
    <p:extLst>
      <p:ext uri="{BB962C8B-B14F-4D97-AF65-F5344CB8AC3E}">
        <p14:creationId xmlns:p14="http://schemas.microsoft.com/office/powerpoint/2010/main" val="2416458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Enterprise Applications (ERP/CRM, etc.) and Bespoke IT Applications</a:t>
            </a:r>
            <a:endParaRPr lang="en-PH" b="1" dirty="0"/>
          </a:p>
        </p:txBody>
      </p:sp>
      <p:sp>
        <p:nvSpPr>
          <p:cNvPr id="3" name="Content Placeholder 2"/>
          <p:cNvSpPr>
            <a:spLocks noGrp="1"/>
          </p:cNvSpPr>
          <p:nvPr>
            <p:ph idx="1"/>
          </p:nvPr>
        </p:nvSpPr>
        <p:spPr>
          <a:xfrm>
            <a:off x="838200" y="1825625"/>
            <a:ext cx="10515600" cy="3807424"/>
          </a:xfrm>
        </p:spPr>
        <p:txBody>
          <a:bodyPr>
            <a:normAutofit fontScale="92500" lnSpcReduction="10000"/>
          </a:bodyPr>
          <a:lstStyle/>
          <a:p>
            <a:pPr marL="0" indent="0">
              <a:buNone/>
            </a:pPr>
            <a:r>
              <a:rPr lang="en-US" b="1" dirty="0"/>
              <a:t>Customization</a:t>
            </a:r>
            <a:r>
              <a:rPr lang="en-US" dirty="0"/>
              <a:t>:</a:t>
            </a:r>
          </a:p>
          <a:p>
            <a:r>
              <a:rPr lang="en-US" b="1" dirty="0"/>
              <a:t>Enterprise Applications (ERP/CRM)</a:t>
            </a:r>
            <a:r>
              <a:rPr lang="en-US" dirty="0"/>
              <a:t>: While ERP and CRM systems offer some level of customization, they are generally built with a standard set of features and workflows that may not align perfectly with an organization's unique processes. Customization options are often limited to configurations and extensions.</a:t>
            </a:r>
          </a:p>
          <a:p>
            <a:r>
              <a:rPr lang="en-US" b="1" dirty="0"/>
              <a:t>Bespoke IT Applications</a:t>
            </a:r>
            <a:r>
              <a:rPr lang="en-US" dirty="0"/>
              <a:t>: Bespoke applications are highly customizable because they are developed from scratch to meet specific requirements. Organizations have full control over the design, functionality, and user experience of these applications.</a:t>
            </a:r>
          </a:p>
        </p:txBody>
      </p:sp>
    </p:spTree>
    <p:extLst>
      <p:ext uri="{BB962C8B-B14F-4D97-AF65-F5344CB8AC3E}">
        <p14:creationId xmlns:p14="http://schemas.microsoft.com/office/powerpoint/2010/main" val="201915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Enterprise Applications (ERP/CRM, etc.) and Bespoke IT Applications</a:t>
            </a:r>
            <a:endParaRPr lang="en-PH" b="1" dirty="0"/>
          </a:p>
        </p:txBody>
      </p:sp>
      <p:sp>
        <p:nvSpPr>
          <p:cNvPr id="3" name="Content Placeholder 2"/>
          <p:cNvSpPr>
            <a:spLocks noGrp="1"/>
          </p:cNvSpPr>
          <p:nvPr>
            <p:ph idx="1"/>
          </p:nvPr>
        </p:nvSpPr>
        <p:spPr>
          <a:xfrm>
            <a:off x="838200" y="1825625"/>
            <a:ext cx="10515600" cy="3807424"/>
          </a:xfrm>
        </p:spPr>
        <p:txBody>
          <a:bodyPr>
            <a:normAutofit lnSpcReduction="10000"/>
          </a:bodyPr>
          <a:lstStyle/>
          <a:p>
            <a:pPr marL="0" indent="0">
              <a:buNone/>
            </a:pPr>
            <a:r>
              <a:rPr lang="en-US" b="1" dirty="0"/>
              <a:t>Implementation Time</a:t>
            </a:r>
            <a:r>
              <a:rPr lang="en-US" dirty="0"/>
              <a:t>:</a:t>
            </a:r>
          </a:p>
          <a:p>
            <a:r>
              <a:rPr lang="en-US" b="1" dirty="0"/>
              <a:t>Enterprise Applications (ERP/CRM)</a:t>
            </a:r>
            <a:r>
              <a:rPr lang="en-US" dirty="0"/>
              <a:t>: Implementing ERP or CRM systems typically involves less development time compared to bespoke applications. However, the implementation process can still be complex and time-consuming due to the need to configure the system to match the organization's processes.</a:t>
            </a:r>
          </a:p>
          <a:p>
            <a:r>
              <a:rPr lang="en-US" b="1" dirty="0"/>
              <a:t>Bespoke IT Applications</a:t>
            </a:r>
            <a:r>
              <a:rPr lang="en-US" dirty="0"/>
              <a:t>: Developing bespoke applications from scratch can be time-consuming, especially for complex solutions. The development timeline depends on the project's scope and complexity.</a:t>
            </a:r>
          </a:p>
        </p:txBody>
      </p:sp>
    </p:spTree>
    <p:extLst>
      <p:ext uri="{BB962C8B-B14F-4D97-AF65-F5344CB8AC3E}">
        <p14:creationId xmlns:p14="http://schemas.microsoft.com/office/powerpoint/2010/main" val="3920644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Business View of Information Technology Applications</a:t>
            </a:r>
            <a:endParaRPr lang="en-PH" b="1" dirty="0"/>
          </a:p>
        </p:txBody>
      </p:sp>
      <p:sp>
        <p:nvSpPr>
          <p:cNvPr id="3" name="Content Placeholder 2"/>
          <p:cNvSpPr>
            <a:spLocks noGrp="1"/>
          </p:cNvSpPr>
          <p:nvPr>
            <p:ph idx="1"/>
          </p:nvPr>
        </p:nvSpPr>
        <p:spPr/>
        <p:txBody>
          <a:bodyPr/>
          <a:lstStyle/>
          <a:p>
            <a:pPr marL="0" indent="0">
              <a:buNone/>
            </a:pPr>
            <a:r>
              <a:rPr lang="en-US" dirty="0"/>
              <a:t>Information technology (IT) applications have become an integral part of modern business operations. They play a critical role in enhancing efficiency, productivity, and competitiveness across various industries. From managing data to facilitating communication and automating processes, IT applications have a significant impact on the business landscape. Here's a business-oriented view of IT </a:t>
            </a:r>
            <a:r>
              <a:rPr lang="en-US" dirty="0" smtClean="0"/>
              <a:t>applications</a:t>
            </a:r>
            <a:endParaRPr lang="en-PH" dirty="0"/>
          </a:p>
        </p:txBody>
      </p:sp>
    </p:spTree>
    <p:extLst>
      <p:ext uri="{BB962C8B-B14F-4D97-AF65-F5344CB8AC3E}">
        <p14:creationId xmlns:p14="http://schemas.microsoft.com/office/powerpoint/2010/main" val="407040022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Enterprise Applications (ERP/CRM, etc.) and Bespoke IT Applications</a:t>
            </a:r>
            <a:endParaRPr lang="en-PH" b="1" dirty="0"/>
          </a:p>
        </p:txBody>
      </p:sp>
      <p:sp>
        <p:nvSpPr>
          <p:cNvPr id="3" name="Content Placeholder 2"/>
          <p:cNvSpPr>
            <a:spLocks noGrp="1"/>
          </p:cNvSpPr>
          <p:nvPr>
            <p:ph idx="1"/>
          </p:nvPr>
        </p:nvSpPr>
        <p:spPr>
          <a:xfrm>
            <a:off x="838200" y="1825625"/>
            <a:ext cx="10515600" cy="3807424"/>
          </a:xfrm>
        </p:spPr>
        <p:txBody>
          <a:bodyPr>
            <a:normAutofit/>
          </a:bodyPr>
          <a:lstStyle/>
          <a:p>
            <a:pPr marL="0" indent="0">
              <a:buNone/>
            </a:pPr>
            <a:r>
              <a:rPr lang="en-US" b="1" dirty="0"/>
              <a:t>Cost</a:t>
            </a:r>
            <a:r>
              <a:rPr lang="en-US" dirty="0"/>
              <a:t>:</a:t>
            </a:r>
          </a:p>
          <a:p>
            <a:r>
              <a:rPr lang="en-US" b="1" dirty="0"/>
              <a:t>Enterprise Applications (ERP/CRM)</a:t>
            </a:r>
            <a:r>
              <a:rPr lang="en-US" dirty="0"/>
              <a:t>: The initial licensing and implementation costs of off-the-shelf ERP and CRM systems can be significant. However, organizations may save on development costs compared to building custom solutions.</a:t>
            </a:r>
          </a:p>
          <a:p>
            <a:r>
              <a:rPr lang="en-US" b="1" dirty="0"/>
              <a:t>Bespoke IT Applications</a:t>
            </a:r>
            <a:r>
              <a:rPr lang="en-US" dirty="0"/>
              <a:t>: Bespoke applications may have higher initial development costs, but they can provide long-term cost savings by precisely meeting the organization's needs and reducing the reliance on licensing fees.</a:t>
            </a:r>
          </a:p>
        </p:txBody>
      </p:sp>
    </p:spTree>
    <p:extLst>
      <p:ext uri="{BB962C8B-B14F-4D97-AF65-F5344CB8AC3E}">
        <p14:creationId xmlns:p14="http://schemas.microsoft.com/office/powerpoint/2010/main" val="2207755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Enterprise Applications (ERP/CRM, etc.) and Bespoke IT Applications</a:t>
            </a:r>
            <a:endParaRPr lang="en-PH" b="1" dirty="0"/>
          </a:p>
        </p:txBody>
      </p:sp>
      <p:sp>
        <p:nvSpPr>
          <p:cNvPr id="3" name="Content Placeholder 2"/>
          <p:cNvSpPr>
            <a:spLocks noGrp="1"/>
          </p:cNvSpPr>
          <p:nvPr>
            <p:ph idx="1"/>
          </p:nvPr>
        </p:nvSpPr>
        <p:spPr>
          <a:xfrm>
            <a:off x="838200" y="1825625"/>
            <a:ext cx="10515600" cy="3807424"/>
          </a:xfrm>
        </p:spPr>
        <p:txBody>
          <a:bodyPr>
            <a:normAutofit/>
          </a:bodyPr>
          <a:lstStyle/>
          <a:p>
            <a:pPr marL="0" indent="0">
              <a:buNone/>
            </a:pPr>
            <a:r>
              <a:rPr lang="en-US" b="1" dirty="0"/>
              <a:t>Maintenance and Upgrades</a:t>
            </a:r>
            <a:r>
              <a:rPr lang="en-US" dirty="0"/>
              <a:t>:</a:t>
            </a:r>
          </a:p>
          <a:p>
            <a:r>
              <a:rPr lang="en-US" b="1" dirty="0"/>
              <a:t>Enterprise Applications (ERP/CRM)</a:t>
            </a:r>
            <a:r>
              <a:rPr lang="en-US" dirty="0"/>
              <a:t>: Vendors of ERP and CRM systems release regular updates and provide support. Organizations need to manage upgrades and ensure compatibility with customizations.</a:t>
            </a:r>
          </a:p>
          <a:p>
            <a:r>
              <a:rPr lang="en-US" b="1" dirty="0"/>
              <a:t>Bespoke IT Applications</a:t>
            </a:r>
            <a:r>
              <a:rPr lang="en-US" dirty="0"/>
              <a:t>: Maintenance and upgrades for bespoke applications are entirely the responsibility of the organization. This allows for full control but also requires dedicated resources for ongoing support and development.</a:t>
            </a:r>
          </a:p>
        </p:txBody>
      </p:sp>
    </p:spTree>
    <p:extLst>
      <p:ext uri="{BB962C8B-B14F-4D97-AF65-F5344CB8AC3E}">
        <p14:creationId xmlns:p14="http://schemas.microsoft.com/office/powerpoint/2010/main" val="2930666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Enterprise Applications (ERP/CRM, etc.) and Bespoke IT Applications</a:t>
            </a:r>
            <a:endParaRPr lang="en-PH" b="1" dirty="0"/>
          </a:p>
        </p:txBody>
      </p:sp>
      <p:sp>
        <p:nvSpPr>
          <p:cNvPr id="3" name="Content Placeholder 2"/>
          <p:cNvSpPr>
            <a:spLocks noGrp="1"/>
          </p:cNvSpPr>
          <p:nvPr>
            <p:ph idx="1"/>
          </p:nvPr>
        </p:nvSpPr>
        <p:spPr>
          <a:xfrm>
            <a:off x="838200" y="1825625"/>
            <a:ext cx="10515600" cy="3807424"/>
          </a:xfrm>
        </p:spPr>
        <p:txBody>
          <a:bodyPr>
            <a:normAutofit/>
          </a:bodyPr>
          <a:lstStyle/>
          <a:p>
            <a:pPr marL="0" indent="0">
              <a:buNone/>
            </a:pPr>
            <a:r>
              <a:rPr lang="en-US" b="1" dirty="0"/>
              <a:t>Scalability</a:t>
            </a:r>
            <a:r>
              <a:rPr lang="en-US" dirty="0"/>
              <a:t>:</a:t>
            </a:r>
          </a:p>
          <a:p>
            <a:r>
              <a:rPr lang="en-US" b="1" dirty="0"/>
              <a:t>Enterprise Applications (ERP/CRM)</a:t>
            </a:r>
            <a:r>
              <a:rPr lang="en-US" dirty="0"/>
              <a:t>: These systems are often designed to scale for larger organizations and can accommodate growth with proper configuration and licensing.</a:t>
            </a:r>
          </a:p>
          <a:p>
            <a:r>
              <a:rPr lang="en-US" b="1" dirty="0"/>
              <a:t>Bespoke IT Applications</a:t>
            </a:r>
            <a:r>
              <a:rPr lang="en-US" dirty="0"/>
              <a:t>: Scalability depends on how well the custom application was designed and whether it can adapt to the organization's changing needs.</a:t>
            </a:r>
          </a:p>
        </p:txBody>
      </p:sp>
    </p:spTree>
    <p:extLst>
      <p:ext uri="{BB962C8B-B14F-4D97-AF65-F5344CB8AC3E}">
        <p14:creationId xmlns:p14="http://schemas.microsoft.com/office/powerpoint/2010/main" val="4130090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Enterprise Applications (ERP/CRM, etc.) and Bespoke IT Applications</a:t>
            </a:r>
            <a:endParaRPr lang="en-PH" b="1" dirty="0"/>
          </a:p>
        </p:txBody>
      </p:sp>
      <p:sp>
        <p:nvSpPr>
          <p:cNvPr id="3" name="Content Placeholder 2"/>
          <p:cNvSpPr>
            <a:spLocks noGrp="1"/>
          </p:cNvSpPr>
          <p:nvPr>
            <p:ph idx="1"/>
          </p:nvPr>
        </p:nvSpPr>
        <p:spPr>
          <a:xfrm>
            <a:off x="838200" y="1825625"/>
            <a:ext cx="10515600" cy="3807424"/>
          </a:xfrm>
        </p:spPr>
        <p:txBody>
          <a:bodyPr>
            <a:normAutofit/>
          </a:bodyPr>
          <a:lstStyle/>
          <a:p>
            <a:pPr marL="0" indent="0">
              <a:buNone/>
            </a:pPr>
            <a:r>
              <a:rPr lang="en-US" b="1" dirty="0"/>
              <a:t>Risk</a:t>
            </a:r>
            <a:r>
              <a:rPr lang="en-US" dirty="0"/>
              <a:t>:</a:t>
            </a:r>
          </a:p>
          <a:p>
            <a:r>
              <a:rPr lang="en-US" b="1" dirty="0"/>
              <a:t>Enterprise Applications (ERP/CRM)</a:t>
            </a:r>
            <a:r>
              <a:rPr lang="en-US" dirty="0"/>
              <a:t>: Implementing well-established ERP and CRM systems carries less risk in terms of stability and functionality. However, there may be risks associated with integration and customization.</a:t>
            </a:r>
          </a:p>
          <a:p>
            <a:r>
              <a:rPr lang="en-US" b="1" dirty="0"/>
              <a:t>Bespoke IT Applications</a:t>
            </a:r>
            <a:r>
              <a:rPr lang="en-US" dirty="0"/>
              <a:t>: Bespoke applications carry the risk of development delays, unexpected challenges, and the potential for bugs or issues that may arise from custom development.</a:t>
            </a:r>
          </a:p>
        </p:txBody>
      </p:sp>
    </p:spTree>
    <p:extLst>
      <p:ext uri="{BB962C8B-B14F-4D97-AF65-F5344CB8AC3E}">
        <p14:creationId xmlns:p14="http://schemas.microsoft.com/office/powerpoint/2010/main" val="493912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b="1" dirty="0"/>
              <a:t>Information Users and Their Requirements</a:t>
            </a:r>
          </a:p>
        </p:txBody>
      </p:sp>
      <p:sp>
        <p:nvSpPr>
          <p:cNvPr id="3" name="Content Placeholder 2"/>
          <p:cNvSpPr>
            <a:spLocks noGrp="1"/>
          </p:cNvSpPr>
          <p:nvPr>
            <p:ph idx="1"/>
          </p:nvPr>
        </p:nvSpPr>
        <p:spPr>
          <a:xfrm>
            <a:off x="838200" y="1825625"/>
            <a:ext cx="10515600" cy="3807424"/>
          </a:xfrm>
        </p:spPr>
        <p:txBody>
          <a:bodyPr>
            <a:normAutofit/>
          </a:bodyPr>
          <a:lstStyle/>
          <a:p>
            <a:pPr marL="0" indent="0">
              <a:buNone/>
            </a:pPr>
            <a:r>
              <a:rPr lang="en-US" dirty="0"/>
              <a:t>Information users refer to individuals or groups within an organization or external entities that rely on information to make decisions, perform tasks, or achieve their objectives. Different information users have varying requirements based on their roles, responsibilities, and objectives. </a:t>
            </a:r>
          </a:p>
        </p:txBody>
      </p:sp>
    </p:spTree>
    <p:extLst>
      <p:ext uri="{BB962C8B-B14F-4D97-AF65-F5344CB8AC3E}">
        <p14:creationId xmlns:p14="http://schemas.microsoft.com/office/powerpoint/2010/main" val="33243765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a:t>
            </a:r>
            <a:r>
              <a:rPr lang="en-US" dirty="0"/>
              <a:t>types of information users and their corresponding requirements:</a:t>
            </a:r>
            <a:endParaRPr lang="en-PH" b="1" dirty="0"/>
          </a:p>
        </p:txBody>
      </p:sp>
      <p:sp>
        <p:nvSpPr>
          <p:cNvPr id="3" name="Content Placeholder 2"/>
          <p:cNvSpPr>
            <a:spLocks noGrp="1"/>
          </p:cNvSpPr>
          <p:nvPr>
            <p:ph idx="1"/>
          </p:nvPr>
        </p:nvSpPr>
        <p:spPr>
          <a:xfrm>
            <a:off x="838200" y="1825625"/>
            <a:ext cx="10515600" cy="3807424"/>
          </a:xfrm>
        </p:spPr>
        <p:txBody>
          <a:bodyPr>
            <a:normAutofit/>
          </a:bodyPr>
          <a:lstStyle/>
          <a:p>
            <a:pPr marL="0" indent="0">
              <a:buNone/>
            </a:pPr>
            <a:r>
              <a:rPr lang="en-US" b="1" dirty="0"/>
              <a:t>Executives and Senior Management</a:t>
            </a:r>
            <a:r>
              <a:rPr lang="en-US" dirty="0"/>
              <a:t>:</a:t>
            </a:r>
          </a:p>
          <a:p>
            <a:r>
              <a:rPr lang="en-US" b="1" dirty="0"/>
              <a:t>Requirement</a:t>
            </a:r>
            <a:r>
              <a:rPr lang="en-US" dirty="0"/>
              <a:t>: Executives need high-level summaries and strategic insights. They require timely reports and dashboards that provide an overview of the organization's performance, key performance indicators (KPIs), and trends.</a:t>
            </a:r>
          </a:p>
          <a:p>
            <a:r>
              <a:rPr lang="en-US" b="1" dirty="0"/>
              <a:t>Format</a:t>
            </a:r>
            <a:r>
              <a:rPr lang="en-US" dirty="0"/>
              <a:t>: Executive summaries, visual dashboards, and periodic presentations.</a:t>
            </a:r>
          </a:p>
        </p:txBody>
      </p:sp>
    </p:spTree>
    <p:extLst>
      <p:ext uri="{BB962C8B-B14F-4D97-AF65-F5344CB8AC3E}">
        <p14:creationId xmlns:p14="http://schemas.microsoft.com/office/powerpoint/2010/main" val="3025602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a:t>
            </a:r>
            <a:r>
              <a:rPr lang="en-US" dirty="0"/>
              <a:t>types of information users and their corresponding requirements:</a:t>
            </a:r>
            <a:endParaRPr lang="en-PH" b="1" dirty="0"/>
          </a:p>
        </p:txBody>
      </p:sp>
      <p:sp>
        <p:nvSpPr>
          <p:cNvPr id="3" name="Content Placeholder 2"/>
          <p:cNvSpPr>
            <a:spLocks noGrp="1"/>
          </p:cNvSpPr>
          <p:nvPr>
            <p:ph idx="1"/>
          </p:nvPr>
        </p:nvSpPr>
        <p:spPr>
          <a:xfrm>
            <a:off x="838200" y="1825625"/>
            <a:ext cx="10515600" cy="3807424"/>
          </a:xfrm>
        </p:spPr>
        <p:txBody>
          <a:bodyPr>
            <a:normAutofit/>
          </a:bodyPr>
          <a:lstStyle/>
          <a:p>
            <a:pPr marL="0" indent="0">
              <a:buNone/>
            </a:pPr>
            <a:r>
              <a:rPr lang="en-US" b="1" dirty="0"/>
              <a:t>Managers and Department Heads</a:t>
            </a:r>
            <a:r>
              <a:rPr lang="en-US" dirty="0"/>
              <a:t>:</a:t>
            </a:r>
          </a:p>
          <a:p>
            <a:r>
              <a:rPr lang="en-US" b="1" dirty="0"/>
              <a:t>Requirement</a:t>
            </a:r>
            <a:r>
              <a:rPr lang="en-US" dirty="0"/>
              <a:t>: Managers need detailed information to monitor and optimize their departments' performance. They require access to operational data, budget information, and team performance metrics.</a:t>
            </a:r>
          </a:p>
          <a:p>
            <a:r>
              <a:rPr lang="en-US" b="1" dirty="0"/>
              <a:t>Format</a:t>
            </a:r>
            <a:r>
              <a:rPr lang="en-US" dirty="0"/>
              <a:t>: Detailed reports, spreadsheets, charts, and access to real-time data.</a:t>
            </a:r>
          </a:p>
        </p:txBody>
      </p:sp>
    </p:spTree>
    <p:extLst>
      <p:ext uri="{BB962C8B-B14F-4D97-AF65-F5344CB8AC3E}">
        <p14:creationId xmlns:p14="http://schemas.microsoft.com/office/powerpoint/2010/main" val="3174390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a:t>
            </a:r>
            <a:r>
              <a:rPr lang="en-US" dirty="0"/>
              <a:t>types of information users and their corresponding requirements:</a:t>
            </a:r>
            <a:endParaRPr lang="en-PH" b="1" dirty="0"/>
          </a:p>
        </p:txBody>
      </p:sp>
      <p:sp>
        <p:nvSpPr>
          <p:cNvPr id="3" name="Content Placeholder 2"/>
          <p:cNvSpPr>
            <a:spLocks noGrp="1"/>
          </p:cNvSpPr>
          <p:nvPr>
            <p:ph idx="1"/>
          </p:nvPr>
        </p:nvSpPr>
        <p:spPr>
          <a:xfrm>
            <a:off x="838200" y="1825625"/>
            <a:ext cx="10515600" cy="3807424"/>
          </a:xfrm>
        </p:spPr>
        <p:txBody>
          <a:bodyPr>
            <a:normAutofit/>
          </a:bodyPr>
          <a:lstStyle/>
          <a:p>
            <a:pPr marL="0" indent="0">
              <a:buNone/>
            </a:pPr>
            <a:r>
              <a:rPr lang="en-US" b="1" dirty="0"/>
              <a:t>Frontline Employees</a:t>
            </a:r>
            <a:r>
              <a:rPr lang="en-US" dirty="0"/>
              <a:t>:</a:t>
            </a:r>
          </a:p>
          <a:p>
            <a:r>
              <a:rPr lang="en-US" b="1" dirty="0"/>
              <a:t>Requirement</a:t>
            </a:r>
            <a:r>
              <a:rPr lang="en-US" dirty="0"/>
              <a:t>: Frontline employees need task-specific information to perform their daily duties effectively. They require access to customer data, inventory levels, transaction histories, and job instructions.</a:t>
            </a:r>
          </a:p>
          <a:p>
            <a:r>
              <a:rPr lang="en-US" b="1" dirty="0"/>
              <a:t>Format</a:t>
            </a:r>
            <a:r>
              <a:rPr lang="en-US" dirty="0"/>
              <a:t>: User-friendly interfaces, mobile apps, and access to databases or information systems.</a:t>
            </a:r>
          </a:p>
        </p:txBody>
      </p:sp>
    </p:spTree>
    <p:extLst>
      <p:ext uri="{BB962C8B-B14F-4D97-AF65-F5344CB8AC3E}">
        <p14:creationId xmlns:p14="http://schemas.microsoft.com/office/powerpoint/2010/main" val="70841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a:t>
            </a:r>
            <a:r>
              <a:rPr lang="en-US" dirty="0"/>
              <a:t>types of information users and their corresponding requirements:</a:t>
            </a:r>
            <a:endParaRPr lang="en-PH" b="1" dirty="0"/>
          </a:p>
        </p:txBody>
      </p:sp>
      <p:sp>
        <p:nvSpPr>
          <p:cNvPr id="3" name="Content Placeholder 2"/>
          <p:cNvSpPr>
            <a:spLocks noGrp="1"/>
          </p:cNvSpPr>
          <p:nvPr>
            <p:ph idx="1"/>
          </p:nvPr>
        </p:nvSpPr>
        <p:spPr>
          <a:xfrm>
            <a:off x="838200" y="1825625"/>
            <a:ext cx="10515600" cy="3807424"/>
          </a:xfrm>
        </p:spPr>
        <p:txBody>
          <a:bodyPr>
            <a:normAutofit/>
          </a:bodyPr>
          <a:lstStyle/>
          <a:p>
            <a:pPr marL="0" indent="0">
              <a:buNone/>
            </a:pPr>
            <a:r>
              <a:rPr lang="en-US" b="1" dirty="0"/>
              <a:t>Data Analysts and Business Intelligence (BI) Professionals</a:t>
            </a:r>
            <a:r>
              <a:rPr lang="en-US" dirty="0"/>
              <a:t>:</a:t>
            </a:r>
          </a:p>
          <a:p>
            <a:r>
              <a:rPr lang="en-US" b="1" dirty="0"/>
              <a:t>Requirement</a:t>
            </a:r>
            <a:r>
              <a:rPr lang="en-US" dirty="0"/>
              <a:t>: Analysts require raw data and tools to explore, analyze, and visualize data. They need access to historical and real-time data sources for in-depth analysis.</a:t>
            </a:r>
          </a:p>
          <a:p>
            <a:r>
              <a:rPr lang="en-US" b="1" dirty="0"/>
              <a:t>Format</a:t>
            </a:r>
            <a:r>
              <a:rPr lang="en-US" dirty="0"/>
              <a:t>: Access to databases, data warehouses, BI tools, and data visualization software.</a:t>
            </a:r>
          </a:p>
        </p:txBody>
      </p:sp>
    </p:spTree>
    <p:extLst>
      <p:ext uri="{BB962C8B-B14F-4D97-AF65-F5344CB8AC3E}">
        <p14:creationId xmlns:p14="http://schemas.microsoft.com/office/powerpoint/2010/main" val="121535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a:t>
            </a:r>
            <a:r>
              <a:rPr lang="en-US" dirty="0"/>
              <a:t>types of information users and their corresponding requirements:</a:t>
            </a:r>
            <a:endParaRPr lang="en-PH" b="1" dirty="0"/>
          </a:p>
        </p:txBody>
      </p:sp>
      <p:sp>
        <p:nvSpPr>
          <p:cNvPr id="3" name="Content Placeholder 2"/>
          <p:cNvSpPr>
            <a:spLocks noGrp="1"/>
          </p:cNvSpPr>
          <p:nvPr>
            <p:ph idx="1"/>
          </p:nvPr>
        </p:nvSpPr>
        <p:spPr>
          <a:xfrm>
            <a:off x="838200" y="1825625"/>
            <a:ext cx="10515600" cy="3807424"/>
          </a:xfrm>
        </p:spPr>
        <p:txBody>
          <a:bodyPr>
            <a:normAutofit/>
          </a:bodyPr>
          <a:lstStyle/>
          <a:p>
            <a:pPr marL="0" indent="0">
              <a:buNone/>
            </a:pPr>
            <a:r>
              <a:rPr lang="en-US" b="1" dirty="0"/>
              <a:t>Customers and Clients</a:t>
            </a:r>
            <a:r>
              <a:rPr lang="en-US" dirty="0"/>
              <a:t>:</a:t>
            </a:r>
          </a:p>
          <a:p>
            <a:r>
              <a:rPr lang="en-US" b="1" dirty="0"/>
              <a:t>Requirement</a:t>
            </a:r>
            <a:r>
              <a:rPr lang="en-US" dirty="0"/>
              <a:t>: Customers and clients require product or service information, pricing details, support documentation, and contact information. They may also need access to their account information.</a:t>
            </a:r>
          </a:p>
          <a:p>
            <a:r>
              <a:rPr lang="en-US" b="1" dirty="0"/>
              <a:t>Format</a:t>
            </a:r>
            <a:r>
              <a:rPr lang="en-US" dirty="0"/>
              <a:t>: Websites, online catalogs, customer portals, support forums, and mobile apps.</a:t>
            </a:r>
          </a:p>
        </p:txBody>
      </p:sp>
    </p:spTree>
    <p:extLst>
      <p:ext uri="{BB962C8B-B14F-4D97-AF65-F5344CB8AC3E}">
        <p14:creationId xmlns:p14="http://schemas.microsoft.com/office/powerpoint/2010/main" val="2997565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b="1" dirty="0"/>
              <a:t>Data Management and </a:t>
            </a:r>
            <a:r>
              <a:rPr lang="en-PH" b="1" dirty="0" smtClean="0"/>
              <a:t>Analytics</a:t>
            </a:r>
            <a:endParaRPr lang="en-PH" dirty="0"/>
          </a:p>
        </p:txBody>
      </p:sp>
      <p:sp>
        <p:nvSpPr>
          <p:cNvPr id="3" name="Content Placeholder 2"/>
          <p:cNvSpPr>
            <a:spLocks noGrp="1"/>
          </p:cNvSpPr>
          <p:nvPr>
            <p:ph idx="1"/>
          </p:nvPr>
        </p:nvSpPr>
        <p:spPr/>
        <p:txBody>
          <a:bodyPr/>
          <a:lstStyle/>
          <a:p>
            <a:r>
              <a:rPr lang="en-US" b="1" dirty="0"/>
              <a:t>Database </a:t>
            </a:r>
            <a:r>
              <a:rPr lang="en-US" b="1" dirty="0" smtClean="0"/>
              <a:t>Management</a:t>
            </a:r>
            <a:r>
              <a:rPr lang="en-US" dirty="0" smtClean="0"/>
              <a:t> </a:t>
            </a:r>
            <a:r>
              <a:rPr lang="en-US" dirty="0"/>
              <a:t>IT applications help businesses store, organize, and retrieve vast amounts of data efficiently. Relational databases, </a:t>
            </a:r>
            <a:r>
              <a:rPr lang="en-US" dirty="0" err="1"/>
              <a:t>NoSQL</a:t>
            </a:r>
            <a:r>
              <a:rPr lang="en-US" dirty="0"/>
              <a:t> databases, and data warehouses are essential tools for managing data.</a:t>
            </a:r>
          </a:p>
          <a:p>
            <a:r>
              <a:rPr lang="en-US" b="1" dirty="0"/>
              <a:t>Business Intelligence (BI</a:t>
            </a:r>
            <a:r>
              <a:rPr lang="en-US" b="1" dirty="0" smtClean="0"/>
              <a:t>)</a:t>
            </a:r>
            <a:r>
              <a:rPr lang="en-US" dirty="0" smtClean="0"/>
              <a:t> </a:t>
            </a:r>
            <a:r>
              <a:rPr lang="en-US" dirty="0"/>
              <a:t>BI applications enable businesses to analyze data to make informed decisions. They provide dashboards, reports, and data visualization tools for insights into key performance indicators.</a:t>
            </a:r>
          </a:p>
          <a:p>
            <a:pPr marL="0" indent="0">
              <a:buNone/>
            </a:pPr>
            <a:endParaRPr lang="en-PH" dirty="0"/>
          </a:p>
        </p:txBody>
      </p:sp>
    </p:spTree>
    <p:extLst>
      <p:ext uri="{BB962C8B-B14F-4D97-AF65-F5344CB8AC3E}">
        <p14:creationId xmlns:p14="http://schemas.microsoft.com/office/powerpoint/2010/main" val="269344548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a:t>
            </a:r>
            <a:r>
              <a:rPr lang="en-US" dirty="0"/>
              <a:t>types of information users and their corresponding requirements:</a:t>
            </a:r>
            <a:endParaRPr lang="en-PH" b="1" dirty="0"/>
          </a:p>
        </p:txBody>
      </p:sp>
      <p:sp>
        <p:nvSpPr>
          <p:cNvPr id="3" name="Content Placeholder 2"/>
          <p:cNvSpPr>
            <a:spLocks noGrp="1"/>
          </p:cNvSpPr>
          <p:nvPr>
            <p:ph idx="1"/>
          </p:nvPr>
        </p:nvSpPr>
        <p:spPr>
          <a:xfrm>
            <a:off x="838200" y="1825625"/>
            <a:ext cx="10515600" cy="3807424"/>
          </a:xfrm>
        </p:spPr>
        <p:txBody>
          <a:bodyPr>
            <a:normAutofit/>
          </a:bodyPr>
          <a:lstStyle/>
          <a:p>
            <a:pPr marL="0" indent="0">
              <a:buNone/>
            </a:pPr>
            <a:r>
              <a:rPr lang="en-US" b="1" dirty="0"/>
              <a:t>Suppliers and Partners</a:t>
            </a:r>
            <a:r>
              <a:rPr lang="en-US" dirty="0"/>
              <a:t>:</a:t>
            </a:r>
          </a:p>
          <a:p>
            <a:r>
              <a:rPr lang="en-US" b="1" dirty="0"/>
              <a:t>Requirement</a:t>
            </a:r>
            <a:r>
              <a:rPr lang="en-US" dirty="0"/>
              <a:t>: Suppliers and partners need information about orders, shipments, invoices, and inventory levels. They may also require collaboration tools for communication and coordination.</a:t>
            </a:r>
          </a:p>
          <a:p>
            <a:r>
              <a:rPr lang="en-US" b="1" dirty="0"/>
              <a:t>Format</a:t>
            </a:r>
            <a:r>
              <a:rPr lang="en-US" dirty="0"/>
              <a:t>: Supplier portals, EDI (Electronic Data Interchange), and secure communication channels.</a:t>
            </a:r>
          </a:p>
        </p:txBody>
      </p:sp>
    </p:spTree>
    <p:extLst>
      <p:ext uri="{BB962C8B-B14F-4D97-AF65-F5344CB8AC3E}">
        <p14:creationId xmlns:p14="http://schemas.microsoft.com/office/powerpoint/2010/main" val="363899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a:t>
            </a:r>
            <a:r>
              <a:rPr lang="en-US" dirty="0"/>
              <a:t>types of information users and their corresponding requirements:</a:t>
            </a:r>
            <a:endParaRPr lang="en-PH" b="1" dirty="0"/>
          </a:p>
        </p:txBody>
      </p:sp>
      <p:sp>
        <p:nvSpPr>
          <p:cNvPr id="3" name="Content Placeholder 2"/>
          <p:cNvSpPr>
            <a:spLocks noGrp="1"/>
          </p:cNvSpPr>
          <p:nvPr>
            <p:ph idx="1"/>
          </p:nvPr>
        </p:nvSpPr>
        <p:spPr>
          <a:xfrm>
            <a:off x="838200" y="1825625"/>
            <a:ext cx="10515600" cy="3807424"/>
          </a:xfrm>
        </p:spPr>
        <p:txBody>
          <a:bodyPr>
            <a:normAutofit/>
          </a:bodyPr>
          <a:lstStyle/>
          <a:p>
            <a:pPr marL="0" indent="0">
              <a:buNone/>
            </a:pPr>
            <a:r>
              <a:rPr lang="en-US" b="1" dirty="0"/>
              <a:t>Regulatory and Compliance Authorities</a:t>
            </a:r>
            <a:r>
              <a:rPr lang="en-US" dirty="0"/>
              <a:t>:</a:t>
            </a:r>
          </a:p>
          <a:p>
            <a:r>
              <a:rPr lang="en-US" b="1" dirty="0"/>
              <a:t>Requirement</a:t>
            </a:r>
            <a:r>
              <a:rPr lang="en-US" dirty="0"/>
              <a:t>: Regulatory bodies require access to specific data to ensure compliance with laws and regulations. They need detailed records, audit trails, and compliance reports.</a:t>
            </a:r>
          </a:p>
          <a:p>
            <a:r>
              <a:rPr lang="en-US" b="1" dirty="0"/>
              <a:t>Format</a:t>
            </a:r>
            <a:r>
              <a:rPr lang="en-US" dirty="0"/>
              <a:t>: Secure data access, regulatory reporting, and compliance documentation.</a:t>
            </a:r>
          </a:p>
        </p:txBody>
      </p:sp>
    </p:spTree>
    <p:extLst>
      <p:ext uri="{BB962C8B-B14F-4D97-AF65-F5344CB8AC3E}">
        <p14:creationId xmlns:p14="http://schemas.microsoft.com/office/powerpoint/2010/main" val="27674926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a:t>
            </a:r>
            <a:r>
              <a:rPr lang="en-US" dirty="0"/>
              <a:t>types of information users and their corresponding requirements:</a:t>
            </a:r>
            <a:endParaRPr lang="en-PH" b="1" dirty="0"/>
          </a:p>
        </p:txBody>
      </p:sp>
      <p:sp>
        <p:nvSpPr>
          <p:cNvPr id="3" name="Content Placeholder 2"/>
          <p:cNvSpPr>
            <a:spLocks noGrp="1"/>
          </p:cNvSpPr>
          <p:nvPr>
            <p:ph idx="1"/>
          </p:nvPr>
        </p:nvSpPr>
        <p:spPr>
          <a:xfrm>
            <a:off x="838200" y="1825625"/>
            <a:ext cx="10515600" cy="3807424"/>
          </a:xfrm>
        </p:spPr>
        <p:txBody>
          <a:bodyPr>
            <a:normAutofit/>
          </a:bodyPr>
          <a:lstStyle/>
          <a:p>
            <a:pPr marL="0" indent="0">
              <a:buNone/>
            </a:pPr>
            <a:r>
              <a:rPr lang="en-US" b="1" dirty="0"/>
              <a:t>Investors and Shareholders</a:t>
            </a:r>
            <a:r>
              <a:rPr lang="en-US" dirty="0"/>
              <a:t>:</a:t>
            </a:r>
          </a:p>
          <a:p>
            <a:r>
              <a:rPr lang="en-US" b="1" dirty="0"/>
              <a:t>Requirement</a:t>
            </a:r>
            <a:r>
              <a:rPr lang="en-US" dirty="0"/>
              <a:t>: Investors and shareholders need financial statements, annual reports, and performance metrics to assess the organization's financial health and investment potential.</a:t>
            </a:r>
          </a:p>
          <a:p>
            <a:r>
              <a:rPr lang="en-US" b="1" dirty="0"/>
              <a:t>Format</a:t>
            </a:r>
            <a:r>
              <a:rPr lang="en-US" dirty="0"/>
              <a:t>: Financial reports, investor presentations, and shareholder communications.</a:t>
            </a:r>
          </a:p>
        </p:txBody>
      </p:sp>
    </p:spTree>
    <p:extLst>
      <p:ext uri="{BB962C8B-B14F-4D97-AF65-F5344CB8AC3E}">
        <p14:creationId xmlns:p14="http://schemas.microsoft.com/office/powerpoint/2010/main" val="21306670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3913" y="3022600"/>
            <a:ext cx="10515600" cy="1325563"/>
          </a:xfrm>
        </p:spPr>
        <p:txBody>
          <a:bodyPr/>
          <a:lstStyle/>
          <a:p>
            <a:pPr algn="ctr"/>
            <a:r>
              <a:rPr lang="en-US" dirty="0" smtClean="0"/>
              <a:t>-End-</a:t>
            </a:r>
            <a:endParaRPr lang="en-PH" b="1" dirty="0"/>
          </a:p>
        </p:txBody>
      </p:sp>
    </p:spTree>
    <p:extLst>
      <p:ext uri="{BB962C8B-B14F-4D97-AF65-F5344CB8AC3E}">
        <p14:creationId xmlns:p14="http://schemas.microsoft.com/office/powerpoint/2010/main" val="74759798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b="1" dirty="0"/>
              <a:t>Communication and </a:t>
            </a:r>
            <a:r>
              <a:rPr lang="en-PH" b="1" dirty="0" smtClean="0"/>
              <a:t>Collaboration</a:t>
            </a:r>
            <a:endParaRPr lang="en-PH" dirty="0"/>
          </a:p>
        </p:txBody>
      </p:sp>
      <p:sp>
        <p:nvSpPr>
          <p:cNvPr id="3" name="Content Placeholder 2"/>
          <p:cNvSpPr>
            <a:spLocks noGrp="1"/>
          </p:cNvSpPr>
          <p:nvPr>
            <p:ph idx="1"/>
          </p:nvPr>
        </p:nvSpPr>
        <p:spPr/>
        <p:txBody>
          <a:bodyPr/>
          <a:lstStyle/>
          <a:p>
            <a:r>
              <a:rPr lang="en-US" b="1" dirty="0"/>
              <a:t>Email and </a:t>
            </a:r>
            <a:r>
              <a:rPr lang="en-US" b="1" dirty="0" smtClean="0"/>
              <a:t>Messaging</a:t>
            </a:r>
            <a:r>
              <a:rPr lang="en-US" dirty="0" smtClean="0"/>
              <a:t> </a:t>
            </a:r>
            <a:r>
              <a:rPr lang="en-US" dirty="0"/>
              <a:t>Email clients, instant messaging, and collaboration platforms like Slack and Microsoft Teams facilitate communication among employees, teams, and external partners.</a:t>
            </a:r>
          </a:p>
          <a:p>
            <a:r>
              <a:rPr lang="en-US" b="1" dirty="0"/>
              <a:t>Video </a:t>
            </a:r>
            <a:r>
              <a:rPr lang="en-US" b="1" dirty="0" smtClean="0"/>
              <a:t>Conferencing</a:t>
            </a:r>
            <a:r>
              <a:rPr lang="en-US" dirty="0" smtClean="0"/>
              <a:t> </a:t>
            </a:r>
            <a:r>
              <a:rPr lang="en-US" dirty="0"/>
              <a:t>Applications like Zoom and Microsoft Teams have become essential for virtual meetings, webinars, and remote work.</a:t>
            </a:r>
          </a:p>
        </p:txBody>
      </p:sp>
    </p:spTree>
    <p:extLst>
      <p:ext uri="{BB962C8B-B14F-4D97-AF65-F5344CB8AC3E}">
        <p14:creationId xmlns:p14="http://schemas.microsoft.com/office/powerpoint/2010/main" val="30713003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b="1" dirty="0"/>
              <a:t>Customer Relationship Management (CRM</a:t>
            </a:r>
            <a:r>
              <a:rPr lang="en-PH" b="1" dirty="0" smtClean="0"/>
              <a:t>)</a:t>
            </a:r>
            <a:endParaRPr lang="en-PH" dirty="0"/>
          </a:p>
        </p:txBody>
      </p:sp>
      <p:sp>
        <p:nvSpPr>
          <p:cNvPr id="3" name="Content Placeholder 2"/>
          <p:cNvSpPr>
            <a:spLocks noGrp="1"/>
          </p:cNvSpPr>
          <p:nvPr>
            <p:ph idx="1"/>
          </p:nvPr>
        </p:nvSpPr>
        <p:spPr/>
        <p:txBody>
          <a:bodyPr/>
          <a:lstStyle/>
          <a:p>
            <a:r>
              <a:rPr lang="en-US" dirty="0"/>
              <a:t>CRM software helps businesses manage customer interactions, track sales leads, and improve customer service. Popular CRM applications include Salesforce, </a:t>
            </a:r>
            <a:r>
              <a:rPr lang="en-US" dirty="0" err="1"/>
              <a:t>HubSpot</a:t>
            </a:r>
            <a:r>
              <a:rPr lang="en-US" dirty="0"/>
              <a:t>, and Microsoft Dynamics.</a:t>
            </a:r>
          </a:p>
        </p:txBody>
      </p:sp>
      <p:sp>
        <p:nvSpPr>
          <p:cNvPr id="4" name="Title 1"/>
          <p:cNvSpPr txBox="1">
            <a:spLocks/>
          </p:cNvSpPr>
          <p:nvPr/>
        </p:nvSpPr>
        <p:spPr>
          <a:xfrm>
            <a:off x="838200" y="313601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PH" b="1" dirty="0"/>
              <a:t>Automation and </a:t>
            </a:r>
            <a:r>
              <a:rPr lang="en-PH" b="1" dirty="0" smtClean="0"/>
              <a:t>Workflow</a:t>
            </a:r>
            <a:endParaRPr lang="en-PH" dirty="0"/>
          </a:p>
        </p:txBody>
      </p:sp>
      <p:sp>
        <p:nvSpPr>
          <p:cNvPr id="5" name="Content Placeholder 2"/>
          <p:cNvSpPr txBox="1">
            <a:spLocks/>
          </p:cNvSpPr>
          <p:nvPr/>
        </p:nvSpPr>
        <p:spPr>
          <a:xfrm>
            <a:off x="838200" y="4136231"/>
            <a:ext cx="10515600" cy="23077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Robotic Process Automation (RPA) automates repetitive tasks, reducing errors and freeing up human resources.</a:t>
            </a:r>
          </a:p>
          <a:p>
            <a:r>
              <a:rPr lang="en-US" dirty="0"/>
              <a:t>Workflow automation platforms like </a:t>
            </a:r>
            <a:r>
              <a:rPr lang="en-US" dirty="0" err="1"/>
              <a:t>Zapier</a:t>
            </a:r>
            <a:r>
              <a:rPr lang="en-US" dirty="0"/>
              <a:t> and Microsoft Power Automate streamline business processes by connecting various applications.</a:t>
            </a:r>
          </a:p>
        </p:txBody>
      </p:sp>
    </p:spTree>
    <p:extLst>
      <p:ext uri="{BB962C8B-B14F-4D97-AF65-F5344CB8AC3E}">
        <p14:creationId xmlns:p14="http://schemas.microsoft.com/office/powerpoint/2010/main" val="32800484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b="1" dirty="0"/>
              <a:t>Enterprise Resource Planning (ERP</a:t>
            </a:r>
            <a:r>
              <a:rPr lang="en-PH" b="1" dirty="0" smtClean="0"/>
              <a:t>)</a:t>
            </a:r>
            <a:endParaRPr lang="en-PH" dirty="0"/>
          </a:p>
        </p:txBody>
      </p:sp>
      <p:sp>
        <p:nvSpPr>
          <p:cNvPr id="3" name="Content Placeholder 2"/>
          <p:cNvSpPr>
            <a:spLocks noGrp="1"/>
          </p:cNvSpPr>
          <p:nvPr>
            <p:ph idx="1"/>
          </p:nvPr>
        </p:nvSpPr>
        <p:spPr/>
        <p:txBody>
          <a:bodyPr/>
          <a:lstStyle/>
          <a:p>
            <a:r>
              <a:rPr lang="en-US" dirty="0"/>
              <a:t>ERP systems integrate various business processes such as finance, HR, inventory management, and supply chain. SAP, Oracle, and NetSuite are examples of ERP software.</a:t>
            </a:r>
          </a:p>
        </p:txBody>
      </p:sp>
      <p:sp>
        <p:nvSpPr>
          <p:cNvPr id="4" name="Title 1"/>
          <p:cNvSpPr txBox="1">
            <a:spLocks/>
          </p:cNvSpPr>
          <p:nvPr/>
        </p:nvSpPr>
        <p:spPr>
          <a:xfrm>
            <a:off x="838200" y="317679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PH" b="1" dirty="0"/>
              <a:t>Financial </a:t>
            </a:r>
            <a:r>
              <a:rPr lang="en-PH" b="1" dirty="0" smtClean="0"/>
              <a:t>Management</a:t>
            </a:r>
            <a:endParaRPr lang="en-PH" dirty="0"/>
          </a:p>
        </p:txBody>
      </p:sp>
      <p:sp>
        <p:nvSpPr>
          <p:cNvPr id="5" name="Content Placeholder 2"/>
          <p:cNvSpPr txBox="1">
            <a:spLocks/>
          </p:cNvSpPr>
          <p:nvPr/>
        </p:nvSpPr>
        <p:spPr>
          <a:xfrm>
            <a:off x="838200" y="4637297"/>
            <a:ext cx="10515600" cy="140119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Accounting and financial software, such as QuickBooks and </a:t>
            </a:r>
            <a:r>
              <a:rPr lang="en-US" dirty="0" err="1"/>
              <a:t>Xero</a:t>
            </a:r>
            <a:r>
              <a:rPr lang="en-US" dirty="0"/>
              <a:t>, streamline financial processes, including bookkeeping, invoicing, and financial reporting.</a:t>
            </a:r>
          </a:p>
        </p:txBody>
      </p:sp>
    </p:spTree>
    <p:extLst>
      <p:ext uri="{BB962C8B-B14F-4D97-AF65-F5344CB8AC3E}">
        <p14:creationId xmlns:p14="http://schemas.microsoft.com/office/powerpoint/2010/main" val="231801941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b="1" dirty="0"/>
              <a:t>E-commerce and Online </a:t>
            </a:r>
            <a:r>
              <a:rPr lang="en-PH" b="1" dirty="0" smtClean="0"/>
              <a:t>Sales</a:t>
            </a:r>
            <a:endParaRPr lang="en-PH" dirty="0"/>
          </a:p>
        </p:txBody>
      </p:sp>
      <p:sp>
        <p:nvSpPr>
          <p:cNvPr id="3" name="Content Placeholder 2"/>
          <p:cNvSpPr>
            <a:spLocks noGrp="1"/>
          </p:cNvSpPr>
          <p:nvPr>
            <p:ph idx="1"/>
          </p:nvPr>
        </p:nvSpPr>
        <p:spPr/>
        <p:txBody>
          <a:bodyPr/>
          <a:lstStyle/>
          <a:p>
            <a:r>
              <a:rPr lang="en-US" dirty="0"/>
              <a:t>E-commerce platforms like </a:t>
            </a:r>
            <a:r>
              <a:rPr lang="en-US" dirty="0" err="1"/>
              <a:t>Shopify</a:t>
            </a:r>
            <a:r>
              <a:rPr lang="en-US" dirty="0"/>
              <a:t>, </a:t>
            </a:r>
            <a:r>
              <a:rPr lang="en-US" dirty="0" err="1"/>
              <a:t>WooCommerce</a:t>
            </a:r>
            <a:r>
              <a:rPr lang="en-US" dirty="0"/>
              <a:t>, and </a:t>
            </a:r>
            <a:r>
              <a:rPr lang="en-US" dirty="0" err="1"/>
              <a:t>Magento</a:t>
            </a:r>
            <a:r>
              <a:rPr lang="en-US" dirty="0"/>
              <a:t> enable businesses to sell products and services online, expanding their reach to a global audience.</a:t>
            </a:r>
          </a:p>
        </p:txBody>
      </p:sp>
      <p:sp>
        <p:nvSpPr>
          <p:cNvPr id="4" name="Title 1"/>
          <p:cNvSpPr txBox="1">
            <a:spLocks/>
          </p:cNvSpPr>
          <p:nvPr/>
        </p:nvSpPr>
        <p:spPr>
          <a:xfrm>
            <a:off x="838200" y="291255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PH" b="1" dirty="0"/>
              <a:t>Supply Chain </a:t>
            </a:r>
            <a:r>
              <a:rPr lang="en-PH" b="1" dirty="0" smtClean="0"/>
              <a:t>Management</a:t>
            </a:r>
            <a:endParaRPr lang="en-PH" dirty="0"/>
          </a:p>
        </p:txBody>
      </p:sp>
      <p:sp>
        <p:nvSpPr>
          <p:cNvPr id="5" name="Content Placeholder 2"/>
          <p:cNvSpPr txBox="1">
            <a:spLocks/>
          </p:cNvSpPr>
          <p:nvPr/>
        </p:nvSpPr>
        <p:spPr>
          <a:xfrm>
            <a:off x="838200" y="4373053"/>
            <a:ext cx="10515600" cy="180391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IT applications optimize supply chain operations, from inventory tracking to demand forecasting. Tools like SAP Supply Chain Management and Oracle SCM Cloud improve efficiency and reduce costs.</a:t>
            </a:r>
          </a:p>
        </p:txBody>
      </p:sp>
    </p:spTree>
    <p:extLst>
      <p:ext uri="{BB962C8B-B14F-4D97-AF65-F5344CB8AC3E}">
        <p14:creationId xmlns:p14="http://schemas.microsoft.com/office/powerpoint/2010/main" val="49467574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b="1" dirty="0" smtClean="0"/>
              <a:t>Cybersecurity</a:t>
            </a:r>
            <a:endParaRPr lang="en-PH" dirty="0"/>
          </a:p>
        </p:txBody>
      </p:sp>
      <p:sp>
        <p:nvSpPr>
          <p:cNvPr id="3" name="Content Placeholder 2"/>
          <p:cNvSpPr>
            <a:spLocks noGrp="1"/>
          </p:cNvSpPr>
          <p:nvPr>
            <p:ph idx="1"/>
          </p:nvPr>
        </p:nvSpPr>
        <p:spPr/>
        <p:txBody>
          <a:bodyPr/>
          <a:lstStyle/>
          <a:p>
            <a:r>
              <a:rPr lang="en-US" dirty="0"/>
              <a:t>Security applications protect business data and systems from cyber threats. They include antivirus software, firewalls, and threat detection tools.</a:t>
            </a:r>
          </a:p>
        </p:txBody>
      </p:sp>
      <p:sp>
        <p:nvSpPr>
          <p:cNvPr id="4" name="Title 1"/>
          <p:cNvSpPr txBox="1">
            <a:spLocks/>
          </p:cNvSpPr>
          <p:nvPr/>
        </p:nvSpPr>
        <p:spPr>
          <a:xfrm>
            <a:off x="838200" y="291255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PH" b="1" dirty="0"/>
              <a:t>Cloud </a:t>
            </a:r>
            <a:r>
              <a:rPr lang="en-PH" b="1" dirty="0" smtClean="0"/>
              <a:t>Computing</a:t>
            </a:r>
            <a:endParaRPr lang="en-PH" dirty="0"/>
          </a:p>
        </p:txBody>
      </p:sp>
      <p:sp>
        <p:nvSpPr>
          <p:cNvPr id="5" name="Content Placeholder 2"/>
          <p:cNvSpPr txBox="1">
            <a:spLocks/>
          </p:cNvSpPr>
          <p:nvPr/>
        </p:nvSpPr>
        <p:spPr>
          <a:xfrm>
            <a:off x="838200" y="4373053"/>
            <a:ext cx="10515600" cy="180391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Cloud services like Amazon Web Services (AWS), Microsoft Azure, and Google Cloud provide scalable and cost-effective infrastructure and platforms for businesses to run their applications and services.</a:t>
            </a:r>
          </a:p>
        </p:txBody>
      </p:sp>
    </p:spTree>
    <p:extLst>
      <p:ext uri="{BB962C8B-B14F-4D97-AF65-F5344CB8AC3E}">
        <p14:creationId xmlns:p14="http://schemas.microsoft.com/office/powerpoint/2010/main" val="417663951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b="1" dirty="0"/>
              <a:t>Mobile </a:t>
            </a:r>
            <a:r>
              <a:rPr lang="en-PH" b="1" dirty="0" smtClean="0"/>
              <a:t>Applications</a:t>
            </a:r>
            <a:endParaRPr lang="en-PH" dirty="0"/>
          </a:p>
        </p:txBody>
      </p:sp>
      <p:sp>
        <p:nvSpPr>
          <p:cNvPr id="3" name="Content Placeholder 2"/>
          <p:cNvSpPr>
            <a:spLocks noGrp="1"/>
          </p:cNvSpPr>
          <p:nvPr>
            <p:ph idx="1"/>
          </p:nvPr>
        </p:nvSpPr>
        <p:spPr/>
        <p:txBody>
          <a:bodyPr/>
          <a:lstStyle/>
          <a:p>
            <a:r>
              <a:rPr lang="en-US" dirty="0"/>
              <a:t>Mobile apps enable businesses to engage with customers and employees on smartphones and tablets, offering convenience and accessibility.</a:t>
            </a:r>
          </a:p>
        </p:txBody>
      </p:sp>
      <p:sp>
        <p:nvSpPr>
          <p:cNvPr id="4" name="Title 1"/>
          <p:cNvSpPr txBox="1">
            <a:spLocks/>
          </p:cNvSpPr>
          <p:nvPr/>
        </p:nvSpPr>
        <p:spPr>
          <a:xfrm>
            <a:off x="838200" y="291255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PH" b="1" dirty="0"/>
              <a:t>Data Privacy and </a:t>
            </a:r>
            <a:r>
              <a:rPr lang="en-PH" b="1" dirty="0" smtClean="0"/>
              <a:t>Compliance</a:t>
            </a:r>
            <a:endParaRPr lang="en-PH" dirty="0"/>
          </a:p>
        </p:txBody>
      </p:sp>
      <p:sp>
        <p:nvSpPr>
          <p:cNvPr id="5" name="Content Placeholder 2"/>
          <p:cNvSpPr txBox="1">
            <a:spLocks/>
          </p:cNvSpPr>
          <p:nvPr/>
        </p:nvSpPr>
        <p:spPr>
          <a:xfrm>
            <a:off x="838200" y="4373053"/>
            <a:ext cx="10515600" cy="180391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IT applications help businesses adhere to data privacy regulations (e.g., GDPR, HIPAA) by implementing security measures and ensuring data is handled responsibly.</a:t>
            </a:r>
          </a:p>
        </p:txBody>
      </p:sp>
    </p:spTree>
    <p:extLst>
      <p:ext uri="{BB962C8B-B14F-4D97-AF65-F5344CB8AC3E}">
        <p14:creationId xmlns:p14="http://schemas.microsoft.com/office/powerpoint/2010/main" val="353615311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393</TotalTime>
  <Words>3378</Words>
  <Application>Microsoft Office PowerPoint</Application>
  <PresentationFormat>Widescreen</PresentationFormat>
  <Paragraphs>304</Paragraphs>
  <Slides>33</Slides>
  <Notes>23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33</vt:i4>
      </vt:variant>
    </vt:vector>
  </HeadingPairs>
  <TitlesOfParts>
    <vt:vector size="37" baseType="lpstr">
      <vt:lpstr>Arial</vt:lpstr>
      <vt:lpstr>Calibri</vt:lpstr>
      <vt:lpstr>Calibri Light</vt:lpstr>
      <vt:lpstr>Office Theme</vt:lpstr>
      <vt:lpstr>Fundamentals of Business Analytics</vt:lpstr>
      <vt:lpstr>Business View of Information Technology Applications</vt:lpstr>
      <vt:lpstr>Data Management and Analytics</vt:lpstr>
      <vt:lpstr>Communication and Collaboration</vt:lpstr>
      <vt:lpstr>Customer Relationship Management (CRM)</vt:lpstr>
      <vt:lpstr>Enterprise Resource Planning (ERP)</vt:lpstr>
      <vt:lpstr>E-commerce and Online Sales</vt:lpstr>
      <vt:lpstr>Cybersecurity</vt:lpstr>
      <vt:lpstr>Mobile Applications</vt:lpstr>
      <vt:lpstr>Marketing and Advertising</vt:lpstr>
      <vt:lpstr>Functions of Business Enterprise Organization</vt:lpstr>
      <vt:lpstr>Core Business Processes</vt:lpstr>
      <vt:lpstr>Baldrige Business Excellence Framework</vt:lpstr>
      <vt:lpstr>Key Purpose of using IT in Business</vt:lpstr>
      <vt:lpstr>1.4 The Connected World</vt:lpstr>
      <vt:lpstr>Characteristics of Internet-Ready IT Applications</vt:lpstr>
      <vt:lpstr>Enterprise Applications (ERP/CRM, etc.) and Bespoke IT Applications</vt:lpstr>
      <vt:lpstr>Enterprise Applications (ERP/CRM, etc.) and Bespoke IT Applications</vt:lpstr>
      <vt:lpstr>Enterprise Applications (ERP/CRM, etc.) and Bespoke IT Applications</vt:lpstr>
      <vt:lpstr>Enterprise Applications (ERP/CRM, etc.) and Bespoke IT Applications</vt:lpstr>
      <vt:lpstr>Enterprise Applications (ERP/CRM, etc.) and Bespoke IT Applications</vt:lpstr>
      <vt:lpstr>Enterprise Applications (ERP/CRM, etc.) and Bespoke IT Applications</vt:lpstr>
      <vt:lpstr>Enterprise Applications (ERP/CRM, etc.) and Bespoke IT Applications</vt:lpstr>
      <vt:lpstr>Information Users and Their Requirements</vt:lpstr>
      <vt:lpstr>Common types of information users and their corresponding requirements:</vt:lpstr>
      <vt:lpstr>Common types of information users and their corresponding requirements:</vt:lpstr>
      <vt:lpstr>Common types of information users and their corresponding requirements:</vt:lpstr>
      <vt:lpstr>Common types of information users and their corresponding requirements:</vt:lpstr>
      <vt:lpstr>Common types of information users and their corresponding requirements:</vt:lpstr>
      <vt:lpstr>Common types of information users and their corresponding requirements:</vt:lpstr>
      <vt:lpstr>Common types of information users and their corresponding requirements:</vt:lpstr>
      <vt:lpstr>Common types of information users and their corresponding requirements:</vt:lpstr>
      <vt:lpstr>-End-</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Fundamentals of Busines Analytics</dc:title>
  <dc:creator>Dominique Adrias</dc:creator>
  <cp:lastModifiedBy>Dominique Adrias</cp:lastModifiedBy>
  <cp:revision>18</cp:revision>
  <dcterms:created xsi:type="dcterms:W3CDTF">2023-09-04T14:29:07Z</dcterms:created>
  <dcterms:modified xsi:type="dcterms:W3CDTF">2023-09-07T11:26:10Z</dcterms:modified>
</cp:coreProperties>
</file>