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5"/>
  </p:notesMasterIdLst>
  <p:sldIdLst>
    <p:sldId id="256" r:id="rId2"/>
    <p:sldId id="257" r:id="rId3"/>
    <p:sldId id="265" r:id="rId4"/>
    <p:sldId id="289" r:id="rId5"/>
    <p:sldId id="290" r:id="rId6"/>
    <p:sldId id="291" r:id="rId7"/>
    <p:sldId id="292" r:id="rId8"/>
    <p:sldId id="293" r:id="rId9"/>
    <p:sldId id="266" r:id="rId10"/>
    <p:sldId id="294" r:id="rId11"/>
    <p:sldId id="295" r:id="rId12"/>
    <p:sldId id="296"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017" autoAdjust="0"/>
  </p:normalViewPr>
  <p:slideViewPr>
    <p:cSldViewPr snapToGrid="0">
      <p:cViewPr varScale="1">
        <p:scale>
          <a:sx n="54" d="100"/>
          <a:sy n="54" d="100"/>
        </p:scale>
        <p:origin x="18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CC13D-6647-42B4-8B42-F97AA9E3BDB2}" type="datetimeFigureOut">
              <a:rPr lang="en-PH" smtClean="0"/>
              <a:t>09/10/2023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71526-6183-48F5-840B-0F3A512C1F08}" type="slidenum">
              <a:rPr lang="en-PH" smtClean="0"/>
              <a:t>‹#›</a:t>
            </a:fld>
            <a:endParaRPr lang="en-PH"/>
          </a:p>
        </p:txBody>
      </p:sp>
    </p:spTree>
    <p:extLst>
      <p:ext uri="{BB962C8B-B14F-4D97-AF65-F5344CB8AC3E}">
        <p14:creationId xmlns:p14="http://schemas.microsoft.com/office/powerpoint/2010/main" val="2313706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39D71526-6183-48F5-840B-0F3A512C1F08}" type="slidenum">
              <a:rPr lang="en-PH" smtClean="0"/>
              <a:t>7</a:t>
            </a:fld>
            <a:endParaRPr lang="en-PH"/>
          </a:p>
        </p:txBody>
      </p:sp>
    </p:spTree>
    <p:extLst>
      <p:ext uri="{BB962C8B-B14F-4D97-AF65-F5344CB8AC3E}">
        <p14:creationId xmlns:p14="http://schemas.microsoft.com/office/powerpoint/2010/main" val="321427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business analytics life cycle is a continuous and evolving process that helps organizations harness the power of data to make informed decisions, optimize processes, and achieve their business goals. It emphasizes the importance of data-driven decision-making, flexibility, and a feedback-driven approach to analytics projects.</a:t>
            </a:r>
            <a:endParaRPr lang="en-PH" dirty="0"/>
          </a:p>
        </p:txBody>
      </p:sp>
      <p:sp>
        <p:nvSpPr>
          <p:cNvPr id="4" name="Slide Number Placeholder 3"/>
          <p:cNvSpPr>
            <a:spLocks noGrp="1"/>
          </p:cNvSpPr>
          <p:nvPr>
            <p:ph type="sldNum" sz="quarter" idx="10"/>
          </p:nvPr>
        </p:nvSpPr>
        <p:spPr/>
        <p:txBody>
          <a:bodyPr/>
          <a:lstStyle/>
          <a:p>
            <a:fld id="{39D71526-6183-48F5-840B-0F3A512C1F08}" type="slidenum">
              <a:rPr lang="en-PH" smtClean="0"/>
              <a:t>8</a:t>
            </a:fld>
            <a:endParaRPr lang="en-PH"/>
          </a:p>
        </p:txBody>
      </p:sp>
    </p:spTree>
    <p:extLst>
      <p:ext uri="{BB962C8B-B14F-4D97-AF65-F5344CB8AC3E}">
        <p14:creationId xmlns:p14="http://schemas.microsoft.com/office/powerpoint/2010/main" val="75791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39D71526-6183-48F5-840B-0F3A512C1F08}" type="slidenum">
              <a:rPr lang="en-PH" smtClean="0"/>
              <a:t>9</a:t>
            </a:fld>
            <a:endParaRPr lang="en-PH" dirty="0"/>
          </a:p>
        </p:txBody>
      </p:sp>
    </p:spTree>
    <p:extLst>
      <p:ext uri="{BB962C8B-B14F-4D97-AF65-F5344CB8AC3E}">
        <p14:creationId xmlns:p14="http://schemas.microsoft.com/office/powerpoint/2010/main" val="1496760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39D71526-6183-48F5-840B-0F3A512C1F08}" type="slidenum">
              <a:rPr lang="en-PH" smtClean="0"/>
              <a:t>10</a:t>
            </a:fld>
            <a:endParaRPr lang="en-PH" dirty="0"/>
          </a:p>
        </p:txBody>
      </p:sp>
    </p:spTree>
    <p:extLst>
      <p:ext uri="{BB962C8B-B14F-4D97-AF65-F5344CB8AC3E}">
        <p14:creationId xmlns:p14="http://schemas.microsoft.com/office/powerpoint/2010/main" val="3007931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39D71526-6183-48F5-840B-0F3A512C1F08}" type="slidenum">
              <a:rPr lang="en-PH" smtClean="0"/>
              <a:t>11</a:t>
            </a:fld>
            <a:endParaRPr lang="en-PH" dirty="0"/>
          </a:p>
        </p:txBody>
      </p:sp>
    </p:spTree>
    <p:extLst>
      <p:ext uri="{BB962C8B-B14F-4D97-AF65-F5344CB8AC3E}">
        <p14:creationId xmlns:p14="http://schemas.microsoft.com/office/powerpoint/2010/main" val="3984472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Understanding the fundamentals of business analytics and the types of digital data available is essential for organizations looking to leverage data-driven insights to improve their operations and decision-making processes.</a:t>
            </a:r>
            <a:endParaRPr lang="en-PH" dirty="0"/>
          </a:p>
        </p:txBody>
      </p:sp>
      <p:sp>
        <p:nvSpPr>
          <p:cNvPr id="4" name="Slide Number Placeholder 3"/>
          <p:cNvSpPr>
            <a:spLocks noGrp="1"/>
          </p:cNvSpPr>
          <p:nvPr>
            <p:ph type="sldNum" sz="quarter" idx="10"/>
          </p:nvPr>
        </p:nvSpPr>
        <p:spPr/>
        <p:txBody>
          <a:bodyPr/>
          <a:lstStyle/>
          <a:p>
            <a:fld id="{39D71526-6183-48F5-840B-0F3A512C1F08}" type="slidenum">
              <a:rPr lang="en-PH" smtClean="0"/>
              <a:t>12</a:t>
            </a:fld>
            <a:endParaRPr lang="en-PH" dirty="0"/>
          </a:p>
        </p:txBody>
      </p:sp>
    </p:spTree>
    <p:extLst>
      <p:ext uri="{BB962C8B-B14F-4D97-AF65-F5344CB8AC3E}">
        <p14:creationId xmlns:p14="http://schemas.microsoft.com/office/powerpoint/2010/main" val="3824166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13</a:t>
            </a:fld>
            <a:endParaRPr lang="en-PH"/>
          </a:p>
        </p:txBody>
      </p:sp>
    </p:spTree>
    <p:extLst>
      <p:ext uri="{BB962C8B-B14F-4D97-AF65-F5344CB8AC3E}">
        <p14:creationId xmlns:p14="http://schemas.microsoft.com/office/powerpoint/2010/main" val="27174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A3A40ED9-1A27-483C-AD1F-75D0D2788AFC}" type="datetimeFigureOut">
              <a:rPr lang="en-PH" smtClean="0"/>
              <a:t>09/10/2023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270583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3A40ED9-1A27-483C-AD1F-75D0D2788AFC}" type="datetimeFigureOut">
              <a:rPr lang="en-PH" smtClean="0"/>
              <a:t>09/10/2023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71691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3A40ED9-1A27-483C-AD1F-75D0D2788AFC}" type="datetimeFigureOut">
              <a:rPr lang="en-PH" smtClean="0"/>
              <a:t>09/10/2023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275165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3A40ED9-1A27-483C-AD1F-75D0D2788AFC}" type="datetimeFigureOut">
              <a:rPr lang="en-PH" smtClean="0"/>
              <a:t>09/10/2023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10362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A40ED9-1A27-483C-AD1F-75D0D2788AFC}" type="datetimeFigureOut">
              <a:rPr lang="en-PH" smtClean="0"/>
              <a:t>09/10/2023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295924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A3A40ED9-1A27-483C-AD1F-75D0D2788AFC}" type="datetimeFigureOut">
              <a:rPr lang="en-PH" smtClean="0"/>
              <a:t>09/10/2023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216040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A3A40ED9-1A27-483C-AD1F-75D0D2788AFC}" type="datetimeFigureOut">
              <a:rPr lang="en-PH" smtClean="0"/>
              <a:t>09/10/2023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189129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A3A40ED9-1A27-483C-AD1F-75D0D2788AFC}" type="datetimeFigureOut">
              <a:rPr lang="en-PH" smtClean="0"/>
              <a:t>09/10/2023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22874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40ED9-1A27-483C-AD1F-75D0D2788AFC}" type="datetimeFigureOut">
              <a:rPr lang="en-PH" smtClean="0"/>
              <a:t>09/10/2023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10189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40ED9-1A27-483C-AD1F-75D0D2788AFC}" type="datetimeFigureOut">
              <a:rPr lang="en-PH" smtClean="0"/>
              <a:t>09/10/2023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35491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40ED9-1A27-483C-AD1F-75D0D2788AFC}" type="datetimeFigureOut">
              <a:rPr lang="en-PH" smtClean="0"/>
              <a:t>09/10/2023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126400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40ED9-1A27-483C-AD1F-75D0D2788AFC}" type="datetimeFigureOut">
              <a:rPr lang="en-PH" smtClean="0"/>
              <a:t>09/10/2023</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C00D7-EECF-4AC7-B947-55D7F9A46DCB}" type="slidenum">
              <a:rPr lang="en-PH" smtClean="0"/>
              <a:t>‹#›</a:t>
            </a:fld>
            <a:endParaRPr lang="en-PH"/>
          </a:p>
        </p:txBody>
      </p:sp>
    </p:spTree>
    <p:extLst>
      <p:ext uri="{BB962C8B-B14F-4D97-AF65-F5344CB8AC3E}">
        <p14:creationId xmlns:p14="http://schemas.microsoft.com/office/powerpoint/2010/main" val="53355457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Business Analytics Life Cycle and Types of Digital Data</a:t>
            </a:r>
            <a:endParaRPr lang="en-PH" dirty="0"/>
          </a:p>
        </p:txBody>
      </p:sp>
      <p:sp>
        <p:nvSpPr>
          <p:cNvPr id="3" name="Subtitle 2"/>
          <p:cNvSpPr>
            <a:spLocks noGrp="1"/>
          </p:cNvSpPr>
          <p:nvPr>
            <p:ph type="subTitle" idx="1"/>
          </p:nvPr>
        </p:nvSpPr>
        <p:spPr/>
        <p:txBody>
          <a:bodyPr/>
          <a:lstStyle/>
          <a:p>
            <a:r>
              <a:rPr lang="en-PH" dirty="0" smtClean="0"/>
              <a:t>Week </a:t>
            </a:r>
            <a:r>
              <a:rPr lang="en-PH" dirty="0" smtClean="0"/>
              <a:t>3-4</a:t>
            </a:r>
            <a:endParaRPr lang="en-PH" dirty="0"/>
          </a:p>
        </p:txBody>
      </p:sp>
    </p:spTree>
    <p:extLst>
      <p:ext uri="{BB962C8B-B14F-4D97-AF65-F5344CB8AC3E}">
        <p14:creationId xmlns:p14="http://schemas.microsoft.com/office/powerpoint/2010/main" val="3485650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Types of Digital Data:</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r>
              <a:rPr lang="en-US" b="1" dirty="0"/>
              <a:t>Semi-Structured Data:</a:t>
            </a:r>
            <a:r>
              <a:rPr lang="en-US" dirty="0"/>
              <a:t> Semi-structured data falls between structured and unstructured data. It has some organizational elements, such as tags or labels, but doesn't conform to a rigid structure. Examples include XML files, JSON data, and </a:t>
            </a:r>
            <a:r>
              <a:rPr lang="en-US" dirty="0" err="1"/>
              <a:t>NoSQL</a:t>
            </a:r>
            <a:r>
              <a:rPr lang="en-US" dirty="0"/>
              <a:t> databases.</a:t>
            </a:r>
          </a:p>
          <a:p>
            <a:r>
              <a:rPr lang="en-US" b="1" dirty="0"/>
              <a:t>Big Data:</a:t>
            </a:r>
            <a:r>
              <a:rPr lang="en-US" dirty="0"/>
              <a:t> Big data refers to vast volumes of data that exceed the capabilities of traditional data processing tools. It includes various types of data, including structured, unstructured, and semi-structured. Big data analytics tools and techniques, such as Hadoop and Spark, are used to process and analyze these large datasets.</a:t>
            </a:r>
          </a:p>
        </p:txBody>
      </p:sp>
    </p:spTree>
    <p:extLst>
      <p:ext uri="{BB962C8B-B14F-4D97-AF65-F5344CB8AC3E}">
        <p14:creationId xmlns:p14="http://schemas.microsoft.com/office/powerpoint/2010/main" val="56665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Types of Digital Data:</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r>
              <a:rPr lang="en-US" b="1" dirty="0"/>
              <a:t>Time-Series Data:</a:t>
            </a:r>
            <a:r>
              <a:rPr lang="en-US" dirty="0"/>
              <a:t> Time-series data tracks data points over time, such as stock prices, temperature readings, or website traffic. Analyzing time-series data helps identify trends, seasonality, and anomalies.</a:t>
            </a:r>
          </a:p>
          <a:p>
            <a:r>
              <a:rPr lang="en-US" b="1" dirty="0"/>
              <a:t>Geospatial Data:</a:t>
            </a:r>
            <a:r>
              <a:rPr lang="en-US" dirty="0"/>
              <a:t> Geospatial data contains information about locations and geographical features. It's used in various applications, including mapping, logistics, and location-based services. Analyzing geospatial data can provide insights into customer behavior and regional trends.</a:t>
            </a:r>
          </a:p>
        </p:txBody>
      </p:sp>
    </p:spTree>
    <p:extLst>
      <p:ext uri="{BB962C8B-B14F-4D97-AF65-F5344CB8AC3E}">
        <p14:creationId xmlns:p14="http://schemas.microsoft.com/office/powerpoint/2010/main" val="38063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Types of Digital Data:</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r>
              <a:rPr lang="en-US" b="1" dirty="0"/>
              <a:t>Customer Interaction Data:</a:t>
            </a:r>
            <a:r>
              <a:rPr lang="en-US" dirty="0"/>
              <a:t> This includes data related to customer interactions with a company's website, app, or customer support. It can include clickstream data, user behavior data, and customer feedback.</a:t>
            </a:r>
          </a:p>
          <a:p>
            <a:r>
              <a:rPr lang="en-US" b="1" dirty="0"/>
              <a:t>Sensor Data:</a:t>
            </a:r>
            <a:r>
              <a:rPr lang="en-US" dirty="0"/>
              <a:t> Sensor data is generated by sensors in various devices and systems, such as </a:t>
            </a:r>
            <a:r>
              <a:rPr lang="en-US" dirty="0" err="1"/>
              <a:t>IoT</a:t>
            </a:r>
            <a:r>
              <a:rPr lang="en-US" dirty="0"/>
              <a:t> devices, manufacturing equipment, and vehicles. Analyzing sensor data helps in predictive maintenance, quality control, and operational efficiency.</a:t>
            </a:r>
          </a:p>
        </p:txBody>
      </p:sp>
    </p:spTree>
    <p:extLst>
      <p:ext uri="{BB962C8B-B14F-4D97-AF65-F5344CB8AC3E}">
        <p14:creationId xmlns:p14="http://schemas.microsoft.com/office/powerpoint/2010/main" val="631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3" y="3022600"/>
            <a:ext cx="10515600" cy="1325563"/>
          </a:xfrm>
        </p:spPr>
        <p:txBody>
          <a:bodyPr/>
          <a:lstStyle/>
          <a:p>
            <a:pPr algn="ctr"/>
            <a:r>
              <a:rPr lang="en-US" dirty="0" smtClean="0"/>
              <a:t>-End-</a:t>
            </a:r>
            <a:endParaRPr lang="en-PH" b="1" dirty="0"/>
          </a:p>
        </p:txBody>
      </p:sp>
    </p:spTree>
    <p:extLst>
      <p:ext uri="{BB962C8B-B14F-4D97-AF65-F5344CB8AC3E}">
        <p14:creationId xmlns:p14="http://schemas.microsoft.com/office/powerpoint/2010/main" val="747597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 Lifecycle</a:t>
            </a:r>
            <a:endParaRPr lang="en-PH" b="1" dirty="0"/>
          </a:p>
        </p:txBody>
      </p:sp>
      <p:sp>
        <p:nvSpPr>
          <p:cNvPr id="3" name="Content Placeholder 2"/>
          <p:cNvSpPr>
            <a:spLocks noGrp="1"/>
          </p:cNvSpPr>
          <p:nvPr>
            <p:ph idx="1"/>
          </p:nvPr>
        </p:nvSpPr>
        <p:spPr/>
        <p:txBody>
          <a:bodyPr/>
          <a:lstStyle/>
          <a:p>
            <a:pPr marL="0" indent="0">
              <a:buNone/>
            </a:pPr>
            <a:r>
              <a:rPr lang="en-US" dirty="0"/>
              <a:t>The business analytics life cycle represents the stages and processes involved in using data and analytics to drive decision-making and achieve business objectives. While the specific steps and terminology may vary depending on the organization and the complexity of the analytics project, a typical business analytics life cycle consists of the following </a:t>
            </a:r>
            <a:r>
              <a:rPr lang="en-US" dirty="0" smtClean="0"/>
              <a:t>stages:</a:t>
            </a:r>
            <a:endParaRPr lang="en-PH" dirty="0"/>
          </a:p>
        </p:txBody>
      </p:sp>
    </p:spTree>
    <p:extLst>
      <p:ext uri="{BB962C8B-B14F-4D97-AF65-F5344CB8AC3E}">
        <p14:creationId xmlns:p14="http://schemas.microsoft.com/office/powerpoint/2010/main" val="4070400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1. Defining </a:t>
            </a:r>
            <a:r>
              <a:rPr lang="en-US" b="1" dirty="0"/>
              <a:t>Objectives:</a:t>
            </a:r>
            <a:r>
              <a:rPr lang="en-US" dirty="0"/>
              <a:t> The process begins with defining clear business objectives. What are the specific goals or problems that analytics can help address? Objectives should be specific, measurable, achievable, relevant, and </a:t>
            </a:r>
            <a:r>
              <a:rPr lang="en-US" dirty="0" smtClean="0"/>
              <a:t>time-bound </a:t>
            </a:r>
            <a:r>
              <a:rPr lang="en-US" dirty="0"/>
              <a:t>(SMART</a:t>
            </a:r>
            <a:r>
              <a:rPr lang="en-US" dirty="0" smtClean="0"/>
              <a:t>).</a:t>
            </a:r>
          </a:p>
          <a:p>
            <a:pPr marL="0" indent="0">
              <a:buNone/>
            </a:pPr>
            <a:r>
              <a:rPr lang="en-US" b="1" dirty="0" smtClean="0"/>
              <a:t>2. Data </a:t>
            </a:r>
            <a:r>
              <a:rPr lang="en-US" b="1" dirty="0"/>
              <a:t>Collection:</a:t>
            </a:r>
            <a:r>
              <a:rPr lang="en-US" dirty="0"/>
              <a:t> In this stage, relevant data is collected from various sources. This can include internal databases, external data providers, surveys, web data, sensor data, and more. Ensuring data quality and accuracy is crucial.</a:t>
            </a:r>
            <a:endParaRPr lang="en-US" dirty="0"/>
          </a:p>
        </p:txBody>
      </p:sp>
      <p:sp>
        <p:nvSpPr>
          <p:cNvPr id="6" name="Title 5"/>
          <p:cNvSpPr>
            <a:spLocks noGrp="1"/>
          </p:cNvSpPr>
          <p:nvPr>
            <p:ph type="title"/>
          </p:nvPr>
        </p:nvSpPr>
        <p:spPr/>
        <p:txBody>
          <a:bodyPr/>
          <a:lstStyle/>
          <a:p>
            <a:r>
              <a:rPr lang="en-PH" dirty="0" smtClean="0"/>
              <a:t>Stages of BA</a:t>
            </a:r>
            <a:endParaRPr lang="en-PH" dirty="0"/>
          </a:p>
        </p:txBody>
      </p:sp>
    </p:spTree>
    <p:extLst>
      <p:ext uri="{BB962C8B-B14F-4D97-AF65-F5344CB8AC3E}">
        <p14:creationId xmlns:p14="http://schemas.microsoft.com/office/powerpoint/2010/main" val="798920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3. Data </a:t>
            </a:r>
            <a:r>
              <a:rPr lang="en-US" b="1" dirty="0"/>
              <a:t>Cleaning and Preprocessing:</a:t>
            </a:r>
            <a:r>
              <a:rPr lang="en-US" dirty="0"/>
              <a:t> Raw data often requires cleaning and preprocessing. This involves handling missing values, dealing with outliers, standardizing data formats, and ensuring data </a:t>
            </a:r>
            <a:r>
              <a:rPr lang="en-US" dirty="0" smtClean="0"/>
              <a:t>consistency.</a:t>
            </a:r>
          </a:p>
          <a:p>
            <a:pPr marL="0" indent="0">
              <a:buNone/>
            </a:pPr>
            <a:r>
              <a:rPr lang="en-US" b="1" dirty="0" smtClean="0"/>
              <a:t>4. Data Exploration and Descriptive Analytics:</a:t>
            </a:r>
            <a:r>
              <a:rPr lang="en-US" dirty="0" smtClean="0"/>
              <a:t> Analysts explore the data to understand its characteristics, patterns, and relationships. Descriptive analytics involves generating summary statistics, visualizations, and reports to gain insights into historical data.</a:t>
            </a:r>
            <a:endParaRPr lang="en-US" dirty="0"/>
          </a:p>
        </p:txBody>
      </p:sp>
      <p:sp>
        <p:nvSpPr>
          <p:cNvPr id="6" name="Title 5"/>
          <p:cNvSpPr>
            <a:spLocks noGrp="1"/>
          </p:cNvSpPr>
          <p:nvPr>
            <p:ph type="title"/>
          </p:nvPr>
        </p:nvSpPr>
        <p:spPr/>
        <p:txBody>
          <a:bodyPr/>
          <a:lstStyle/>
          <a:p>
            <a:r>
              <a:rPr lang="en-PH" dirty="0" smtClean="0"/>
              <a:t>Stages of BA</a:t>
            </a:r>
            <a:endParaRPr lang="en-PH" dirty="0"/>
          </a:p>
        </p:txBody>
      </p:sp>
    </p:spTree>
    <p:extLst>
      <p:ext uri="{BB962C8B-B14F-4D97-AF65-F5344CB8AC3E}">
        <p14:creationId xmlns:p14="http://schemas.microsoft.com/office/powerpoint/2010/main" val="1540514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5. Data </a:t>
            </a:r>
            <a:r>
              <a:rPr lang="en-US" b="1" dirty="0"/>
              <a:t>Transformation and Feature Engineering:</a:t>
            </a:r>
            <a:r>
              <a:rPr lang="en-US" dirty="0"/>
              <a:t> Data is transformed and features are engineered to prepare it for analysis. This may include scaling, encoding categorical variables, creating new features, and aggregating data.</a:t>
            </a:r>
          </a:p>
          <a:p>
            <a:pPr marL="0" indent="0">
              <a:buNone/>
            </a:pPr>
            <a:r>
              <a:rPr lang="en-US" b="1" dirty="0"/>
              <a:t>6</a:t>
            </a:r>
            <a:r>
              <a:rPr lang="en-US" b="1" dirty="0" smtClean="0"/>
              <a:t>. Model </a:t>
            </a:r>
            <a:r>
              <a:rPr lang="en-US" b="1" dirty="0"/>
              <a:t>Building:</a:t>
            </a:r>
            <a:r>
              <a:rPr lang="en-US" dirty="0"/>
              <a:t> In this stage, predictive and/or prescriptive models are developed using various analytical techniques. Common modeling methods include regression analysis, machine learning algorithms, optimization models, and more.</a:t>
            </a:r>
          </a:p>
        </p:txBody>
      </p:sp>
      <p:sp>
        <p:nvSpPr>
          <p:cNvPr id="6" name="Title 5"/>
          <p:cNvSpPr>
            <a:spLocks noGrp="1"/>
          </p:cNvSpPr>
          <p:nvPr>
            <p:ph type="title"/>
          </p:nvPr>
        </p:nvSpPr>
        <p:spPr/>
        <p:txBody>
          <a:bodyPr/>
          <a:lstStyle/>
          <a:p>
            <a:r>
              <a:rPr lang="en-PH" dirty="0" smtClean="0"/>
              <a:t>Stages of BA</a:t>
            </a:r>
            <a:endParaRPr lang="en-PH" dirty="0"/>
          </a:p>
        </p:txBody>
      </p:sp>
    </p:spTree>
    <p:extLst>
      <p:ext uri="{BB962C8B-B14F-4D97-AF65-F5344CB8AC3E}">
        <p14:creationId xmlns:p14="http://schemas.microsoft.com/office/powerpoint/2010/main" val="3750266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7. Model </a:t>
            </a:r>
            <a:r>
              <a:rPr lang="en-US" b="1" dirty="0"/>
              <a:t>Evaluation:</a:t>
            </a:r>
            <a:r>
              <a:rPr lang="en-US" dirty="0"/>
              <a:t> The performance of the models is assessed using evaluation metrics and validation techniques. This helps determine how well the models are performing and whether they meet the defined objectives.</a:t>
            </a:r>
          </a:p>
          <a:p>
            <a:pPr marL="0" indent="0">
              <a:buNone/>
            </a:pPr>
            <a:r>
              <a:rPr lang="en-US" b="1" dirty="0" smtClean="0"/>
              <a:t>8. Model </a:t>
            </a:r>
            <a:r>
              <a:rPr lang="en-US" b="1" dirty="0"/>
              <a:t>Deployment:</a:t>
            </a:r>
            <a:r>
              <a:rPr lang="en-US" dirty="0"/>
              <a:t> Successful models are deployed into the business environment, often integrated with decision support systems, applications, or dashboards. This allows for real-time or near-real-time decision-making based on model predictions or recommendations.</a:t>
            </a:r>
          </a:p>
        </p:txBody>
      </p:sp>
      <p:sp>
        <p:nvSpPr>
          <p:cNvPr id="6" name="Title 5"/>
          <p:cNvSpPr>
            <a:spLocks noGrp="1"/>
          </p:cNvSpPr>
          <p:nvPr>
            <p:ph type="title"/>
          </p:nvPr>
        </p:nvSpPr>
        <p:spPr/>
        <p:txBody>
          <a:bodyPr/>
          <a:lstStyle/>
          <a:p>
            <a:r>
              <a:rPr lang="en-PH" dirty="0" smtClean="0"/>
              <a:t>Stages of BA</a:t>
            </a:r>
            <a:endParaRPr lang="en-PH" dirty="0"/>
          </a:p>
        </p:txBody>
      </p:sp>
    </p:spTree>
    <p:extLst>
      <p:ext uri="{BB962C8B-B14F-4D97-AF65-F5344CB8AC3E}">
        <p14:creationId xmlns:p14="http://schemas.microsoft.com/office/powerpoint/2010/main" val="2853169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9. Monitoring </a:t>
            </a:r>
            <a:r>
              <a:rPr lang="en-US" b="1" dirty="0"/>
              <a:t>and Maintenance:</a:t>
            </a:r>
            <a:r>
              <a:rPr lang="en-US" dirty="0"/>
              <a:t> Deployed models need ongoing monitoring to ensure they continue to perform well. This stage involves tracking model performance, retraining models when necessary, and making adjustments to adapt to changing business conditions.</a:t>
            </a:r>
          </a:p>
          <a:p>
            <a:pPr marL="0" indent="0">
              <a:buNone/>
            </a:pPr>
            <a:r>
              <a:rPr lang="en-US" b="1" dirty="0" smtClean="0"/>
              <a:t>10. Feedback </a:t>
            </a:r>
            <a:r>
              <a:rPr lang="en-US" b="1" dirty="0"/>
              <a:t>and Iteration:</a:t>
            </a:r>
            <a:r>
              <a:rPr lang="en-US" dirty="0"/>
              <a:t> Business analytics is an iterative process. Feedback from model users and stakeholders is used to improve models and the overall analytics process. This feedback loop helps refine objectives, data collection strategies, and modeling techniques.</a:t>
            </a:r>
          </a:p>
        </p:txBody>
      </p:sp>
      <p:sp>
        <p:nvSpPr>
          <p:cNvPr id="6" name="Title 5"/>
          <p:cNvSpPr>
            <a:spLocks noGrp="1"/>
          </p:cNvSpPr>
          <p:nvPr>
            <p:ph type="title"/>
          </p:nvPr>
        </p:nvSpPr>
        <p:spPr/>
        <p:txBody>
          <a:bodyPr/>
          <a:lstStyle/>
          <a:p>
            <a:r>
              <a:rPr lang="en-PH" dirty="0" smtClean="0"/>
              <a:t>Stages of BA</a:t>
            </a:r>
            <a:endParaRPr lang="en-PH" dirty="0"/>
          </a:p>
        </p:txBody>
      </p:sp>
    </p:spTree>
    <p:extLst>
      <p:ext uri="{BB962C8B-B14F-4D97-AF65-F5344CB8AC3E}">
        <p14:creationId xmlns:p14="http://schemas.microsoft.com/office/powerpoint/2010/main" val="3543958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11. Communication </a:t>
            </a:r>
            <a:r>
              <a:rPr lang="en-US" b="1" dirty="0"/>
              <a:t>and Reporting:</a:t>
            </a:r>
            <a:r>
              <a:rPr lang="en-US" dirty="0"/>
              <a:t> Throughout the life cycle, effective communication of insights and results is crucial. Analysts create reports, dashboards, and visualizations to present findings to stakeholders and decision-makers.</a:t>
            </a:r>
          </a:p>
          <a:p>
            <a:pPr marL="0" indent="0">
              <a:buNone/>
            </a:pPr>
            <a:r>
              <a:rPr lang="en-US" b="1" dirty="0" smtClean="0"/>
              <a:t>12. Decision-Making</a:t>
            </a:r>
            <a:r>
              <a:rPr lang="en-US" b="1" dirty="0"/>
              <a:t>:</a:t>
            </a:r>
            <a:r>
              <a:rPr lang="en-US" dirty="0"/>
              <a:t> Ultimately, the insights and recommendations generated by the analytics process are used to inform decision-making within the organization. These decisions can range from strategic planning to day-to-day operations.</a:t>
            </a:r>
          </a:p>
        </p:txBody>
      </p:sp>
      <p:sp>
        <p:nvSpPr>
          <p:cNvPr id="6" name="Title 5"/>
          <p:cNvSpPr>
            <a:spLocks noGrp="1"/>
          </p:cNvSpPr>
          <p:nvPr>
            <p:ph type="title"/>
          </p:nvPr>
        </p:nvSpPr>
        <p:spPr/>
        <p:txBody>
          <a:bodyPr/>
          <a:lstStyle/>
          <a:p>
            <a:r>
              <a:rPr lang="en-PH" dirty="0" smtClean="0"/>
              <a:t>Stages of BA</a:t>
            </a:r>
            <a:endParaRPr lang="en-PH" dirty="0"/>
          </a:p>
        </p:txBody>
      </p:sp>
    </p:spTree>
    <p:extLst>
      <p:ext uri="{BB962C8B-B14F-4D97-AF65-F5344CB8AC3E}">
        <p14:creationId xmlns:p14="http://schemas.microsoft.com/office/powerpoint/2010/main" val="3357240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Types of Digital Data:</a:t>
            </a:r>
            <a:endParaRPr lang="en-PH" b="1" dirty="0"/>
          </a:p>
        </p:txBody>
      </p:sp>
      <p:sp>
        <p:nvSpPr>
          <p:cNvPr id="3" name="Content Placeholder 2"/>
          <p:cNvSpPr>
            <a:spLocks noGrp="1"/>
          </p:cNvSpPr>
          <p:nvPr>
            <p:ph idx="1"/>
          </p:nvPr>
        </p:nvSpPr>
        <p:spPr>
          <a:xfrm>
            <a:off x="838200" y="1825625"/>
            <a:ext cx="10515600" cy="3807424"/>
          </a:xfrm>
        </p:spPr>
        <p:txBody>
          <a:bodyPr>
            <a:normAutofit lnSpcReduction="10000"/>
          </a:bodyPr>
          <a:lstStyle/>
          <a:p>
            <a:r>
              <a:rPr lang="en-US" b="1" dirty="0"/>
              <a:t>Structured Data:</a:t>
            </a:r>
            <a:r>
              <a:rPr lang="en-US" dirty="0"/>
              <a:t> This type of data is highly organized and follows a specific format. Examples include data stored in relational databases, spreadsheets, and CSV files. Structured data is easy to analyze and typically includes data like customer names, addresses, and transaction amounts.</a:t>
            </a:r>
          </a:p>
          <a:p>
            <a:r>
              <a:rPr lang="en-US" b="1" dirty="0"/>
              <a:t>Unstructured Data:</a:t>
            </a:r>
            <a:r>
              <a:rPr lang="en-US" dirty="0"/>
              <a:t> Unstructured data is not organized in a predefined manner and can be more challenging to analyze. It includes data like text documents, emails, social media posts, videos, and images. Natural language processing (NLP) and text analytics are often used to extract insights from unstructured data.</a:t>
            </a:r>
          </a:p>
        </p:txBody>
      </p:sp>
    </p:spTree>
    <p:extLst>
      <p:ext uri="{BB962C8B-B14F-4D97-AF65-F5344CB8AC3E}">
        <p14:creationId xmlns:p14="http://schemas.microsoft.com/office/powerpoint/2010/main" val="317739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1031</Words>
  <Application>Microsoft Office PowerPoint</Application>
  <PresentationFormat>Widescreen</PresentationFormat>
  <Paragraphs>44</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Business Analytics Life Cycle and Types of Digital Data</vt:lpstr>
      <vt:lpstr>BA Lifecycle</vt:lpstr>
      <vt:lpstr>Stages of BA</vt:lpstr>
      <vt:lpstr>Stages of BA</vt:lpstr>
      <vt:lpstr>Stages of BA</vt:lpstr>
      <vt:lpstr>Stages of BA</vt:lpstr>
      <vt:lpstr>Stages of BA</vt:lpstr>
      <vt:lpstr>Stages of BA</vt:lpstr>
      <vt:lpstr>Types of Digital Data:</vt:lpstr>
      <vt:lpstr>Types of Digital Data:</vt:lpstr>
      <vt:lpstr>Types of Digital Data:</vt:lpstr>
      <vt:lpstr>Types of Digital Data:</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Busines Analytics</dc:title>
  <dc:creator>Dominique Adrias</dc:creator>
  <cp:lastModifiedBy>Dominique Adrias</cp:lastModifiedBy>
  <cp:revision>21</cp:revision>
  <dcterms:created xsi:type="dcterms:W3CDTF">2023-09-04T14:29:07Z</dcterms:created>
  <dcterms:modified xsi:type="dcterms:W3CDTF">2023-09-10T13:32:57Z</dcterms:modified>
</cp:coreProperties>
</file>