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3" r:id="rId4"/>
  </p:sldMasterIdLst>
  <p:notesMasterIdLst>
    <p:notesMasterId r:id="rId6"/>
  </p:notesMasterIdLst>
  <p:handoutMasterIdLst>
    <p:handoutMasterId r:id="rId7"/>
  </p:handoutMasterIdLst>
  <p:sldIdLst>
    <p:sldId id="1218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pos="1005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  <p15:guide id="12" orient="horz" pos="3475" userDrawn="1">
          <p15:clr>
            <a:srgbClr val="A4A3A4"/>
          </p15:clr>
        </p15:guide>
        <p15:guide id="13" orient="horz" pos="4042" userDrawn="1">
          <p15:clr>
            <a:srgbClr val="A4A3A4"/>
          </p15:clr>
        </p15:guide>
        <p15:guide id="14" orient="horz" pos="3997" userDrawn="1">
          <p15:clr>
            <a:srgbClr val="A4A3A4"/>
          </p15:clr>
        </p15:guide>
        <p15:guide id="15" pos="347" userDrawn="1">
          <p15:clr>
            <a:srgbClr val="A4A3A4"/>
          </p15:clr>
        </p15:guide>
        <p15:guide id="16" pos="7353" userDrawn="1">
          <p15:clr>
            <a:srgbClr val="A4A3A4"/>
          </p15:clr>
        </p15:guide>
        <p15:guide id="17" pos="2842" userDrawn="1">
          <p15:clr>
            <a:srgbClr val="A4A3A4"/>
          </p15:clr>
        </p15:guide>
        <p15:guide id="18" pos="2434" userDrawn="1">
          <p15:clr>
            <a:srgbClr val="A4A3A4"/>
          </p15:clr>
        </p15:guide>
        <p15:guide id="19" pos="6947" userDrawn="1">
          <p15:clr>
            <a:srgbClr val="A4A3A4"/>
          </p15:clr>
        </p15:guide>
        <p15:guide id="20" orient="horz" pos="4110" userDrawn="1">
          <p15:clr>
            <a:srgbClr val="A4A3A4"/>
          </p15:clr>
        </p15:guide>
        <p15:guide id="21" orient="horz" pos="2273" userDrawn="1">
          <p15:clr>
            <a:srgbClr val="A4A3A4"/>
          </p15:clr>
        </p15:guide>
        <p15:guide id="22" pos="370" userDrawn="1">
          <p15:clr>
            <a:srgbClr val="A4A3A4"/>
          </p15:clr>
        </p15:guide>
        <p15:guide id="23" pos="2457" userDrawn="1">
          <p15:clr>
            <a:srgbClr val="A4A3A4"/>
          </p15:clr>
        </p15:guide>
        <p15:guide id="24" pos="5246" userDrawn="1">
          <p15:clr>
            <a:srgbClr val="A4A3A4"/>
          </p15:clr>
        </p15:guide>
        <p15:guide id="25" pos="1073" userDrawn="1">
          <p15:clr>
            <a:srgbClr val="A4A3A4"/>
          </p15:clr>
        </p15:guide>
        <p15:guide id="26" pos="3205" userDrawn="1">
          <p15:clr>
            <a:srgbClr val="A4A3A4"/>
          </p15:clr>
        </p15:guide>
        <p15:guide id="27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tel, Johannes-Christopher (DE - Frankfurt)" initials="HJ(-F" lastIdx="1" clrIdx="0">
    <p:extLst>
      <p:ext uri="{19B8F6BF-5375-455C-9EA6-DF929625EA0E}">
        <p15:presenceInfo xmlns:p15="http://schemas.microsoft.com/office/powerpoint/2012/main" userId="S-1-5-21-2094927150-201071529-617630493-1105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7B"/>
    <a:srgbClr val="A1D3EF"/>
    <a:srgbClr val="62B5E5"/>
    <a:srgbClr val="86BC25"/>
    <a:srgbClr val="046A38"/>
    <a:srgbClr val="FFFFFF"/>
    <a:srgbClr val="E7E6E6"/>
    <a:srgbClr val="000000"/>
    <a:srgbClr val="44546A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5071" autoAdjust="0"/>
  </p:normalViewPr>
  <p:slideViewPr>
    <p:cSldViewPr snapToGrid="0" snapToObjects="1" showGuides="1">
      <p:cViewPr>
        <p:scale>
          <a:sx n="80" d="100"/>
          <a:sy n="80" d="100"/>
        </p:scale>
        <p:origin x="245" y="82"/>
      </p:cViewPr>
      <p:guideLst>
        <p:guide pos="1005"/>
        <p:guide orient="horz" pos="1684"/>
        <p:guide orient="horz" pos="3475"/>
        <p:guide orient="horz" pos="4042"/>
        <p:guide orient="horz" pos="3997"/>
        <p:guide pos="347"/>
        <p:guide pos="7353"/>
        <p:guide pos="2842"/>
        <p:guide pos="2434"/>
        <p:guide pos="6947"/>
        <p:guide orient="horz" pos="4110"/>
        <p:guide orient="horz" pos="2273"/>
        <p:guide pos="370"/>
        <p:guide pos="2457"/>
        <p:guide pos="5246"/>
        <p:guide pos="1073"/>
        <p:guide pos="3205"/>
        <p:guide orient="horz" pos="913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6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1992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862" cy="495793"/>
          </a:xfrm>
          <a:prstGeom prst="rect">
            <a:avLst/>
          </a:prstGeom>
        </p:spPr>
        <p:txBody>
          <a:bodyPr vert="horz" lIns="90906" tIns="45454" rIns="90906" bIns="45454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5" y="3"/>
            <a:ext cx="2945862" cy="495793"/>
          </a:xfrm>
          <a:prstGeom prst="rect">
            <a:avLst/>
          </a:prstGeom>
        </p:spPr>
        <p:txBody>
          <a:bodyPr vert="horz" lIns="90906" tIns="45454" rIns="90906" bIns="45454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9308"/>
            <a:ext cx="2945862" cy="495793"/>
          </a:xfrm>
          <a:prstGeom prst="rect">
            <a:avLst/>
          </a:prstGeom>
        </p:spPr>
        <p:txBody>
          <a:bodyPr vert="horz" lIns="90906" tIns="45454" rIns="90906" bIns="45454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5" y="9429308"/>
            <a:ext cx="2945862" cy="495793"/>
          </a:xfrm>
          <a:prstGeom prst="rect">
            <a:avLst/>
          </a:prstGeom>
        </p:spPr>
        <p:txBody>
          <a:bodyPr vert="horz" lIns="90906" tIns="45454" rIns="90906" bIns="45454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8470" tIns="49234" rIns="98470" bIns="49234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6332"/>
          </a:xfrm>
          <a:prstGeom prst="rect">
            <a:avLst/>
          </a:prstGeom>
        </p:spPr>
        <p:txBody>
          <a:bodyPr vert="horz" lIns="98470" tIns="49234" rIns="98470" bIns="49234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0" tIns="49234" rIns="98470" bIns="4923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8470" tIns="49234" rIns="98470" bIns="4923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8470" tIns="49234" rIns="98470" bIns="49234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6332"/>
          </a:xfrm>
          <a:prstGeom prst="rect">
            <a:avLst/>
          </a:prstGeom>
        </p:spPr>
        <p:txBody>
          <a:bodyPr vert="horz" lIns="98470" tIns="49234" rIns="98470" bIns="49234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0587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27051" y="5549440"/>
            <a:ext cx="55689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404814"/>
            <a:ext cx="2178308" cy="3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9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tx1"/>
                </a:solidFill>
              </a:rPr>
              <a:t>2018 Deloitte </a:t>
            </a:r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9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0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8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4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22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4" y="1628775"/>
            <a:ext cx="9129087" cy="46787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57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9293691" cy="4681538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53884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1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32495" cy="1129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1744" y="1701800"/>
            <a:ext cx="6515323" cy="46799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4083067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9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tx1"/>
                </a:solidFill>
              </a:rPr>
              <a:t>2018 Deloitte </a:t>
            </a:r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1113906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837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600969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9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2000" b="0" i="0" baseline="0" dirty="0" smtClean="0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8000" y="295682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11139067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91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0587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27051" y="5549440"/>
            <a:ext cx="55689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405929"/>
            <a:ext cx="2178308" cy="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5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291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3" name="think-cell Slide" r:id="rId5" imgW="317" imgH="318" progId="TCLayout.ActiveDocument.1">
                  <p:embed/>
                </p:oleObj>
              </mc:Choice>
              <mc:Fallback>
                <p:oleObj name="think-cell Slide" r:id="rId5" imgW="317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2000" b="0" i="0" baseline="0" dirty="0" smtClean="0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24934" y="1700213"/>
            <a:ext cx="11142133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06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1439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8000" y="1700214"/>
            <a:ext cx="11136001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58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1439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8000" y="1700214"/>
            <a:ext cx="11136001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17976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2000" b="0" i="0" baseline="0" dirty="0" smtClean="0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4933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7999" y="1700214"/>
            <a:ext cx="3537600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7" y="1700214"/>
            <a:ext cx="3540671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13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24933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7999" y="1700214"/>
            <a:ext cx="3537600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7" y="1700214"/>
            <a:ext cx="3540671" cy="357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229" y="295683"/>
            <a:ext cx="11177091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229" y="651600"/>
            <a:ext cx="11177091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5282296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700213"/>
            <a:ext cx="5285527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32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5282296" cy="46815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4000" y="1700213"/>
            <a:ext cx="5283067" cy="46815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77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27229" y="1700213"/>
            <a:ext cx="5280000" cy="4420800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25844" cy="39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700213"/>
            <a:ext cx="5319272" cy="385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9893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28001" y="2125013"/>
            <a:ext cx="5316825" cy="39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28000" y="1700213"/>
            <a:ext cx="5319272" cy="385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454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21441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28001" y="2125013"/>
            <a:ext cx="5316825" cy="39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28000" y="1700213"/>
            <a:ext cx="5319272" cy="385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3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404814"/>
            <a:ext cx="2178308" cy="307849"/>
          </a:xfrm>
          <a:prstGeom prst="rect">
            <a:avLst/>
          </a:prstGeom>
        </p:spPr>
      </p:pic>
      <p:sp>
        <p:nvSpPr>
          <p:cNvPr id="2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13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53884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24933" y="1700213"/>
            <a:ext cx="4351867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172687" y="1700213"/>
            <a:ext cx="6494380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08523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999" y="295683"/>
            <a:ext cx="11153884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3" y="1700213"/>
            <a:ext cx="4089184" cy="46815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24934" y="1700212"/>
            <a:ext cx="6483065" cy="4681538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26273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70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36000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43147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5199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3" y="3124200"/>
            <a:ext cx="2697184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69885" y="3108510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2931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27051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92000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27051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92000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27051" y="1880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192000" y="1880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27051" y="4256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192000" y="4256213"/>
            <a:ext cx="1968000" cy="147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99525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64475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99525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64475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3244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4934" y="1700214"/>
            <a:ext cx="3672417" cy="19716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60668" cy="19716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280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60668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3684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89913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5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14110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527051" y="171172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14110" y="171172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83669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Co-brand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Co-brand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75679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5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14110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527051" y="171172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14110" y="171172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83669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Co-brand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Co-brand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27051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14109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524933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14109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Co-brand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Co-brand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01437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0001" y="1705968"/>
            <a:ext cx="354057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4934" y="1700214"/>
            <a:ext cx="3525761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41308" y="1705968"/>
            <a:ext cx="352576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784680"/>
            <a:ext cx="3540577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28000" y="1784680"/>
            <a:ext cx="3522693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41307" y="1784680"/>
            <a:ext cx="3525760" cy="391425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5260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502346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4" name="think-cell Slide" r:id="rId5" imgW="317" imgH="318" progId="TCLayout.ActiveDocument.1">
                  <p:embed/>
                </p:oleObj>
              </mc:Choice>
              <mc:Fallback>
                <p:oleObj name="think-cell Slide" r:id="rId5" imgW="317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3600" b="0" i="0" baseline="0" dirty="0" smtClean="0">
              <a:solidFill>
                <a:schemeClr val="bg1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>
            <a:off x="527051" y="5864230"/>
            <a:ext cx="55689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7051" y="6399564"/>
            <a:ext cx="55689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405929"/>
            <a:ext cx="2054224" cy="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4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8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20000" y="2556000"/>
            <a:ext cx="2547067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92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56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2892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95683"/>
            <a:ext cx="11136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8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20000" y="2556000"/>
            <a:ext cx="2547067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92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56000" y="2556000"/>
            <a:ext cx="25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01651" y="6477001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12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5568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131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28000" y="1700213"/>
            <a:ext cx="5568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6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027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5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72739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4" name="think-cell Slide" r:id="rId5" imgW="442" imgH="442" progId="TCLayout.ActiveDocument.1">
                  <p:embed/>
                </p:oleObj>
              </mc:Choice>
              <mc:Fallback>
                <p:oleObj name="think-cell Slide" r:id="rId5" imgW="442" imgH="442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2024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de-DE" sz="2000" b="0" i="0" baseline="0" dirty="0" smtClean="0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50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024"/>
              </a:lnSpc>
              <a:defRPr baseline="0"/>
            </a:lvl1pPr>
          </a:lstStyle>
          <a:p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edit</a:t>
            </a:r>
            <a:r>
              <a:rPr lang="de-DE" noProof="0" dirty="0" smtClean="0"/>
              <a:t> Master title style.</a:t>
            </a:r>
            <a:br>
              <a:rPr lang="de-DE" noProof="0" dirty="0" smtClean="0"/>
            </a:br>
            <a:r>
              <a:rPr lang="de-DE" noProof="0" dirty="0" smtClean="0"/>
              <a:t>Second Line </a:t>
            </a:r>
            <a:r>
              <a:rPr lang="de-DE" noProof="0" dirty="0" err="1" smtClean="0"/>
              <a:t>Lorem</a:t>
            </a:r>
            <a:r>
              <a:rPr lang="de-DE" noProof="0" dirty="0" smtClean="0"/>
              <a:t> </a:t>
            </a:r>
            <a:r>
              <a:rPr lang="de-DE" noProof="0" dirty="0" err="1" smtClean="0"/>
              <a:t>Ipsum</a:t>
            </a:r>
            <a:r>
              <a:rPr lang="de-DE" noProof="0" dirty="0" smtClean="0"/>
              <a:t>.</a:t>
            </a:r>
            <a:endParaRPr lang="de-DE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50" y="1413933"/>
            <a:ext cx="11224685" cy="4707467"/>
          </a:xfrm>
        </p:spPr>
        <p:txBody>
          <a:bodyPr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0586158" y="6425347"/>
            <a:ext cx="1127477" cy="3317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>
                <a:solidFill>
                  <a:prstClr val="black"/>
                </a:solidFill>
              </a:rPr>
              <a:t>Page </a:t>
            </a:r>
            <a:fld id="{AA807A42-CF27-4B84-8583-18EBE418342E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51" y="6425354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>
                <a:solidFill>
                  <a:srgbClr val="404040"/>
                </a:solidFill>
              </a:defRPr>
            </a:lvl1pPr>
          </a:lstStyle>
          <a:p>
            <a:pPr algn="l" defTabSz="685595"/>
            <a:r>
              <a:rPr lang="de-DE" smtClean="0"/>
              <a:t>Future Sales &amp;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626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01">
          <p15:clr>
            <a:srgbClr val="FBAE40"/>
          </p15:clr>
        </p15:guide>
        <p15:guide id="2" pos="9845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96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6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65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8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2018 Deloitte </a:t>
            </a:r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49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1366604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8" name="think-cell Slide" r:id="rId51" imgW="270" imgH="270" progId="TCLayout.ActiveDocument.1">
                  <p:embed/>
                </p:oleObj>
              </mc:Choice>
              <mc:Fallback>
                <p:oleObj name="think-cell Slide" r:id="rId5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50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2000" b="0" i="0" baseline="0" dirty="0" smtClean="0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8000" y="295683"/>
            <a:ext cx="1113600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24934" y="1700214"/>
            <a:ext cx="11142133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Box 17"/>
          <p:cNvSpPr txBox="1"/>
          <p:nvPr userDrawn="1"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tx1"/>
                </a:solidFill>
              </a:rPr>
              <a:t>2018 Deloitte </a:t>
            </a:r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56" r:id="rId3"/>
    <p:sldLayoutId id="2147483857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58" r:id="rId36"/>
    <p:sldLayoutId id="2147483847" r:id="rId37"/>
    <p:sldLayoutId id="2147483848" r:id="rId38"/>
    <p:sldLayoutId id="2147483849" r:id="rId39"/>
    <p:sldLayoutId id="2147483850" r:id="rId40"/>
    <p:sldLayoutId id="2147483851" r:id="rId41"/>
    <p:sldLayoutId id="2147483852" r:id="rId42"/>
    <p:sldLayoutId id="2147483860" r:id="rId43"/>
    <p:sldLayoutId id="2147483853" r:id="rId44"/>
    <p:sldLayoutId id="2147483859" r:id="rId45"/>
    <p:sldLayoutId id="2147483862" r:id="rId4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31">
          <p15:clr>
            <a:srgbClr val="F26B43"/>
          </p15:clr>
        </p15:guide>
        <p15:guide id="5" pos="7349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178">
          <p15:clr>
            <a:srgbClr val="F26B43"/>
          </p15:clr>
        </p15:guide>
        <p15:guide id="8" orient="horz" pos="4088">
          <p15:clr>
            <a:srgbClr val="F26B43"/>
          </p15:clr>
        </p15:guide>
        <p15:guide id="9" pos="3689">
          <p15:clr>
            <a:srgbClr val="F26B43"/>
          </p15:clr>
        </p15:guide>
        <p15:guide id="10" pos="39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2298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3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de-DE" sz="2000" dirty="0" smtClean="0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 </a:t>
            </a:r>
            <a:r>
              <a:rPr lang="de-DE" dirty="0" err="1" smtClean="0"/>
              <a:t>for</a:t>
            </a:r>
            <a:r>
              <a:rPr lang="de-DE" dirty="0" smtClean="0"/>
              <a:t> Sales Cloud Sprint 1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These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stories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assigned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284234"/>
              </p:ext>
            </p:extLst>
          </p:nvPr>
        </p:nvGraphicFramePr>
        <p:xfrm>
          <a:off x="528000" y="1407600"/>
          <a:ext cx="11139744" cy="4977904"/>
        </p:xfrm>
        <a:graphic>
          <a:graphicData uri="http://schemas.openxmlformats.org/drawingml/2006/table">
            <a:tbl>
              <a:tblPr/>
              <a:tblGrid>
                <a:gridCol w="4373184">
                  <a:extLst>
                    <a:ext uri="{9D8B030D-6E8A-4147-A177-3AD203B41FA5}">
                      <a16:colId xmlns:a16="http://schemas.microsoft.com/office/drawing/2014/main" val="3910449910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3045263090"/>
                    </a:ext>
                  </a:extLst>
                </a:gridCol>
                <a:gridCol w="1837944">
                  <a:extLst>
                    <a:ext uri="{9D8B030D-6E8A-4147-A177-3AD203B41FA5}">
                      <a16:colId xmlns:a16="http://schemas.microsoft.com/office/drawing/2014/main" val="1415423364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3405270124"/>
                    </a:ext>
                  </a:extLst>
                </a:gridCol>
              </a:tblGrid>
              <a:tr h="9201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  <a:endParaRPr lang="de-D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Developer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Dependency</a:t>
                      </a:r>
                      <a:endParaRPr lang="de-D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3482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5.3.2.4_1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Account_Enter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additional information on account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qualifiziert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Search_Contact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3305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5.3.3.1_1 Create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Contact_Enter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data_Contact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C&amp;I_Tools_Manage Regions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21373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5.3.3.1_4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Contact_Enter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data_Externe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Person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Search_Contact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00550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5.3.3.2_1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Contact_System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check, if data is existing (duplicate check)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5.3.3.2_1 Create Contact_System check, if data is existing (duplicate check)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72132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C&amp;I_Tools_Manage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26020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5.3.2.1_1 Maintain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Account_Duplicate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Check Edit Process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5.3.2.4_1 Create Account_Enter additional information on account qualifiziert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389043"/>
                  </a:ext>
                </a:extLst>
              </a:tr>
              <a:tr h="46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5.3.2.1_6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Account_(mandatory) by searching in DEAL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Orbis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152776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5.3.3.2_2 Create External Person_System check, if data is existing (duplicate check)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C&amp;I_Tools_Manage Regions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749963"/>
                  </a:ext>
                </a:extLst>
              </a:tr>
              <a:tr h="46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C&amp;I_Display German and Global Client Programs FY20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5.3.X.X_XX Create contact_new contact_generateContactNumber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25407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C&amp;I_Manage FG 500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5.3.2.3_1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Account_Define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sector and industry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3887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C&amp;I_Manage Mountainview client portfolio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5.3.2.3_1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Account_Define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sector and industry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2610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Classifiy by Deloitte Private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5.3.2.3_1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Account_Define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sector and industry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553413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Category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5.3.2.3_1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Account_Define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sector and industry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855597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Search_Account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305976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Search_Contact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33624"/>
                  </a:ext>
                </a:extLst>
              </a:tr>
              <a:tr h="3115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Management_Contact_Deletion Requirement External Person (DSGVO)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5.3.3.2_1 Create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Contact_System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check, if data is existing (duplicate check)</a:t>
                      </a:r>
                    </a:p>
                  </a:txBody>
                  <a:tcPr marL="5623" marR="5623" marT="5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7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61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3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7f2VvZSQKHL0n4CVOmU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WwJdlASCS0vAbsR3dv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YPnKWJSbqYCthmuuiG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XSVlC.QuCch.5UhcFti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zHHjZ5Q422b7P7riIF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JZ1uU1RqO_9cdwQ7JU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PRS_fITgSm0xwI71iNfQ"/>
</p:tagLst>
</file>

<file path=ppt/theme/theme1.xml><?xml version="1.0" encoding="utf-8"?>
<a:theme xmlns:a="http://schemas.openxmlformats.org/drawingml/2006/main" name="Deloitte_US_Onscreen">
  <a:themeElements>
    <a:clrScheme name="Deloitte glob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Standard.pptx" id="{20A96AAF-165A-47B0-A02C-E7B50E932C26}" vid="{B4B212D9-909B-453E-AEDA-3113DC135D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270FE717C02448C7D37FC9B16CC15" ma:contentTypeVersion="1" ma:contentTypeDescription="Create a new document." ma:contentTypeScope="" ma:versionID="15b2458658b7a1415dfdbba5f199968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DFE954-B51A-450B-A4F0-EAC4E2BC448F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71D06F-777A-47CA-9FD1-289F62E493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A608DC-C951-47DF-A061-F882B50173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Deloitte_4_3_Standard</Template>
  <TotalTime>0</TotalTime>
  <Words>204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Verdana</vt:lpstr>
      <vt:lpstr>Wingdings 2</vt:lpstr>
      <vt:lpstr>Deloitte_US_Onscreen</vt:lpstr>
      <vt:lpstr>think-cell Slide</vt:lpstr>
      <vt:lpstr>User Stories for Sales Cloud Sprint 1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Mullins, Dejana (DE - Hamburg)</dc:creator>
  <cp:lastModifiedBy>Roehlen, Andreas (DE - Muenchen)</cp:lastModifiedBy>
  <cp:revision>1320</cp:revision>
  <cp:lastPrinted>2018-07-03T14:42:01Z</cp:lastPrinted>
  <dcterms:created xsi:type="dcterms:W3CDTF">2018-01-09T11:00:39Z</dcterms:created>
  <dcterms:modified xsi:type="dcterms:W3CDTF">2018-10-01T15:38:20Z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0x0101008AB270FE717C02448C7D37FC9B16CC15</vt:lpwstr>
  </property>
</Properties>
</file>