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Lst>
  <p:notesMasterIdLst>
    <p:notesMasterId r:id="rId43"/>
  </p:notesMasterIdLst>
  <p:handoutMasterIdLst>
    <p:handoutMasterId r:id="rId44"/>
  </p:handoutMasterIdLst>
  <p:sldIdLst>
    <p:sldId id="286" r:id="rId2"/>
    <p:sldId id="411" r:id="rId3"/>
    <p:sldId id="289" r:id="rId4"/>
    <p:sldId id="290" r:id="rId5"/>
    <p:sldId id="466" r:id="rId6"/>
    <p:sldId id="468" r:id="rId7"/>
    <p:sldId id="294" r:id="rId8"/>
    <p:sldId id="330" r:id="rId9"/>
    <p:sldId id="331" r:id="rId10"/>
    <p:sldId id="460" r:id="rId11"/>
    <p:sldId id="334" r:id="rId12"/>
    <p:sldId id="338" r:id="rId13"/>
    <p:sldId id="426" r:id="rId14"/>
    <p:sldId id="343" r:id="rId15"/>
    <p:sldId id="448" r:id="rId16"/>
    <p:sldId id="446" r:id="rId17"/>
    <p:sldId id="447" r:id="rId18"/>
    <p:sldId id="449" r:id="rId19"/>
    <p:sldId id="457" r:id="rId20"/>
    <p:sldId id="458" r:id="rId21"/>
    <p:sldId id="345" r:id="rId22"/>
    <p:sldId id="346" r:id="rId23"/>
    <p:sldId id="352" r:id="rId24"/>
    <p:sldId id="459" r:id="rId25"/>
    <p:sldId id="444" r:id="rId26"/>
    <p:sldId id="463" r:id="rId27"/>
    <p:sldId id="464" r:id="rId28"/>
    <p:sldId id="465" r:id="rId29"/>
    <p:sldId id="295" r:id="rId30"/>
    <p:sldId id="300" r:id="rId31"/>
    <p:sldId id="452" r:id="rId32"/>
    <p:sldId id="302" r:id="rId33"/>
    <p:sldId id="305" r:id="rId34"/>
    <p:sldId id="326" r:id="rId35"/>
    <p:sldId id="339" r:id="rId36"/>
    <p:sldId id="354" r:id="rId37"/>
    <p:sldId id="355" r:id="rId38"/>
    <p:sldId id="461" r:id="rId39"/>
    <p:sldId id="462" r:id="rId40"/>
    <p:sldId id="358" r:id="rId41"/>
    <p:sldId id="362" r:id="rId42"/>
  </p:sldIdLst>
  <p:sldSz cx="9144000" cy="6858000" type="screen4x3"/>
  <p:notesSz cx="6858000" cy="9144000"/>
  <p:custDataLst>
    <p:tags r:id="rId45"/>
  </p:custDataLst>
  <p:defaultTextStyle>
    <a:defPPr>
      <a:defRPr lang="en-US"/>
    </a:defPPr>
    <a:lvl1pPr algn="l"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624">
          <p15:clr>
            <a:srgbClr val="A4A3A4"/>
          </p15:clr>
        </p15:guide>
        <p15:guide id="2" orient="horz" pos="3888">
          <p15:clr>
            <a:srgbClr val="A4A3A4"/>
          </p15:clr>
        </p15:guide>
        <p15:guide id="3" pos="5376">
          <p15:clr>
            <a:srgbClr val="A4A3A4"/>
          </p15:clr>
        </p15:guide>
        <p15:guide id="4" pos="2880">
          <p15:clr>
            <a:srgbClr val="A4A3A4"/>
          </p15:clr>
        </p15:guide>
        <p15:guide id="5" pos="38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F7A200"/>
    <a:srgbClr val="5AD6FB"/>
    <a:srgbClr val="1589D3"/>
    <a:srgbClr val="003DAA"/>
    <a:srgbClr val="009900"/>
    <a:srgbClr val="DDDDDD"/>
    <a:srgbClr val="C0C0C0"/>
    <a:srgbClr val="1F497D"/>
    <a:srgbClr val="009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2438" autoAdjust="0"/>
  </p:normalViewPr>
  <p:slideViewPr>
    <p:cSldViewPr snapToObjects="1">
      <p:cViewPr varScale="1">
        <p:scale>
          <a:sx n="103" d="100"/>
          <a:sy n="103" d="100"/>
        </p:scale>
        <p:origin x="1880" y="176"/>
      </p:cViewPr>
      <p:guideLst>
        <p:guide orient="horz" pos="624"/>
        <p:guide orient="horz" pos="3888"/>
        <p:guide pos="5376"/>
        <p:guide pos="2880"/>
        <p:guide pos="384"/>
      </p:guideLst>
    </p:cSldViewPr>
  </p:slideViewPr>
  <p:outlineViewPr>
    <p:cViewPr>
      <p:scale>
        <a:sx n="33" d="100"/>
        <a:sy n="33" d="100"/>
      </p:scale>
      <p:origin x="0" y="960"/>
    </p:cViewPr>
  </p:outlineViewPr>
  <p:notesTextViewPr>
    <p:cViewPr>
      <p:scale>
        <a:sx n="100" d="100"/>
        <a:sy n="100" d="100"/>
      </p:scale>
      <p:origin x="0" y="0"/>
    </p:cViewPr>
  </p:notesTextViewPr>
  <p:sorterViewPr>
    <p:cViewPr>
      <p:scale>
        <a:sx n="200" d="100"/>
        <a:sy n="20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3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dirty="0"/>
          </a:p>
        </p:txBody>
      </p:sp>
      <p:sp>
        <p:nvSpPr>
          <p:cNvPr id="1073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dirty="0"/>
          </a:p>
        </p:txBody>
      </p:sp>
      <p:sp>
        <p:nvSpPr>
          <p:cNvPr id="1073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dirty="0"/>
          </a:p>
        </p:txBody>
      </p:sp>
      <p:sp>
        <p:nvSpPr>
          <p:cNvPr id="1073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ヒラギノ角ゴ Pro W3" charset="0"/>
                <a:cs typeface="ヒラギノ角ゴ Pro W3" charset="0"/>
              </a:defRPr>
            </a:lvl1pPr>
          </a:lstStyle>
          <a:p>
            <a:pPr>
              <a:defRPr/>
            </a:pPr>
            <a:fld id="{37C57610-B298-4E27-8BAD-7A3E9ABFA14E}" type="slidenum">
              <a:rPr lang="en-US"/>
              <a:pPr>
                <a:defRPr/>
              </a:pPr>
              <a:t>‹#›</a:t>
            </a:fld>
            <a:endParaRPr lang="en-US" dirty="0"/>
          </a:p>
        </p:txBody>
      </p:sp>
    </p:spTree>
    <p:extLst>
      <p:ext uri="{BB962C8B-B14F-4D97-AF65-F5344CB8AC3E}">
        <p14:creationId xmlns:p14="http://schemas.microsoft.com/office/powerpoint/2010/main" val="193941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dirty="0"/>
          </a:p>
        </p:txBody>
      </p:sp>
      <p:sp>
        <p:nvSpPr>
          <p:cNvPr id="160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dirty="0"/>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0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0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dirty="0"/>
          </a:p>
        </p:txBody>
      </p:sp>
      <p:sp>
        <p:nvSpPr>
          <p:cNvPr id="160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ヒラギノ角ゴ Pro W3" charset="0"/>
                <a:cs typeface="ヒラギノ角ゴ Pro W3" charset="0"/>
              </a:defRPr>
            </a:lvl1pPr>
          </a:lstStyle>
          <a:p>
            <a:pPr>
              <a:defRPr/>
            </a:pPr>
            <a:fld id="{94828DE7-A01C-4883-B35E-FB776F23FE94}" type="slidenum">
              <a:rPr lang="en-US"/>
              <a:pPr>
                <a:defRPr/>
              </a:pPr>
              <a:t>‹#›</a:t>
            </a:fld>
            <a:endParaRPr lang="en-US" dirty="0"/>
          </a:p>
        </p:txBody>
      </p:sp>
    </p:spTree>
    <p:extLst>
      <p:ext uri="{BB962C8B-B14F-4D97-AF65-F5344CB8AC3E}">
        <p14:creationId xmlns:p14="http://schemas.microsoft.com/office/powerpoint/2010/main" val="34764347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ヒラギノ角ゴ Pro W3" charset="-128"/>
        <a:cs typeface="ヒラギノ角ゴ Pro W3" charset="-128"/>
      </a:defRPr>
    </a:lvl3pPr>
    <a:lvl4pPr marL="1371600" algn="l" rtl="0" eaLnBrk="0" fontAlgn="base" hangingPunct="0">
      <a:spcBef>
        <a:spcPct val="30000"/>
      </a:spcBef>
      <a:spcAft>
        <a:spcPct val="0"/>
      </a:spcAft>
      <a:defRPr sz="1200" kern="1200">
        <a:solidFill>
          <a:schemeClr val="tx1"/>
        </a:solidFill>
        <a:latin typeface="Arial" pitchFamily="-112" charset="0"/>
        <a:ea typeface="ヒラギノ角ゴ Pro W3" charset="-128"/>
        <a:cs typeface="ヒラギノ角ゴ Pro W3" charset="0"/>
      </a:defRPr>
    </a:lvl4pPr>
    <a:lvl5pPr marL="1828800" algn="l" rtl="0" eaLnBrk="0" fontAlgn="base" hangingPunct="0">
      <a:spcBef>
        <a:spcPct val="30000"/>
      </a:spcBef>
      <a:spcAft>
        <a:spcPct val="0"/>
      </a:spcAft>
      <a:defRPr sz="1200" kern="1200">
        <a:solidFill>
          <a:schemeClr val="tx1"/>
        </a:solidFill>
        <a:latin typeface="Arial" pitchFamily="-112" charset="0"/>
        <a:ea typeface="ヒラギノ角ゴ Pro W3" charset="-128"/>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cc2b0dfee_1_36:notes"/>
          <p:cNvSpPr>
            <a:spLocks noGrp="1" noRot="1" noChangeAspect="1"/>
          </p:cNvSpPr>
          <p:nvPr>
            <p:ph type="sldImg" idx="2"/>
          </p:nvPr>
        </p:nvSpPr>
        <p:spPr>
          <a:xfrm>
            <a:off x="14144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2" name="Google Shape;432;g3cc2b0dfee_1_36:notes"/>
          <p:cNvSpPr txBox="1">
            <a:spLocks noGrp="1"/>
          </p:cNvSpPr>
          <p:nvPr>
            <p:ph type="body" idx="1"/>
          </p:nvPr>
        </p:nvSpPr>
        <p:spPr>
          <a:xfrm>
            <a:off x="701040" y="4473893"/>
            <a:ext cx="5608200" cy="3660600"/>
          </a:xfrm>
          <a:prstGeom prst="rect">
            <a:avLst/>
          </a:prstGeom>
          <a:no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433" name="Google Shape;433;g3cc2b0dfee_1_36:notes"/>
          <p:cNvSpPr txBox="1">
            <a:spLocks noGrp="1"/>
          </p:cNvSpPr>
          <p:nvPr>
            <p:ph type="sldNum" idx="12"/>
          </p:nvPr>
        </p:nvSpPr>
        <p:spPr>
          <a:xfrm>
            <a:off x="3970938" y="8829967"/>
            <a:ext cx="3037800" cy="466200"/>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a:t>
            </a:fld>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73902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16</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Arial"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17</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Arial"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18</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Arial"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19</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Arial"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20</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072338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21</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Arial"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22</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Arial"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23</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Arial"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24</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3729631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25</a:t>
            </a:fld>
            <a:endParaRPr lang="en-US" sz="12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41425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cc2b0dfee_1_36:notes"/>
          <p:cNvSpPr>
            <a:spLocks noGrp="1" noRot="1" noChangeAspect="1"/>
          </p:cNvSpPr>
          <p:nvPr>
            <p:ph type="sldImg" idx="2"/>
          </p:nvPr>
        </p:nvSpPr>
        <p:spPr>
          <a:xfrm>
            <a:off x="1414463" y="1162050"/>
            <a:ext cx="4181475"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2" name="Google Shape;432;g3cc2b0dfee_1_36:notes"/>
          <p:cNvSpPr txBox="1">
            <a:spLocks noGrp="1"/>
          </p:cNvSpPr>
          <p:nvPr>
            <p:ph type="body" idx="1"/>
          </p:nvPr>
        </p:nvSpPr>
        <p:spPr>
          <a:xfrm>
            <a:off x="701040" y="4473893"/>
            <a:ext cx="5608200" cy="3660600"/>
          </a:xfrm>
          <a:prstGeom prst="rect">
            <a:avLst/>
          </a:prstGeom>
          <a:no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433" name="Google Shape;433;g3cc2b0dfee_1_36:notes"/>
          <p:cNvSpPr txBox="1">
            <a:spLocks noGrp="1"/>
          </p:cNvSpPr>
          <p:nvPr>
            <p:ph type="sldNum" idx="12"/>
          </p:nvPr>
        </p:nvSpPr>
        <p:spPr>
          <a:xfrm>
            <a:off x="3970938" y="8829967"/>
            <a:ext cx="3037800" cy="466200"/>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a:t>
            </a:fld>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15853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27</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532602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28</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526829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30</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3638530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31</a:t>
            </a:fld>
            <a:endParaRPr lang="en-US" sz="12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010232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38</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3093651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39</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749902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37774AAA-8CB1-4928-BCF0-8263D22F0788}" type="slidenum">
              <a:rPr lang="en-US"/>
              <a:pPr/>
              <a:t>7</a:t>
            </a:fld>
            <a:endParaRPr lang="en-US" dirty="0"/>
          </a:p>
        </p:txBody>
      </p:sp>
      <p:sp>
        <p:nvSpPr>
          <p:cNvPr id="48131" name="Rectangle 2"/>
          <p:cNvSpPr>
            <a:spLocks noGrp="1" noRot="1" noChangeAspect="1" noChangeArrowheads="1" noTextEdit="1"/>
          </p:cNvSpPr>
          <p:nvPr>
            <p:ph type="sldImg"/>
          </p:nvPr>
        </p:nvSpPr>
        <p:spPr>
          <a:xfrm>
            <a:off x="1143000" y="685800"/>
            <a:ext cx="4572000" cy="3429000"/>
          </a:xfrm>
          <a:prstGeom prst="rect">
            <a:avLst/>
          </a:prstGeom>
          <a:ln/>
        </p:spPr>
      </p:sp>
      <p:sp>
        <p:nvSpPr>
          <p:cNvPr id="48132"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9</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872513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10</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527728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11</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dirty="0">
                <a:latin typeface="Arial" charset="0"/>
                <a:ea typeface="ＭＳ Ｐゴシック" charset="0"/>
                <a:cs typeface="ＭＳ Ｐゴシック" charset="0"/>
              </a:rPr>
              <a:t>Look for profiles with only a small number of users in them, or considerable administrative time spent creating new profiles and/or choosing right profile to assign users.</a:t>
            </a:r>
          </a:p>
        </p:txBody>
      </p:sp>
    </p:spTree>
    <p:extLst>
      <p:ext uri="{BB962C8B-B14F-4D97-AF65-F5344CB8AC3E}">
        <p14:creationId xmlns:p14="http://schemas.microsoft.com/office/powerpoint/2010/main" val="305421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12</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956499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13</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3487859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499332DE-4D76-7C46-97AA-E4478E5C3B7C}" type="slidenum">
              <a:rPr lang="en-US" sz="1200"/>
              <a:pPr eaLnBrk="1" hangingPunct="1"/>
              <a:t>15</a:t>
            </a:fld>
            <a:endParaRPr lang="en-US" sz="12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 Id="rId5" Type="http://schemas.openxmlformats.org/officeDocument/2006/relationships/image" Target="../media/image1.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5.xml"/><Relationship Id="rId5" Type="http://schemas.openxmlformats.org/officeDocument/2006/relationships/image" Target="../media/image6.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gradient - subtle.jpg"/>
          <p:cNvPicPr>
            <a:picLocks noChangeAspect="1"/>
          </p:cNvPicPr>
          <p:nvPr/>
        </p:nvPicPr>
        <p:blipFill>
          <a:blip r:embed="rId3"/>
          <a:srcRect/>
          <a:stretch>
            <a:fillRect/>
          </a:stretch>
        </p:blipFill>
        <p:spPr bwMode="auto">
          <a:xfrm>
            <a:off x="-3175" y="0"/>
            <a:ext cx="9169400" cy="6927850"/>
          </a:xfrm>
          <a:prstGeom prst="rect">
            <a:avLst/>
          </a:prstGeom>
          <a:noFill/>
          <a:ln w="9525">
            <a:noFill/>
            <a:miter lim="800000"/>
            <a:headEnd/>
            <a:tailEnd/>
          </a:ln>
        </p:spPr>
      </p:pic>
      <p:pic>
        <p:nvPicPr>
          <p:cNvPr id="5" name="Picture 6" descr="Connectivity_GraphicsV2.png"/>
          <p:cNvPicPr>
            <a:picLocks noChangeAspect="1"/>
          </p:cNvPicPr>
          <p:nvPr/>
        </p:nvPicPr>
        <p:blipFill>
          <a:blip r:embed="rId4"/>
          <a:srcRect r="36873"/>
          <a:stretch>
            <a:fillRect/>
          </a:stretch>
        </p:blipFill>
        <p:spPr bwMode="auto">
          <a:xfrm>
            <a:off x="1382713" y="-2025650"/>
            <a:ext cx="7761287" cy="7040563"/>
          </a:xfrm>
          <a:prstGeom prst="rect">
            <a:avLst/>
          </a:prstGeom>
          <a:noFill/>
          <a:ln w="9525">
            <a:noFill/>
            <a:miter lim="800000"/>
            <a:headEnd/>
            <a:tailEnd/>
          </a:ln>
        </p:spPr>
      </p:pic>
      <p:pic>
        <p:nvPicPr>
          <p:cNvPr id="6" name="Picture 19" descr="SFDC_Logo.png"/>
          <p:cNvPicPr>
            <a:picLocks noChangeAspect="1"/>
          </p:cNvPicPr>
          <p:nvPr/>
        </p:nvPicPr>
        <p:blipFill rotWithShape="1">
          <a:blip r:embed="rId5"/>
          <a:srcRect l="-1837" r="1" b="10930"/>
          <a:stretch/>
        </p:blipFill>
        <p:spPr bwMode="auto">
          <a:xfrm>
            <a:off x="728663" y="3765550"/>
            <a:ext cx="2840037" cy="2095500"/>
          </a:xfrm>
          <a:prstGeom prst="rect">
            <a:avLst/>
          </a:prstGeom>
          <a:noFill/>
          <a:ln>
            <a:noFill/>
          </a:ln>
          <a:effectLst>
            <a:outerShdw blurRad="104775" dir="2700000" algn="tl" rotWithShape="0">
              <a:srgbClr val="003DAA">
                <a:alpha val="40000"/>
              </a:srgbClr>
            </a:outerShdw>
          </a:effectLst>
          <a:extLst/>
        </p:spPr>
      </p:pic>
      <p:pic>
        <p:nvPicPr>
          <p:cNvPr id="7" name="Picture 14" descr="SFDC_Logo_Tag_vert_rev_rgb_TEXT.png"/>
          <p:cNvPicPr>
            <a:picLocks noChangeAspect="1"/>
          </p:cNvPicPr>
          <p:nvPr/>
        </p:nvPicPr>
        <p:blipFill>
          <a:blip r:embed="rId6"/>
          <a:srcRect/>
          <a:stretch>
            <a:fillRect/>
          </a:stretch>
        </p:blipFill>
        <p:spPr bwMode="auto">
          <a:xfrm>
            <a:off x="630238" y="5907088"/>
            <a:ext cx="3143250" cy="414337"/>
          </a:xfrm>
          <a:prstGeom prst="rect">
            <a:avLst/>
          </a:prstGeom>
          <a:noFill/>
          <a:ln w="9525">
            <a:noFill/>
            <a:miter lim="800000"/>
            <a:headEnd/>
            <a:tailEnd/>
          </a:ln>
        </p:spPr>
      </p:pic>
      <p:sp>
        <p:nvSpPr>
          <p:cNvPr id="999428" name="Rectangle 4"/>
          <p:cNvSpPr>
            <a:spLocks noGrp="1" noChangeArrowheads="1"/>
          </p:cNvSpPr>
          <p:nvPr>
            <p:ph type="ctrTitle"/>
          </p:nvPr>
        </p:nvSpPr>
        <p:spPr>
          <a:xfrm>
            <a:off x="623570" y="1939819"/>
            <a:ext cx="8520430" cy="1241425"/>
          </a:xfrm>
        </p:spPr>
        <p:txBody>
          <a:bodyPr anchor="b"/>
          <a:lstStyle>
            <a:lvl1pPr>
              <a:defRPr sz="4400">
                <a:solidFill>
                  <a:schemeClr val="bg1"/>
                </a:solidFill>
              </a:defRPr>
            </a:lvl1pPr>
          </a:lstStyle>
          <a:p>
            <a:r>
              <a:rPr lang="en-US"/>
              <a:t>Click to edit Master title style</a:t>
            </a:r>
            <a:endParaRPr lang="en-US" dirty="0"/>
          </a:p>
        </p:txBody>
      </p:sp>
      <p:sp>
        <p:nvSpPr>
          <p:cNvPr id="999429" name="Rectangle 5"/>
          <p:cNvSpPr>
            <a:spLocks noGrp="1" noChangeArrowheads="1"/>
          </p:cNvSpPr>
          <p:nvPr>
            <p:ph type="subTitle" idx="1"/>
          </p:nvPr>
        </p:nvSpPr>
        <p:spPr>
          <a:xfrm>
            <a:off x="609599" y="3324437"/>
            <a:ext cx="4921295" cy="1421447"/>
          </a:xfrm>
        </p:spPr>
        <p:txBody>
          <a:bodyPr/>
          <a:lstStyle>
            <a:lvl1pPr marL="0" indent="0">
              <a:lnSpc>
                <a:spcPct val="100000"/>
              </a:lnSpc>
              <a:spcBef>
                <a:spcPct val="0"/>
              </a:spcBef>
              <a:buFont typeface="Wingdings" pitchFamily="-112" charset="2"/>
              <a:buNone/>
              <a:defRPr sz="2000" i="0">
                <a:solidFill>
                  <a:srgbClr val="FFFFFF"/>
                </a:solidFill>
              </a:defRPr>
            </a:lvl1pPr>
          </a:lstStyle>
          <a:p>
            <a:r>
              <a:rPr lang="en-US"/>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3" name="Picture 5"/>
          <p:cNvPicPr>
            <a:picLocks/>
          </p:cNvPicPr>
          <p:nvPr/>
        </p:nvPicPr>
        <p:blipFill>
          <a:blip r:embed="rId3"/>
          <a:srcRect/>
          <a:stretch>
            <a:fillRect/>
          </a:stretch>
        </p:blipFill>
        <p:spPr bwMode="auto">
          <a:xfrm>
            <a:off x="-6350" y="-3175"/>
            <a:ext cx="9172575" cy="6875463"/>
          </a:xfrm>
          <a:prstGeom prst="rect">
            <a:avLst/>
          </a:prstGeom>
          <a:noFill/>
          <a:ln w="9525">
            <a:noFill/>
            <a:miter lim="800000"/>
            <a:headEnd/>
            <a:tailEnd/>
          </a:ln>
        </p:spPr>
      </p:pic>
      <p:pic>
        <p:nvPicPr>
          <p:cNvPr id="4" name="Picture 6" descr="Connectivity_GraphicsV2.png"/>
          <p:cNvPicPr>
            <a:picLocks noChangeAspect="1"/>
          </p:cNvPicPr>
          <p:nvPr/>
        </p:nvPicPr>
        <p:blipFill>
          <a:blip r:embed="rId4"/>
          <a:srcRect r="36873"/>
          <a:stretch>
            <a:fillRect/>
          </a:stretch>
        </p:blipFill>
        <p:spPr bwMode="auto">
          <a:xfrm>
            <a:off x="3470275" y="1870075"/>
            <a:ext cx="5737225" cy="5203825"/>
          </a:xfrm>
          <a:prstGeom prst="rect">
            <a:avLst/>
          </a:prstGeom>
          <a:noFill/>
          <a:ln w="9525">
            <a:noFill/>
            <a:miter lim="800000"/>
            <a:headEnd/>
            <a:tailEnd/>
          </a:ln>
        </p:spPr>
      </p:pic>
      <p:pic>
        <p:nvPicPr>
          <p:cNvPr id="5" name="Picture 19" descr="SFDC_Logo.png"/>
          <p:cNvPicPr>
            <a:picLocks noChangeAspect="1"/>
          </p:cNvPicPr>
          <p:nvPr/>
        </p:nvPicPr>
        <p:blipFill rotWithShape="1">
          <a:blip r:embed="rId5"/>
          <a:srcRect l="5288" r="1" b="5891"/>
          <a:stretch/>
        </p:blipFill>
        <p:spPr bwMode="auto">
          <a:xfrm>
            <a:off x="3219450" y="3779838"/>
            <a:ext cx="2759075" cy="2314575"/>
          </a:xfrm>
          <a:prstGeom prst="rect">
            <a:avLst/>
          </a:prstGeom>
          <a:noFill/>
          <a:ln>
            <a:noFill/>
          </a:ln>
          <a:effectLst>
            <a:outerShdw blurRad="104775" dir="2700000" algn="tl" rotWithShape="0">
              <a:srgbClr val="003DAA">
                <a:alpha val="15000"/>
              </a:srgbClr>
            </a:outerShdw>
          </a:effectLst>
          <a:extLst/>
        </p:spPr>
      </p:pic>
      <p:sp>
        <p:nvSpPr>
          <p:cNvPr id="2" name="Title 1"/>
          <p:cNvSpPr>
            <a:spLocks noGrp="1"/>
          </p:cNvSpPr>
          <p:nvPr>
            <p:ph type="title"/>
          </p:nvPr>
        </p:nvSpPr>
        <p:spPr>
          <a:xfrm>
            <a:off x="558800" y="1442720"/>
            <a:ext cx="8026400" cy="2032000"/>
          </a:xfrm>
        </p:spPr>
        <p:txBody>
          <a:bodyPr/>
          <a:lstStyle>
            <a:lvl1pPr algn="ctr">
              <a:defRPr sz="4000">
                <a:solidFill>
                  <a:schemeClr val="bg1"/>
                </a:solidFill>
              </a:defRPr>
            </a:lvl1pPr>
          </a:lstStyle>
          <a:p>
            <a:r>
              <a:rPr lang="en-US"/>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2" name="Picture 5"/>
          <p:cNvPicPr>
            <a:picLocks/>
          </p:cNvPicPr>
          <p:nvPr/>
        </p:nvPicPr>
        <p:blipFill>
          <a:blip r:embed="rId3"/>
          <a:srcRect/>
          <a:stretch>
            <a:fillRect/>
          </a:stretch>
        </p:blipFill>
        <p:spPr bwMode="auto">
          <a:xfrm>
            <a:off x="-6350" y="-3175"/>
            <a:ext cx="9172575" cy="6875463"/>
          </a:xfrm>
          <a:prstGeom prst="rect">
            <a:avLst/>
          </a:prstGeom>
          <a:noFill/>
          <a:ln w="9525">
            <a:noFill/>
            <a:miter lim="800000"/>
            <a:headEnd/>
            <a:tailEnd/>
          </a:ln>
        </p:spPr>
      </p:pic>
      <p:pic>
        <p:nvPicPr>
          <p:cNvPr id="3" name="Picture 7" descr="Untitled.png"/>
          <p:cNvPicPr>
            <a:picLocks noChangeAspect="1"/>
          </p:cNvPicPr>
          <p:nvPr/>
        </p:nvPicPr>
        <p:blipFill>
          <a:blip r:embed="rId4"/>
          <a:srcRect/>
          <a:stretch>
            <a:fillRect/>
          </a:stretch>
        </p:blipFill>
        <p:spPr bwMode="auto">
          <a:xfrm>
            <a:off x="2398713" y="2822575"/>
            <a:ext cx="4346575" cy="12128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Design">
    <p:spTree>
      <p:nvGrpSpPr>
        <p:cNvPr id="1" name=""/>
        <p:cNvGrpSpPr/>
        <p:nvPr/>
      </p:nvGrpSpPr>
      <p:grpSpPr>
        <a:xfrm>
          <a:off x="0" y="0"/>
          <a:ext cx="0" cy="0"/>
          <a:chOff x="0" y="0"/>
          <a:chExt cx="0" cy="0"/>
        </a:xfrm>
      </p:grpSpPr>
      <p:pic>
        <p:nvPicPr>
          <p:cNvPr id="2" name="Picture 5"/>
          <p:cNvPicPr>
            <a:picLocks/>
          </p:cNvPicPr>
          <p:nvPr/>
        </p:nvPicPr>
        <p:blipFill>
          <a:blip r:embed="rId3"/>
          <a:srcRect/>
          <a:stretch>
            <a:fillRect/>
          </a:stretch>
        </p:blipFill>
        <p:spPr bwMode="auto">
          <a:xfrm>
            <a:off x="-6350" y="-3175"/>
            <a:ext cx="9172575" cy="6875463"/>
          </a:xfrm>
          <a:prstGeom prst="rect">
            <a:avLst/>
          </a:prstGeom>
          <a:noFill/>
          <a:ln w="9525">
            <a:noFill/>
            <a:miter lim="800000"/>
            <a:headEnd/>
            <a:tailEnd/>
          </a:ln>
        </p:spPr>
      </p:pic>
      <p:pic>
        <p:nvPicPr>
          <p:cNvPr id="3" name="Picture 4" descr="Connectivity_GraphicsV2.png"/>
          <p:cNvPicPr>
            <a:picLocks noChangeAspect="1"/>
          </p:cNvPicPr>
          <p:nvPr/>
        </p:nvPicPr>
        <p:blipFill>
          <a:blip r:embed="rId4"/>
          <a:srcRect/>
          <a:stretch>
            <a:fillRect/>
          </a:stretch>
        </p:blipFill>
        <p:spPr bwMode="auto">
          <a:xfrm>
            <a:off x="-815975" y="1608138"/>
            <a:ext cx="10226675" cy="58578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peaker Slide">
    <p:spTree>
      <p:nvGrpSpPr>
        <p:cNvPr id="1" name=""/>
        <p:cNvGrpSpPr/>
        <p:nvPr/>
      </p:nvGrpSpPr>
      <p:grpSpPr>
        <a:xfrm>
          <a:off x="0" y="0"/>
          <a:ext cx="0" cy="0"/>
          <a:chOff x="0" y="0"/>
          <a:chExt cx="0" cy="0"/>
        </a:xfrm>
      </p:grpSpPr>
      <p:pic>
        <p:nvPicPr>
          <p:cNvPr id="3" name="Picture 5"/>
          <p:cNvPicPr>
            <a:picLocks/>
          </p:cNvPicPr>
          <p:nvPr/>
        </p:nvPicPr>
        <p:blipFill>
          <a:blip r:embed="rId3"/>
          <a:srcRect/>
          <a:stretch>
            <a:fillRect/>
          </a:stretch>
        </p:blipFill>
        <p:spPr bwMode="auto">
          <a:xfrm>
            <a:off x="-6350" y="-3175"/>
            <a:ext cx="9172575" cy="6875463"/>
          </a:xfrm>
          <a:prstGeom prst="rect">
            <a:avLst/>
          </a:prstGeom>
          <a:noFill/>
          <a:ln w="9525">
            <a:noFill/>
            <a:miter lim="800000"/>
            <a:headEnd/>
            <a:tailEnd/>
          </a:ln>
        </p:spPr>
      </p:pic>
      <p:pic>
        <p:nvPicPr>
          <p:cNvPr id="4" name="Picture 19" descr="SFDC_Logo.png"/>
          <p:cNvPicPr>
            <a:picLocks noChangeAspect="1"/>
          </p:cNvPicPr>
          <p:nvPr/>
        </p:nvPicPr>
        <p:blipFill rotWithShape="1">
          <a:blip r:embed="rId4"/>
          <a:srcRect l="5288" r="1" b="5891"/>
          <a:stretch/>
        </p:blipFill>
        <p:spPr bwMode="auto">
          <a:xfrm>
            <a:off x="865188" y="2084388"/>
            <a:ext cx="2759075" cy="2314575"/>
          </a:xfrm>
          <a:prstGeom prst="rect">
            <a:avLst/>
          </a:prstGeom>
          <a:noFill/>
          <a:ln>
            <a:noFill/>
          </a:ln>
          <a:effectLst>
            <a:outerShdw blurRad="104775" dir="2700000" algn="tl" rotWithShape="0">
              <a:srgbClr val="003DAA">
                <a:alpha val="15000"/>
              </a:srgbClr>
            </a:outerShdw>
          </a:effectLst>
          <a:extLst/>
        </p:spPr>
      </p:pic>
      <p:pic>
        <p:nvPicPr>
          <p:cNvPr id="5" name="Picture 4"/>
          <p:cNvPicPr>
            <a:picLocks noChangeAspect="1" noChangeArrowheads="1"/>
          </p:cNvPicPr>
          <p:nvPr/>
        </p:nvPicPr>
        <p:blipFill>
          <a:blip r:embed="rId5"/>
          <a:srcRect/>
          <a:stretch>
            <a:fillRect/>
          </a:stretch>
        </p:blipFill>
        <p:spPr bwMode="auto">
          <a:xfrm>
            <a:off x="3925888" y="1893888"/>
            <a:ext cx="19050" cy="27432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 Blue">
    <p:spTree>
      <p:nvGrpSpPr>
        <p:cNvPr id="1" name=""/>
        <p:cNvGrpSpPr/>
        <p:nvPr/>
      </p:nvGrpSpPr>
      <p:grpSpPr>
        <a:xfrm>
          <a:off x="0" y="0"/>
          <a:ext cx="0" cy="0"/>
          <a:chOff x="0" y="0"/>
          <a:chExt cx="0" cy="0"/>
        </a:xfrm>
      </p:grpSpPr>
      <p:pic>
        <p:nvPicPr>
          <p:cNvPr id="2" name="Picture 5"/>
          <p:cNvPicPr>
            <a:picLocks/>
          </p:cNvPicPr>
          <p:nvPr/>
        </p:nvPicPr>
        <p:blipFill>
          <a:blip r:embed="rId3"/>
          <a:srcRect/>
          <a:stretch>
            <a:fillRect/>
          </a:stretch>
        </p:blipFill>
        <p:spPr bwMode="auto">
          <a:xfrm>
            <a:off x="-6350" y="-3175"/>
            <a:ext cx="9172575" cy="6875463"/>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ubhead">
  <p:cSld name="Title, Subhead">
    <p:spTree>
      <p:nvGrpSpPr>
        <p:cNvPr id="1" name="Shape 376"/>
        <p:cNvGrpSpPr/>
        <p:nvPr/>
      </p:nvGrpSpPr>
      <p:grpSpPr>
        <a:xfrm>
          <a:off x="0" y="0"/>
          <a:ext cx="0" cy="0"/>
          <a:chOff x="0" y="0"/>
          <a:chExt cx="0" cy="0"/>
        </a:xfrm>
      </p:grpSpPr>
      <p:sp>
        <p:nvSpPr>
          <p:cNvPr id="377" name="Google Shape;377;p44"/>
          <p:cNvSpPr txBox="1">
            <a:spLocks noGrp="1"/>
          </p:cNvSpPr>
          <p:nvPr>
            <p:ph type="title"/>
          </p:nvPr>
        </p:nvSpPr>
        <p:spPr>
          <a:xfrm>
            <a:off x="685801" y="694944"/>
            <a:ext cx="7772399" cy="594300"/>
          </a:xfrm>
          <a:prstGeom prst="rect">
            <a:avLst/>
          </a:prstGeom>
          <a:noFill/>
          <a:ln>
            <a:noFill/>
          </a:ln>
        </p:spPr>
        <p:txBody>
          <a:bodyPr spcFirstLastPara="1" wrap="square" lIns="0" tIns="45700" rIns="0" bIns="0" anchor="b" anchorCtr="0"/>
          <a:lstStyle>
            <a:lvl1pPr marR="0" lvl="0" algn="l" rtl="0">
              <a:lnSpc>
                <a:spcPct val="80000"/>
              </a:lnSpc>
              <a:spcBef>
                <a:spcPts val="0"/>
              </a:spcBef>
              <a:spcAft>
                <a:spcPts val="0"/>
              </a:spcAft>
              <a:buClr>
                <a:schemeClr val="dk1"/>
              </a:buClr>
              <a:buSzPts val="3600"/>
              <a:buFont typeface="Play"/>
              <a:buNone/>
              <a:defRPr sz="2700" b="0" i="0" u="none" strike="noStrike" cap="none">
                <a:solidFill>
                  <a:schemeClr val="dk1"/>
                </a:solidFill>
                <a:latin typeface="Play"/>
                <a:ea typeface="Play"/>
                <a:cs typeface="Play"/>
                <a:sym typeface="Play"/>
              </a:defRPr>
            </a:lvl1pPr>
            <a:lvl2pPr lvl="1" rtl="0">
              <a:spcBef>
                <a:spcPts val="0"/>
              </a:spcBef>
              <a:spcAft>
                <a:spcPts val="0"/>
              </a:spcAft>
              <a:buSzPts val="1400"/>
              <a:buNone/>
              <a:defRPr sz="1350"/>
            </a:lvl2pPr>
            <a:lvl3pPr lvl="2" rtl="0">
              <a:spcBef>
                <a:spcPts val="0"/>
              </a:spcBef>
              <a:spcAft>
                <a:spcPts val="0"/>
              </a:spcAft>
              <a:buSzPts val="1400"/>
              <a:buNone/>
              <a:defRPr sz="1350"/>
            </a:lvl3pPr>
            <a:lvl4pPr lvl="3" rtl="0">
              <a:spcBef>
                <a:spcPts val="0"/>
              </a:spcBef>
              <a:spcAft>
                <a:spcPts val="0"/>
              </a:spcAft>
              <a:buSzPts val="1400"/>
              <a:buNone/>
              <a:defRPr sz="1350"/>
            </a:lvl4pPr>
            <a:lvl5pPr lvl="4" rtl="0">
              <a:spcBef>
                <a:spcPts val="0"/>
              </a:spcBef>
              <a:spcAft>
                <a:spcPts val="0"/>
              </a:spcAft>
              <a:buSzPts val="1400"/>
              <a:buNone/>
              <a:defRPr sz="1350"/>
            </a:lvl5pPr>
            <a:lvl6pPr lvl="5" rtl="0">
              <a:spcBef>
                <a:spcPts val="0"/>
              </a:spcBef>
              <a:spcAft>
                <a:spcPts val="0"/>
              </a:spcAft>
              <a:buSzPts val="1400"/>
              <a:buNone/>
              <a:defRPr sz="1350"/>
            </a:lvl6pPr>
            <a:lvl7pPr lvl="6" rtl="0">
              <a:spcBef>
                <a:spcPts val="0"/>
              </a:spcBef>
              <a:spcAft>
                <a:spcPts val="0"/>
              </a:spcAft>
              <a:buSzPts val="1400"/>
              <a:buNone/>
              <a:defRPr sz="1350"/>
            </a:lvl7pPr>
            <a:lvl8pPr lvl="7" rtl="0">
              <a:spcBef>
                <a:spcPts val="0"/>
              </a:spcBef>
              <a:spcAft>
                <a:spcPts val="0"/>
              </a:spcAft>
              <a:buSzPts val="1400"/>
              <a:buNone/>
              <a:defRPr sz="1350"/>
            </a:lvl8pPr>
            <a:lvl9pPr lvl="8" rtl="0">
              <a:spcBef>
                <a:spcPts val="0"/>
              </a:spcBef>
              <a:spcAft>
                <a:spcPts val="0"/>
              </a:spcAft>
              <a:buSzPts val="1400"/>
              <a:buNone/>
              <a:defRPr sz="1350"/>
            </a:lvl9pPr>
          </a:lstStyle>
          <a:p>
            <a:endParaRPr/>
          </a:p>
        </p:txBody>
      </p:sp>
      <p:sp>
        <p:nvSpPr>
          <p:cNvPr id="378" name="Google Shape;378;p44"/>
          <p:cNvSpPr txBox="1">
            <a:spLocks noGrp="1"/>
          </p:cNvSpPr>
          <p:nvPr>
            <p:ph type="body" idx="1"/>
          </p:nvPr>
        </p:nvSpPr>
        <p:spPr>
          <a:xfrm>
            <a:off x="686041" y="1353312"/>
            <a:ext cx="7772174" cy="475500"/>
          </a:xfrm>
          <a:prstGeom prst="rect">
            <a:avLst/>
          </a:prstGeom>
          <a:noFill/>
          <a:ln>
            <a:noFill/>
          </a:ln>
        </p:spPr>
        <p:txBody>
          <a:bodyPr spcFirstLastPara="1" wrap="square" lIns="0" tIns="0" rIns="0" bIns="0" anchor="t" anchorCtr="0"/>
          <a:lstStyle>
            <a:lvl1pPr marL="342900" marR="0" lvl="0" indent="-171450" algn="l" rtl="0">
              <a:lnSpc>
                <a:spcPct val="100000"/>
              </a:lnSpc>
              <a:spcBef>
                <a:spcPts val="750"/>
              </a:spcBef>
              <a:spcAft>
                <a:spcPts val="0"/>
              </a:spcAft>
              <a:buClr>
                <a:schemeClr val="accent5"/>
              </a:buClr>
              <a:buSzPts val="900"/>
              <a:buFont typeface="Arial"/>
              <a:buNone/>
              <a:defRPr sz="900" b="0" i="0" u="none" strike="noStrike" cap="none">
                <a:solidFill>
                  <a:schemeClr val="dk1"/>
                </a:solidFill>
                <a:latin typeface="Open Sans"/>
                <a:ea typeface="Open Sans"/>
                <a:cs typeface="Open Sans"/>
                <a:sym typeface="Open Sans"/>
              </a:defRPr>
            </a:lvl1pPr>
            <a:lvl2pPr marL="685800" marR="0" lvl="1" indent="-235744" algn="l" rtl="0">
              <a:lnSpc>
                <a:spcPct val="100000"/>
              </a:lnSpc>
              <a:spcBef>
                <a:spcPts val="375"/>
              </a:spcBef>
              <a:spcAft>
                <a:spcPts val="0"/>
              </a:spcAft>
              <a:buClr>
                <a:schemeClr val="accent5"/>
              </a:buClr>
              <a:buSzPts val="1350"/>
              <a:buFont typeface="Arial"/>
              <a:buChar char="•"/>
              <a:defRPr sz="1350" b="0" i="0" u="none" strike="noStrike" cap="none">
                <a:solidFill>
                  <a:schemeClr val="dk1"/>
                </a:solidFill>
                <a:latin typeface="Open Sans"/>
                <a:ea typeface="Open Sans"/>
                <a:cs typeface="Open Sans"/>
                <a:sym typeface="Open Sans"/>
              </a:defRPr>
            </a:lvl2pPr>
            <a:lvl3pPr marL="1028700" marR="0" lvl="2" indent="-228600" algn="l" rtl="0">
              <a:lnSpc>
                <a:spcPct val="100000"/>
              </a:lnSpc>
              <a:spcBef>
                <a:spcPts val="450"/>
              </a:spcBef>
              <a:spcAft>
                <a:spcPts val="0"/>
              </a:spcAft>
              <a:buClr>
                <a:schemeClr val="accent5"/>
              </a:buClr>
              <a:buSzPts val="1200"/>
              <a:buFont typeface="Arial"/>
              <a:buChar char="•"/>
              <a:defRPr sz="1200" b="0" i="0" u="none" strike="noStrike" cap="none">
                <a:solidFill>
                  <a:schemeClr val="dk1"/>
                </a:solidFill>
                <a:latin typeface="Open Sans"/>
                <a:ea typeface="Open Sans"/>
                <a:cs typeface="Open Sans"/>
                <a:sym typeface="Open Sans"/>
              </a:defRPr>
            </a:lvl3pPr>
            <a:lvl4pPr marL="1371600" marR="0" lvl="3" indent="-221456" algn="l" rtl="0">
              <a:lnSpc>
                <a:spcPct val="100000"/>
              </a:lnSpc>
              <a:spcBef>
                <a:spcPts val="450"/>
              </a:spcBef>
              <a:spcAft>
                <a:spcPts val="0"/>
              </a:spcAft>
              <a:buClr>
                <a:schemeClr val="accent5"/>
              </a:buClr>
              <a:buSzPts val="1050"/>
              <a:buFont typeface="Arial"/>
              <a:buChar char="•"/>
              <a:defRPr sz="1050" b="0" i="0" u="none" strike="noStrike" cap="none">
                <a:solidFill>
                  <a:schemeClr val="dk1"/>
                </a:solidFill>
                <a:latin typeface="Open Sans"/>
                <a:ea typeface="Open Sans"/>
                <a:cs typeface="Open Sans"/>
                <a:sym typeface="Open Sans"/>
              </a:defRPr>
            </a:lvl4pPr>
            <a:lvl5pPr marL="1714500" marR="0" lvl="4" indent="-221456" algn="l" rtl="0">
              <a:lnSpc>
                <a:spcPct val="100000"/>
              </a:lnSpc>
              <a:spcBef>
                <a:spcPts val="450"/>
              </a:spcBef>
              <a:spcAft>
                <a:spcPts val="0"/>
              </a:spcAft>
              <a:buClr>
                <a:schemeClr val="accent5"/>
              </a:buClr>
              <a:buSzPts val="1050"/>
              <a:buFont typeface="Arial"/>
              <a:buChar char="•"/>
              <a:defRPr sz="1050" b="0" i="0" u="none" strike="noStrike" cap="none">
                <a:solidFill>
                  <a:schemeClr val="dk1"/>
                </a:solidFill>
                <a:latin typeface="Open Sans"/>
                <a:ea typeface="Open Sans"/>
                <a:cs typeface="Open Sans"/>
                <a:sym typeface="Open Sans"/>
              </a:defRPr>
            </a:lvl5pPr>
            <a:lvl6pPr marL="2057400" marR="0" lvl="5" indent="-257175" algn="l" rtl="0">
              <a:lnSpc>
                <a:spcPct val="90000"/>
              </a:lnSpc>
              <a:spcBef>
                <a:spcPts val="450"/>
              </a:spcBef>
              <a:spcAft>
                <a:spcPts val="0"/>
              </a:spcAft>
              <a:buClr>
                <a:schemeClr val="dk1"/>
              </a:buClr>
              <a:buSzPts val="1800"/>
              <a:buFont typeface="Arial"/>
              <a:buChar char="•"/>
              <a:defRPr sz="1350" b="0" i="0" u="none" strike="noStrike" cap="none">
                <a:solidFill>
                  <a:schemeClr val="dk1"/>
                </a:solidFill>
                <a:latin typeface="Open Sans"/>
                <a:ea typeface="Open Sans"/>
                <a:cs typeface="Open Sans"/>
                <a:sym typeface="Open Sans"/>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Open Sans"/>
                <a:ea typeface="Open Sans"/>
                <a:cs typeface="Open Sans"/>
                <a:sym typeface="Open Sans"/>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Open Sans"/>
                <a:ea typeface="Open Sans"/>
                <a:cs typeface="Open Sans"/>
                <a:sym typeface="Open Sans"/>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15079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9525" y="6716713"/>
            <a:ext cx="9144000" cy="160337"/>
          </a:xfrm>
          <a:prstGeom prst="rect">
            <a:avLst/>
          </a:prstGeom>
          <a:solidFill>
            <a:srgbClr val="1589D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 name="Rectangle 8"/>
          <p:cNvSpPr/>
          <p:nvPr/>
        </p:nvSpPr>
        <p:spPr>
          <a:xfrm>
            <a:off x="0" y="-1"/>
            <a:ext cx="9144000" cy="1439334"/>
          </a:xfrm>
          <a:prstGeom prst="rect">
            <a:avLst/>
          </a:prstGeom>
          <a:gradFill>
            <a:gsLst>
              <a:gs pos="27000">
                <a:schemeClr val="bg1">
                  <a:alpha val="0"/>
                </a:schemeClr>
              </a:gs>
              <a:gs pos="100000">
                <a:srgbClr val="1589D3">
                  <a:alpha val="16000"/>
                </a:srgb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 name="Picture 5" descr="SFDC_Logo.png"/>
          <p:cNvPicPr>
            <a:picLocks noChangeAspect="1"/>
          </p:cNvPicPr>
          <p:nvPr/>
        </p:nvPicPr>
        <p:blipFill rotWithShape="1">
          <a:blip r:embed="rId11"/>
          <a:srcRect t="1424" r="17071" b="35925"/>
          <a:stretch/>
        </p:blipFill>
        <p:spPr bwMode="auto">
          <a:xfrm>
            <a:off x="7688263" y="5951538"/>
            <a:ext cx="1465262" cy="935037"/>
          </a:xfrm>
          <a:prstGeom prst="rect">
            <a:avLst/>
          </a:prstGeom>
          <a:noFill/>
          <a:ln>
            <a:noFill/>
          </a:ln>
          <a:effectLst>
            <a:outerShdw blurRad="50800" dist="38100" dir="6540000" algn="tl" rotWithShape="0">
              <a:srgbClr val="003DAA">
                <a:alpha val="17000"/>
              </a:srgbClr>
            </a:outerShdw>
          </a:effectLst>
          <a:extLst/>
        </p:spPr>
      </p:pic>
      <p:sp>
        <p:nvSpPr>
          <p:cNvPr id="1031" name="Rectangle 3"/>
          <p:cNvSpPr>
            <a:spLocks noGrp="1" noChangeArrowheads="1"/>
          </p:cNvSpPr>
          <p:nvPr>
            <p:ph type="title"/>
          </p:nvPr>
        </p:nvSpPr>
        <p:spPr bwMode="auto">
          <a:xfrm>
            <a:off x="509588" y="254000"/>
            <a:ext cx="82296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2" name="Rectangle 4"/>
          <p:cNvSpPr>
            <a:spLocks noGrp="1" noChangeArrowheads="1"/>
          </p:cNvSpPr>
          <p:nvPr>
            <p:ph type="body" idx="1"/>
          </p:nvPr>
        </p:nvSpPr>
        <p:spPr bwMode="auto">
          <a:xfrm>
            <a:off x="509588" y="1162050"/>
            <a:ext cx="8228012" cy="4476750"/>
          </a:xfrm>
          <a:prstGeom prst="rect">
            <a:avLst/>
          </a:prstGeom>
          <a:noFill/>
          <a:ln w="9525" algn="ctr">
            <a:noFill/>
            <a:miter lim="800000"/>
            <a:headEnd/>
            <a:tailEnd/>
          </a:ln>
        </p:spPr>
        <p:txBody>
          <a:bodyPr vert="horz" wrap="square" lIns="139489" tIns="69745" rIns="139489" bIns="69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65" r:id="rId1"/>
    <p:sldLayoutId id="2147483664" r:id="rId2"/>
    <p:sldLayoutId id="2147483666" r:id="rId3"/>
    <p:sldLayoutId id="2147483667" r:id="rId4"/>
    <p:sldLayoutId id="2147483668" r:id="rId5"/>
    <p:sldLayoutId id="2147483669" r:id="rId6"/>
    <p:sldLayoutId id="2147483670" r:id="rId7"/>
    <p:sldLayoutId id="2147483663" r:id="rId8"/>
    <p:sldLayoutId id="2147483672" r:id="rId9"/>
  </p:sldLayoutIdLst>
  <p:transition>
    <p:fade/>
  </p:transition>
  <p:txStyles>
    <p:titleStyle>
      <a:lvl1pPr algn="l" rtl="0" eaLnBrk="1" fontAlgn="base" hangingPunct="1">
        <a:spcBef>
          <a:spcPct val="0"/>
        </a:spcBef>
        <a:spcAft>
          <a:spcPct val="0"/>
        </a:spcAft>
        <a:defRPr sz="2800" b="1">
          <a:solidFill>
            <a:schemeClr val="tx2"/>
          </a:solidFill>
          <a:latin typeface="+mj-lt"/>
          <a:ea typeface="MS PGothic" pitchFamily="34" charset="-128"/>
          <a:cs typeface="ＭＳ Ｐゴシック" pitchFamily="-112" charset="-128"/>
        </a:defRPr>
      </a:lvl1pPr>
      <a:lvl2pPr algn="l" rtl="0" eaLnBrk="1" fontAlgn="base" hangingPunct="1">
        <a:spcBef>
          <a:spcPct val="0"/>
        </a:spcBef>
        <a:spcAft>
          <a:spcPct val="0"/>
        </a:spcAft>
        <a:defRPr sz="2800" b="1">
          <a:solidFill>
            <a:schemeClr val="tx2"/>
          </a:solidFill>
          <a:latin typeface="Arial" pitchFamily="-112" charset="0"/>
          <a:ea typeface="MS PGothic" pitchFamily="34" charset="-128"/>
          <a:cs typeface="ＭＳ Ｐゴシック" pitchFamily="-112" charset="-128"/>
        </a:defRPr>
      </a:lvl2pPr>
      <a:lvl3pPr algn="l" rtl="0" eaLnBrk="1" fontAlgn="base" hangingPunct="1">
        <a:spcBef>
          <a:spcPct val="0"/>
        </a:spcBef>
        <a:spcAft>
          <a:spcPct val="0"/>
        </a:spcAft>
        <a:defRPr sz="2800" b="1">
          <a:solidFill>
            <a:schemeClr val="tx2"/>
          </a:solidFill>
          <a:latin typeface="Arial" pitchFamily="-112" charset="0"/>
          <a:ea typeface="MS PGothic" pitchFamily="34" charset="-128"/>
          <a:cs typeface="ＭＳ Ｐゴシック" pitchFamily="-112" charset="-128"/>
        </a:defRPr>
      </a:lvl3pPr>
      <a:lvl4pPr algn="l" rtl="0" eaLnBrk="1" fontAlgn="base" hangingPunct="1">
        <a:spcBef>
          <a:spcPct val="0"/>
        </a:spcBef>
        <a:spcAft>
          <a:spcPct val="0"/>
        </a:spcAft>
        <a:defRPr sz="2800" b="1">
          <a:solidFill>
            <a:schemeClr val="tx2"/>
          </a:solidFill>
          <a:latin typeface="Arial" pitchFamily="-112" charset="0"/>
          <a:ea typeface="MS PGothic" pitchFamily="34" charset="-128"/>
          <a:cs typeface="ＭＳ Ｐゴシック" pitchFamily="-112" charset="-128"/>
        </a:defRPr>
      </a:lvl4pPr>
      <a:lvl5pPr algn="l" rtl="0" eaLnBrk="1" fontAlgn="base" hangingPunct="1">
        <a:spcBef>
          <a:spcPct val="0"/>
        </a:spcBef>
        <a:spcAft>
          <a:spcPct val="0"/>
        </a:spcAft>
        <a:defRPr sz="2800" b="1">
          <a:solidFill>
            <a:schemeClr val="tx2"/>
          </a:solidFill>
          <a:latin typeface="Arial" pitchFamily="-112" charset="0"/>
          <a:ea typeface="MS PGothic" pitchFamily="34" charset="-128"/>
          <a:cs typeface="ＭＳ Ｐゴシック" pitchFamily="-112" charset="-128"/>
        </a:defRPr>
      </a:lvl5pPr>
      <a:lvl6pPr marL="457200" algn="l" rtl="0" eaLnBrk="1" fontAlgn="base" hangingPunct="1">
        <a:spcBef>
          <a:spcPct val="0"/>
        </a:spcBef>
        <a:spcAft>
          <a:spcPct val="0"/>
        </a:spcAft>
        <a:defRPr sz="2800" b="1">
          <a:solidFill>
            <a:schemeClr val="tx2"/>
          </a:solidFill>
          <a:latin typeface="Arial" pitchFamily="-112" charset="0"/>
        </a:defRPr>
      </a:lvl6pPr>
      <a:lvl7pPr marL="914400" algn="l" rtl="0" eaLnBrk="1" fontAlgn="base" hangingPunct="1">
        <a:spcBef>
          <a:spcPct val="0"/>
        </a:spcBef>
        <a:spcAft>
          <a:spcPct val="0"/>
        </a:spcAft>
        <a:defRPr sz="2800" b="1">
          <a:solidFill>
            <a:schemeClr val="tx2"/>
          </a:solidFill>
          <a:latin typeface="Arial" pitchFamily="-112" charset="0"/>
        </a:defRPr>
      </a:lvl7pPr>
      <a:lvl8pPr marL="1371600" algn="l" rtl="0" eaLnBrk="1" fontAlgn="base" hangingPunct="1">
        <a:spcBef>
          <a:spcPct val="0"/>
        </a:spcBef>
        <a:spcAft>
          <a:spcPct val="0"/>
        </a:spcAft>
        <a:defRPr sz="2800" b="1">
          <a:solidFill>
            <a:schemeClr val="tx2"/>
          </a:solidFill>
          <a:latin typeface="Arial" pitchFamily="-112" charset="0"/>
        </a:defRPr>
      </a:lvl8pPr>
      <a:lvl9pPr marL="1828800" algn="l" rtl="0" eaLnBrk="1" fontAlgn="base" hangingPunct="1">
        <a:spcBef>
          <a:spcPct val="0"/>
        </a:spcBef>
        <a:spcAft>
          <a:spcPct val="0"/>
        </a:spcAft>
        <a:defRPr sz="2800" b="1">
          <a:solidFill>
            <a:schemeClr val="tx2"/>
          </a:solidFill>
          <a:latin typeface="Arial" pitchFamily="-112" charset="0"/>
        </a:defRPr>
      </a:lvl9pPr>
    </p:titleStyle>
    <p:bodyStyle>
      <a:lvl1pPr marL="228600" indent="-228600" algn="l" rtl="0" eaLnBrk="1" fontAlgn="base" hangingPunct="1">
        <a:lnSpc>
          <a:spcPct val="120000"/>
        </a:lnSpc>
        <a:spcBef>
          <a:spcPct val="20000"/>
        </a:spcBef>
        <a:spcAft>
          <a:spcPct val="0"/>
        </a:spcAft>
        <a:buClr>
          <a:srgbClr val="1589D3"/>
        </a:buClr>
        <a:buFont typeface="Wingdings" pitchFamily="2" charset="2"/>
        <a:buChar char="§"/>
        <a:defRPr sz="2400">
          <a:solidFill>
            <a:schemeClr val="tx1"/>
          </a:solidFill>
          <a:latin typeface="+mn-lt"/>
          <a:ea typeface="MS PGothic" pitchFamily="34" charset="-128"/>
          <a:cs typeface="ＭＳ Ｐゴシック" pitchFamily="-112" charset="-128"/>
        </a:defRPr>
      </a:lvl1pPr>
      <a:lvl2pPr marL="460375" indent="-230188" algn="l" rtl="0" eaLnBrk="1" fontAlgn="base" hangingPunct="1">
        <a:lnSpc>
          <a:spcPct val="120000"/>
        </a:lnSpc>
        <a:spcBef>
          <a:spcPct val="20000"/>
        </a:spcBef>
        <a:spcAft>
          <a:spcPct val="0"/>
        </a:spcAft>
        <a:buClr>
          <a:srgbClr val="1589D3"/>
        </a:buClr>
        <a:buFont typeface="Wingdings" pitchFamily="2" charset="2"/>
        <a:buChar char="§"/>
        <a:defRPr sz="2000">
          <a:solidFill>
            <a:srgbClr val="333333"/>
          </a:solidFill>
          <a:latin typeface="+mn-lt"/>
          <a:ea typeface="MS PGothic" pitchFamily="34" charset="-128"/>
        </a:defRPr>
      </a:lvl2pPr>
      <a:lvl3pPr marL="688975" indent="-227013" algn="l" rtl="0" eaLnBrk="1" fontAlgn="base" hangingPunct="1">
        <a:lnSpc>
          <a:spcPct val="120000"/>
        </a:lnSpc>
        <a:spcBef>
          <a:spcPct val="20000"/>
        </a:spcBef>
        <a:spcAft>
          <a:spcPct val="0"/>
        </a:spcAft>
        <a:buClr>
          <a:srgbClr val="1589D3"/>
        </a:buClr>
        <a:buFont typeface="Wingdings" pitchFamily="2" charset="2"/>
        <a:buChar char="§"/>
        <a:defRPr>
          <a:solidFill>
            <a:schemeClr val="bg2"/>
          </a:solidFill>
          <a:latin typeface="+mn-lt"/>
          <a:ea typeface="ヒラギノ角ゴ Pro W3" charset="-128"/>
          <a:cs typeface="ヒラギノ角ゴ Pro W3" charset="-128"/>
        </a:defRPr>
      </a:lvl3pPr>
      <a:lvl4pPr marL="917575" indent="-227013" algn="l" rtl="0" eaLnBrk="1" fontAlgn="base" hangingPunct="1">
        <a:lnSpc>
          <a:spcPct val="120000"/>
        </a:lnSpc>
        <a:spcBef>
          <a:spcPct val="20000"/>
        </a:spcBef>
        <a:spcAft>
          <a:spcPct val="0"/>
        </a:spcAft>
        <a:buClr>
          <a:srgbClr val="1589D3"/>
        </a:buClr>
        <a:buFont typeface="Wingdings" pitchFamily="2" charset="2"/>
        <a:buChar char="§"/>
        <a:defRPr sz="1600">
          <a:solidFill>
            <a:schemeClr val="bg2"/>
          </a:solidFill>
          <a:latin typeface="+mn-lt"/>
          <a:ea typeface="ヒラギノ角ゴ Pro W3" charset="-128"/>
          <a:cs typeface="ヒラギノ角ゴ Pro W3" charset="0"/>
        </a:defRPr>
      </a:lvl4pPr>
      <a:lvl5pPr marL="1139825" indent="-220663" algn="l" rtl="0" eaLnBrk="1" fontAlgn="base" hangingPunct="1">
        <a:lnSpc>
          <a:spcPct val="120000"/>
        </a:lnSpc>
        <a:spcBef>
          <a:spcPct val="20000"/>
        </a:spcBef>
        <a:spcAft>
          <a:spcPct val="0"/>
        </a:spcAft>
        <a:buClr>
          <a:srgbClr val="1589D3"/>
        </a:buClr>
        <a:buFont typeface="Wingdings" pitchFamily="2" charset="2"/>
        <a:buChar char="§"/>
        <a:defRPr sz="1600">
          <a:solidFill>
            <a:schemeClr val="bg2"/>
          </a:solidFill>
          <a:latin typeface="+mn-lt"/>
          <a:ea typeface="ヒラギノ角ゴ Pro W3" charset="-128"/>
          <a:cs typeface="ヒラギノ角ゴ Pro W3" charset="0"/>
        </a:defRPr>
      </a:lvl5pPr>
      <a:lvl6pPr marL="25146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6pPr>
      <a:lvl7pPr marL="29718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7pPr>
      <a:lvl8pPr marL="34290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8pPr>
      <a:lvl9pPr marL="38862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alesforce.com/docs/en/cce/ldv_deployments/salesforce_large_data_volumes_bp.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help.salesforce.com/HTViewHelpDoc?id=security_controlling_access_using_hierarchies.htm&amp;language=en_U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uccess.salesforce.com/ideaView?id=08730000000Gsa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help.salesforce.com/apex/HTViewHelpDoc?id=changesets_best_practices.ht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iki.developerforce.com/page/Secure_Coding_SQL_Injec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eveloper.salesforce.com/forums/ForumsMain?id=906F00000008qWaIAI" TargetMode="External"/><Relationship Id="rId4" Type="http://schemas.openxmlformats.org/officeDocument/2006/relationships/hyperlink" Target="http://www.salesforce.com/us/developer/docs/pages/Content/pages_security_tips_soql_injection.ht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na1.salesforce.com/help/pdfs/en/salesforce_security_impl_guide.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developer.force.com/cookbook/recipe/trigger-pattern-for-tidy-streamlined-bulkified-trigger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iki.developerforce.com/page/Apex_Code_Best_Practic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iki.developerforce.com/page/Apex_Enterprise_Patterns_-_Separation_of_Concern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developer.force.com/cookbook/recipe/controlling-recursive-trigger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help.salesforce.com/apex/HTViewSolution?id=000133752&amp;language=en_U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eveloper.force.com/cookbook/recipe/trigger-pattern-for-tidy-streamlined-bulkified-trigger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iki.developerforce.com/page/Apex_Code_Best_Practice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www.salesforce.com/us/developer/docs/dev_lifecycle/salesforce_development_lifecycle.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salesforce.com/us/developer/docs/apexcode/Content/apex_testing_best_practices.ht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iki.developerforce.com/page/How_to_Write_Good_Unit_Test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blogs.developerforce.com/engineering/2013/04/designing-optimal-soql-queries-and-reports-for-your-salesforce-apps.html" TargetMode="External"/><Relationship Id="rId2" Type="http://schemas.openxmlformats.org/officeDocument/2006/relationships/hyperlink" Target="http://blogs.developerforce.com/engineering/2013/07/maximizing-the-performance-of-force-com-soql-reports-and-list-views.html" TargetMode="External"/><Relationship Id="rId1" Type="http://schemas.openxmlformats.org/officeDocument/2006/relationships/slideLayout" Target="../slideLayouts/slideLayout2.xml"/><Relationship Id="rId4" Type="http://schemas.openxmlformats.org/officeDocument/2006/relationships/hyperlink" Target="http://www.developerforce.com/events/webinars/2013-04-24/registration.php"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krishhari.wordpress.com/tag/salesforce-trigger-architecture/" TargetMode="External"/><Relationship Id="rId2" Type="http://schemas.openxmlformats.org/officeDocument/2006/relationships/hyperlink" Target="http://developer.force.com/cookbook/recipe/trigger-pattern-for-tidy-streamlined-bulkified-triggers" TargetMode="External"/><Relationship Id="rId1" Type="http://schemas.openxmlformats.org/officeDocument/2006/relationships/slideLayout" Target="../slideLayouts/slideLayout2.xml"/><Relationship Id="rId5" Type="http://schemas.openxmlformats.org/officeDocument/2006/relationships/hyperlink" Target="http://www.salesforce.com/us/developer/docs/apexcode/Content/apex_triggers_order_of_execution.htm" TargetMode="External"/><Relationship Id="rId4" Type="http://schemas.openxmlformats.org/officeDocument/2006/relationships/hyperlink" Target="https://success.salesforce.com/ideaView?id=087300000007Unh"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trust.salesforce.com/trust/practic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4"/>
          <p:cNvSpPr>
            <a:spLocks noGrp="1"/>
          </p:cNvSpPr>
          <p:nvPr>
            <p:ph type="ctrTitle"/>
          </p:nvPr>
        </p:nvSpPr>
        <p:spPr>
          <a:xfrm>
            <a:off x="547688" y="1808646"/>
            <a:ext cx="8520112" cy="1241425"/>
          </a:xfrm>
        </p:spPr>
        <p:txBody>
          <a:bodyPr/>
          <a:lstStyle/>
          <a:p>
            <a:br>
              <a:rPr lang="en-US" sz="4000" dirty="0">
                <a:latin typeface="Arial" charset="0"/>
                <a:ea typeface="ＭＳ Ｐゴシック" charset="0"/>
                <a:cs typeface="ＭＳ Ｐゴシック" charset="0"/>
              </a:rPr>
            </a:br>
            <a:r>
              <a:rPr lang="en-US" sz="3600" dirty="0">
                <a:latin typeface="Arial" charset="0"/>
                <a:ea typeface="ＭＳ Ｐゴシック" charset="0"/>
                <a:cs typeface="ＭＳ Ｐゴシック" charset="0"/>
              </a:rPr>
              <a:t>Germany Org Assessment based on Guardrails and Best Practices</a:t>
            </a:r>
          </a:p>
        </p:txBody>
      </p:sp>
      <p:sp>
        <p:nvSpPr>
          <p:cNvPr id="8194" name="Subtitle 1"/>
          <p:cNvSpPr>
            <a:spLocks noGrp="1"/>
          </p:cNvSpPr>
          <p:nvPr>
            <p:ph type="subTitle" idx="1"/>
          </p:nvPr>
        </p:nvSpPr>
        <p:spPr>
          <a:xfrm>
            <a:off x="533400" y="3050071"/>
            <a:ext cx="4921250" cy="1422400"/>
          </a:xfrm>
        </p:spPr>
        <p:txBody>
          <a:bodyPr/>
          <a:lstStyle/>
          <a:p>
            <a:pPr>
              <a:buFont typeface="Wingdings" charset="0"/>
              <a:buNone/>
            </a:pPr>
            <a:r>
              <a:rPr lang="en-US" dirty="0">
                <a:solidFill>
                  <a:srgbClr val="FFFFFF">
                    <a:alpha val="72000"/>
                  </a:srgbClr>
                </a:solidFill>
                <a:latin typeface="Arial" charset="0"/>
                <a:ea typeface="ＭＳ Ｐゴシック" charset="0"/>
                <a:cs typeface="ＭＳ Ｐゴシック" charset="0"/>
              </a:rPr>
              <a:t>Jan, 2019</a:t>
            </a:r>
          </a:p>
        </p:txBody>
      </p:sp>
      <p:sp>
        <p:nvSpPr>
          <p:cNvPr id="3" name="TextBox 2"/>
          <p:cNvSpPr txBox="1"/>
          <p:nvPr/>
        </p:nvSpPr>
        <p:spPr>
          <a:xfrm>
            <a:off x="149411" y="7052235"/>
            <a:ext cx="6663765" cy="276999"/>
          </a:xfrm>
          <a:prstGeom prst="rect">
            <a:avLst/>
          </a:prstGeom>
          <a:noFill/>
        </p:spPr>
        <p:txBody>
          <a:bodyPr wrap="square" rtlCol="0">
            <a:spAutoFit/>
          </a:bodyPr>
          <a:lstStyle/>
          <a:p>
            <a:r>
              <a:rPr lang="en-US" sz="1200" dirty="0">
                <a:solidFill>
                  <a:schemeClr val="tx1">
                    <a:lumMod val="65000"/>
                    <a:lumOff val="35000"/>
                  </a:schemeClr>
                </a:solidFill>
              </a:rPr>
              <a:t>Corporate Pres – PowerPoint Template – 4x3 FY14.pptx</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350" y="4303398"/>
            <a:ext cx="4419600" cy="3291996"/>
          </a:xfrm>
          <a:prstGeom prst="rect">
            <a:avLst/>
          </a:prstGeom>
          <a:noFill/>
          <a:ln>
            <a:noFill/>
          </a:ln>
        </p:spPr>
      </p:pic>
    </p:spTree>
    <p:extLst>
      <p:ext uri="{BB962C8B-B14F-4D97-AF65-F5344CB8AC3E}">
        <p14:creationId xmlns:p14="http://schemas.microsoft.com/office/powerpoint/2010/main" val="357522389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Org wide Sharing, Roles and Profiles</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8732938"/>
              </p:ext>
            </p:extLst>
          </p:nvPr>
        </p:nvGraphicFramePr>
        <p:xfrm>
          <a:off x="280987" y="1162050"/>
          <a:ext cx="8510587" cy="348488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eaLnBrk="1" hangingPunct="1"/>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There were no DEAL specific security policies, OWD settings, Roles or profiles are been created</a:t>
                      </a:r>
                      <a:r>
                        <a:rPr lang="en-IN" sz="1400" dirty="0"/>
                        <a:t> in the org</a:t>
                      </a:r>
                      <a:endParaRPr lang="en-US" sz="1400" dirty="0">
                        <a:latin typeface="Arial" charset="0"/>
                        <a:ea typeface="ＭＳ Ｐゴシック" charset="0"/>
                        <a:cs typeface="ＭＳ Ｐゴシック" charset="0"/>
                      </a:endParaRPr>
                    </a:p>
                  </a:txBody>
                  <a:tcPr/>
                </a:tc>
                <a:tc>
                  <a:txBody>
                    <a:bodyPr/>
                    <a:lstStyle/>
                    <a:p>
                      <a:pPr algn="ctr"/>
                      <a:r>
                        <a:rPr lang="en-US" sz="1400" dirty="0">
                          <a:solidFill>
                            <a:srgbClr val="FFFFFF"/>
                          </a:solidFill>
                        </a:rPr>
                        <a:t>High </a:t>
                      </a:r>
                    </a:p>
                  </a:txBody>
                  <a:tcPr>
                    <a:solidFill>
                      <a:srgbClr val="FF0000"/>
                    </a:solidFill>
                  </a:tcPr>
                </a:tc>
                <a:tc>
                  <a:txBody>
                    <a:bodyPr/>
                    <a:lstStyle/>
                    <a:p>
                      <a:pPr algn="ctr"/>
                      <a:r>
                        <a:rPr lang="en-US" sz="1400" dirty="0">
                          <a:solidFill>
                            <a:srgbClr val="FFFFFF"/>
                          </a:solidFill>
                        </a:rPr>
                        <a:t>Med</a:t>
                      </a:r>
                    </a:p>
                  </a:txBody>
                  <a:tcPr>
                    <a:solidFill>
                      <a:srgbClr val="FF7600"/>
                    </a:solidFill>
                  </a:tcPr>
                </a:tc>
                <a:tc>
                  <a:txBody>
                    <a:bodyPr/>
                    <a:lstStyle/>
                    <a:p>
                      <a:pPr algn="ctr"/>
                      <a:r>
                        <a:rPr lang="en-US" sz="1400" dirty="0">
                          <a:solidFill>
                            <a:srgbClr val="FFFFFF"/>
                          </a:solidFill>
                        </a:rPr>
                        <a:t>High</a:t>
                      </a:r>
                    </a:p>
                  </a:txBody>
                  <a:tcPr>
                    <a:solidFill>
                      <a:srgbClr val="FF00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pPr eaLnBrk="1" hangingPunct="1"/>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The Security policies, OWD settings, Roles and Profiles has to be defined and created in the initial setup of an org (before starting the customizations and coding)</a:t>
                      </a:r>
                    </a:p>
                    <a:p>
                      <a:pPr eaLnBrk="1" hangingPunct="1"/>
                      <a:endParaRPr lang="en-IN" sz="1400" b="0" i="0" u="none" strike="noStrike" kern="1200" dirty="0">
                        <a:solidFill>
                          <a:schemeClr val="tx1"/>
                        </a:solidFill>
                        <a:effectLst/>
                        <a:latin typeface="Arial" pitchFamily="-112" charset="0"/>
                        <a:ea typeface="MS PGothic" pitchFamily="34" charset="-128"/>
                        <a:cs typeface="ＭＳ Ｐゴシック" charset="0"/>
                      </a:endParaRPr>
                    </a:p>
                    <a:p>
                      <a:r>
                        <a:rPr lang="en-US" sz="1400" dirty="0"/>
                        <a:t>Depending on your sharing settings, roles can control the level of visibility that users have into your organization’s data. Users at any given role level can view, edit, and report on all data owned by or shared with users below them in the hierarchy, unless your organization’s sharing model for an object specifies otherwise. </a:t>
                      </a:r>
                    </a:p>
                    <a:p>
                      <a:r>
                        <a:rPr lang="en-US" sz="1400" dirty="0"/>
                        <a:t>It</a:t>
                      </a:r>
                      <a:r>
                        <a:rPr lang="en-US" sz="1400" baseline="0" dirty="0"/>
                        <a:t> is suggested a simpler Role Hierarchy with greater open visibility.  Maintaining the current role hierarchy is a difficult to manage, maintain, and expensive.  Avoid complex and deep nested roles and group hierarchies as they affect scalability and application performance.</a:t>
                      </a:r>
                      <a:endParaRPr lang="en-US" sz="1400" dirty="0"/>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10</a:t>
            </a:fld>
            <a:endParaRPr lang="en-US" dirty="0"/>
          </a:p>
        </p:txBody>
      </p:sp>
      <p:graphicFrame>
        <p:nvGraphicFramePr>
          <p:cNvPr id="5" name="Table 4">
            <a:extLst>
              <a:ext uri="{FF2B5EF4-FFF2-40B4-BE49-F238E27FC236}">
                <a16:creationId xmlns:a16="http://schemas.microsoft.com/office/drawing/2014/main" id="{0FD7DBEF-3166-1B4F-BEF0-8A3700E979D0}"/>
              </a:ext>
            </a:extLst>
          </p:cNvPr>
          <p:cNvGraphicFramePr>
            <a:graphicFrameLocks noGrp="1"/>
          </p:cNvGraphicFramePr>
          <p:nvPr>
            <p:extLst>
              <p:ext uri="{D42A27DB-BD31-4B8C-83A1-F6EECF244321}">
                <p14:modId xmlns:p14="http://schemas.microsoft.com/office/powerpoint/2010/main" val="2359581315"/>
              </p:ext>
            </p:extLst>
          </p:nvPr>
        </p:nvGraphicFramePr>
        <p:xfrm>
          <a:off x="88900" y="4648200"/>
          <a:ext cx="6096000" cy="216217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424815">
                <a:tc>
                  <a:txBody>
                    <a:bodyPr/>
                    <a:lstStyle/>
                    <a:p>
                      <a:r>
                        <a:rPr lang="en-US" sz="1800" dirty="0"/>
                        <a:t>Reference:</a:t>
                      </a:r>
                      <a:endParaRPr lang="en-US" dirty="0"/>
                    </a:p>
                  </a:txBody>
                  <a:tcPr>
                    <a:solidFill>
                      <a:srgbClr val="5AD6FB"/>
                    </a:solidFill>
                  </a:tcPr>
                </a:tc>
                <a:extLst>
                  <a:ext uri="{0D108BD9-81ED-4DB2-BD59-A6C34878D82A}">
                    <a16:rowId xmlns:a16="http://schemas.microsoft.com/office/drawing/2014/main" val="10000"/>
                  </a:ext>
                </a:extLst>
              </a:tr>
              <a:tr h="370840">
                <a:tc>
                  <a:txBody>
                    <a:bodyPr/>
                    <a:lstStyle/>
                    <a:p>
                      <a:r>
                        <a:rPr lang="en-US" dirty="0">
                          <a:hlinkClick r:id="rId3"/>
                        </a:rPr>
                        <a:t>://www.salesforce.com/docs/en/cce/ldv_deployments/salesforce_large_data_volumes_bp.pdf</a:t>
                      </a:r>
                      <a:endParaRPr lang="en-US" dirty="0"/>
                    </a:p>
                    <a:p>
                      <a:endParaRPr lang="en-US" dirty="0"/>
                    </a:p>
                    <a:p>
                      <a:r>
                        <a:rPr lang="en-US" dirty="0">
                          <a:hlinkClick r:id="rId4"/>
                        </a:rPr>
                        <a:t>https://help.salesforce.com/HTViewHelpDoc?id=security_controlling_access_using_hierarchies.htm&amp;language=en_US</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750374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Application Security and Visibility - Profiles</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132383381"/>
              </p:ext>
            </p:extLst>
          </p:nvPr>
        </p:nvGraphicFramePr>
        <p:xfrm>
          <a:off x="280987" y="1162050"/>
          <a:ext cx="8510587" cy="269240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u="none" strike="noStrike" kern="1200" dirty="0">
                          <a:solidFill>
                            <a:schemeClr val="tx1"/>
                          </a:solidFill>
                          <a:effectLst/>
                          <a:latin typeface="Arial" pitchFamily="-112" charset="0"/>
                          <a:ea typeface="MS PGothic" pitchFamily="34" charset="-128"/>
                          <a:cs typeface="ＭＳ Ｐゴシック" pitchFamily="-112" charset="-128"/>
                        </a:rPr>
                        <a:t>There were no DEAL specific profiles and permission sets are been created</a:t>
                      </a:r>
                      <a:r>
                        <a:rPr lang="en-IN" sz="1600" dirty="0"/>
                        <a:t> in the org</a:t>
                      </a:r>
                      <a:endParaRPr lang="en-US" sz="1600" b="1" dirty="0">
                        <a:solidFill>
                          <a:schemeClr val="tx1"/>
                        </a:solidFill>
                      </a:endParaRPr>
                    </a:p>
                  </a:txBody>
                  <a:tcPr/>
                </a:tc>
                <a:tc>
                  <a:txBody>
                    <a:bodyPr/>
                    <a:lstStyle/>
                    <a:p>
                      <a:pPr algn="ctr"/>
                      <a:r>
                        <a:rPr lang="en-US" sz="1400" dirty="0">
                          <a:solidFill>
                            <a:srgbClr val="FFFFFF"/>
                          </a:solidFill>
                        </a:rPr>
                        <a:t>High </a:t>
                      </a:r>
                    </a:p>
                  </a:txBody>
                  <a:tcPr>
                    <a:solidFill>
                      <a:srgbClr val="FF0000"/>
                    </a:solidFill>
                  </a:tcPr>
                </a:tc>
                <a:tc>
                  <a:txBody>
                    <a:bodyPr/>
                    <a:lstStyle/>
                    <a:p>
                      <a:pPr algn="ctr"/>
                      <a:r>
                        <a:rPr lang="en-US" sz="1400" dirty="0">
                          <a:solidFill>
                            <a:srgbClr val="FFFFFF"/>
                          </a:solidFill>
                        </a:rPr>
                        <a:t>Med</a:t>
                      </a:r>
                    </a:p>
                  </a:txBody>
                  <a:tcPr>
                    <a:solidFill>
                      <a:srgbClr val="FF7600"/>
                    </a:solidFill>
                  </a:tcPr>
                </a:tc>
                <a:tc>
                  <a:txBody>
                    <a:bodyPr/>
                    <a:lstStyle/>
                    <a:p>
                      <a:pPr algn="ctr"/>
                      <a:r>
                        <a:rPr lang="en-US" sz="1400" dirty="0">
                          <a:solidFill>
                            <a:srgbClr val="FFFFFF"/>
                          </a:solidFill>
                        </a:rPr>
                        <a:t>Med</a:t>
                      </a:r>
                    </a:p>
                  </a:txBody>
                  <a:tcPr>
                    <a:solidFill>
                      <a:srgbClr val="FF76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r>
                        <a:rPr lang="en-US" sz="1400" dirty="0"/>
                        <a:t>A profile contains user permissions and access settings that control what users can do within their organization.  Customer's org contains XX profiles many of which contain</a:t>
                      </a:r>
                      <a:r>
                        <a:rPr lang="en-US" sz="1400" baseline="0" dirty="0"/>
                        <a:t> corner case exception modifications. </a:t>
                      </a:r>
                      <a:r>
                        <a:rPr lang="en-US" sz="1400" dirty="0"/>
                        <a:t> It is recommended Customer leverage Permission Sets for</a:t>
                      </a:r>
                      <a:r>
                        <a:rPr lang="en-US" sz="1400" baseline="0" dirty="0"/>
                        <a:t> scalability and limit the proliferation of profiles.   Additionally, consider utilizing Permissions within an Public Read or Public Read / Write to restrict access vs. Sharing Rules, Team Sharing, and or Hierarchies. </a:t>
                      </a:r>
                      <a:endParaRPr lang="en-US" sz="1400" dirty="0"/>
                    </a:p>
                    <a:p>
                      <a:endParaRPr lang="en-US" sz="1400" dirty="0"/>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11</a:t>
            </a:fld>
            <a:endParaRPr lang="en-US" dirty="0"/>
          </a:p>
        </p:txBody>
      </p:sp>
      <p:graphicFrame>
        <p:nvGraphicFramePr>
          <p:cNvPr id="5" name="Table 4"/>
          <p:cNvGraphicFramePr>
            <a:graphicFrameLocks noGrp="1"/>
          </p:cNvGraphicFramePr>
          <p:nvPr>
            <p:extLst/>
          </p:nvPr>
        </p:nvGraphicFramePr>
        <p:xfrm>
          <a:off x="76200" y="4565650"/>
          <a:ext cx="6096000" cy="216217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424815">
                <a:tc>
                  <a:txBody>
                    <a:bodyPr/>
                    <a:lstStyle/>
                    <a:p>
                      <a:r>
                        <a:rPr lang="en-US" sz="1800" dirty="0"/>
                        <a:t>Reference:</a:t>
                      </a:r>
                      <a:endParaRPr lang="en-US" dirty="0"/>
                    </a:p>
                  </a:txBody>
                  <a:tcPr>
                    <a:solidFill>
                      <a:srgbClr val="5AD6FB"/>
                    </a:solidFill>
                  </a:tcPr>
                </a:tc>
                <a:extLst>
                  <a:ext uri="{0D108BD9-81ED-4DB2-BD59-A6C34878D82A}">
                    <a16:rowId xmlns:a16="http://schemas.microsoft.com/office/drawing/2014/main" val="10000"/>
                  </a:ext>
                </a:extLst>
              </a:tr>
              <a:tr h="370840">
                <a:tc>
                  <a:txBody>
                    <a:bodyPr/>
                    <a:lstStyle/>
                    <a:p>
                      <a:r>
                        <a:rPr lang="en-US" dirty="0">
                          <a:hlinkClick r:id="rId3"/>
                        </a:rPr>
                        <a:t>https://success.salesforce.com/ideaView?id=08730000000Gsa5</a:t>
                      </a:r>
                      <a:endParaRPr lang="en-US" dirty="0"/>
                    </a:p>
                    <a:p>
                      <a:endParaRPr lang="en-US" dirty="0"/>
                    </a:p>
                    <a:p>
                      <a:r>
                        <a:rPr lang="en-US" dirty="0">
                          <a:hlinkClick r:id="rId4"/>
                        </a:rPr>
                        <a:t>http://help.salesforce.com/apex/HTViewHelpDoc?id=changesets_best_practices.htm</a:t>
                      </a:r>
                      <a:endParaRPr lang="en-US" dirty="0"/>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117755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SOQL injection</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5921136"/>
              </p:ext>
            </p:extLst>
          </p:nvPr>
        </p:nvGraphicFramePr>
        <p:xfrm>
          <a:off x="280987" y="1162050"/>
          <a:ext cx="8510587" cy="227076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rtl="0" fontAlgn="base"/>
                      <a:r>
                        <a:rPr lang="en-US" sz="1600" kern="1200" dirty="0">
                          <a:solidFill>
                            <a:schemeClr val="dk1"/>
                          </a:solidFill>
                          <a:latin typeface="+mn-lt"/>
                          <a:ea typeface="+mn-ea"/>
                          <a:cs typeface="+mn-cs"/>
                        </a:rPr>
                        <a:t>SOQL injections’ introduce security vulnerabilities</a:t>
                      </a:r>
                      <a:endParaRPr lang="en-US" sz="1600" dirty="0"/>
                    </a:p>
                  </a:txBody>
                  <a:tcPr/>
                </a:tc>
                <a:tc>
                  <a:txBody>
                    <a:bodyPr/>
                    <a:lstStyle/>
                    <a:p>
                      <a:pPr algn="ctr"/>
                      <a:r>
                        <a:rPr lang="en-US" sz="1400" dirty="0">
                          <a:solidFill>
                            <a:srgbClr val="FFFFFF"/>
                          </a:solidFill>
                        </a:rPr>
                        <a:t>High </a:t>
                      </a:r>
                    </a:p>
                  </a:txBody>
                  <a:tcPr>
                    <a:solidFill>
                      <a:srgbClr val="FF0000"/>
                    </a:solidFill>
                  </a:tcPr>
                </a:tc>
                <a:tc>
                  <a:txBody>
                    <a:bodyPr/>
                    <a:lstStyle/>
                    <a:p>
                      <a:pPr algn="ctr"/>
                      <a:r>
                        <a:rPr lang="en-US" sz="1400" dirty="0">
                          <a:solidFill>
                            <a:srgbClr val="FFFFFF"/>
                          </a:solidFill>
                        </a:rPr>
                        <a:t>Med</a:t>
                      </a:r>
                    </a:p>
                  </a:txBody>
                  <a:tcPr>
                    <a:solidFill>
                      <a:srgbClr val="FF7600"/>
                    </a:solidFill>
                  </a:tcPr>
                </a:tc>
                <a:tc>
                  <a:txBody>
                    <a:bodyPr/>
                    <a:lstStyle/>
                    <a:p>
                      <a:pPr algn="ctr"/>
                      <a:r>
                        <a:rPr lang="en-US" sz="1400" dirty="0">
                          <a:solidFill>
                            <a:srgbClr val="FFFFFF"/>
                          </a:solidFill>
                        </a:rPr>
                        <a:t>High</a:t>
                      </a:r>
                    </a:p>
                  </a:txBody>
                  <a:tcPr>
                    <a:solidFill>
                      <a:srgbClr val="FF00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r>
                        <a:rPr lang="en-US" sz="1400" baseline="0" dirty="0"/>
                        <a:t>SOQL injections open to possibility that the URL parameters could be modified to expose security data.  IT is recommend to utilize Apex capabilities such as </a:t>
                      </a:r>
                      <a:r>
                        <a:rPr lang="en-US" sz="1400" b="1" baseline="0" dirty="0"/>
                        <a:t>escapeSingleQuotes</a:t>
                      </a:r>
                      <a:r>
                        <a:rPr lang="en-US" sz="1400" baseline="0" dirty="0"/>
                        <a:t> method to mitigate security risks.</a:t>
                      </a:r>
                    </a:p>
                    <a:p>
                      <a:endParaRPr lang="en-US" sz="1400" dirty="0"/>
                    </a:p>
                    <a:p>
                      <a:endParaRPr lang="en-US" sz="1400" dirty="0"/>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12</a:t>
            </a:fld>
            <a:endParaRPr lang="en-US" dirty="0"/>
          </a:p>
        </p:txBody>
      </p:sp>
      <p:graphicFrame>
        <p:nvGraphicFramePr>
          <p:cNvPr id="5" name="Table 4"/>
          <p:cNvGraphicFramePr>
            <a:graphicFrameLocks noGrp="1"/>
          </p:cNvGraphicFramePr>
          <p:nvPr>
            <p:extLst/>
          </p:nvPr>
        </p:nvGraphicFramePr>
        <p:xfrm>
          <a:off x="282066" y="3956016"/>
          <a:ext cx="6096000" cy="271081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424815">
                <a:tc>
                  <a:txBody>
                    <a:bodyPr/>
                    <a:lstStyle/>
                    <a:p>
                      <a:r>
                        <a:rPr lang="en-US" sz="1800" dirty="0"/>
                        <a:t>Reference:</a:t>
                      </a:r>
                      <a:endParaRPr lang="en-US" dirty="0"/>
                    </a:p>
                  </a:txBody>
                  <a:tcPr>
                    <a:solidFill>
                      <a:srgbClr val="5AD6FB"/>
                    </a:solidFill>
                  </a:tcPr>
                </a:tc>
                <a:extLst>
                  <a:ext uri="{0D108BD9-81ED-4DB2-BD59-A6C34878D82A}">
                    <a16:rowId xmlns:a16="http://schemas.microsoft.com/office/drawing/2014/main" val="10000"/>
                  </a:ext>
                </a:extLst>
              </a:tr>
              <a:tr h="370840">
                <a:tc>
                  <a:txBody>
                    <a:bodyPr/>
                    <a:lstStyle/>
                    <a:p>
                      <a:r>
                        <a:rPr lang="en-US" dirty="0">
                          <a:hlinkClick r:id="rId3"/>
                        </a:rPr>
                        <a:t>http://wiki.developerforce.com/page/Secure_Coding_SQL_Injection</a:t>
                      </a:r>
                      <a:r>
                        <a:rPr lang="en-US" dirty="0"/>
                        <a:t>  </a:t>
                      </a:r>
                    </a:p>
                    <a:p>
                      <a:r>
                        <a:rPr lang="en-US" dirty="0"/>
                        <a:t> </a:t>
                      </a:r>
                      <a:r>
                        <a:rPr lang="en-US" dirty="0">
                          <a:hlinkClick r:id="rId4"/>
                        </a:rPr>
                        <a:t>http://www.salesforce.com/us/developer/docs/pages/Content/pages_security_tips_soql_injection.htm</a:t>
                      </a:r>
                      <a:r>
                        <a:rPr lang="en-US" dirty="0"/>
                        <a:t> </a:t>
                      </a:r>
                    </a:p>
                    <a:p>
                      <a:endParaRPr lang="en-US" dirty="0"/>
                    </a:p>
                    <a:p>
                      <a:r>
                        <a:rPr lang="en-US" dirty="0">
                          <a:hlinkClick r:id="rId5"/>
                        </a:rPr>
                        <a:t>https://developer.salesforce.com/forums/ForumsMain?id=906F00000008qWaIAI</a:t>
                      </a:r>
                      <a:r>
                        <a:rPr lang="en-US" dirty="0"/>
                        <a:t>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270442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APEX Coding - Security</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nvPr>
        </p:nvGraphicFramePr>
        <p:xfrm>
          <a:off x="280987" y="1162050"/>
          <a:ext cx="8510587" cy="302768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baseline="0" dirty="0">
                          <a:solidFill>
                            <a:schemeClr val="tx1"/>
                          </a:solidFill>
                        </a:rPr>
                        <a:t>Apex code is not extending a standard controller, not checking Object permissions and/or Field Level Security on the updates, and thus is exposing potential security loop to the unauthorized Users. Even though "sharing" keyword is utilized, since the controller is not extending a standard controller, all security checks are bypassed.</a:t>
                      </a:r>
                      <a:endParaRPr lang="en-US" sz="1400" baseline="0" dirty="0">
                        <a:solidFill>
                          <a:schemeClr val="tx1"/>
                        </a:solidFill>
                      </a:endParaRPr>
                    </a:p>
                  </a:txBody>
                  <a:tcPr/>
                </a:tc>
                <a:tc>
                  <a:txBody>
                    <a:bodyPr/>
                    <a:lstStyle/>
                    <a:p>
                      <a:pPr algn="ctr"/>
                      <a:r>
                        <a:rPr lang="en-US" sz="1400" dirty="0">
                          <a:solidFill>
                            <a:srgbClr val="FFFFFF"/>
                          </a:solidFill>
                        </a:rPr>
                        <a:t>High </a:t>
                      </a:r>
                    </a:p>
                  </a:txBody>
                  <a:tcPr>
                    <a:solidFill>
                      <a:srgbClr val="FF0000"/>
                    </a:solidFill>
                  </a:tcPr>
                </a:tc>
                <a:tc>
                  <a:txBody>
                    <a:bodyPr/>
                    <a:lstStyle/>
                    <a:p>
                      <a:pPr algn="ctr"/>
                      <a:r>
                        <a:rPr lang="en-US" sz="1400" dirty="0">
                          <a:solidFill>
                            <a:srgbClr val="FFFFFF"/>
                          </a:solidFill>
                        </a:rPr>
                        <a:t>Med</a:t>
                      </a:r>
                    </a:p>
                  </a:txBody>
                  <a:tcPr>
                    <a:solidFill>
                      <a:srgbClr val="FF7600"/>
                    </a:solidFill>
                  </a:tcPr>
                </a:tc>
                <a:tc>
                  <a:txBody>
                    <a:bodyPr/>
                    <a:lstStyle/>
                    <a:p>
                      <a:pPr algn="ctr"/>
                      <a:r>
                        <a:rPr lang="en-US" sz="1400" dirty="0">
                          <a:solidFill>
                            <a:srgbClr val="FFFFFF"/>
                          </a:solidFill>
                        </a:rPr>
                        <a:t>High</a:t>
                      </a:r>
                    </a:p>
                  </a:txBody>
                  <a:tcPr>
                    <a:solidFill>
                      <a:srgbClr val="FF00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r>
                        <a:rPr lang="en-US" sz="1400" dirty="0"/>
                        <a:t>Either change the Apex code to extend from a Standard controller and utilize the SObject in question to do updates or describe the Object and check the permissions before constructing the update.</a:t>
                      </a:r>
                    </a:p>
                    <a:p>
                      <a:endParaRPr lang="en-US" sz="1400" dirty="0"/>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13</a:t>
            </a:fld>
            <a:endParaRPr lang="en-US" dirty="0"/>
          </a:p>
        </p:txBody>
      </p:sp>
      <p:graphicFrame>
        <p:nvGraphicFramePr>
          <p:cNvPr id="5" name="Table 4"/>
          <p:cNvGraphicFramePr>
            <a:graphicFrameLocks noGrp="1"/>
          </p:cNvGraphicFramePr>
          <p:nvPr>
            <p:extLst/>
          </p:nvPr>
        </p:nvGraphicFramePr>
        <p:xfrm>
          <a:off x="76200" y="5442586"/>
          <a:ext cx="6096000" cy="133921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424815">
                <a:tc>
                  <a:txBody>
                    <a:bodyPr/>
                    <a:lstStyle/>
                    <a:p>
                      <a:r>
                        <a:rPr lang="en-US" sz="1800" dirty="0"/>
                        <a:t>Reference</a:t>
                      </a:r>
                      <a:endParaRPr lang="en-US" dirty="0"/>
                    </a:p>
                  </a:txBody>
                  <a:tcPr>
                    <a:solidFill>
                      <a:srgbClr val="5AD6FB"/>
                    </a:solidFill>
                  </a:tcPr>
                </a:tc>
                <a:extLst>
                  <a:ext uri="{0D108BD9-81ED-4DB2-BD59-A6C34878D82A}">
                    <a16:rowId xmlns:a16="http://schemas.microsoft.com/office/drawing/2014/main" val="10000"/>
                  </a:ext>
                </a:extLst>
              </a:tr>
              <a:tr h="370840">
                <a:tc>
                  <a:txBody>
                    <a:bodyPr/>
                    <a:lstStyle/>
                    <a:p>
                      <a:r>
                        <a:rPr lang="en-US" dirty="0">
                          <a:hlinkClick r:id="rId3"/>
                        </a:rPr>
                        <a:t>http://na1.salesforce.com/help/pdfs/en/salesforce_security_impl_guide.pdf</a:t>
                      </a:r>
                      <a:endParaRPr lang="en-US" dirty="0"/>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4518195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558800" y="1443038"/>
            <a:ext cx="8026400" cy="2032000"/>
          </a:xfrm>
        </p:spPr>
        <p:txBody>
          <a:bodyPr/>
          <a:lstStyle/>
          <a:p>
            <a:r>
              <a:rPr lang="en-US" sz="4800" dirty="0">
                <a:latin typeface="Arial" charset="0"/>
                <a:ea typeface="ＭＳ Ｐゴシック" charset="0"/>
                <a:cs typeface="ＭＳ Ｐゴシック" charset="0"/>
              </a:rPr>
              <a:t>Configuration &amp; Development</a:t>
            </a:r>
          </a:p>
        </p:txBody>
      </p:sp>
    </p:spTree>
    <p:extLst>
      <p:ext uri="{BB962C8B-B14F-4D97-AF65-F5344CB8AC3E}">
        <p14:creationId xmlns:p14="http://schemas.microsoft.com/office/powerpoint/2010/main" val="2474388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APEX Triggers - Single Trigger Architecture</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80301259"/>
              </p:ext>
            </p:extLst>
          </p:nvPr>
        </p:nvGraphicFramePr>
        <p:xfrm>
          <a:off x="280987" y="1162050"/>
          <a:ext cx="8510587" cy="476504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The same object should not have multiple triggers. </a:t>
                      </a:r>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Created multiple DEAL trigger classes on standard objects (account, contact, lead, opportunity) - DEAL_AccountTrigger, DEAL_ContactTrigger, DEAL_LeadTrigger, DEAL_OpportunityTrigger</a:t>
                      </a:r>
                      <a:r>
                        <a:rPr lang="en-IN" sz="1400" dirty="0"/>
                        <a:t> </a:t>
                      </a:r>
                      <a:endParaRPr lang="en-US" sz="14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r>
                        <a:rPr lang="en-US" sz="1400" dirty="0">
                          <a:solidFill>
                            <a:srgbClr val="FFFFFF"/>
                          </a:solidFill>
                        </a:rPr>
                        <a:t>High </a:t>
                      </a:r>
                    </a:p>
                  </a:txBody>
                  <a:tcPr>
                    <a:solidFill>
                      <a:srgbClr val="FF0000"/>
                    </a:solidFill>
                  </a:tcPr>
                </a:tc>
                <a:tc>
                  <a:txBody>
                    <a:bodyPr/>
                    <a:lstStyle/>
                    <a:p>
                      <a:pPr algn="ctr"/>
                      <a:r>
                        <a:rPr lang="en-US" sz="1400" dirty="0">
                          <a:solidFill>
                            <a:srgbClr val="FFFFFF"/>
                          </a:solidFill>
                        </a:rPr>
                        <a:t>Med</a:t>
                      </a:r>
                    </a:p>
                  </a:txBody>
                  <a:tcPr>
                    <a:solidFill>
                      <a:srgbClr val="FF7600"/>
                    </a:solidFill>
                  </a:tcPr>
                </a:tc>
                <a:tc>
                  <a:txBody>
                    <a:bodyPr/>
                    <a:lstStyle/>
                    <a:p>
                      <a:pPr algn="ctr"/>
                      <a:r>
                        <a:rPr lang="en-US" sz="1400" dirty="0">
                          <a:solidFill>
                            <a:srgbClr val="FFFFFF"/>
                          </a:solidFill>
                        </a:rPr>
                        <a:t>High</a:t>
                      </a:r>
                    </a:p>
                  </a:txBody>
                  <a:tcPr>
                    <a:solidFill>
                      <a:srgbClr val="FF00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Each object should have one master trigger.  This is helpful in preventing redundant code from executing as all the triggers run in the same context and controls the order of execution.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Have one trigger class per object and in the trigger call the application specific handler methods based on application specific record types.</a:t>
                      </a:r>
                      <a:br>
                        <a:rPr lang="en-IN" sz="1400" b="0" i="0" u="none" strike="noStrike" kern="1200" dirty="0">
                          <a:solidFill>
                            <a:schemeClr val="tx1"/>
                          </a:solidFill>
                          <a:effectLst/>
                          <a:latin typeface="Arial" pitchFamily="-112" charset="0"/>
                          <a:ea typeface="MS PGothic" pitchFamily="34" charset="-128"/>
                          <a:cs typeface="ＭＳ Ｐゴシック" pitchFamily="-112" charset="-128"/>
                        </a:rPr>
                      </a:br>
                      <a:br>
                        <a:rPr lang="en-IN" sz="1400" b="0" i="0" u="none" strike="noStrike" kern="1200" dirty="0">
                          <a:solidFill>
                            <a:schemeClr val="tx1"/>
                          </a:solidFill>
                          <a:effectLst/>
                          <a:latin typeface="Arial" pitchFamily="-112" charset="0"/>
                          <a:ea typeface="MS PGothic" pitchFamily="34" charset="-128"/>
                          <a:cs typeface="ＭＳ Ｐゴシック" pitchFamily="-112" charset="-128"/>
                        </a:rPr>
                      </a:br>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Example:</a:t>
                      </a:r>
                      <a:br>
                        <a:rPr lang="en-IN" sz="1400" b="0" i="0" u="none" strike="noStrike" kern="1200" dirty="0">
                          <a:solidFill>
                            <a:schemeClr val="tx1"/>
                          </a:solidFill>
                          <a:effectLst/>
                          <a:latin typeface="Arial" pitchFamily="-112" charset="0"/>
                          <a:ea typeface="MS PGothic" pitchFamily="34" charset="-128"/>
                          <a:cs typeface="ＭＳ Ｐゴシック" pitchFamily="-112" charset="-128"/>
                        </a:rPr>
                      </a:br>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trigger GCRM_Account on Account{</a:t>
                      </a:r>
                      <a:br>
                        <a:rPr lang="en-IN" sz="1400" b="0" i="0" u="none" strike="noStrike" kern="1200" dirty="0">
                          <a:solidFill>
                            <a:schemeClr val="tx1"/>
                          </a:solidFill>
                          <a:effectLst/>
                          <a:latin typeface="Arial" pitchFamily="-112" charset="0"/>
                          <a:ea typeface="MS PGothic" pitchFamily="34" charset="-128"/>
                          <a:cs typeface="ＭＳ Ｐゴシック" pitchFamily="-112" charset="-128"/>
                        </a:rPr>
                      </a:br>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 if(recordType==DEAL) { Call DEAL specific handlers} </a:t>
                      </a:r>
                      <a:br>
                        <a:rPr lang="en-IN" sz="1400" b="0" i="0" u="none" strike="noStrike" kern="1200" dirty="0">
                          <a:solidFill>
                            <a:schemeClr val="tx1"/>
                          </a:solidFill>
                          <a:effectLst/>
                          <a:latin typeface="Arial" pitchFamily="-112" charset="0"/>
                          <a:ea typeface="MS PGothic" pitchFamily="34" charset="-128"/>
                          <a:cs typeface="ＭＳ Ｐゴシック" pitchFamily="-112" charset="-128"/>
                        </a:rPr>
                      </a:br>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Else...</a:t>
                      </a:r>
                      <a:r>
                        <a:rPr lang="en-IN" sz="1400" dirty="0"/>
                        <a:t> </a:t>
                      </a:r>
                      <a:endParaRPr lang="en-US" sz="1400" dirty="0">
                        <a:latin typeface="Arial" charset="0"/>
                        <a:ea typeface="ＭＳ Ｐゴシック" charset="0"/>
                        <a:cs typeface="ＭＳ Ｐゴシック"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a:p>
                    <a:p>
                      <a:endParaRPr lang="en-US" sz="1400" dirty="0"/>
                    </a:p>
                    <a:p>
                      <a:endParaRPr lang="en-US" sz="1400" dirty="0"/>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15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16329342"/>
              </p:ext>
            </p:extLst>
          </p:nvPr>
        </p:nvGraphicFramePr>
        <p:xfrm>
          <a:off x="88900" y="5391150"/>
          <a:ext cx="6096000" cy="133921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424815">
                <a:tc>
                  <a:txBody>
                    <a:bodyPr/>
                    <a:lstStyle/>
                    <a:p>
                      <a:r>
                        <a:rPr lang="en-US" sz="1800" dirty="0"/>
                        <a:t>Reference:</a:t>
                      </a:r>
                      <a:endParaRPr lang="en-US" dirty="0"/>
                    </a:p>
                  </a:txBody>
                  <a:tcPr>
                    <a:solidFill>
                      <a:srgbClr val="5AD6FB"/>
                    </a:solidFill>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hlinkClick r:id="rId3"/>
                        </a:rPr>
                        <a:t>http://developer.force.com/cookbook/recipe/trigger-pattern-for-tidy-streamlined-bulkified-triggers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580646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APEX Coding - Collections</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98765235"/>
              </p:ext>
            </p:extLst>
          </p:nvPr>
        </p:nvGraphicFramePr>
        <p:xfrm>
          <a:off x="280987" y="1162050"/>
          <a:ext cx="8510587" cy="284480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Multiple queries are made in the same method to get the same object type collection but using different where clauses. This increases memory allocation, reduces performance, and works against governor limits.</a:t>
                      </a:r>
                    </a:p>
                  </a:txBody>
                  <a:tcPr/>
                </a:tc>
                <a:tc>
                  <a:txBody>
                    <a:bodyPr/>
                    <a:lstStyle/>
                    <a:p>
                      <a:pPr algn="ctr"/>
                      <a:r>
                        <a:rPr lang="en-US" sz="1400" dirty="0">
                          <a:solidFill>
                            <a:srgbClr val="FFFFFF"/>
                          </a:solidFill>
                        </a:rPr>
                        <a:t>High </a:t>
                      </a:r>
                    </a:p>
                  </a:txBody>
                  <a:tcPr>
                    <a:solidFill>
                      <a:srgbClr val="FF0000"/>
                    </a:solidFill>
                  </a:tcPr>
                </a:tc>
                <a:tc>
                  <a:txBody>
                    <a:bodyPr/>
                    <a:lstStyle/>
                    <a:p>
                      <a:pPr algn="ctr"/>
                      <a:r>
                        <a:rPr lang="en-US" sz="1400" dirty="0">
                          <a:solidFill>
                            <a:srgbClr val="FFFFFF"/>
                          </a:solidFill>
                        </a:rPr>
                        <a:t>Low</a:t>
                      </a:r>
                    </a:p>
                  </a:txBody>
                  <a:tcPr>
                    <a:solidFill>
                      <a:srgbClr val="009900"/>
                    </a:solidFill>
                  </a:tcPr>
                </a:tc>
                <a:tc>
                  <a:txBody>
                    <a:bodyPr/>
                    <a:lstStyle/>
                    <a:p>
                      <a:pPr algn="ctr"/>
                      <a:r>
                        <a:rPr lang="en-US" sz="1400" dirty="0">
                          <a:solidFill>
                            <a:srgbClr val="FFFFFF"/>
                          </a:solidFill>
                        </a:rPr>
                        <a:t>Med</a:t>
                      </a:r>
                    </a:p>
                  </a:txBody>
                  <a:tcPr>
                    <a:solidFill>
                      <a:srgbClr val="FF66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r>
                        <a:rPr lang="en-US" sz="1400" dirty="0"/>
                        <a:t>It is important to use Apex Collections to efficiently query data and store the data in memory. A combination of using collections and streamlining SOQL queries can substantially help writing efficient Apex code and avoid governor limits.</a:t>
                      </a:r>
                    </a:p>
                    <a:p>
                      <a:endParaRPr lang="en-US" sz="14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Check the </a:t>
                      </a:r>
                      <a:r>
                        <a:rPr lang="en-IN" sz="1400" b="0" kern="1200" dirty="0">
                          <a:solidFill>
                            <a:schemeClr val="tx1"/>
                          </a:solidFill>
                          <a:effectLst/>
                          <a:latin typeface="Arial" pitchFamily="-112" charset="0"/>
                          <a:ea typeface="MS PGothic" pitchFamily="34" charset="-128"/>
                          <a:cs typeface="ＭＳ Ｐゴシック" pitchFamily="-112" charset="-128"/>
                        </a:rPr>
                        <a:t>DEAL_OpportunityTriggerHandler class</a:t>
                      </a:r>
                      <a:endParaRPr lang="en-US" sz="1400" dirty="0"/>
                    </a:p>
                    <a:p>
                      <a:endParaRPr lang="en-US" sz="1400" dirty="0"/>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16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36649719"/>
              </p:ext>
            </p:extLst>
          </p:nvPr>
        </p:nvGraphicFramePr>
        <p:xfrm>
          <a:off x="88900" y="5391150"/>
          <a:ext cx="6096000" cy="133921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424815">
                <a:tc>
                  <a:txBody>
                    <a:bodyPr/>
                    <a:lstStyle/>
                    <a:p>
                      <a:r>
                        <a:rPr lang="en-US" sz="1800" dirty="0"/>
                        <a:t>Reference:</a:t>
                      </a:r>
                      <a:endParaRPr lang="en-US" dirty="0"/>
                    </a:p>
                  </a:txBody>
                  <a:tcPr>
                    <a:solidFill>
                      <a:srgbClr val="5AD6FB"/>
                    </a:solidFill>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hlinkClick r:id="rId3"/>
                        </a:rPr>
                        <a:t>http://wiki.developerforce.com/page/Apex_Code_Best_Practices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122336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APEX Coding - Separation of Concerns</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35765325"/>
              </p:ext>
            </p:extLst>
          </p:nvPr>
        </p:nvGraphicFramePr>
        <p:xfrm>
          <a:off x="280987" y="1162050"/>
          <a:ext cx="8510587" cy="284480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Code is directly using SOQL query strings and the same query string is being rewritten across many other triggers and classes. This is leading to brittle code and increasing maintenance of the code base.</a:t>
                      </a:r>
                    </a:p>
                  </a:txBody>
                  <a:tcPr/>
                </a:tc>
                <a:tc>
                  <a:txBody>
                    <a:bodyPr/>
                    <a:lstStyle/>
                    <a:p>
                      <a:pPr algn="ctr"/>
                      <a:r>
                        <a:rPr lang="en-US" sz="1400" dirty="0">
                          <a:solidFill>
                            <a:srgbClr val="FFFFFF"/>
                          </a:solidFill>
                        </a:rPr>
                        <a:t>High </a:t>
                      </a:r>
                    </a:p>
                  </a:txBody>
                  <a:tcPr>
                    <a:solidFill>
                      <a:srgbClr val="FF0000"/>
                    </a:solidFill>
                  </a:tcPr>
                </a:tc>
                <a:tc>
                  <a:txBody>
                    <a:bodyPr/>
                    <a:lstStyle/>
                    <a:p>
                      <a:pPr algn="ctr"/>
                      <a:r>
                        <a:rPr lang="en-US" sz="1400" dirty="0">
                          <a:solidFill>
                            <a:srgbClr val="FFFFFF"/>
                          </a:solidFill>
                        </a:rPr>
                        <a:t>High</a:t>
                      </a:r>
                    </a:p>
                  </a:txBody>
                  <a:tcPr>
                    <a:solidFill>
                      <a:srgbClr val="FF0000"/>
                    </a:solidFill>
                  </a:tcPr>
                </a:tc>
                <a:tc>
                  <a:txBody>
                    <a:bodyPr/>
                    <a:lstStyle/>
                    <a:p>
                      <a:pPr algn="ctr"/>
                      <a:r>
                        <a:rPr lang="en-US" sz="1400" dirty="0">
                          <a:solidFill>
                            <a:srgbClr val="FFFFFF"/>
                          </a:solidFill>
                        </a:rPr>
                        <a:t>Med</a:t>
                      </a:r>
                    </a:p>
                  </a:txBody>
                  <a:tcPr>
                    <a:solidFill>
                      <a:srgbClr val="FF66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r>
                        <a:rPr lang="en-US" sz="1400" dirty="0"/>
                        <a:t>It is important to utilize the Enterprise patterns to create Separation Of Concerns. For example, utilize a Domain Layer to encapsulate any Domain Objects, Service Layer to encapsulate business logic, and a Selector Layer to encapsulate SOQL queries which feed data into the Domain and Service layers.</a:t>
                      </a:r>
                    </a:p>
                    <a:p>
                      <a:endParaRPr lang="en-US" sz="14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The SOQL query string on </a:t>
                      </a:r>
                      <a:r>
                        <a:rPr lang="en-IN" sz="1400" b="0" kern="1200" dirty="0" err="1">
                          <a:solidFill>
                            <a:schemeClr val="tx1"/>
                          </a:solidFill>
                          <a:effectLst/>
                          <a:latin typeface="Arial" pitchFamily="-112" charset="0"/>
                          <a:ea typeface="MS PGothic" pitchFamily="34" charset="-128"/>
                          <a:cs typeface="ＭＳ Ｐゴシック" pitchFamily="-112" charset="-128"/>
                        </a:rPr>
                        <a:t>DEAL_Team__c</a:t>
                      </a:r>
                      <a:r>
                        <a:rPr lang="en-US" sz="1400" b="0" kern="1200" dirty="0">
                          <a:solidFill>
                            <a:schemeClr val="tx1"/>
                          </a:solidFill>
                          <a:effectLst/>
                          <a:latin typeface="Arial" pitchFamily="-112" charset="0"/>
                          <a:ea typeface="MS PGothic" pitchFamily="34" charset="-128"/>
                          <a:cs typeface="ＭＳ Ｐゴシック" pitchFamily="-112" charset="-128"/>
                        </a:rPr>
                        <a:t> is rewritten in Lead, opportunity and other trigger handler classes</a:t>
                      </a:r>
                      <a:endParaRPr lang="en-IN" sz="1400" b="0" kern="1200" dirty="0">
                        <a:solidFill>
                          <a:schemeClr val="tx1"/>
                        </a:solidFill>
                        <a:effectLst/>
                        <a:latin typeface="Arial" pitchFamily="-112" charset="0"/>
                        <a:ea typeface="MS PGothic" pitchFamily="34" charset="-128"/>
                        <a:cs typeface="ＭＳ Ｐゴシック" pitchFamily="-112" charset="-128"/>
                      </a:endParaRPr>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17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44935637"/>
              </p:ext>
            </p:extLst>
          </p:nvPr>
        </p:nvGraphicFramePr>
        <p:xfrm>
          <a:off x="88900" y="5391150"/>
          <a:ext cx="6096000" cy="133921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424815">
                <a:tc>
                  <a:txBody>
                    <a:bodyPr/>
                    <a:lstStyle/>
                    <a:p>
                      <a:r>
                        <a:rPr lang="en-US" sz="1800" dirty="0"/>
                        <a:t>Reference:</a:t>
                      </a:r>
                      <a:endParaRPr lang="en-US" dirty="0"/>
                    </a:p>
                  </a:txBody>
                  <a:tcPr>
                    <a:solidFill>
                      <a:srgbClr val="5AD6FB"/>
                    </a:solidFill>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hlinkClick r:id="rId3"/>
                        </a:rPr>
                        <a:t>http://wiki.developerforce.com/page/Apex_Enterprise_Patterns_-_Separation_of_Concerns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154090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APEX Triggers - Recursion	</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203646122"/>
              </p:ext>
            </p:extLst>
          </p:nvPr>
        </p:nvGraphicFramePr>
        <p:xfrm>
          <a:off x="280987" y="1162050"/>
          <a:ext cx="8510587" cy="327152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Trigger recursion can cause system performance issues and needs to be handled in a robust and consistent way. Improvements could be made in this area.</a:t>
                      </a:r>
                    </a:p>
                  </a:txBody>
                  <a:tcPr/>
                </a:tc>
                <a:tc>
                  <a:txBody>
                    <a:bodyPr/>
                    <a:lstStyle/>
                    <a:p>
                      <a:pPr algn="ctr"/>
                      <a:r>
                        <a:rPr lang="en-US" sz="1400" dirty="0">
                          <a:solidFill>
                            <a:srgbClr val="FFFFFF"/>
                          </a:solidFill>
                        </a:rPr>
                        <a:t>High </a:t>
                      </a:r>
                    </a:p>
                  </a:txBody>
                  <a:tcPr>
                    <a:solidFill>
                      <a:srgbClr val="FF0000"/>
                    </a:solidFill>
                  </a:tcPr>
                </a:tc>
                <a:tc>
                  <a:txBody>
                    <a:bodyPr/>
                    <a:lstStyle/>
                    <a:p>
                      <a:pPr algn="ctr"/>
                      <a:r>
                        <a:rPr lang="en-US" sz="1400" dirty="0">
                          <a:solidFill>
                            <a:srgbClr val="FFFFFF"/>
                          </a:solidFill>
                        </a:rPr>
                        <a:t>Med</a:t>
                      </a:r>
                    </a:p>
                  </a:txBody>
                  <a:tcPr>
                    <a:solidFill>
                      <a:srgbClr val="FF7600"/>
                    </a:solidFill>
                  </a:tcPr>
                </a:tc>
                <a:tc>
                  <a:txBody>
                    <a:bodyPr/>
                    <a:lstStyle/>
                    <a:p>
                      <a:pPr algn="ctr"/>
                      <a:r>
                        <a:rPr lang="en-US" sz="1400" dirty="0">
                          <a:solidFill>
                            <a:srgbClr val="FFFFFF"/>
                          </a:solidFill>
                        </a:rPr>
                        <a:t>High</a:t>
                      </a:r>
                    </a:p>
                  </a:txBody>
                  <a:tcPr>
                    <a:solidFill>
                      <a:srgbClr val="FF00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r>
                        <a:rPr lang="en-US" sz="1400" dirty="0"/>
                        <a:t>Trigger recursion can result in degraded performance when records are saved, or unhandled exceptions. The coding standards documentation should be updated to reflect a consistent approach to handling recursion within trigger code. The design process should ensure that developers adhere to this approach.</a:t>
                      </a:r>
                    </a:p>
                    <a:p>
                      <a:endParaRPr lang="en-US" sz="1400" dirty="0"/>
                    </a:p>
                    <a:p>
                      <a:r>
                        <a:rPr lang="en-US" sz="1400" dirty="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All the trigger codes should have recursive checks. See the article </a:t>
                      </a:r>
                      <a:br>
                        <a:rPr lang="en-IN" sz="1400" b="0" i="0" u="none" strike="noStrike" kern="1200" dirty="0">
                          <a:solidFill>
                            <a:schemeClr val="tx1"/>
                          </a:solidFill>
                          <a:effectLst/>
                          <a:latin typeface="Arial" pitchFamily="-112" charset="0"/>
                          <a:ea typeface="MS PGothic" pitchFamily="34" charset="-128"/>
                          <a:cs typeface="ＭＳ Ｐゴシック" pitchFamily="-112" charset="-128"/>
                        </a:rPr>
                      </a:br>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https://developer.secure.force.com/cookbook/recipe/controlling-recursive-triggers</a:t>
                      </a:r>
                      <a:r>
                        <a:rPr lang="en-IN" sz="1400" dirty="0"/>
                        <a:t> </a:t>
                      </a:r>
                      <a:endParaRPr lang="en-US" sz="1400" dirty="0">
                        <a:latin typeface="Arial" charset="0"/>
                        <a:ea typeface="ＭＳ Ｐゴシック" charset="0"/>
                        <a:cs typeface="ＭＳ Ｐゴシック" charset="0"/>
                      </a:endParaRPr>
                    </a:p>
                    <a:p>
                      <a:endParaRPr lang="en-US" sz="1400" dirty="0"/>
                    </a:p>
                  </a:txBody>
                  <a:tcPr>
                    <a:noFill/>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18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8088405"/>
              </p:ext>
            </p:extLst>
          </p:nvPr>
        </p:nvGraphicFramePr>
        <p:xfrm>
          <a:off x="0" y="4730083"/>
          <a:ext cx="6096000" cy="216217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424815">
                <a:tc>
                  <a:txBody>
                    <a:bodyPr/>
                    <a:lstStyle/>
                    <a:p>
                      <a:r>
                        <a:rPr lang="en-US" sz="1800" dirty="0"/>
                        <a:t>Reference:</a:t>
                      </a:r>
                      <a:endParaRPr lang="en-US" dirty="0"/>
                    </a:p>
                  </a:txBody>
                  <a:tcPr>
                    <a:solidFill>
                      <a:srgbClr val="5AD6FB"/>
                    </a:solidFill>
                  </a:tcPr>
                </a:tc>
                <a:extLst>
                  <a:ext uri="{0D108BD9-81ED-4DB2-BD59-A6C34878D82A}">
                    <a16:rowId xmlns:a16="http://schemas.microsoft.com/office/drawing/2014/main" val="10000"/>
                  </a:ext>
                </a:extLst>
              </a:tr>
              <a:tr h="370840">
                <a:tc>
                  <a:txBody>
                    <a:bodyPr/>
                    <a:lstStyle/>
                    <a:p>
                      <a:r>
                        <a:rPr lang="en-US" dirty="0">
                          <a:hlinkClick r:id="rId3"/>
                        </a:rPr>
                        <a:t>http://developer.force.com/cookbook/recipe/controlling-recursive-triggers</a:t>
                      </a:r>
                      <a:endParaRPr lang="en-US" dirty="0"/>
                    </a:p>
                    <a:p>
                      <a:endParaRPr lang="en-US" dirty="0"/>
                    </a:p>
                    <a:p>
                      <a:r>
                        <a:rPr lang="en-US" dirty="0">
                          <a:hlinkClick r:id="rId4"/>
                        </a:rPr>
                        <a:t>http://help.salesforce.com/apex/HTViewSolution?id=000133752&amp;language=en_US</a:t>
                      </a:r>
                      <a:endParaRPr lang="en-US" dirty="0"/>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207593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Page Layouts</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64262869"/>
              </p:ext>
            </p:extLst>
          </p:nvPr>
        </p:nvGraphicFramePr>
        <p:xfrm>
          <a:off x="280987" y="1162050"/>
          <a:ext cx="8510587" cy="263144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eaLnBrk="1" hangingPunct="1"/>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Updated the "Account Layout" by adding DEAL specific fields eg DEAL_ApprovalCIR__c</a:t>
                      </a:r>
                      <a:br>
                        <a:rPr lang="en-IN" sz="1400" b="0" i="0" u="none" strike="noStrike" kern="1200" dirty="0">
                          <a:solidFill>
                            <a:schemeClr val="tx1"/>
                          </a:solidFill>
                          <a:effectLst/>
                          <a:latin typeface="Arial" pitchFamily="-112" charset="0"/>
                          <a:ea typeface="MS PGothic" pitchFamily="34" charset="-128"/>
                          <a:cs typeface="ＭＳ Ｐゴシック" pitchFamily="-112" charset="-128"/>
                        </a:rPr>
                      </a:br>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Same for "Contact Layout" and other standard object common layouts</a:t>
                      </a:r>
                      <a:r>
                        <a:rPr lang="en-IN" sz="1400" dirty="0"/>
                        <a:t> </a:t>
                      </a:r>
                      <a:endParaRPr lang="en-US" sz="1400" dirty="0">
                        <a:latin typeface="Arial" charset="0"/>
                        <a:ea typeface="ＭＳ Ｐゴシック" charset="0"/>
                        <a:cs typeface="ＭＳ Ｐゴシック"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r>
                        <a:rPr lang="en-US" sz="1400" dirty="0">
                          <a:solidFill>
                            <a:srgbClr val="FFFFFF"/>
                          </a:solidFill>
                        </a:rPr>
                        <a:t>High </a:t>
                      </a:r>
                    </a:p>
                  </a:txBody>
                  <a:tcPr>
                    <a:solidFill>
                      <a:srgbClr val="FF0000"/>
                    </a:solidFill>
                  </a:tcPr>
                </a:tc>
                <a:tc>
                  <a:txBody>
                    <a:bodyPr/>
                    <a:lstStyle/>
                    <a:p>
                      <a:pPr algn="ctr"/>
                      <a:r>
                        <a:rPr lang="en-US" sz="1400" dirty="0">
                          <a:solidFill>
                            <a:srgbClr val="FFFFFF"/>
                          </a:solidFill>
                        </a:rPr>
                        <a:t>Med</a:t>
                      </a:r>
                    </a:p>
                  </a:txBody>
                  <a:tcPr>
                    <a:solidFill>
                      <a:srgbClr val="FF7600"/>
                    </a:solidFill>
                  </a:tcPr>
                </a:tc>
                <a:tc>
                  <a:txBody>
                    <a:bodyPr/>
                    <a:lstStyle/>
                    <a:p>
                      <a:pPr algn="ctr"/>
                      <a:r>
                        <a:rPr lang="en-US" sz="1400" dirty="0">
                          <a:solidFill>
                            <a:srgbClr val="FFFFFF"/>
                          </a:solidFill>
                        </a:rPr>
                        <a:t>High</a:t>
                      </a:r>
                    </a:p>
                  </a:txBody>
                  <a:tcPr>
                    <a:solidFill>
                      <a:srgbClr val="FF00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pPr eaLnBrk="1" hangingPunct="1"/>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Create new DEAL page layout and add DEAL specific fields to it</a:t>
                      </a:r>
                      <a:r>
                        <a:rPr lang="en-IN" sz="1400" dirty="0"/>
                        <a:t> </a:t>
                      </a:r>
                      <a:endParaRPr lang="en-US" sz="1400" dirty="0">
                        <a:latin typeface="Arial" charset="0"/>
                        <a:ea typeface="ＭＳ Ｐゴシック" charset="0"/>
                        <a:cs typeface="ＭＳ Ｐゴシック" charset="0"/>
                      </a:endParaRPr>
                    </a:p>
                    <a:p>
                      <a:endParaRPr lang="en-US" sz="1400" dirty="0"/>
                    </a:p>
                    <a:p>
                      <a:endParaRPr lang="en-US" sz="1400" dirty="0"/>
                    </a:p>
                    <a:p>
                      <a:endParaRPr lang="en-US" sz="1400" dirty="0"/>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19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01772930"/>
              </p:ext>
            </p:extLst>
          </p:nvPr>
        </p:nvGraphicFramePr>
        <p:xfrm>
          <a:off x="76200" y="4648200"/>
          <a:ext cx="6096000" cy="79565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424815">
                <a:tc>
                  <a:txBody>
                    <a:bodyPr/>
                    <a:lstStyle/>
                    <a:p>
                      <a:r>
                        <a:rPr lang="en-US" sz="1800" dirty="0"/>
                        <a:t>Reference:</a:t>
                      </a:r>
                      <a:endParaRPr lang="en-US" dirty="0"/>
                    </a:p>
                  </a:txBody>
                  <a:tcPr>
                    <a:solidFill>
                      <a:srgbClr val="5AD6FB"/>
                    </a:solidFill>
                  </a:tcPr>
                </a:tc>
                <a:extLst>
                  <a:ext uri="{0D108BD9-81ED-4DB2-BD59-A6C34878D82A}">
                    <a16:rowId xmlns:a16="http://schemas.microsoft.com/office/drawing/2014/main" val="10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Defined in the guardrails deck</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272122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sz="2000" dirty="0"/>
              <a:t>Objective &amp; Scope</a:t>
            </a:r>
          </a:p>
          <a:p>
            <a:r>
              <a:rPr lang="en-US" sz="2000" dirty="0"/>
              <a:t>Executive Summary</a:t>
            </a:r>
          </a:p>
          <a:p>
            <a:r>
              <a:rPr lang="en-US" sz="2000" dirty="0"/>
              <a:t>Score Card</a:t>
            </a:r>
          </a:p>
          <a:p>
            <a:r>
              <a:rPr lang="en-US" sz="2000" dirty="0"/>
              <a:t>Recommendations</a:t>
            </a:r>
          </a:p>
          <a:p>
            <a:pPr lvl="1"/>
            <a:r>
              <a:rPr lang="en-US" sz="1600" dirty="0"/>
              <a:t>Org Overview and Consumption</a:t>
            </a:r>
          </a:p>
          <a:p>
            <a:pPr lvl="1"/>
            <a:r>
              <a:rPr lang="en-US" sz="1600" dirty="0"/>
              <a:t>Strategy &amp; Governance</a:t>
            </a:r>
          </a:p>
          <a:p>
            <a:pPr lvl="1"/>
            <a:r>
              <a:rPr lang="en-US" sz="1600" dirty="0"/>
              <a:t>Performance &amp; Scalability</a:t>
            </a:r>
          </a:p>
          <a:p>
            <a:pPr lvl="1"/>
            <a:r>
              <a:rPr lang="en-US" sz="1600" dirty="0"/>
              <a:t>Application Usability</a:t>
            </a:r>
          </a:p>
          <a:p>
            <a:pPr lvl="1"/>
            <a:r>
              <a:rPr lang="en-US" sz="1600" dirty="0"/>
              <a:t>Security &amp; Visibility</a:t>
            </a:r>
          </a:p>
          <a:p>
            <a:pPr lvl="1"/>
            <a:r>
              <a:rPr lang="en-US" sz="1600" dirty="0"/>
              <a:t>Integration Patterns</a:t>
            </a:r>
          </a:p>
          <a:p>
            <a:pPr lvl="1"/>
            <a:r>
              <a:rPr lang="en-US" sz="1600" dirty="0"/>
              <a:t>Configuration &amp; Development</a:t>
            </a:r>
          </a:p>
          <a:p>
            <a:r>
              <a:rPr lang="en-US" sz="2000" dirty="0"/>
              <a:t>Next Steps</a:t>
            </a:r>
          </a:p>
          <a:p>
            <a:r>
              <a:rPr lang="en-US" sz="2000" dirty="0"/>
              <a:t>Appendix</a:t>
            </a:r>
          </a:p>
          <a:p>
            <a:endParaRPr lang="en-US" sz="2000" dirty="0"/>
          </a:p>
        </p:txBody>
      </p:sp>
    </p:spTree>
    <p:extLst>
      <p:ext uri="{BB962C8B-B14F-4D97-AF65-F5344CB8AC3E}">
        <p14:creationId xmlns:p14="http://schemas.microsoft.com/office/powerpoint/2010/main" val="23501790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Page Layouts – Naming Convention</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98377809"/>
              </p:ext>
            </p:extLst>
          </p:nvPr>
        </p:nvGraphicFramePr>
        <p:xfrm>
          <a:off x="280987" y="1162050"/>
          <a:ext cx="8510587" cy="163068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eaLnBrk="1" hangingPunct="1"/>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Created new page layout "Global Ultimate Parent Unqualified Layout" without the prefix</a:t>
                      </a:r>
                      <a:r>
                        <a:rPr lang="en-IN" sz="1400" dirty="0"/>
                        <a:t> </a:t>
                      </a:r>
                      <a:endParaRPr lang="en-US" sz="1400" dirty="0">
                        <a:latin typeface="Arial" charset="0"/>
                        <a:ea typeface="ＭＳ Ｐゴシック" charset="0"/>
                        <a:cs typeface="ＭＳ Ｐゴシック" charset="0"/>
                      </a:endParaRPr>
                    </a:p>
                  </a:txBody>
                  <a:tcPr/>
                </a:tc>
                <a:tc>
                  <a:txBody>
                    <a:bodyPr/>
                    <a:lstStyle/>
                    <a:p>
                      <a:pPr algn="ctr"/>
                      <a:r>
                        <a:rPr lang="en-US" sz="1400" dirty="0">
                          <a:solidFill>
                            <a:srgbClr val="FFFFFF"/>
                          </a:solidFill>
                        </a:rPr>
                        <a:t>High </a:t>
                      </a:r>
                    </a:p>
                  </a:txBody>
                  <a:tcPr>
                    <a:solidFill>
                      <a:srgbClr val="FF000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kern="1200" noProof="0" dirty="0">
                          <a:solidFill>
                            <a:srgbClr val="FFFFFF"/>
                          </a:solidFill>
                          <a:latin typeface="+mn-lt"/>
                          <a:ea typeface="+mn-ea"/>
                          <a:cs typeface="+mn-cs"/>
                        </a:rPr>
                        <a:t>Med</a:t>
                      </a:r>
                    </a:p>
                  </a:txBody>
                  <a:tcPr>
                    <a:solidFill>
                      <a:srgbClr val="FFC00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rgbClr val="FFFFFF"/>
                          </a:solidFill>
                        </a:rPr>
                        <a:t>Med</a:t>
                      </a:r>
                    </a:p>
                    <a:p>
                      <a:pPr algn="ctr"/>
                      <a:endParaRPr lang="en-US" sz="1400" dirty="0">
                        <a:solidFill>
                          <a:srgbClr val="FFFFFF"/>
                        </a:solidFill>
                      </a:endParaRPr>
                    </a:p>
                  </a:txBody>
                  <a:tcPr>
                    <a:solidFill>
                      <a:srgbClr val="FF66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pPr eaLnBrk="1" hangingPunct="1"/>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All the DEAL specific layouts should have prefix DEAL</a:t>
                      </a:r>
                      <a:r>
                        <a:rPr lang="en-IN" sz="1400" dirty="0"/>
                        <a:t> </a:t>
                      </a:r>
                      <a:endParaRPr lang="en-US" sz="1400" dirty="0">
                        <a:latin typeface="Arial" charset="0"/>
                        <a:ea typeface="ＭＳ Ｐゴシック" charset="0"/>
                        <a:cs typeface="ＭＳ Ｐゴシック" charset="0"/>
                      </a:endParaRPr>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20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75146981"/>
              </p:ext>
            </p:extLst>
          </p:nvPr>
        </p:nvGraphicFramePr>
        <p:xfrm>
          <a:off x="88900" y="5391150"/>
          <a:ext cx="6096000" cy="79565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424815">
                <a:tc>
                  <a:txBody>
                    <a:bodyPr/>
                    <a:lstStyle/>
                    <a:p>
                      <a:r>
                        <a:rPr lang="en-US" sz="1800" dirty="0"/>
                        <a:t>Reference:</a:t>
                      </a:r>
                      <a:endParaRPr lang="en-US" dirty="0"/>
                    </a:p>
                  </a:txBody>
                  <a:tcPr>
                    <a:solidFill>
                      <a:srgbClr val="5AD6FB"/>
                    </a:solidFill>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Defined in the guardrails deck</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0922418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Single Trigger Architecture</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618396010"/>
              </p:ext>
            </p:extLst>
          </p:nvPr>
        </p:nvGraphicFramePr>
        <p:xfrm>
          <a:off x="280987" y="1162050"/>
          <a:ext cx="8510587" cy="202184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The</a:t>
                      </a:r>
                      <a:r>
                        <a:rPr lang="en-US" sz="1600" b="0" baseline="0" dirty="0">
                          <a:solidFill>
                            <a:schemeClr val="tx1"/>
                          </a:solidFill>
                        </a:rPr>
                        <a:t> same object should not have multiple triggers.</a:t>
                      </a:r>
                      <a:endParaRPr kumimoji="0" lang="en-US" sz="1600" b="0" i="0" u="none" strike="noStrike" kern="1200" cap="none" spc="0" normalizeH="0" baseline="0" noProof="0" dirty="0">
                        <a:ln>
                          <a:noFill/>
                        </a:ln>
                        <a:solidFill>
                          <a:srgbClr val="000000"/>
                        </a:solidFill>
                        <a:effectLst/>
                        <a:uLnTx/>
                        <a:uFillTx/>
                        <a:latin typeface="+mn-lt"/>
                        <a:ea typeface="+mn-ea"/>
                        <a:cs typeface="+mn-cs"/>
                      </a:endParaRPr>
                    </a:p>
                    <a:p>
                      <a:pPr marL="285750" indent="-285750">
                        <a:buFont typeface="Arial"/>
                        <a:buNone/>
                      </a:pPr>
                      <a:endParaRPr lang="en-US" sz="1400" baseline="0" dirty="0">
                        <a:solidFill>
                          <a:schemeClr val="tx1"/>
                        </a:solidFill>
                      </a:endParaRPr>
                    </a:p>
                  </a:txBody>
                  <a:tcPr/>
                </a:tc>
                <a:tc>
                  <a:txBody>
                    <a:bodyPr/>
                    <a:lstStyle/>
                    <a:p>
                      <a:pPr algn="ctr"/>
                      <a:r>
                        <a:rPr lang="en-US" sz="1400" dirty="0">
                          <a:solidFill>
                            <a:srgbClr val="FFFFFF"/>
                          </a:solidFill>
                        </a:rPr>
                        <a:t>High </a:t>
                      </a:r>
                    </a:p>
                  </a:txBody>
                  <a:tcPr>
                    <a:solidFill>
                      <a:srgbClr val="FF0000"/>
                    </a:solidFill>
                  </a:tcPr>
                </a:tc>
                <a:tc>
                  <a:txBody>
                    <a:bodyPr/>
                    <a:lstStyle/>
                    <a:p>
                      <a:pPr algn="ctr"/>
                      <a:r>
                        <a:rPr lang="en-US" sz="1400" dirty="0">
                          <a:solidFill>
                            <a:srgbClr val="FFFFFF"/>
                          </a:solidFill>
                        </a:rPr>
                        <a:t>Med</a:t>
                      </a:r>
                    </a:p>
                  </a:txBody>
                  <a:tcPr>
                    <a:solidFill>
                      <a:srgbClr val="FF7600"/>
                    </a:solidFill>
                  </a:tcPr>
                </a:tc>
                <a:tc>
                  <a:txBody>
                    <a:bodyPr/>
                    <a:lstStyle/>
                    <a:p>
                      <a:pPr algn="ctr"/>
                      <a:r>
                        <a:rPr lang="en-US" sz="1400" dirty="0">
                          <a:solidFill>
                            <a:srgbClr val="FFFFFF"/>
                          </a:solidFill>
                        </a:rPr>
                        <a:t>High</a:t>
                      </a:r>
                    </a:p>
                  </a:txBody>
                  <a:tcPr>
                    <a:solidFill>
                      <a:srgbClr val="FF00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Each object should have one master trigger.  This is helpful in preventing redundant code from executing</a:t>
                      </a:r>
                      <a:r>
                        <a:rPr lang="en-US" sz="1400" baseline="0" dirty="0"/>
                        <a:t> as all the triggers run in the same context and controls the order of execution.</a:t>
                      </a:r>
                      <a:endParaRPr lang="en-US" sz="1400" dirty="0"/>
                    </a:p>
                    <a:p>
                      <a:endParaRPr lang="en-US" sz="1400" dirty="0"/>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21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78100539"/>
              </p:ext>
            </p:extLst>
          </p:nvPr>
        </p:nvGraphicFramePr>
        <p:xfrm>
          <a:off x="88900" y="5327650"/>
          <a:ext cx="6096000" cy="133921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424815">
                <a:tc>
                  <a:txBody>
                    <a:bodyPr/>
                    <a:lstStyle/>
                    <a:p>
                      <a:r>
                        <a:rPr lang="en-US" sz="1800" dirty="0"/>
                        <a:t>Reference:</a:t>
                      </a:r>
                    </a:p>
                  </a:txBody>
                  <a:tcPr>
                    <a:solidFill>
                      <a:srgbClr val="5AD6FB"/>
                    </a:solidFill>
                  </a:tcPr>
                </a:tc>
                <a:extLst>
                  <a:ext uri="{0D108BD9-81ED-4DB2-BD59-A6C34878D82A}">
                    <a16:rowId xmlns:a16="http://schemas.microsoft.com/office/drawing/2014/main" val="10000"/>
                  </a:ext>
                </a:extLst>
              </a:tr>
              <a:tr h="370840">
                <a:tc>
                  <a:txBody>
                    <a:bodyPr/>
                    <a:lstStyle/>
                    <a:p>
                      <a:r>
                        <a:rPr lang="en-US" dirty="0">
                          <a:hlinkClick r:id="rId3"/>
                        </a:rPr>
                        <a:t>http://developer.force.com/cookbook/recipe/trigger-pattern-for-tidy-streamlined-bulkified-triggers</a:t>
                      </a:r>
                      <a:endParaRPr lang="en-US" dirty="0"/>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10120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Custom Fields – Required option</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35973454"/>
              </p:ext>
            </p:extLst>
          </p:nvPr>
        </p:nvGraphicFramePr>
        <p:xfrm>
          <a:off x="280987" y="1162050"/>
          <a:ext cx="8510587" cy="183896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eaLnBrk="1" hangingPunct="1"/>
                      <a:r>
                        <a:rPr lang="en-IN" sz="1600" b="0" i="0" u="none" strike="noStrike" kern="1200" dirty="0">
                          <a:solidFill>
                            <a:schemeClr val="tx1"/>
                          </a:solidFill>
                          <a:effectLst/>
                          <a:latin typeface="Arial" pitchFamily="-112" charset="0"/>
                          <a:ea typeface="MS PGothic" pitchFamily="34" charset="-128"/>
                          <a:cs typeface="ＭＳ Ｐゴシック" pitchFamily="-112" charset="-128"/>
                        </a:rPr>
                        <a:t>The custom field DEAL_AccountStatus__c on Account object is defined as Required at FLD</a:t>
                      </a:r>
                      <a:r>
                        <a:rPr lang="en-IN" sz="1600" dirty="0"/>
                        <a:t> </a:t>
                      </a:r>
                      <a:endParaRPr lang="en-US" sz="1600" dirty="0">
                        <a:latin typeface="Arial" charset="0"/>
                        <a:ea typeface="ＭＳ Ｐゴシック" charset="0"/>
                        <a:cs typeface="ＭＳ Ｐゴシック" charset="0"/>
                      </a:endParaRPr>
                    </a:p>
                  </a:txBody>
                  <a:tcPr/>
                </a:tc>
                <a:tc>
                  <a:txBody>
                    <a:bodyPr/>
                    <a:lstStyle/>
                    <a:p>
                      <a:pPr algn="ctr"/>
                      <a:r>
                        <a:rPr lang="en-US" sz="1400" dirty="0">
                          <a:solidFill>
                            <a:srgbClr val="FFFFFF"/>
                          </a:solidFill>
                        </a:rPr>
                        <a:t>High </a:t>
                      </a:r>
                    </a:p>
                  </a:txBody>
                  <a:tcPr>
                    <a:solidFill>
                      <a:srgbClr val="FF0000"/>
                    </a:solidFill>
                  </a:tcPr>
                </a:tc>
                <a:tc>
                  <a:txBody>
                    <a:bodyPr/>
                    <a:lstStyle/>
                    <a:p>
                      <a:pPr algn="ctr"/>
                      <a:r>
                        <a:rPr lang="en-US" sz="1400" dirty="0">
                          <a:solidFill>
                            <a:srgbClr val="FFFFFF"/>
                          </a:solidFill>
                        </a:rPr>
                        <a:t>Med</a:t>
                      </a:r>
                    </a:p>
                  </a:txBody>
                  <a:tcPr>
                    <a:solidFill>
                      <a:srgbClr val="FF7600"/>
                    </a:solidFill>
                  </a:tcPr>
                </a:tc>
                <a:tc>
                  <a:txBody>
                    <a:bodyPr/>
                    <a:lstStyle/>
                    <a:p>
                      <a:pPr algn="ctr"/>
                      <a:r>
                        <a:rPr lang="en-US" sz="1400" dirty="0">
                          <a:solidFill>
                            <a:srgbClr val="FFFFFF"/>
                          </a:solidFill>
                        </a:rPr>
                        <a:t>High</a:t>
                      </a:r>
                    </a:p>
                  </a:txBody>
                  <a:tcPr>
                    <a:solidFill>
                      <a:srgbClr val="FF00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pPr eaLnBrk="1" hangingPunct="1"/>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Define the new custom fields as Required=false and set them as required on the page layout or add validation rule checking the DEAL record type</a:t>
                      </a:r>
                      <a:endParaRPr lang="en-US" sz="1400" dirty="0">
                        <a:latin typeface="Arial" charset="0"/>
                        <a:ea typeface="ＭＳ Ｐゴシック" charset="0"/>
                        <a:cs typeface="ＭＳ Ｐゴシック" charset="0"/>
                      </a:endParaRPr>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22</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38840826"/>
              </p:ext>
            </p:extLst>
          </p:nvPr>
        </p:nvGraphicFramePr>
        <p:xfrm>
          <a:off x="88900" y="4514850"/>
          <a:ext cx="6096000" cy="79565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424815">
                <a:tc>
                  <a:txBody>
                    <a:bodyPr/>
                    <a:lstStyle/>
                    <a:p>
                      <a:r>
                        <a:rPr lang="en-US" sz="1800" dirty="0"/>
                        <a:t>Reference:</a:t>
                      </a:r>
                      <a:endParaRPr lang="en-US" dirty="0"/>
                    </a:p>
                  </a:txBody>
                  <a:tcPr>
                    <a:solidFill>
                      <a:srgbClr val="5AD6FB"/>
                    </a:solidFill>
                  </a:tcPr>
                </a:tc>
                <a:extLst>
                  <a:ext uri="{0D108BD9-81ED-4DB2-BD59-A6C34878D82A}">
                    <a16:rowId xmlns:a16="http://schemas.microsoft.com/office/drawing/2014/main" val="10000"/>
                  </a:ext>
                </a:extLst>
              </a:tr>
              <a:tr h="370840">
                <a:tc>
                  <a:txBody>
                    <a:bodyPr/>
                    <a:lstStyle/>
                    <a:p>
                      <a:r>
                        <a:rPr lang="en-US" dirty="0"/>
                        <a:t>Defined in the Guardrails deck</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084774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GB" kern="1200" dirty="0">
                <a:solidFill>
                  <a:schemeClr val="tx1"/>
                </a:solidFill>
              </a:rPr>
              <a:t>Trigger implementation patterns</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32873089"/>
              </p:ext>
            </p:extLst>
          </p:nvPr>
        </p:nvGraphicFramePr>
        <p:xfrm>
          <a:off x="280987" y="1162050"/>
          <a:ext cx="8510587" cy="314960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b="0" kern="1200" dirty="0">
                          <a:solidFill>
                            <a:schemeClr val="tx1"/>
                          </a:solidFill>
                          <a:latin typeface="+mn-lt"/>
                          <a:ea typeface="+mn-ea"/>
                          <a:cs typeface="+mn-cs"/>
                        </a:rPr>
                        <a:t>Trigger implementation patterns are not well defined or enforced.</a:t>
                      </a:r>
                      <a:r>
                        <a:rPr lang="en-GB" sz="1600" b="0" kern="1200" baseline="0" dirty="0">
                          <a:solidFill>
                            <a:schemeClr val="tx1"/>
                          </a:solidFill>
                          <a:latin typeface="+mn-lt"/>
                          <a:ea typeface="+mn-ea"/>
                          <a:cs typeface="+mn-cs"/>
                        </a:rPr>
                        <a:t> There are 2 patterns in use, and they are not implemented in a consistent way.</a:t>
                      </a:r>
                      <a:endParaRPr lang="en-GB" sz="1600" b="0" kern="1200" dirty="0">
                        <a:solidFill>
                          <a:schemeClr val="tx1"/>
                        </a:solidFill>
                        <a:latin typeface="+mn-lt"/>
                        <a:ea typeface="+mn-ea"/>
                        <a:cs typeface="+mn-cs"/>
                      </a:endParaRPr>
                    </a:p>
                  </a:txBody>
                  <a:tcPr/>
                </a:tc>
                <a:tc>
                  <a:txBody>
                    <a:bodyPr/>
                    <a:lstStyle/>
                    <a:p>
                      <a:pPr algn="ctr"/>
                      <a:r>
                        <a:rPr lang="en-US" sz="1400" dirty="0">
                          <a:solidFill>
                            <a:srgbClr val="FFFFFF"/>
                          </a:solidFill>
                        </a:rPr>
                        <a:t>High </a:t>
                      </a:r>
                    </a:p>
                  </a:txBody>
                  <a:tcPr>
                    <a:solidFill>
                      <a:srgbClr val="FF0000"/>
                    </a:solidFill>
                  </a:tcPr>
                </a:tc>
                <a:tc>
                  <a:txBody>
                    <a:bodyPr/>
                    <a:lstStyle/>
                    <a:p>
                      <a:pPr algn="ctr"/>
                      <a:r>
                        <a:rPr lang="en-US" sz="1400" dirty="0">
                          <a:solidFill>
                            <a:srgbClr val="FFFFFF"/>
                          </a:solidFill>
                        </a:rPr>
                        <a:t>Med</a:t>
                      </a:r>
                    </a:p>
                  </a:txBody>
                  <a:tcPr>
                    <a:solidFill>
                      <a:srgbClr val="FF7600"/>
                    </a:solidFill>
                  </a:tcPr>
                </a:tc>
                <a:tc>
                  <a:txBody>
                    <a:bodyPr/>
                    <a:lstStyle/>
                    <a:p>
                      <a:pPr algn="ctr"/>
                      <a:r>
                        <a:rPr lang="en-US" sz="1400" dirty="0">
                          <a:solidFill>
                            <a:srgbClr val="FFFFFF"/>
                          </a:solidFill>
                        </a:rPr>
                        <a:t>High</a:t>
                      </a:r>
                    </a:p>
                  </a:txBody>
                  <a:tcPr>
                    <a:solidFill>
                      <a:srgbClr val="FF00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r>
                        <a:rPr lang="en-GB" sz="1400" kern="1200" dirty="0">
                          <a:solidFill>
                            <a:schemeClr val="dk1"/>
                          </a:solidFill>
                          <a:latin typeface="+mn-lt"/>
                          <a:ea typeface="+mn-ea"/>
                          <a:cs typeface="+mn-cs"/>
                        </a:rPr>
                        <a:t>The lack of clearly defined approach</a:t>
                      </a:r>
                      <a:r>
                        <a:rPr lang="en-GB" sz="1400" kern="1200" baseline="0" dirty="0">
                          <a:solidFill>
                            <a:schemeClr val="dk1"/>
                          </a:solidFill>
                          <a:latin typeface="+mn-lt"/>
                          <a:ea typeface="+mn-ea"/>
                          <a:cs typeface="+mn-cs"/>
                        </a:rPr>
                        <a:t> can impact the quality of the code that is developed. Trigger logic is observed to be sub-optimal at times and difficult to decipher and debug. </a:t>
                      </a:r>
                      <a:r>
                        <a:rPr lang="en-US" sz="1400" kern="1200" baseline="0" dirty="0">
                          <a:solidFill>
                            <a:schemeClr val="dk1"/>
                          </a:solidFill>
                          <a:latin typeface="+mn-lt"/>
                          <a:ea typeface="+mn-ea"/>
                          <a:cs typeface="+mn-cs"/>
                        </a:rPr>
                        <a:t>C</a:t>
                      </a:r>
                      <a:r>
                        <a:rPr lang="en-US" sz="1400" baseline="0" dirty="0"/>
                        <a:t>oding standards document should mandate a single trigger pattern. Developers should be competent at developing using this trigger pattern. This development process should ensure that developers adhere to the trigger pattern that is selected. </a:t>
                      </a:r>
                    </a:p>
                    <a:p>
                      <a:endParaRPr lang="en-GB" sz="1400" kern="1200" dirty="0">
                        <a:solidFill>
                          <a:schemeClr val="dk1"/>
                        </a:solidFill>
                        <a:latin typeface="+mn-lt"/>
                        <a:ea typeface="+mn-ea"/>
                        <a:cs typeface="+mn-cs"/>
                      </a:endParaRPr>
                    </a:p>
                    <a:p>
                      <a:endParaRPr lang="en-US" sz="1400" dirty="0"/>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23</a:t>
            </a:fld>
            <a:endParaRPr lang="en-US" dirty="0"/>
          </a:p>
        </p:txBody>
      </p:sp>
      <p:graphicFrame>
        <p:nvGraphicFramePr>
          <p:cNvPr id="5" name="Table 4"/>
          <p:cNvGraphicFramePr>
            <a:graphicFrameLocks noGrp="1"/>
          </p:cNvGraphicFramePr>
          <p:nvPr/>
        </p:nvGraphicFramePr>
        <p:xfrm>
          <a:off x="114300" y="5848350"/>
          <a:ext cx="6096000" cy="79565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424815">
                <a:tc>
                  <a:txBody>
                    <a:bodyPr/>
                    <a:lstStyle/>
                    <a:p>
                      <a:r>
                        <a:rPr lang="en-US" sz="1800" dirty="0"/>
                        <a:t>Reference</a:t>
                      </a:r>
                      <a:endParaRPr lang="en-US" dirty="0"/>
                    </a:p>
                  </a:txBody>
                  <a:tcPr>
                    <a:solidFill>
                      <a:srgbClr val="5AD6FB"/>
                    </a:solidFill>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0077162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Email Templates – Naming Convention</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70556932"/>
              </p:ext>
            </p:extLst>
          </p:nvPr>
        </p:nvGraphicFramePr>
        <p:xfrm>
          <a:off x="280987" y="1162050"/>
          <a:ext cx="8510587" cy="163068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eaLnBrk="1" hangingPunct="1"/>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The email template "Opportunity_Owner_Change_Email" is newly created under DEAL folder</a:t>
                      </a:r>
                      <a:r>
                        <a:rPr lang="en-IN" sz="1400" dirty="0"/>
                        <a:t> </a:t>
                      </a:r>
                      <a:endParaRPr lang="en-US" sz="1400" dirty="0">
                        <a:latin typeface="Arial" charset="0"/>
                        <a:ea typeface="ＭＳ Ｐゴシック" charset="0"/>
                        <a:cs typeface="ＭＳ Ｐゴシック" charset="0"/>
                      </a:endParaRPr>
                    </a:p>
                  </a:txBody>
                  <a:tcPr/>
                </a:tc>
                <a:tc>
                  <a:txBody>
                    <a:bodyPr/>
                    <a:lstStyle/>
                    <a:p>
                      <a:pPr algn="ctr"/>
                      <a:r>
                        <a:rPr lang="en-US" sz="1400" dirty="0">
                          <a:solidFill>
                            <a:srgbClr val="FFFFFF"/>
                          </a:solidFill>
                        </a:rPr>
                        <a:t>High </a:t>
                      </a:r>
                    </a:p>
                  </a:txBody>
                  <a:tcPr>
                    <a:solidFill>
                      <a:srgbClr val="FF0000"/>
                    </a:solidFill>
                  </a:tcPr>
                </a:tc>
                <a:tc>
                  <a:txBody>
                    <a:bodyPr/>
                    <a:lstStyle/>
                    <a:p>
                      <a:pPr algn="ctr"/>
                      <a:r>
                        <a:rPr lang="en-US" sz="1400" dirty="0">
                          <a:solidFill>
                            <a:srgbClr val="FFFFFF"/>
                          </a:solidFill>
                        </a:rPr>
                        <a:t>High</a:t>
                      </a:r>
                    </a:p>
                  </a:txBody>
                  <a:tcPr>
                    <a:solidFill>
                      <a:srgbClr val="FF0000"/>
                    </a:solidFill>
                  </a:tcPr>
                </a:tc>
                <a:tc>
                  <a:txBody>
                    <a:bodyPr/>
                    <a:lstStyle/>
                    <a:p>
                      <a:pPr algn="ctr"/>
                      <a:r>
                        <a:rPr lang="en-US" sz="1400" dirty="0">
                          <a:solidFill>
                            <a:srgbClr val="FFFFFF"/>
                          </a:solidFill>
                        </a:rPr>
                        <a:t>Med</a:t>
                      </a:r>
                    </a:p>
                  </a:txBody>
                  <a:tcPr>
                    <a:solidFill>
                      <a:srgbClr val="FF66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pPr eaLnBrk="1" hangingPunct="1"/>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All the DEAL specific email templates should have prefix DEAL</a:t>
                      </a:r>
                      <a:r>
                        <a:rPr lang="en-IN" sz="1400" dirty="0"/>
                        <a:t> </a:t>
                      </a:r>
                      <a:endParaRPr lang="en-US" sz="1400" dirty="0">
                        <a:latin typeface="Arial" charset="0"/>
                        <a:ea typeface="ＭＳ Ｐゴシック" charset="0"/>
                        <a:cs typeface="ＭＳ Ｐゴシック" charset="0"/>
                      </a:endParaRPr>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24</a:t>
            </a:fld>
            <a:endParaRPr lang="en-US" dirty="0"/>
          </a:p>
        </p:txBody>
      </p:sp>
      <p:graphicFrame>
        <p:nvGraphicFramePr>
          <p:cNvPr id="5" name="Table 4"/>
          <p:cNvGraphicFramePr>
            <a:graphicFrameLocks noGrp="1"/>
          </p:cNvGraphicFramePr>
          <p:nvPr>
            <p:extLst/>
          </p:nvPr>
        </p:nvGraphicFramePr>
        <p:xfrm>
          <a:off x="88900" y="5391150"/>
          <a:ext cx="6096000" cy="79565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424815">
                <a:tc>
                  <a:txBody>
                    <a:bodyPr/>
                    <a:lstStyle/>
                    <a:p>
                      <a:r>
                        <a:rPr lang="en-US" sz="1800" dirty="0"/>
                        <a:t>Reference:</a:t>
                      </a:r>
                      <a:endParaRPr lang="en-US" dirty="0"/>
                    </a:p>
                  </a:txBody>
                  <a:tcPr>
                    <a:solidFill>
                      <a:srgbClr val="5AD6FB"/>
                    </a:solidFill>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659752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APEX Coding - Strings</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nvPr>
        </p:nvGraphicFramePr>
        <p:xfrm>
          <a:off x="280987" y="1162050"/>
          <a:ext cx="8510587" cy="220472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Strings are hard-coded inside the Apex code (loops,  methods, etc.) leading to fragile code and duplication of memory.</a:t>
                      </a:r>
                    </a:p>
                  </a:txBody>
                  <a:tcPr/>
                </a:tc>
                <a:tc>
                  <a:txBody>
                    <a:bodyPr/>
                    <a:lstStyle/>
                    <a:p>
                      <a:pPr algn="ctr"/>
                      <a:r>
                        <a:rPr lang="en-US" sz="1400" dirty="0">
                          <a:solidFill>
                            <a:srgbClr val="FFFFFF"/>
                          </a:solidFill>
                        </a:rPr>
                        <a:t>High </a:t>
                      </a:r>
                    </a:p>
                  </a:txBody>
                  <a:tcPr>
                    <a:solidFill>
                      <a:srgbClr val="FF0000"/>
                    </a:solidFill>
                  </a:tcPr>
                </a:tc>
                <a:tc>
                  <a:txBody>
                    <a:bodyPr/>
                    <a:lstStyle/>
                    <a:p>
                      <a:pPr algn="ctr"/>
                      <a:r>
                        <a:rPr lang="en-US" sz="1400" dirty="0">
                          <a:solidFill>
                            <a:srgbClr val="FFFFFF"/>
                          </a:solidFill>
                        </a:rPr>
                        <a:t>Low</a:t>
                      </a:r>
                    </a:p>
                  </a:txBody>
                  <a:tcPr>
                    <a:solidFill>
                      <a:srgbClr val="009900"/>
                    </a:solidFill>
                  </a:tcPr>
                </a:tc>
                <a:tc>
                  <a:txBody>
                    <a:bodyPr/>
                    <a:lstStyle/>
                    <a:p>
                      <a:pPr algn="ctr"/>
                      <a:r>
                        <a:rPr lang="en-US" sz="1400" dirty="0">
                          <a:solidFill>
                            <a:srgbClr val="FFFFFF"/>
                          </a:solidFill>
                        </a:rPr>
                        <a:t>High</a:t>
                      </a:r>
                    </a:p>
                  </a:txBody>
                  <a:tcPr>
                    <a:solidFill>
                      <a:srgbClr val="FF00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r>
                        <a:rPr lang="en-US" sz="1400" dirty="0"/>
                        <a:t>Strings that are meant to be constants should be declared as "static" variables (outside of methods) in a common utility class for all other Apex classes to utilize. This also avoids re-creation of the String object during each loop and/or method call.</a:t>
                      </a:r>
                    </a:p>
                    <a:p>
                      <a:endParaRPr lang="en-US" sz="1400" dirty="0"/>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25</a:t>
            </a:fld>
            <a:endParaRPr lang="en-US" dirty="0"/>
          </a:p>
        </p:txBody>
      </p:sp>
      <p:graphicFrame>
        <p:nvGraphicFramePr>
          <p:cNvPr id="5" name="Table 4"/>
          <p:cNvGraphicFramePr>
            <a:graphicFrameLocks noGrp="1"/>
          </p:cNvGraphicFramePr>
          <p:nvPr>
            <p:extLst/>
          </p:nvPr>
        </p:nvGraphicFramePr>
        <p:xfrm>
          <a:off x="88900" y="5391150"/>
          <a:ext cx="6096000" cy="133921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424815">
                <a:tc>
                  <a:txBody>
                    <a:bodyPr/>
                    <a:lstStyle/>
                    <a:p>
                      <a:r>
                        <a:rPr lang="en-US" sz="1800" dirty="0"/>
                        <a:t>Reference:</a:t>
                      </a:r>
                      <a:endParaRPr lang="en-US" dirty="0"/>
                    </a:p>
                  </a:txBody>
                  <a:tcPr>
                    <a:solidFill>
                      <a:srgbClr val="5AD6FB"/>
                    </a:solidFill>
                  </a:tcPr>
                </a:tc>
                <a:extLst>
                  <a:ext uri="{0D108BD9-81ED-4DB2-BD59-A6C34878D82A}">
                    <a16:rowId xmlns:a16="http://schemas.microsoft.com/office/drawing/2014/main" val="10000"/>
                  </a:ext>
                </a:extLst>
              </a:tr>
              <a:tr h="370840">
                <a:tc>
                  <a:txBody>
                    <a:bodyPr/>
                    <a:lstStyle/>
                    <a:p>
                      <a:r>
                        <a:rPr lang="en-US" dirty="0">
                          <a:hlinkClick r:id="rId3"/>
                        </a:rPr>
                        <a:t>http://wiki.developerforce.com/page/Apex_Code_Best_Practices</a:t>
                      </a:r>
                      <a:endParaRPr lang="en-US" dirty="0"/>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461461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558800" y="1443038"/>
            <a:ext cx="8026400" cy="2032000"/>
          </a:xfrm>
        </p:spPr>
        <p:txBody>
          <a:bodyPr/>
          <a:lstStyle/>
          <a:p>
            <a:r>
              <a:rPr lang="en-US" sz="4800" dirty="0">
                <a:latin typeface="Arial" charset="0"/>
                <a:ea typeface="ＭＳ Ｐゴシック" charset="0"/>
                <a:cs typeface="ＭＳ Ｐゴシック" charset="0"/>
              </a:rPr>
              <a:t>Release Management</a:t>
            </a:r>
          </a:p>
        </p:txBody>
      </p:sp>
    </p:spTree>
    <p:extLst>
      <p:ext uri="{BB962C8B-B14F-4D97-AF65-F5344CB8AC3E}">
        <p14:creationId xmlns:p14="http://schemas.microsoft.com/office/powerpoint/2010/main" val="37243792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Version Control System – Source of truth</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98759323"/>
              </p:ext>
            </p:extLst>
          </p:nvPr>
        </p:nvGraphicFramePr>
        <p:xfrm>
          <a:off x="280987" y="1162050"/>
          <a:ext cx="8510587" cy="177800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eaLnBrk="1" hangingPunct="1"/>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The recent and most updated code is in sandboxes and VSTS doesn’t have the recent changes</a:t>
                      </a:r>
                      <a:endParaRPr lang="en-US" sz="1400" dirty="0">
                        <a:latin typeface="Arial" charset="0"/>
                        <a:ea typeface="ＭＳ Ｐゴシック" charset="0"/>
                        <a:cs typeface="ＭＳ Ｐゴシック" charset="0"/>
                      </a:endParaRPr>
                    </a:p>
                  </a:txBody>
                  <a:tcPr/>
                </a:tc>
                <a:tc>
                  <a:txBody>
                    <a:bodyPr/>
                    <a:lstStyle/>
                    <a:p>
                      <a:pPr algn="ctr"/>
                      <a:r>
                        <a:rPr lang="en-US" sz="1400" dirty="0">
                          <a:solidFill>
                            <a:srgbClr val="FFFFFF"/>
                          </a:solidFill>
                        </a:rPr>
                        <a:t>High </a:t>
                      </a:r>
                    </a:p>
                  </a:txBody>
                  <a:tcPr>
                    <a:solidFill>
                      <a:srgbClr val="FF0000"/>
                    </a:solidFill>
                  </a:tcPr>
                </a:tc>
                <a:tc>
                  <a:txBody>
                    <a:bodyPr/>
                    <a:lstStyle/>
                    <a:p>
                      <a:pPr algn="ctr"/>
                      <a:r>
                        <a:rPr lang="en-US" sz="1400" dirty="0">
                          <a:solidFill>
                            <a:srgbClr val="FFFFFF"/>
                          </a:solidFill>
                        </a:rPr>
                        <a:t>High</a:t>
                      </a:r>
                    </a:p>
                  </a:txBody>
                  <a:tcPr>
                    <a:solidFill>
                      <a:srgbClr val="FF0000"/>
                    </a:solidFill>
                  </a:tcPr>
                </a:tc>
                <a:tc>
                  <a:txBody>
                    <a:bodyPr/>
                    <a:lstStyle/>
                    <a:p>
                      <a:pPr algn="ctr"/>
                      <a:r>
                        <a:rPr lang="en-US" sz="1400" dirty="0">
                          <a:solidFill>
                            <a:srgbClr val="FFFFFF"/>
                          </a:solidFill>
                        </a:rPr>
                        <a:t>Med</a:t>
                      </a:r>
                    </a:p>
                  </a:txBody>
                  <a:tcPr>
                    <a:solidFill>
                      <a:srgbClr val="FF66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pPr eaLnBrk="1" hangingPunct="1"/>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The VSTS should be taken as source of truth for all your code which will allows for granular tracking and increase in productivity.</a:t>
                      </a:r>
                      <a:endParaRPr lang="en-US" sz="1400" dirty="0">
                        <a:latin typeface="Arial" charset="0"/>
                        <a:ea typeface="ＭＳ Ｐゴシック" charset="0"/>
                        <a:cs typeface="ＭＳ Ｐゴシック" charset="0"/>
                      </a:endParaRPr>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27</a:t>
            </a:fld>
            <a:endParaRPr lang="en-US" dirty="0"/>
          </a:p>
        </p:txBody>
      </p:sp>
      <p:graphicFrame>
        <p:nvGraphicFramePr>
          <p:cNvPr id="5" name="Table 4">
            <a:extLst>
              <a:ext uri="{FF2B5EF4-FFF2-40B4-BE49-F238E27FC236}">
                <a16:creationId xmlns:a16="http://schemas.microsoft.com/office/drawing/2014/main" id="{590BC4ED-CA84-2A41-B272-2C2AEA1FC5BD}"/>
              </a:ext>
            </a:extLst>
          </p:cNvPr>
          <p:cNvGraphicFramePr>
            <a:graphicFrameLocks noGrp="1"/>
          </p:cNvGraphicFramePr>
          <p:nvPr>
            <p:extLst>
              <p:ext uri="{D42A27DB-BD31-4B8C-83A1-F6EECF244321}">
                <p14:modId xmlns:p14="http://schemas.microsoft.com/office/powerpoint/2010/main" val="1232620335"/>
              </p:ext>
            </p:extLst>
          </p:nvPr>
        </p:nvGraphicFramePr>
        <p:xfrm>
          <a:off x="76200" y="5391150"/>
          <a:ext cx="6096000" cy="133921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424815">
                <a:tc>
                  <a:txBody>
                    <a:bodyPr/>
                    <a:lstStyle/>
                    <a:p>
                      <a:r>
                        <a:rPr lang="en-US" sz="1800" dirty="0"/>
                        <a:t>Reference:</a:t>
                      </a:r>
                      <a:endParaRPr lang="en-US" dirty="0"/>
                    </a:p>
                  </a:txBody>
                  <a:tcPr>
                    <a:solidFill>
                      <a:srgbClr val="5AD6FB"/>
                    </a:solidFill>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hlinkClick r:id="rId3"/>
                        </a:rPr>
                        <a:t>http://www.salesforce.com/us/developer/docs/dev_lifecycle/salesforce_development_lifecycle.pdf</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8699233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Version Control System – Early Code Merge</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17790351"/>
              </p:ext>
            </p:extLst>
          </p:nvPr>
        </p:nvGraphicFramePr>
        <p:xfrm>
          <a:off x="280987" y="1162050"/>
          <a:ext cx="8510587" cy="163068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eaLnBrk="1" hangingPunct="1"/>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There were no frequent/daily commits to the VSTS and the final code is moving between sandboxes</a:t>
                      </a:r>
                      <a:endParaRPr lang="en-US" sz="1400" dirty="0">
                        <a:latin typeface="Arial" charset="0"/>
                        <a:ea typeface="ＭＳ Ｐゴシック" charset="0"/>
                        <a:cs typeface="ＭＳ Ｐゴシック" charset="0"/>
                      </a:endParaRPr>
                    </a:p>
                  </a:txBody>
                  <a:tcPr/>
                </a:tc>
                <a:tc>
                  <a:txBody>
                    <a:bodyPr/>
                    <a:lstStyle/>
                    <a:p>
                      <a:pPr algn="ctr"/>
                      <a:r>
                        <a:rPr lang="en-US" sz="1400" dirty="0">
                          <a:solidFill>
                            <a:srgbClr val="FFFFFF"/>
                          </a:solidFill>
                        </a:rPr>
                        <a:t>High </a:t>
                      </a:r>
                    </a:p>
                  </a:txBody>
                  <a:tcPr>
                    <a:solidFill>
                      <a:srgbClr val="FF0000"/>
                    </a:solidFill>
                  </a:tcPr>
                </a:tc>
                <a:tc>
                  <a:txBody>
                    <a:bodyPr/>
                    <a:lstStyle/>
                    <a:p>
                      <a:pPr algn="ctr"/>
                      <a:r>
                        <a:rPr lang="en-US" sz="1400" dirty="0">
                          <a:solidFill>
                            <a:srgbClr val="FFFFFF"/>
                          </a:solidFill>
                        </a:rPr>
                        <a:t>High</a:t>
                      </a:r>
                    </a:p>
                  </a:txBody>
                  <a:tcPr>
                    <a:solidFill>
                      <a:srgbClr val="FF0000"/>
                    </a:solidFill>
                  </a:tcPr>
                </a:tc>
                <a:tc>
                  <a:txBody>
                    <a:bodyPr/>
                    <a:lstStyle/>
                    <a:p>
                      <a:pPr algn="ctr"/>
                      <a:r>
                        <a:rPr lang="en-US" sz="1400" dirty="0">
                          <a:solidFill>
                            <a:srgbClr val="FFFFFF"/>
                          </a:solidFill>
                        </a:rPr>
                        <a:t>Med</a:t>
                      </a:r>
                    </a:p>
                  </a:txBody>
                  <a:tcPr>
                    <a:solidFill>
                      <a:srgbClr val="FF66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pPr eaLnBrk="1" hangingPunct="1"/>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All the developers should check-in/commit their code to VSTS regularly</a:t>
                      </a:r>
                      <a:endParaRPr lang="en-US" sz="1400" dirty="0">
                        <a:latin typeface="Arial" charset="0"/>
                        <a:ea typeface="ＭＳ Ｐゴシック" charset="0"/>
                        <a:cs typeface="ＭＳ Ｐゴシック" charset="0"/>
                      </a:endParaRPr>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28</a:t>
            </a:fld>
            <a:endParaRPr lang="en-US" dirty="0"/>
          </a:p>
        </p:txBody>
      </p:sp>
    </p:spTree>
    <p:extLst>
      <p:ext uri="{BB962C8B-B14F-4D97-AF65-F5344CB8AC3E}">
        <p14:creationId xmlns:p14="http://schemas.microsoft.com/office/powerpoint/2010/main" val="155586294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558800" y="1443038"/>
            <a:ext cx="8026400" cy="2032000"/>
          </a:xfrm>
        </p:spPr>
        <p:txBody>
          <a:bodyPr/>
          <a:lstStyle/>
          <a:p>
            <a:r>
              <a:rPr lang="en-US" sz="4800" dirty="0">
                <a:latin typeface="Arial" charset="0"/>
                <a:ea typeface="ＭＳ Ｐゴシック" charset="0"/>
                <a:cs typeface="ＭＳ Ｐゴシック" charset="0"/>
              </a:rPr>
              <a:t>Org Overview &amp; Consumption</a:t>
            </a:r>
          </a:p>
        </p:txBody>
      </p:sp>
    </p:spTree>
    <p:extLst>
      <p:ext uri="{BB962C8B-B14F-4D97-AF65-F5344CB8AC3E}">
        <p14:creationId xmlns:p14="http://schemas.microsoft.com/office/powerpoint/2010/main" val="5949667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pPr marL="0" indent="0">
              <a:buNone/>
            </a:pPr>
            <a:r>
              <a:rPr lang="en-US" sz="2000" dirty="0"/>
              <a:t>The objective of this architectural assessment is to assist </a:t>
            </a:r>
            <a:r>
              <a:rPr lang="en-US" sz="2000" dirty="0">
                <a:solidFill>
                  <a:srgbClr val="FF0000"/>
                </a:solidFill>
              </a:rPr>
              <a:t>Germany DEAL Org</a:t>
            </a:r>
            <a:r>
              <a:rPr lang="en-US" sz="2000" dirty="0"/>
              <a:t> through a comprehensive review of the current state and overall Salesforce.com application and architecture. </a:t>
            </a:r>
          </a:p>
          <a:p>
            <a:pPr marL="0" indent="0">
              <a:buNone/>
            </a:pPr>
            <a:r>
              <a:rPr lang="en-US" sz="2000" dirty="0"/>
              <a:t>Additionally, this review will be structured on the following focus areas:</a:t>
            </a:r>
          </a:p>
          <a:p>
            <a:r>
              <a:rPr lang="en-US" sz="1800" dirty="0"/>
              <a:t>Org Overview &amp; Consumption</a:t>
            </a:r>
          </a:p>
          <a:p>
            <a:r>
              <a:rPr lang="en-US" sz="1800" dirty="0"/>
              <a:t>Strategy &amp; Governance</a:t>
            </a:r>
          </a:p>
          <a:p>
            <a:r>
              <a:rPr lang="en-US" sz="1800" dirty="0"/>
              <a:t>Performance &amp; Scalability</a:t>
            </a:r>
          </a:p>
          <a:p>
            <a:r>
              <a:rPr lang="en-US" sz="1800" dirty="0"/>
              <a:t>Application Usability</a:t>
            </a:r>
          </a:p>
          <a:p>
            <a:r>
              <a:rPr lang="en-US" sz="1800" dirty="0"/>
              <a:t>Security &amp; Visibility</a:t>
            </a:r>
          </a:p>
          <a:p>
            <a:r>
              <a:rPr lang="en-US" sz="1800" dirty="0"/>
              <a:t>Integration Patterns</a:t>
            </a:r>
          </a:p>
          <a:p>
            <a:r>
              <a:rPr lang="en-US" sz="1800" dirty="0"/>
              <a:t>Configuration &amp; Development</a:t>
            </a:r>
          </a:p>
          <a:p>
            <a:pPr marL="0" indent="0">
              <a:buNone/>
            </a:pPr>
            <a:endParaRPr lang="en-US" sz="1400" dirty="0"/>
          </a:p>
          <a:p>
            <a:endParaRPr lang="en-US" sz="1600" dirty="0"/>
          </a:p>
          <a:p>
            <a:endParaRPr lang="en-US" sz="1600" dirty="0"/>
          </a:p>
          <a:p>
            <a:endParaRPr lang="en-US" sz="1600" dirty="0"/>
          </a:p>
          <a:p>
            <a:pPr marL="0" indent="0">
              <a:buNone/>
            </a:pPr>
            <a:endParaRPr lang="en-US" dirty="0"/>
          </a:p>
        </p:txBody>
      </p:sp>
    </p:spTree>
    <p:extLst>
      <p:ext uri="{BB962C8B-B14F-4D97-AF65-F5344CB8AC3E}">
        <p14:creationId xmlns:p14="http://schemas.microsoft.com/office/powerpoint/2010/main" val="302403551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Code Test Coverage</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57230632"/>
              </p:ext>
            </p:extLst>
          </p:nvPr>
        </p:nvGraphicFramePr>
        <p:xfrm>
          <a:off x="280987" y="1162050"/>
          <a:ext cx="8510587" cy="378968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To deploy Apex code to a production organization, 75% of the code must be covered by tests. Best Practice is maintaining a &gt; 90%. The org is currently at 7% (Compilation errors found)</a:t>
                      </a:r>
                    </a:p>
                    <a:p>
                      <a:pPr marL="285750" indent="-285750">
                        <a:buFont typeface="Arial"/>
                        <a:buNone/>
                      </a:pPr>
                      <a:endParaRPr lang="en-US" sz="1400" baseline="0" dirty="0">
                        <a:solidFill>
                          <a:schemeClr val="tx1"/>
                        </a:solidFill>
                      </a:endParaRPr>
                    </a:p>
                  </a:txBody>
                  <a:tcPr/>
                </a:tc>
                <a:tc>
                  <a:txBody>
                    <a:bodyPr/>
                    <a:lstStyle/>
                    <a:p>
                      <a:pPr algn="ctr"/>
                      <a:r>
                        <a:rPr lang="en-US" sz="1400" dirty="0">
                          <a:solidFill>
                            <a:srgbClr val="FFFFFF"/>
                          </a:solidFill>
                        </a:rPr>
                        <a:t>High </a:t>
                      </a:r>
                    </a:p>
                  </a:txBody>
                  <a:tcPr>
                    <a:solidFill>
                      <a:srgbClr val="FF0000"/>
                    </a:solidFill>
                  </a:tcPr>
                </a:tc>
                <a:tc>
                  <a:txBody>
                    <a:bodyPr/>
                    <a:lstStyle/>
                    <a:p>
                      <a:pPr algn="ctr"/>
                      <a:r>
                        <a:rPr lang="en-US" sz="1400" dirty="0">
                          <a:solidFill>
                            <a:srgbClr val="FFFFFF"/>
                          </a:solidFill>
                        </a:rPr>
                        <a:t>Med</a:t>
                      </a:r>
                    </a:p>
                  </a:txBody>
                  <a:tcPr>
                    <a:solidFill>
                      <a:srgbClr val="FF7600"/>
                    </a:solidFill>
                  </a:tcPr>
                </a:tc>
                <a:tc>
                  <a:txBody>
                    <a:bodyPr/>
                    <a:lstStyle/>
                    <a:p>
                      <a:pPr algn="ctr"/>
                      <a:r>
                        <a:rPr lang="en-US" sz="1400" dirty="0">
                          <a:solidFill>
                            <a:srgbClr val="FFFFFF"/>
                          </a:solidFill>
                        </a:rPr>
                        <a:t>Med</a:t>
                      </a:r>
                    </a:p>
                  </a:txBody>
                  <a:tcPr>
                    <a:solidFill>
                      <a:srgbClr val="FF76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r>
                        <a:rPr lang="en-US" sz="1400" dirty="0"/>
                        <a:t>Before you can deploy your code or package it for the Force.com AppExchange, the following must be true:</a:t>
                      </a:r>
                    </a:p>
                    <a:p>
                      <a:pPr>
                        <a:buFont typeface="Arial"/>
                        <a:buChar char="•"/>
                      </a:pPr>
                      <a:r>
                        <a:rPr lang="en-US" sz="1400" dirty="0"/>
                        <a:t>       At least 75% of your Apex code must be covered by unit tests, and all of those tests must complete successfully. </a:t>
                      </a:r>
                    </a:p>
                    <a:p>
                      <a:pPr>
                        <a:buFont typeface="Arial"/>
                        <a:buChar char="•"/>
                      </a:pPr>
                      <a:endParaRPr lang="en-US" sz="1400" dirty="0"/>
                    </a:p>
                    <a:p>
                      <a:pPr>
                        <a:buFont typeface="Arial"/>
                        <a:buChar char="•"/>
                      </a:pPr>
                      <a:r>
                        <a:rPr lang="en-US" sz="1400" dirty="0"/>
                        <a:t>Every trigger must have some test coverage.</a:t>
                      </a:r>
                    </a:p>
                    <a:p>
                      <a:pPr>
                        <a:buFont typeface="Arial"/>
                        <a:buNone/>
                      </a:pPr>
                      <a:endParaRPr lang="en-US" sz="1400" dirty="0"/>
                    </a:p>
                    <a:p>
                      <a:pPr>
                        <a:buFont typeface="Arial"/>
                        <a:buChar char="•"/>
                      </a:pPr>
                      <a:r>
                        <a:rPr lang="en-US" sz="1400" dirty="0"/>
                        <a:t>All classes and triggers must compile successfully.</a:t>
                      </a:r>
                    </a:p>
                    <a:p>
                      <a:endParaRPr lang="en-US" sz="1400" dirty="0"/>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30</a:t>
            </a:fld>
            <a:endParaRPr lang="en-US" dirty="0"/>
          </a:p>
        </p:txBody>
      </p:sp>
      <p:graphicFrame>
        <p:nvGraphicFramePr>
          <p:cNvPr id="5" name="Table 4"/>
          <p:cNvGraphicFramePr>
            <a:graphicFrameLocks noGrp="1"/>
          </p:cNvGraphicFramePr>
          <p:nvPr>
            <p:extLst/>
          </p:nvPr>
        </p:nvGraphicFramePr>
        <p:xfrm>
          <a:off x="76200" y="5526405"/>
          <a:ext cx="6096000" cy="100393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424815">
                <a:tc>
                  <a:txBody>
                    <a:bodyPr/>
                    <a:lstStyle/>
                    <a:p>
                      <a:r>
                        <a:rPr lang="en-US" sz="1600" dirty="0"/>
                        <a:t>Reference:</a:t>
                      </a:r>
                    </a:p>
                  </a:txBody>
                  <a:tcPr>
                    <a:solidFill>
                      <a:srgbClr val="5AD6FB"/>
                    </a:solidFill>
                  </a:tcPr>
                </a:tc>
                <a:extLst>
                  <a:ext uri="{0D108BD9-81ED-4DB2-BD59-A6C34878D82A}">
                    <a16:rowId xmlns:a16="http://schemas.microsoft.com/office/drawing/2014/main" val="10000"/>
                  </a:ext>
                </a:extLst>
              </a:tr>
              <a:tr h="370840">
                <a:tc>
                  <a:txBody>
                    <a:bodyPr/>
                    <a:lstStyle/>
                    <a:p>
                      <a:r>
                        <a:rPr lang="en-US" sz="1600" dirty="0">
                          <a:hlinkClick r:id="rId3"/>
                        </a:rPr>
                        <a:t>http://www.salesforce.com/us/developer/docs/apexcode/Content/apex_testing_best_practices.htm</a:t>
                      </a:r>
                      <a:endParaRPr lang="en-US" sz="16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7611689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APEX Unit Testing - No Validation, No Asserts</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94728196"/>
              </p:ext>
            </p:extLst>
          </p:nvPr>
        </p:nvGraphicFramePr>
        <p:xfrm>
          <a:off x="280987" y="1162050"/>
          <a:ext cx="8510587" cy="327152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There is no proper validation logic in the Unit Tests. </a:t>
                      </a:r>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Unit test classes with no proper assert validations. </a:t>
                      </a:r>
                      <a:r>
                        <a:rPr lang="en-US" sz="1400" dirty="0"/>
                        <a:t>Unit tests are simply making calls to the Classes and exiting to inflate Test Coverage</a:t>
                      </a:r>
                    </a:p>
                  </a:txBody>
                  <a:tcPr/>
                </a:tc>
                <a:tc>
                  <a:txBody>
                    <a:bodyPr/>
                    <a:lstStyle/>
                    <a:p>
                      <a:pPr algn="ctr"/>
                      <a:r>
                        <a:rPr lang="en-US" sz="1400" dirty="0">
                          <a:solidFill>
                            <a:srgbClr val="FFFFFF"/>
                          </a:solidFill>
                        </a:rPr>
                        <a:t>High </a:t>
                      </a:r>
                    </a:p>
                  </a:txBody>
                  <a:tcPr>
                    <a:solidFill>
                      <a:srgbClr val="FF0000"/>
                    </a:solidFill>
                  </a:tcPr>
                </a:tc>
                <a:tc>
                  <a:txBody>
                    <a:bodyPr/>
                    <a:lstStyle/>
                    <a:p>
                      <a:pPr algn="ctr"/>
                      <a:r>
                        <a:rPr lang="en-US" sz="1400" dirty="0">
                          <a:solidFill>
                            <a:srgbClr val="FFFFFF"/>
                          </a:solidFill>
                        </a:rPr>
                        <a:t>Med</a:t>
                      </a:r>
                    </a:p>
                  </a:txBody>
                  <a:tcPr>
                    <a:solidFill>
                      <a:srgbClr val="FF7600"/>
                    </a:solidFill>
                  </a:tcPr>
                </a:tc>
                <a:tc>
                  <a:txBody>
                    <a:bodyPr/>
                    <a:lstStyle/>
                    <a:p>
                      <a:pPr algn="ctr"/>
                      <a:r>
                        <a:rPr lang="en-US" sz="1400" dirty="0">
                          <a:solidFill>
                            <a:srgbClr val="FFFFFF"/>
                          </a:solidFill>
                        </a:rPr>
                        <a:t>High</a:t>
                      </a:r>
                    </a:p>
                  </a:txBody>
                  <a:tcPr>
                    <a:solidFill>
                      <a:srgbClr val="FF00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r>
                        <a:rPr lang="en-US" sz="1400" dirty="0"/>
                        <a:t>Never rely on pre-existing data in the org because it will break once moved from one org to the next. Also, not validating will defeat the purpose of ensuring that the right result was obtained. Just executing the code to achieve code coverage is not best practice and will lead to poor quality. Data scenarios must be tested and validated.</a:t>
                      </a:r>
                    </a:p>
                    <a:p>
                      <a:endParaRPr lang="en-US" sz="14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IN" sz="1400" b="0" i="0" u="none" strike="noStrike" kern="1200" dirty="0">
                          <a:solidFill>
                            <a:schemeClr val="tx1"/>
                          </a:solidFill>
                          <a:effectLst/>
                          <a:latin typeface="Arial" pitchFamily="-112" charset="0"/>
                          <a:ea typeface="MS PGothic" pitchFamily="34" charset="-128"/>
                          <a:cs typeface="ＭＳ Ｐゴシック" pitchFamily="-112" charset="-128"/>
                        </a:rPr>
                        <a:t>In addition to maintaining a min of 75% code overage, put adequate assert statements in the the classes to check the functional logic which helps in regression testing.</a:t>
                      </a:r>
                      <a:r>
                        <a:rPr lang="en-IN" sz="1400" dirty="0"/>
                        <a:t> </a:t>
                      </a:r>
                      <a:endParaRPr lang="en-US" sz="1400" dirty="0"/>
                    </a:p>
                    <a:p>
                      <a:endParaRPr lang="en-US" sz="1400" dirty="0"/>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31</a:t>
            </a:fld>
            <a:endParaRPr lang="en-US" dirty="0"/>
          </a:p>
        </p:txBody>
      </p:sp>
      <p:graphicFrame>
        <p:nvGraphicFramePr>
          <p:cNvPr id="5" name="Table 4"/>
          <p:cNvGraphicFramePr>
            <a:graphicFrameLocks noGrp="1"/>
          </p:cNvGraphicFramePr>
          <p:nvPr>
            <p:extLst/>
          </p:nvPr>
        </p:nvGraphicFramePr>
        <p:xfrm>
          <a:off x="88900" y="5391150"/>
          <a:ext cx="6096000" cy="133921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424815">
                <a:tc>
                  <a:txBody>
                    <a:bodyPr/>
                    <a:lstStyle/>
                    <a:p>
                      <a:r>
                        <a:rPr lang="en-US" sz="1800" dirty="0"/>
                        <a:t>Reference:</a:t>
                      </a:r>
                      <a:endParaRPr lang="en-US" dirty="0"/>
                    </a:p>
                  </a:txBody>
                  <a:tcPr>
                    <a:solidFill>
                      <a:srgbClr val="5AD6FB"/>
                    </a:solidFill>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hlinkClick r:id="rId3"/>
                        </a:rPr>
                        <a:t>http://wiki.developerforce.com/page/How_to_Write_Good_Unit_Tests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518681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558800" y="1443038"/>
            <a:ext cx="8026400" cy="2032000"/>
          </a:xfrm>
        </p:spPr>
        <p:txBody>
          <a:bodyPr/>
          <a:lstStyle/>
          <a:p>
            <a:r>
              <a:rPr lang="en-US" sz="4800" dirty="0">
                <a:latin typeface="Arial" charset="0"/>
                <a:ea typeface="ＭＳ Ｐゴシック" charset="0"/>
                <a:cs typeface="ＭＳ Ｐゴシック" charset="0"/>
              </a:rPr>
              <a:t>Strategy &amp; Governance</a:t>
            </a:r>
          </a:p>
        </p:txBody>
      </p:sp>
    </p:spTree>
    <p:extLst>
      <p:ext uri="{BB962C8B-B14F-4D97-AF65-F5344CB8AC3E}">
        <p14:creationId xmlns:p14="http://schemas.microsoft.com/office/powerpoint/2010/main" val="122001541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558800" y="1443038"/>
            <a:ext cx="8026400" cy="2032000"/>
          </a:xfrm>
        </p:spPr>
        <p:txBody>
          <a:bodyPr/>
          <a:lstStyle/>
          <a:p>
            <a:r>
              <a:rPr lang="en-US" sz="4800" dirty="0">
                <a:latin typeface="Arial" charset="0"/>
                <a:ea typeface="ＭＳ Ｐゴシック" charset="0"/>
                <a:cs typeface="ＭＳ Ｐゴシック" charset="0"/>
              </a:rPr>
              <a:t>Performance &amp; Scalability</a:t>
            </a:r>
          </a:p>
        </p:txBody>
      </p:sp>
    </p:spTree>
    <p:extLst>
      <p:ext uri="{BB962C8B-B14F-4D97-AF65-F5344CB8AC3E}">
        <p14:creationId xmlns:p14="http://schemas.microsoft.com/office/powerpoint/2010/main" val="175099927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558800" y="1443038"/>
            <a:ext cx="8026400" cy="2032000"/>
          </a:xfrm>
        </p:spPr>
        <p:txBody>
          <a:bodyPr/>
          <a:lstStyle/>
          <a:p>
            <a:r>
              <a:rPr lang="en-US" sz="4800" dirty="0">
                <a:latin typeface="Arial" charset="0"/>
                <a:ea typeface="ＭＳ Ｐゴシック" charset="0"/>
                <a:cs typeface="ＭＳ Ｐゴシック" charset="0"/>
              </a:rPr>
              <a:t>Application Usability</a:t>
            </a:r>
          </a:p>
        </p:txBody>
      </p:sp>
    </p:spTree>
    <p:extLst>
      <p:ext uri="{BB962C8B-B14F-4D97-AF65-F5344CB8AC3E}">
        <p14:creationId xmlns:p14="http://schemas.microsoft.com/office/powerpoint/2010/main" val="258077011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558800" y="1443038"/>
            <a:ext cx="8026400" cy="2032000"/>
          </a:xfrm>
        </p:spPr>
        <p:txBody>
          <a:bodyPr/>
          <a:lstStyle/>
          <a:p>
            <a:r>
              <a:rPr lang="en-US" sz="4800" dirty="0">
                <a:latin typeface="Arial" charset="0"/>
                <a:ea typeface="ＭＳ Ｐゴシック" charset="0"/>
                <a:cs typeface="ＭＳ Ｐゴシック" charset="0"/>
              </a:rPr>
              <a:t>Integration Patterns</a:t>
            </a:r>
          </a:p>
        </p:txBody>
      </p:sp>
    </p:spTree>
    <p:extLst>
      <p:ext uri="{BB962C8B-B14F-4D97-AF65-F5344CB8AC3E}">
        <p14:creationId xmlns:p14="http://schemas.microsoft.com/office/powerpoint/2010/main" val="166271016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558800" y="1443038"/>
            <a:ext cx="8026400" cy="2032000"/>
          </a:xfrm>
        </p:spPr>
        <p:txBody>
          <a:bodyPr/>
          <a:lstStyle/>
          <a:p>
            <a:r>
              <a:rPr lang="en-US" sz="4800" dirty="0">
                <a:latin typeface="Arial" charset="0"/>
                <a:ea typeface="ＭＳ Ｐゴシック" charset="0"/>
                <a:cs typeface="ＭＳ Ｐゴシック" charset="0"/>
              </a:rPr>
              <a:t>Thank You!</a:t>
            </a:r>
          </a:p>
        </p:txBody>
      </p:sp>
    </p:spTree>
    <p:extLst>
      <p:ext uri="{BB962C8B-B14F-4D97-AF65-F5344CB8AC3E}">
        <p14:creationId xmlns:p14="http://schemas.microsoft.com/office/powerpoint/2010/main" val="391571306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558800" y="1443038"/>
            <a:ext cx="8026400" cy="2032000"/>
          </a:xfrm>
        </p:spPr>
        <p:txBody>
          <a:bodyPr/>
          <a:lstStyle/>
          <a:p>
            <a:r>
              <a:rPr lang="en-US" sz="4800" dirty="0">
                <a:latin typeface="Arial" charset="0"/>
                <a:ea typeface="ＭＳ Ｐゴシック" charset="0"/>
                <a:cs typeface="ＭＳ Ｐゴシック" charset="0"/>
              </a:rPr>
              <a:t>Appendix</a:t>
            </a:r>
          </a:p>
        </p:txBody>
      </p:sp>
    </p:spTree>
    <p:extLst>
      <p:ext uri="{BB962C8B-B14F-4D97-AF65-F5344CB8AC3E}">
        <p14:creationId xmlns:p14="http://schemas.microsoft.com/office/powerpoint/2010/main" val="422001131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Audit - Code</a:t>
            </a:r>
            <a:endParaRPr lang="en-US" dirty="0">
              <a:latin typeface="Arial" charset="0"/>
              <a:ea typeface="ＭＳ Ｐゴシック" charset="0"/>
              <a:cs typeface="ＭＳ Ｐゴシック" charset="0"/>
            </a:endParaRPr>
          </a:p>
        </p:txBody>
      </p:sp>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38</a:t>
            </a:fld>
            <a:endParaRPr lang="en-US" dirty="0"/>
          </a:p>
        </p:txBody>
      </p:sp>
      <p:graphicFrame>
        <p:nvGraphicFramePr>
          <p:cNvPr id="2" name="Table 1">
            <a:extLst>
              <a:ext uri="{FF2B5EF4-FFF2-40B4-BE49-F238E27FC236}">
                <a16:creationId xmlns:a16="http://schemas.microsoft.com/office/drawing/2014/main" id="{67F05A5E-7955-C64E-8AE6-13A585C80F1A}"/>
              </a:ext>
            </a:extLst>
          </p:cNvPr>
          <p:cNvGraphicFramePr>
            <a:graphicFrameLocks noGrp="1"/>
          </p:cNvGraphicFramePr>
          <p:nvPr>
            <p:extLst/>
          </p:nvPr>
        </p:nvGraphicFramePr>
        <p:xfrm>
          <a:off x="609600" y="1058402"/>
          <a:ext cx="8129588" cy="5065044"/>
        </p:xfrm>
        <a:graphic>
          <a:graphicData uri="http://schemas.openxmlformats.org/drawingml/2006/table">
            <a:tbl>
              <a:tblPr/>
              <a:tblGrid>
                <a:gridCol w="1060769">
                  <a:extLst>
                    <a:ext uri="{9D8B030D-6E8A-4147-A177-3AD203B41FA5}">
                      <a16:colId xmlns:a16="http://schemas.microsoft.com/office/drawing/2014/main" val="597540367"/>
                    </a:ext>
                  </a:extLst>
                </a:gridCol>
                <a:gridCol w="1758631">
                  <a:extLst>
                    <a:ext uri="{9D8B030D-6E8A-4147-A177-3AD203B41FA5}">
                      <a16:colId xmlns:a16="http://schemas.microsoft.com/office/drawing/2014/main" val="3710366032"/>
                    </a:ext>
                  </a:extLst>
                </a:gridCol>
                <a:gridCol w="5310188">
                  <a:extLst>
                    <a:ext uri="{9D8B030D-6E8A-4147-A177-3AD203B41FA5}">
                      <a16:colId xmlns:a16="http://schemas.microsoft.com/office/drawing/2014/main" val="526752958"/>
                    </a:ext>
                  </a:extLst>
                </a:gridCol>
              </a:tblGrid>
              <a:tr h="369144">
                <a:tc>
                  <a:txBody>
                    <a:bodyPr/>
                    <a:lstStyle/>
                    <a:p>
                      <a:pPr algn="l" fontAlgn="t"/>
                      <a:r>
                        <a:rPr lang="en-IN" sz="1100" b="1" dirty="0">
                          <a:effectLst/>
                        </a:rPr>
                        <a:t>Type of Code</a:t>
                      </a:r>
                      <a:br>
                        <a:rPr lang="en-IN" sz="1100" b="1" dirty="0">
                          <a:effectLst/>
                        </a:rPr>
                      </a:br>
                      <a:endParaRPr lang="en-IN" sz="1100" b="1" dirty="0">
                        <a:effectLst/>
                      </a:endParaRPr>
                    </a:p>
                  </a:txBody>
                  <a:tcPr marL="33915" marR="33915" marT="16957" marB="169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a:noFill/>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b="1" dirty="0">
                          <a:effectLst/>
                        </a:rPr>
                        <a:t>What to look for </a:t>
                      </a:r>
                      <a:br>
                        <a:rPr lang="en-IN" sz="1100" b="1" dirty="0">
                          <a:effectLst/>
                        </a:rPr>
                      </a:br>
                      <a:endParaRPr lang="en-IN" sz="1100" b="1" dirty="0">
                        <a:effectLst/>
                      </a:endParaRPr>
                    </a:p>
                  </a:txBody>
                  <a:tcPr marL="33915" marR="33915" marT="16957" marB="169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a:noFill/>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b="1" dirty="0">
                          <a:effectLst/>
                        </a:rPr>
                        <a:t>Questions to ask </a:t>
                      </a:r>
                      <a:br>
                        <a:rPr lang="en-IN" sz="1100" b="1" dirty="0">
                          <a:effectLst/>
                        </a:rPr>
                      </a:br>
                      <a:endParaRPr lang="en-IN" sz="1100" b="1" dirty="0">
                        <a:effectLst/>
                      </a:endParaRPr>
                    </a:p>
                  </a:txBody>
                  <a:tcPr marL="33915" marR="33915" marT="16957" marB="169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a:noFill/>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371379792"/>
                  </a:ext>
                </a:extLst>
              </a:tr>
              <a:tr h="683144">
                <a:tc>
                  <a:txBody>
                    <a:bodyPr/>
                    <a:lstStyle/>
                    <a:p>
                      <a:pPr algn="l" fontAlgn="t"/>
                      <a:r>
                        <a:rPr lang="en-IN" sz="1100" dirty="0">
                          <a:effectLst/>
                        </a:rPr>
                        <a:t>Triggers </a:t>
                      </a:r>
                      <a:br>
                        <a:rPr lang="en-IN" sz="1100" dirty="0">
                          <a:effectLst/>
                        </a:rPr>
                      </a:br>
                      <a:endParaRPr lang="en-IN" sz="1100" dirty="0">
                        <a:effectLst/>
                      </a:endParaRPr>
                    </a:p>
                  </a:txBody>
                  <a:tcPr marL="33915" marR="33915" marT="16957" marB="169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dirty="0">
                          <a:effectLst/>
                        </a:rPr>
                        <a:t>1. Trigger patterns </a:t>
                      </a:r>
                      <a:br>
                        <a:rPr lang="en-IN" sz="1100" dirty="0">
                          <a:effectLst/>
                        </a:rPr>
                      </a:br>
                      <a:r>
                        <a:rPr lang="en-IN" sz="1100" dirty="0">
                          <a:effectLst/>
                        </a:rPr>
                        <a:t>2. Trigger logic </a:t>
                      </a:r>
                      <a:br>
                        <a:rPr lang="en-IN" sz="1100" dirty="0">
                          <a:effectLst/>
                        </a:rPr>
                      </a:br>
                      <a:endParaRPr lang="en-IN" sz="1100" dirty="0">
                        <a:effectLst/>
                      </a:endParaRPr>
                    </a:p>
                  </a:txBody>
                  <a:tcPr marL="33915" marR="33915" marT="16957" marB="169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dirty="0">
                          <a:effectLst/>
                        </a:rPr>
                        <a:t>Does your org have one trigger per object? Is there business or application logic written directly in a trigger? Do triggers “hand off” logic or functionality to other classes (aka trigger handlers)? </a:t>
                      </a:r>
                      <a:br>
                        <a:rPr lang="en-IN" sz="1100" dirty="0">
                          <a:effectLst/>
                        </a:rPr>
                      </a:br>
                      <a:endParaRPr lang="en-IN" sz="1100" dirty="0">
                        <a:effectLst/>
                      </a:endParaRPr>
                    </a:p>
                  </a:txBody>
                  <a:tcPr marL="33915" marR="33915" marT="16957" marB="169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665487300"/>
                  </a:ext>
                </a:extLst>
              </a:tr>
              <a:tr h="845708">
                <a:tc>
                  <a:txBody>
                    <a:bodyPr/>
                    <a:lstStyle/>
                    <a:p>
                      <a:pPr algn="l" fontAlgn="t"/>
                      <a:r>
                        <a:rPr lang="en-IN" sz="1100" dirty="0">
                          <a:effectLst/>
                        </a:rPr>
                        <a:t>Apex Classes</a:t>
                      </a:r>
                      <a:br>
                        <a:rPr lang="en-IN" sz="1100" dirty="0">
                          <a:effectLst/>
                        </a:rPr>
                      </a:br>
                      <a:endParaRPr lang="en-IN" sz="1100" dirty="0">
                        <a:effectLst/>
                      </a:endParaRPr>
                    </a:p>
                  </a:txBody>
                  <a:tcPr marL="33915" marR="33915" marT="16957" marB="169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dirty="0">
                          <a:effectLst/>
                        </a:rPr>
                        <a:t>1. Naming conventions </a:t>
                      </a:r>
                      <a:br>
                        <a:rPr lang="en-IN" sz="1100" dirty="0">
                          <a:effectLst/>
                        </a:rPr>
                      </a:br>
                      <a:r>
                        <a:rPr lang="en-IN" sz="1100" dirty="0">
                          <a:effectLst/>
                        </a:rPr>
                        <a:t>2. Comments </a:t>
                      </a:r>
                      <a:br>
                        <a:rPr lang="en-IN" sz="1100" dirty="0">
                          <a:effectLst/>
                        </a:rPr>
                      </a:br>
                      <a:r>
                        <a:rPr lang="en-IN" sz="1100" dirty="0">
                          <a:effectLst/>
                        </a:rPr>
                        <a:t>3. API Version </a:t>
                      </a:r>
                      <a:br>
                        <a:rPr lang="en-IN" sz="1100" dirty="0">
                          <a:effectLst/>
                        </a:rPr>
                      </a:br>
                      <a:endParaRPr lang="en-IN" sz="1100" dirty="0">
                        <a:effectLst/>
                      </a:endParaRPr>
                    </a:p>
                  </a:txBody>
                  <a:tcPr marL="33915" marR="33915" marT="16957" marB="169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dirty="0">
                          <a:effectLst/>
                        </a:rPr>
                        <a:t>Do Apex classes use common prefixes or even namespaces to group units of code? Do classes have similar names, based on functionality? Is the purpose and authorship of code documented in comments? Do classes have comments that help clarify function? What API versions do classes use? </a:t>
                      </a:r>
                      <a:br>
                        <a:rPr lang="en-IN" sz="1100" dirty="0">
                          <a:effectLst/>
                        </a:rPr>
                      </a:br>
                      <a:endParaRPr lang="en-IN" sz="1100" dirty="0">
                        <a:effectLst/>
                      </a:endParaRPr>
                    </a:p>
                  </a:txBody>
                  <a:tcPr marL="33915" marR="33915" marT="16957" marB="169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545890408"/>
                  </a:ext>
                </a:extLst>
              </a:tr>
              <a:tr h="1008272">
                <a:tc>
                  <a:txBody>
                    <a:bodyPr/>
                    <a:lstStyle/>
                    <a:p>
                      <a:pPr algn="l" fontAlgn="t"/>
                      <a:r>
                        <a:rPr lang="en-IN" sz="1100" dirty="0">
                          <a:effectLst/>
                        </a:rPr>
                        <a:t>Apex Tests </a:t>
                      </a:r>
                      <a:br>
                        <a:rPr lang="en-IN" sz="1100" dirty="0">
                          <a:effectLst/>
                        </a:rPr>
                      </a:br>
                      <a:endParaRPr lang="en-IN" sz="1100" dirty="0">
                        <a:effectLst/>
                      </a:endParaRPr>
                    </a:p>
                  </a:txBody>
                  <a:tcPr marL="33915" marR="33915" marT="16957" marB="169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dirty="0">
                          <a:effectLst/>
                        </a:rPr>
                        <a:t>1. Test patterns/units </a:t>
                      </a:r>
                      <a:br>
                        <a:rPr lang="en-IN" sz="1100" dirty="0">
                          <a:effectLst/>
                        </a:rPr>
                      </a:br>
                      <a:r>
                        <a:rPr lang="en-IN" sz="1100" dirty="0">
                          <a:effectLst/>
                        </a:rPr>
                        <a:t>2. Code coverage </a:t>
                      </a:r>
                      <a:br>
                        <a:rPr lang="en-IN" sz="1100" dirty="0">
                          <a:effectLst/>
                        </a:rPr>
                      </a:br>
                      <a:r>
                        <a:rPr lang="en-IN" sz="1100" dirty="0">
                          <a:effectLst/>
                        </a:rPr>
                        <a:t>3. Test data handling </a:t>
                      </a:r>
                      <a:br>
                        <a:rPr lang="en-IN" sz="1100" dirty="0">
                          <a:effectLst/>
                        </a:rPr>
                      </a:br>
                      <a:endParaRPr lang="en-IN" sz="1100" dirty="0">
                        <a:effectLst/>
                      </a:endParaRPr>
                    </a:p>
                  </a:txBody>
                  <a:tcPr marL="33915" marR="33915" marT="16957" marB="169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dirty="0">
                          <a:effectLst/>
                        </a:rPr>
                        <a:t>How do tests relate to other code? Does each class have its own test? Are your tests organized into functional groups? Are there parts of your code base not covered by tests? Do your tests depend on common data factories or static resources? Do any of your tests use the 'seeAllData=True' annotation, or run on an API version earlier than 24? </a:t>
                      </a:r>
                      <a:br>
                        <a:rPr lang="en-IN" sz="1100" dirty="0">
                          <a:effectLst/>
                        </a:rPr>
                      </a:br>
                      <a:endParaRPr lang="en-IN" sz="1100" dirty="0">
                        <a:effectLst/>
                      </a:endParaRPr>
                    </a:p>
                  </a:txBody>
                  <a:tcPr marL="33915" marR="33915" marT="16957" marB="169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391229202"/>
                  </a:ext>
                </a:extLst>
              </a:tr>
              <a:tr h="1170836">
                <a:tc>
                  <a:txBody>
                    <a:bodyPr/>
                    <a:lstStyle/>
                    <a:p>
                      <a:pPr algn="l" fontAlgn="t"/>
                      <a:r>
                        <a:rPr lang="en-IN" sz="1100" dirty="0">
                          <a:effectLst/>
                        </a:rPr>
                        <a:t>Lightning Components and Events </a:t>
                      </a:r>
                      <a:br>
                        <a:rPr lang="en-IN" sz="1100" dirty="0">
                          <a:effectLst/>
                        </a:rPr>
                      </a:br>
                      <a:endParaRPr lang="en-IN" sz="1100" dirty="0">
                        <a:effectLst/>
                      </a:endParaRPr>
                    </a:p>
                  </a:txBody>
                  <a:tcPr marL="33915" marR="33915" marT="16957" marB="169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dirty="0">
                          <a:effectLst/>
                        </a:rPr>
                        <a:t>1. Naming conventions </a:t>
                      </a:r>
                      <a:br>
                        <a:rPr lang="en-IN" sz="1100" dirty="0">
                          <a:effectLst/>
                        </a:rPr>
                      </a:br>
                      <a:r>
                        <a:rPr lang="en-IN" sz="1100" dirty="0">
                          <a:effectLst/>
                        </a:rPr>
                        <a:t>2. Comments </a:t>
                      </a:r>
                      <a:br>
                        <a:rPr lang="en-IN" sz="1100" dirty="0">
                          <a:effectLst/>
                        </a:rPr>
                      </a:br>
                      <a:r>
                        <a:rPr lang="en-IN" sz="1100" dirty="0">
                          <a:effectLst/>
                        </a:rPr>
                        <a:t>3. Apex controllers </a:t>
                      </a:r>
                      <a:br>
                        <a:rPr lang="en-IN" sz="1100" dirty="0">
                          <a:effectLst/>
                        </a:rPr>
                      </a:br>
                      <a:r>
                        <a:rPr lang="en-IN" sz="1100" dirty="0">
                          <a:effectLst/>
                        </a:rPr>
                        <a:t>4. API Version </a:t>
                      </a:r>
                      <a:br>
                        <a:rPr lang="en-IN" sz="1100" dirty="0">
                          <a:effectLst/>
                        </a:rPr>
                      </a:br>
                      <a:endParaRPr lang="en-IN" sz="1100" dirty="0">
                        <a:effectLst/>
                      </a:endParaRPr>
                    </a:p>
                  </a:txBody>
                  <a:tcPr marL="33915" marR="33915" marT="16957" marB="169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dirty="0">
                          <a:effectLst/>
                        </a:rPr>
                        <a:t>Do components use common prefixes or even namespaces to create groups? Do components have clear names, related to functionality? Are Lightning events scoped to be application events or component events? Are the purpose and authorship of components and events clearly documented in comments or Aura documentation files? Do components use Apex controllers? What API versions do components and events use? </a:t>
                      </a:r>
                      <a:br>
                        <a:rPr lang="en-IN" sz="1100" dirty="0">
                          <a:effectLst/>
                        </a:rPr>
                      </a:br>
                      <a:endParaRPr lang="en-IN" sz="1100" dirty="0">
                        <a:effectLst/>
                      </a:endParaRPr>
                    </a:p>
                  </a:txBody>
                  <a:tcPr marL="33915" marR="33915" marT="16957" marB="169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622591499"/>
                  </a:ext>
                </a:extLst>
              </a:tr>
              <a:tr h="844668">
                <a:tc>
                  <a:txBody>
                    <a:bodyPr/>
                    <a:lstStyle/>
                    <a:p>
                      <a:pPr algn="l" fontAlgn="t"/>
                      <a:r>
                        <a:rPr lang="en-IN" sz="1100" dirty="0">
                          <a:effectLst/>
                        </a:rPr>
                        <a:t>Visualforce </a:t>
                      </a:r>
                      <a:br>
                        <a:rPr lang="en-IN" sz="1100" dirty="0">
                          <a:effectLst/>
                        </a:rPr>
                      </a:br>
                      <a:endParaRPr lang="en-IN" sz="1100" dirty="0">
                        <a:effectLst/>
                      </a:endParaRPr>
                    </a:p>
                  </a:txBody>
                  <a:tcPr marL="33915" marR="33915" marT="16957" marB="169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dirty="0">
                          <a:effectLst/>
                        </a:rPr>
                        <a:t>1. Naming conventions </a:t>
                      </a:r>
                      <a:br>
                        <a:rPr lang="en-IN" sz="1100" dirty="0">
                          <a:effectLst/>
                        </a:rPr>
                      </a:br>
                      <a:r>
                        <a:rPr lang="en-IN" sz="1100" dirty="0">
                          <a:effectLst/>
                        </a:rPr>
                        <a:t>2. Comments </a:t>
                      </a:r>
                      <a:br>
                        <a:rPr lang="en-IN" sz="1100" dirty="0">
                          <a:effectLst/>
                        </a:rPr>
                      </a:br>
                      <a:r>
                        <a:rPr lang="en-IN" sz="1100" dirty="0">
                          <a:effectLst/>
                        </a:rPr>
                        <a:t>3. Apex controllers </a:t>
                      </a:r>
                      <a:br>
                        <a:rPr lang="en-IN" sz="1100" dirty="0">
                          <a:effectLst/>
                        </a:rPr>
                      </a:br>
                      <a:r>
                        <a:rPr lang="en-IN" sz="1100" dirty="0">
                          <a:effectLst/>
                        </a:rPr>
                        <a:t>4. API Version </a:t>
                      </a:r>
                      <a:br>
                        <a:rPr lang="en-IN" sz="1100" dirty="0">
                          <a:effectLst/>
                        </a:rPr>
                      </a:br>
                      <a:endParaRPr lang="en-IN" sz="1100" dirty="0">
                        <a:effectLst/>
                      </a:endParaRPr>
                    </a:p>
                  </a:txBody>
                  <a:tcPr marL="33915" marR="33915" marT="16957" marB="169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dirty="0">
                          <a:effectLst/>
                        </a:rPr>
                        <a:t>Do Visualforce pages and components use common prefixes or even namespaces to create groups? Do pages have clear names, related to functionality? Do pages use Apex controllers? What API versions do pages use? Are pages used with any email templates? </a:t>
                      </a:r>
                      <a:br>
                        <a:rPr lang="en-IN" sz="1100" dirty="0">
                          <a:effectLst/>
                        </a:rPr>
                      </a:br>
                      <a:endParaRPr lang="en-IN" sz="1100" dirty="0">
                        <a:effectLst/>
                      </a:endParaRPr>
                    </a:p>
                  </a:txBody>
                  <a:tcPr marL="33915" marR="33915" marT="16957" marB="1695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062875993"/>
                  </a:ext>
                </a:extLst>
              </a:tr>
            </a:tbl>
          </a:graphicData>
        </a:graphic>
      </p:graphicFrame>
      <p:sp>
        <p:nvSpPr>
          <p:cNvPr id="6" name="Rectangle 1">
            <a:extLst>
              <a:ext uri="{FF2B5EF4-FFF2-40B4-BE49-F238E27FC236}">
                <a16:creationId xmlns:a16="http://schemas.microsoft.com/office/drawing/2014/main" id="{9A78DE3B-561A-8B44-B1EF-870F21CE4B25}"/>
              </a:ext>
            </a:extLst>
          </p:cNvPr>
          <p:cNvSpPr>
            <a:spLocks noChangeArrowheads="1"/>
          </p:cNvSpPr>
          <p:nvPr/>
        </p:nvSpPr>
        <p:spPr bwMode="auto">
          <a:xfrm flipV="1">
            <a:off x="-2941892" y="758555"/>
            <a:ext cx="196797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010468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Audit - Process</a:t>
            </a:r>
            <a:endParaRPr lang="en-US" dirty="0">
              <a:latin typeface="Arial" charset="0"/>
              <a:ea typeface="ＭＳ Ｐゴシック" charset="0"/>
              <a:cs typeface="ＭＳ Ｐゴシック" charset="0"/>
            </a:endParaRPr>
          </a:p>
        </p:txBody>
      </p:sp>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39</a:t>
            </a:fld>
            <a:endParaRPr lang="en-US" dirty="0"/>
          </a:p>
        </p:txBody>
      </p:sp>
      <p:sp>
        <p:nvSpPr>
          <p:cNvPr id="6" name="Rectangle 1">
            <a:extLst>
              <a:ext uri="{FF2B5EF4-FFF2-40B4-BE49-F238E27FC236}">
                <a16:creationId xmlns:a16="http://schemas.microsoft.com/office/drawing/2014/main" id="{9A78DE3B-561A-8B44-B1EF-870F21CE4B25}"/>
              </a:ext>
            </a:extLst>
          </p:cNvPr>
          <p:cNvSpPr>
            <a:spLocks noChangeArrowheads="1"/>
          </p:cNvSpPr>
          <p:nvPr/>
        </p:nvSpPr>
        <p:spPr bwMode="auto">
          <a:xfrm flipV="1">
            <a:off x="-2941892" y="758555"/>
            <a:ext cx="196797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71D25A7F-7F17-9C4F-AD03-F6A1A10D8DF4}"/>
              </a:ext>
            </a:extLst>
          </p:cNvPr>
          <p:cNvGraphicFramePr>
            <a:graphicFrameLocks noGrp="1"/>
          </p:cNvGraphicFramePr>
          <p:nvPr>
            <p:extLst/>
          </p:nvPr>
        </p:nvGraphicFramePr>
        <p:xfrm>
          <a:off x="609600" y="1086514"/>
          <a:ext cx="8129587" cy="4719812"/>
        </p:xfrm>
        <a:graphic>
          <a:graphicData uri="http://schemas.openxmlformats.org/drawingml/2006/table">
            <a:tbl>
              <a:tblPr/>
              <a:tblGrid>
                <a:gridCol w="1140994">
                  <a:extLst>
                    <a:ext uri="{9D8B030D-6E8A-4147-A177-3AD203B41FA5}">
                      <a16:colId xmlns:a16="http://schemas.microsoft.com/office/drawing/2014/main" val="3641479476"/>
                    </a:ext>
                  </a:extLst>
                </a:gridCol>
                <a:gridCol w="1830806">
                  <a:extLst>
                    <a:ext uri="{9D8B030D-6E8A-4147-A177-3AD203B41FA5}">
                      <a16:colId xmlns:a16="http://schemas.microsoft.com/office/drawing/2014/main" val="2920228237"/>
                    </a:ext>
                  </a:extLst>
                </a:gridCol>
                <a:gridCol w="5157787">
                  <a:extLst>
                    <a:ext uri="{9D8B030D-6E8A-4147-A177-3AD203B41FA5}">
                      <a16:colId xmlns:a16="http://schemas.microsoft.com/office/drawing/2014/main" val="2171871599"/>
                    </a:ext>
                  </a:extLst>
                </a:gridCol>
              </a:tblGrid>
              <a:tr h="507027">
                <a:tc>
                  <a:txBody>
                    <a:bodyPr/>
                    <a:lstStyle/>
                    <a:p>
                      <a:pPr algn="l" fontAlgn="t"/>
                      <a:r>
                        <a:rPr lang="en-IN" sz="1100" b="1" dirty="0">
                          <a:effectLst/>
                        </a:rPr>
                        <a:t>Type of Customization</a:t>
                      </a:r>
                      <a:br>
                        <a:rPr lang="en-IN" sz="1100" b="1" dirty="0">
                          <a:effectLst/>
                        </a:rPr>
                      </a:br>
                      <a:endParaRPr lang="en-IN" sz="1100" b="1" dirty="0">
                        <a:effectLst/>
                      </a:endParaRPr>
                    </a:p>
                  </a:txBody>
                  <a:tcPr marL="29452" marR="29452" marT="14726" marB="1472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a:noFill/>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b="1" dirty="0">
                          <a:effectLst/>
                        </a:rPr>
                        <a:t>What to look for </a:t>
                      </a:r>
                      <a:br>
                        <a:rPr lang="en-IN" sz="1100" b="1" dirty="0">
                          <a:effectLst/>
                        </a:rPr>
                      </a:br>
                      <a:endParaRPr lang="en-IN" sz="1100" b="1" dirty="0">
                        <a:effectLst/>
                      </a:endParaRPr>
                    </a:p>
                  </a:txBody>
                  <a:tcPr marL="29452" marR="29452" marT="14726" marB="1472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a:noFill/>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b="1" dirty="0">
                          <a:effectLst/>
                        </a:rPr>
                        <a:t>Questions to ask </a:t>
                      </a:r>
                      <a:br>
                        <a:rPr lang="en-IN" sz="1100" b="1" dirty="0">
                          <a:effectLst/>
                        </a:rPr>
                      </a:br>
                      <a:endParaRPr lang="en-IN" sz="1100" b="1" dirty="0">
                        <a:effectLst/>
                      </a:endParaRPr>
                    </a:p>
                  </a:txBody>
                  <a:tcPr marL="29452" marR="29452" marT="14726" marB="1472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a:noFill/>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932750267"/>
                  </a:ext>
                </a:extLst>
              </a:tr>
              <a:tr h="819514">
                <a:tc>
                  <a:txBody>
                    <a:bodyPr/>
                    <a:lstStyle/>
                    <a:p>
                      <a:pPr algn="l" fontAlgn="t"/>
                      <a:r>
                        <a:rPr lang="en-IN" sz="1100" dirty="0">
                          <a:effectLst/>
                        </a:rPr>
                        <a:t>Process Builder </a:t>
                      </a:r>
                      <a:br>
                        <a:rPr lang="en-IN" sz="1100" dirty="0">
                          <a:effectLst/>
                        </a:rPr>
                      </a:br>
                      <a:endParaRPr lang="en-IN" sz="1100" dirty="0">
                        <a:effectLst/>
                      </a:endParaRPr>
                    </a:p>
                  </a:txBody>
                  <a:tcPr marL="29452" marR="29452" marT="14726" marB="1472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dirty="0">
                          <a:effectLst/>
                        </a:rPr>
                        <a:t>1.Object-related patterns </a:t>
                      </a:r>
                      <a:br>
                        <a:rPr lang="en-IN" sz="1100" dirty="0">
                          <a:effectLst/>
                        </a:rPr>
                      </a:br>
                      <a:r>
                        <a:rPr lang="en-IN" sz="1100" dirty="0">
                          <a:effectLst/>
                        </a:rPr>
                        <a:t>2. Active/inactive versions </a:t>
                      </a:r>
                      <a:br>
                        <a:rPr lang="en-IN" sz="1100" dirty="0">
                          <a:effectLst/>
                        </a:rPr>
                      </a:br>
                      <a:r>
                        <a:rPr lang="en-IN" sz="1100" dirty="0">
                          <a:effectLst/>
                        </a:rPr>
                        <a:t>3. Process logic </a:t>
                      </a:r>
                      <a:br>
                        <a:rPr lang="en-IN" sz="1100" dirty="0">
                          <a:effectLst/>
                        </a:rPr>
                      </a:br>
                      <a:endParaRPr lang="en-IN" sz="1100" dirty="0">
                        <a:effectLst/>
                      </a:endParaRPr>
                    </a:p>
                  </a:txBody>
                  <a:tcPr marL="29452" marR="29452" marT="14726" marB="1472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dirty="0">
                          <a:effectLst/>
                        </a:rPr>
                        <a:t>How many processes exist per object? Are processes clearly named? How many inactive versions exist per process? Do decision nodes have clear logic? Are commonly used actions grouped into invocable processes? </a:t>
                      </a:r>
                      <a:br>
                        <a:rPr lang="en-IN" sz="1100" dirty="0">
                          <a:effectLst/>
                        </a:rPr>
                      </a:br>
                      <a:endParaRPr lang="en-IN" sz="1100" dirty="0">
                        <a:effectLst/>
                      </a:endParaRPr>
                    </a:p>
                  </a:txBody>
                  <a:tcPr marL="29452" marR="29452" marT="14726" marB="1472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967371534"/>
                  </a:ext>
                </a:extLst>
              </a:tr>
              <a:tr h="762000">
                <a:tc>
                  <a:txBody>
                    <a:bodyPr/>
                    <a:lstStyle/>
                    <a:p>
                      <a:pPr algn="l" fontAlgn="t"/>
                      <a:r>
                        <a:rPr lang="en-IN" sz="1100" dirty="0">
                          <a:effectLst/>
                        </a:rPr>
                        <a:t>Workflow Rules </a:t>
                      </a:r>
                      <a:br>
                        <a:rPr lang="en-IN" sz="1100" dirty="0">
                          <a:effectLst/>
                        </a:rPr>
                      </a:br>
                      <a:endParaRPr lang="en-IN" sz="1100" dirty="0">
                        <a:effectLst/>
                      </a:endParaRPr>
                    </a:p>
                  </a:txBody>
                  <a:tcPr marL="29452" marR="29452" marT="14726" marB="1472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dirty="0">
                          <a:effectLst/>
                        </a:rPr>
                        <a:t>1. Object-related patterns </a:t>
                      </a:r>
                      <a:br>
                        <a:rPr lang="en-IN" sz="1100" dirty="0">
                          <a:effectLst/>
                        </a:rPr>
                      </a:br>
                      <a:r>
                        <a:rPr lang="en-IN" sz="1100" dirty="0">
                          <a:effectLst/>
                        </a:rPr>
                        <a:t>2. Active/inactive rules </a:t>
                      </a:r>
                      <a:br>
                        <a:rPr lang="en-IN" sz="1100" dirty="0">
                          <a:effectLst/>
                        </a:rPr>
                      </a:br>
                      <a:r>
                        <a:rPr lang="en-IN" sz="1100" dirty="0">
                          <a:effectLst/>
                        </a:rPr>
                        <a:t>3. Action logic </a:t>
                      </a:r>
                      <a:br>
                        <a:rPr lang="en-IN" sz="1100" dirty="0">
                          <a:effectLst/>
                        </a:rPr>
                      </a:br>
                      <a:endParaRPr lang="en-IN" sz="1100" dirty="0">
                        <a:effectLst/>
                      </a:endParaRPr>
                    </a:p>
                  </a:txBody>
                  <a:tcPr marL="29452" marR="29452" marT="14726" marB="1472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dirty="0">
                          <a:effectLst/>
                        </a:rPr>
                        <a:t>How many workflow rules do objects have? Are some objects busier? Are rules clearly named, with descriptions? How many active and inactive rules exist on objects? What kinds of actions do rules execute? Do rules carry out any cross-object field updates? </a:t>
                      </a:r>
                      <a:br>
                        <a:rPr lang="en-IN" sz="1100" dirty="0">
                          <a:effectLst/>
                        </a:rPr>
                      </a:br>
                      <a:endParaRPr lang="en-IN" sz="1100" dirty="0">
                        <a:effectLst/>
                      </a:endParaRPr>
                    </a:p>
                  </a:txBody>
                  <a:tcPr marL="29452" marR="29452" marT="14726" marB="1472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786633617"/>
                  </a:ext>
                </a:extLst>
              </a:tr>
              <a:tr h="1464982">
                <a:tc>
                  <a:txBody>
                    <a:bodyPr/>
                    <a:lstStyle/>
                    <a:p>
                      <a:pPr algn="l" fontAlgn="t"/>
                      <a:r>
                        <a:rPr lang="en-IN" sz="1100" dirty="0">
                          <a:effectLst/>
                        </a:rPr>
                        <a:t>Flow/Visual Flow </a:t>
                      </a:r>
                      <a:br>
                        <a:rPr lang="en-IN" sz="1100" dirty="0">
                          <a:effectLst/>
                        </a:rPr>
                      </a:br>
                      <a:endParaRPr lang="en-IN" sz="1100" dirty="0">
                        <a:effectLst/>
                      </a:endParaRPr>
                    </a:p>
                  </a:txBody>
                  <a:tcPr marL="29452" marR="29452" marT="14726" marB="1472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dirty="0">
                          <a:effectLst/>
                        </a:rPr>
                        <a:t>1. Naming conventions </a:t>
                      </a:r>
                      <a:br>
                        <a:rPr lang="en-IN" sz="1100" dirty="0">
                          <a:effectLst/>
                        </a:rPr>
                      </a:br>
                      <a:r>
                        <a:rPr lang="en-IN" sz="1100" dirty="0">
                          <a:effectLst/>
                        </a:rPr>
                        <a:t>2. Object-related patterns </a:t>
                      </a:r>
                      <a:br>
                        <a:rPr lang="en-IN" sz="1100" dirty="0">
                          <a:effectLst/>
                        </a:rPr>
                      </a:br>
                      <a:r>
                        <a:rPr lang="en-IN" sz="1100" dirty="0">
                          <a:effectLst/>
                        </a:rPr>
                        <a:t>3. Active/inactive versions </a:t>
                      </a:r>
                      <a:br>
                        <a:rPr lang="en-IN" sz="1100" dirty="0">
                          <a:effectLst/>
                        </a:rPr>
                      </a:br>
                      <a:r>
                        <a:rPr lang="en-IN" sz="1100" dirty="0">
                          <a:effectLst/>
                        </a:rPr>
                        <a:t>4. Flow logic </a:t>
                      </a:r>
                      <a:br>
                        <a:rPr lang="en-IN" sz="1100" dirty="0">
                          <a:effectLst/>
                        </a:rPr>
                      </a:br>
                      <a:r>
                        <a:rPr lang="en-IN" sz="1100" dirty="0">
                          <a:effectLst/>
                        </a:rPr>
                        <a:t>5. Flow screens </a:t>
                      </a:r>
                      <a:br>
                        <a:rPr lang="en-IN" sz="1100" dirty="0">
                          <a:effectLst/>
                        </a:rPr>
                      </a:br>
                      <a:endParaRPr lang="en-IN" sz="1100" dirty="0">
                        <a:effectLst/>
                      </a:endParaRPr>
                    </a:p>
                  </a:txBody>
                  <a:tcPr marL="29452" marR="29452" marT="14726" marB="1472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dirty="0">
                          <a:effectLst/>
                        </a:rPr>
                        <a:t>Do flows use prefixes or similar names to create groups? Do flows have names clearly related to functionality? Do flows have clear, up-to-date descriptions? What object(s) does a flow interact with? What is the relationship between inactive flows or flow versions and active flows? Do flows put common functionality into subflows, invocable actions or quick actions? If flows have screens, are they based on Lightning components? Do screens depend on certain objects and fields? </a:t>
                      </a:r>
                      <a:br>
                        <a:rPr lang="en-IN" sz="1100" dirty="0">
                          <a:effectLst/>
                        </a:rPr>
                      </a:br>
                      <a:endParaRPr lang="en-IN" sz="1100" dirty="0">
                        <a:effectLst/>
                      </a:endParaRPr>
                    </a:p>
                  </a:txBody>
                  <a:tcPr marL="29452" marR="29452" marT="14726" marB="1472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214534705"/>
                  </a:ext>
                </a:extLst>
              </a:tr>
              <a:tr h="1020166">
                <a:tc>
                  <a:txBody>
                    <a:bodyPr/>
                    <a:lstStyle/>
                    <a:p>
                      <a:pPr algn="l" fontAlgn="t"/>
                      <a:r>
                        <a:rPr lang="en-IN" sz="1100" dirty="0">
                          <a:effectLst/>
                        </a:rPr>
                        <a:t>Objects and Fields </a:t>
                      </a:r>
                      <a:br>
                        <a:rPr lang="en-IN" sz="1100" dirty="0">
                          <a:effectLst/>
                        </a:rPr>
                      </a:br>
                      <a:endParaRPr lang="en-IN" sz="1100" dirty="0">
                        <a:effectLst/>
                      </a:endParaRPr>
                    </a:p>
                  </a:txBody>
                  <a:tcPr marL="29452" marR="29452" marT="14726" marB="1472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dirty="0">
                          <a:effectLst/>
                        </a:rPr>
                        <a:t>1. Naming conventions </a:t>
                      </a:r>
                      <a:br>
                        <a:rPr lang="en-IN" sz="1100" dirty="0">
                          <a:effectLst/>
                        </a:rPr>
                      </a:br>
                      <a:r>
                        <a:rPr lang="en-IN" sz="1100" dirty="0">
                          <a:effectLst/>
                        </a:rPr>
                        <a:t>2. Record types </a:t>
                      </a:r>
                      <a:br>
                        <a:rPr lang="en-IN" sz="1100" dirty="0">
                          <a:effectLst/>
                        </a:rPr>
                      </a:br>
                      <a:r>
                        <a:rPr lang="en-IN" sz="1100" dirty="0">
                          <a:effectLst/>
                        </a:rPr>
                        <a:t>3. Page layouts </a:t>
                      </a:r>
                      <a:br>
                        <a:rPr lang="en-IN" sz="1100" dirty="0">
                          <a:effectLst/>
                        </a:rPr>
                      </a:br>
                      <a:r>
                        <a:rPr lang="en-IN" sz="1100" dirty="0">
                          <a:effectLst/>
                        </a:rPr>
                        <a:t>4. Permissions </a:t>
                      </a:r>
                      <a:br>
                        <a:rPr lang="en-IN" sz="1100" dirty="0">
                          <a:effectLst/>
                        </a:rPr>
                      </a:br>
                      <a:r>
                        <a:rPr lang="en-IN" sz="1100" dirty="0">
                          <a:effectLst/>
                        </a:rPr>
                        <a:t>5. Action overrides </a:t>
                      </a:r>
                      <a:br>
                        <a:rPr lang="en-IN" sz="1100" dirty="0">
                          <a:effectLst/>
                        </a:rPr>
                      </a:br>
                      <a:endParaRPr lang="en-IN" sz="1100" dirty="0">
                        <a:effectLst/>
                      </a:endParaRPr>
                    </a:p>
                  </a:txBody>
                  <a:tcPr marL="29452" marR="29452" marT="14726" marB="1472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fontAlgn="t"/>
                      <a:r>
                        <a:rPr lang="en-IN" sz="1100" dirty="0">
                          <a:effectLst/>
                        </a:rPr>
                        <a:t>Were custom objects created that duplicate standard object behavior? Do multiple business units use the same objects or fields? Are business logic and validations differentiated by record types? Do objects and fields have clear, up-to-date descriptions? </a:t>
                      </a:r>
                      <a:br>
                        <a:rPr lang="en-IN" sz="1100" dirty="0">
                          <a:effectLst/>
                        </a:rPr>
                      </a:br>
                      <a:endParaRPr lang="en-IN" sz="1100" dirty="0">
                        <a:effectLst/>
                      </a:endParaRPr>
                    </a:p>
                  </a:txBody>
                  <a:tcPr marL="29452" marR="29452" marT="14726" marB="1472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066597962"/>
                  </a:ext>
                </a:extLst>
              </a:tr>
            </a:tbl>
          </a:graphicData>
        </a:graphic>
      </p:graphicFrame>
      <p:sp>
        <p:nvSpPr>
          <p:cNvPr id="5" name="Rectangle 1">
            <a:extLst>
              <a:ext uri="{FF2B5EF4-FFF2-40B4-BE49-F238E27FC236}">
                <a16:creationId xmlns:a16="http://schemas.microsoft.com/office/drawing/2014/main" id="{F468366E-FBB4-C046-B209-892B09EEC2E1}"/>
              </a:ext>
            </a:extLst>
          </p:cNvPr>
          <p:cNvSpPr>
            <a:spLocks noChangeArrowheads="1"/>
          </p:cNvSpPr>
          <p:nvPr/>
        </p:nvSpPr>
        <p:spPr bwMode="auto">
          <a:xfrm flipV="1">
            <a:off x="-4823808" y="785542"/>
            <a:ext cx="249028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08881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Items Not Included</a:t>
            </a:r>
          </a:p>
        </p:txBody>
      </p:sp>
      <p:sp>
        <p:nvSpPr>
          <p:cNvPr id="3" name="Content Placeholder 2"/>
          <p:cNvSpPr>
            <a:spLocks noGrp="1"/>
          </p:cNvSpPr>
          <p:nvPr>
            <p:ph idx="1"/>
          </p:nvPr>
        </p:nvSpPr>
        <p:spPr>
          <a:xfrm>
            <a:off x="509588" y="851608"/>
            <a:ext cx="8228012" cy="4476750"/>
          </a:xfrm>
        </p:spPr>
        <p:txBody>
          <a:bodyPr/>
          <a:lstStyle/>
          <a:p>
            <a:pPr marL="3175" indent="-3175">
              <a:buFont typeface="Wingdings" pitchFamily="2" charset="2"/>
              <a:buNone/>
              <a:defRPr/>
            </a:pPr>
            <a:r>
              <a:rPr lang="en-US" dirty="0"/>
              <a:t>The following items are not included within the assessment:</a:t>
            </a:r>
          </a:p>
          <a:p>
            <a:pPr>
              <a:defRPr/>
            </a:pPr>
            <a:r>
              <a:rPr lang="en-US" sz="2000" dirty="0"/>
              <a:t>Functional requirement cross reference</a:t>
            </a:r>
          </a:p>
          <a:p>
            <a:pPr>
              <a:defRPr/>
            </a:pPr>
            <a:r>
              <a:rPr lang="en-US" sz="2000" dirty="0"/>
              <a:t>Technical requirement cross reference</a:t>
            </a:r>
          </a:p>
          <a:p>
            <a:pPr>
              <a:defRPr/>
            </a:pPr>
            <a:r>
              <a:rPr lang="en-US" sz="2000" dirty="0"/>
              <a:t>Documents not listed within this review</a:t>
            </a:r>
          </a:p>
          <a:p>
            <a:pPr>
              <a:defRPr/>
            </a:pPr>
            <a:r>
              <a:rPr lang="en-US" sz="2000" dirty="0"/>
              <a:t>Prior items from previous reviews unless noted</a:t>
            </a:r>
          </a:p>
          <a:p>
            <a:pPr>
              <a:defRPr/>
            </a:pPr>
            <a:r>
              <a:rPr lang="en-US" sz="2000" dirty="0"/>
              <a:t>Documents not provided</a:t>
            </a:r>
          </a:p>
          <a:p>
            <a:pPr>
              <a:defRPr/>
            </a:pPr>
            <a:r>
              <a:rPr lang="en-US" sz="2000" dirty="0"/>
              <a:t>User UAT or UAT scripts</a:t>
            </a:r>
          </a:p>
          <a:p>
            <a:pPr>
              <a:defRPr/>
            </a:pPr>
            <a:r>
              <a:rPr lang="en-US" sz="2000" dirty="0"/>
              <a:t>Process review or efficiency evaluation</a:t>
            </a:r>
          </a:p>
          <a:p>
            <a:pPr>
              <a:defRPr/>
            </a:pPr>
            <a:r>
              <a:rPr lang="en-US" sz="2000" dirty="0"/>
              <a:t>Production Review.  All data taken from most recent Sandbox </a:t>
            </a:r>
            <a:r>
              <a:rPr lang="en-US" sz="2000" dirty="0">
                <a:solidFill>
                  <a:srgbClr val="FF0000"/>
                </a:solidFill>
              </a:rPr>
              <a:t>‘DEAL-DEV’</a:t>
            </a:r>
          </a:p>
          <a:p>
            <a:pPr marL="0" indent="0">
              <a:buNone/>
            </a:pPr>
            <a:endParaRPr lang="en-US" dirty="0"/>
          </a:p>
        </p:txBody>
      </p:sp>
    </p:spTree>
    <p:extLst>
      <p:ext uri="{BB962C8B-B14F-4D97-AF65-F5344CB8AC3E}">
        <p14:creationId xmlns:p14="http://schemas.microsoft.com/office/powerpoint/2010/main" val="415267881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Arial" charset="0"/>
                <a:ea typeface="ＭＳ Ｐゴシック" charset="0"/>
                <a:cs typeface="ＭＳ Ｐゴシック" charset="0"/>
              </a:rPr>
              <a:t>Helpful Links</a:t>
            </a:r>
          </a:p>
        </p:txBody>
      </p:sp>
      <p:sp>
        <p:nvSpPr>
          <p:cNvPr id="3" name="Content Placeholder 2"/>
          <p:cNvSpPr>
            <a:spLocks noGrp="1"/>
          </p:cNvSpPr>
          <p:nvPr>
            <p:ph idx="1"/>
          </p:nvPr>
        </p:nvSpPr>
        <p:spPr/>
        <p:txBody>
          <a:bodyPr/>
          <a:lstStyle/>
          <a:p>
            <a:pPr marL="0" indent="0">
              <a:buFont typeface="Wingdings" charset="0"/>
              <a:buNone/>
              <a:defRPr/>
            </a:pPr>
            <a:r>
              <a:rPr lang="en-US" sz="1800" b="1" dirty="0"/>
              <a:t>Maximizing Performance (SQOL, Reports, List Views)</a:t>
            </a:r>
          </a:p>
          <a:p>
            <a:pPr>
              <a:defRPr/>
            </a:pPr>
            <a:r>
              <a:rPr lang="en-US" sz="1800" dirty="0">
                <a:hlinkClick r:id="rId2"/>
              </a:rPr>
              <a:t>http://blogs.developerforce.com/engineering/2013/07/maximizing-the-performance-of-force-com-soql-reports-and-list-views.html</a:t>
            </a:r>
            <a:endParaRPr lang="en-US" sz="1800" dirty="0"/>
          </a:p>
          <a:p>
            <a:pPr marL="0" indent="0">
              <a:buFont typeface="Wingdings" charset="0"/>
              <a:buNone/>
              <a:defRPr/>
            </a:pPr>
            <a:r>
              <a:rPr lang="en-US" sz="1800" b="1" dirty="0"/>
              <a:t>Designing SQOL Queries</a:t>
            </a:r>
          </a:p>
          <a:p>
            <a:pPr>
              <a:defRPr/>
            </a:pPr>
            <a:r>
              <a:rPr lang="en-US" sz="1800" dirty="0">
                <a:hlinkClick r:id="rId3"/>
              </a:rPr>
              <a:t>http://blogs.developerforce.com/engineering/2013/04/designing-optimal-soql-queries-and-reports-for-your-salesforce-apps.html</a:t>
            </a:r>
            <a:endParaRPr lang="en-US" sz="1800" dirty="0"/>
          </a:p>
          <a:p>
            <a:pPr marL="0" indent="0">
              <a:buFont typeface="Wingdings" charset="0"/>
              <a:buNone/>
              <a:defRPr/>
            </a:pPr>
            <a:r>
              <a:rPr lang="en-US" sz="1800" b="1" dirty="0"/>
              <a:t>Query Optimizer</a:t>
            </a:r>
          </a:p>
          <a:p>
            <a:pPr>
              <a:defRPr/>
            </a:pPr>
            <a:r>
              <a:rPr lang="en-US" sz="1800" dirty="0">
                <a:hlinkClick r:id="rId4"/>
              </a:rPr>
              <a:t>http://www.developerforce.com/events/webinars/2013-04-24/registration.php</a:t>
            </a:r>
            <a:endParaRPr lang="en-US" sz="1800" dirty="0"/>
          </a:p>
          <a:p>
            <a:pPr>
              <a:defRPr/>
            </a:pPr>
            <a:endParaRPr lang="en-US" dirty="0"/>
          </a:p>
          <a:p>
            <a:pPr>
              <a:defRPr/>
            </a:pPr>
            <a:endParaRPr lang="en-US" dirty="0"/>
          </a:p>
        </p:txBody>
      </p:sp>
    </p:spTree>
    <p:extLst>
      <p:ext uri="{BB962C8B-B14F-4D97-AF65-F5344CB8AC3E}">
        <p14:creationId xmlns:p14="http://schemas.microsoft.com/office/powerpoint/2010/main" val="271766303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Arial" charset="0"/>
                <a:ea typeface="ＭＳ Ｐゴシック" charset="0"/>
                <a:cs typeface="ＭＳ Ｐゴシック" charset="0"/>
              </a:rPr>
              <a:t>Helpful Links</a:t>
            </a:r>
          </a:p>
        </p:txBody>
      </p:sp>
      <p:sp>
        <p:nvSpPr>
          <p:cNvPr id="3" name="Content Placeholder 2"/>
          <p:cNvSpPr>
            <a:spLocks noGrp="1"/>
          </p:cNvSpPr>
          <p:nvPr>
            <p:ph idx="1"/>
          </p:nvPr>
        </p:nvSpPr>
        <p:spPr/>
        <p:txBody>
          <a:bodyPr/>
          <a:lstStyle/>
          <a:p>
            <a:r>
              <a:rPr lang="en-US" sz="1600" b="1" dirty="0"/>
              <a:t>One Trigger Per Object</a:t>
            </a:r>
            <a:endParaRPr lang="en-US" sz="1600" dirty="0"/>
          </a:p>
          <a:p>
            <a:pPr lvl="1" indent="-342900"/>
            <a:r>
              <a:rPr lang="en-US" sz="1600" u="sng" dirty="0">
                <a:hlinkClick r:id="rId2"/>
              </a:rPr>
              <a:t>http://developer.force.com/cookbook/recipe/trigger-pattern-for-tidy-streamlined-bulkified-triggers</a:t>
            </a:r>
            <a:endParaRPr lang="en-US" sz="1600" dirty="0"/>
          </a:p>
          <a:p>
            <a:pPr lvl="1" indent="-342900"/>
            <a:r>
              <a:rPr lang="en-US" sz="1600" u="sng" dirty="0">
                <a:hlinkClick r:id="rId3"/>
              </a:rPr>
              <a:t>http://krishhari.wordpress.com/tag/salesforce-trigger-architecture/</a:t>
            </a:r>
            <a:endParaRPr lang="en-US" sz="1600" dirty="0"/>
          </a:p>
          <a:p>
            <a:pPr lvl="1" indent="-342900"/>
            <a:r>
              <a:rPr lang="en-US" sz="1600" b="1" dirty="0"/>
              <a:t>Best Practice to have a single trigger per object to avoid unnecessary work</a:t>
            </a:r>
            <a:endParaRPr lang="en-US" sz="1600" dirty="0"/>
          </a:p>
          <a:p>
            <a:pPr marL="0" indent="0">
              <a:buNone/>
            </a:pPr>
            <a:endParaRPr lang="en-US" sz="1600" dirty="0"/>
          </a:p>
          <a:p>
            <a:r>
              <a:rPr lang="en-US" sz="1600" b="1" dirty="0"/>
              <a:t>Workflow FieldUpdates</a:t>
            </a:r>
            <a:endParaRPr lang="en-US" sz="1600" dirty="0"/>
          </a:p>
          <a:p>
            <a:pPr lvl="1" indent="-342900"/>
            <a:r>
              <a:rPr lang="en-US" sz="1600" u="sng" dirty="0">
                <a:hlinkClick r:id="rId4"/>
              </a:rPr>
              <a:t>https://success.salesforce.com/ideaView?id=087300000007Unh</a:t>
            </a:r>
            <a:endParaRPr lang="en-US" sz="1600" dirty="0"/>
          </a:p>
          <a:p>
            <a:pPr lvl="1" indent="-342900"/>
            <a:r>
              <a:rPr lang="en-US" sz="1600" b="1" dirty="0"/>
              <a:t>Special design consideration when it involves Workflow Field Updates</a:t>
            </a:r>
          </a:p>
          <a:p>
            <a:pPr lvl="1" indent="-342900"/>
            <a:endParaRPr lang="en-US" sz="1600" b="1" dirty="0"/>
          </a:p>
          <a:p>
            <a:r>
              <a:rPr lang="en-US" sz="1600" b="1" dirty="0"/>
              <a:t>Triggers and Order of Execution</a:t>
            </a:r>
            <a:endParaRPr lang="en-US" sz="1600" dirty="0"/>
          </a:p>
          <a:p>
            <a:pPr lvl="1" indent="-342900"/>
            <a:r>
              <a:rPr lang="en-US" sz="1600" u="sng" dirty="0">
                <a:hlinkClick r:id="rId5"/>
              </a:rPr>
              <a:t>http://www.salesforce.com/us/developer/docs/apexcode/Content/apex_triggers_order_of_execution.htm</a:t>
            </a:r>
            <a:endParaRPr lang="en-US" sz="1600" dirty="0"/>
          </a:p>
          <a:p>
            <a:pPr lvl="1" indent="-342900"/>
            <a:r>
              <a:rPr lang="en-US" sz="1600" b="1" dirty="0"/>
              <a:t>These are the events followed by Salesforce whenever a trigger is fired</a:t>
            </a:r>
            <a:endParaRPr lang="en-US" sz="1600" dirty="0"/>
          </a:p>
          <a:p>
            <a:pPr>
              <a:defRPr/>
            </a:pPr>
            <a:endParaRPr lang="en-US" dirty="0"/>
          </a:p>
          <a:p>
            <a:pPr>
              <a:defRPr/>
            </a:pPr>
            <a:endParaRPr lang="en-US" dirty="0"/>
          </a:p>
        </p:txBody>
      </p:sp>
    </p:spTree>
    <p:extLst>
      <p:ext uri="{BB962C8B-B14F-4D97-AF65-F5344CB8AC3E}">
        <p14:creationId xmlns:p14="http://schemas.microsoft.com/office/powerpoint/2010/main" val="13058580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4"/>
          <p:cNvSpPr txBox="1">
            <a:spLocks noGrp="1"/>
          </p:cNvSpPr>
          <p:nvPr>
            <p:ph type="title"/>
          </p:nvPr>
        </p:nvSpPr>
        <p:spPr>
          <a:xfrm>
            <a:off x="703528" y="533400"/>
            <a:ext cx="7770375" cy="445725"/>
          </a:xfrm>
          <a:prstGeom prst="rect">
            <a:avLst/>
          </a:prstGeom>
          <a:noFill/>
          <a:ln>
            <a:noFill/>
          </a:ln>
        </p:spPr>
        <p:txBody>
          <a:bodyPr spcFirstLastPara="1" vert="horz" wrap="square" lIns="0" tIns="34275" rIns="0" bIns="0" numCol="1" rtlCol="0" anchor="b" anchorCtr="0" compatLnSpc="1">
            <a:prstTxWarp prst="textNoShape">
              <a:avLst/>
            </a:prstTxWarp>
            <a:noAutofit/>
          </a:bodyPr>
          <a:lstStyle/>
          <a:p>
            <a:r>
              <a:rPr lang="en-US" sz="1800" dirty="0"/>
              <a:t>Org Assessment Review Recommendations Summary</a:t>
            </a:r>
            <a:endParaRPr sz="1800" dirty="0"/>
          </a:p>
        </p:txBody>
      </p:sp>
      <p:graphicFrame>
        <p:nvGraphicFramePr>
          <p:cNvPr id="436" name="Google Shape;436;p54"/>
          <p:cNvGraphicFramePr/>
          <p:nvPr>
            <p:extLst>
              <p:ext uri="{D42A27DB-BD31-4B8C-83A1-F6EECF244321}">
                <p14:modId xmlns:p14="http://schemas.microsoft.com/office/powerpoint/2010/main" val="2104046296"/>
              </p:ext>
            </p:extLst>
          </p:nvPr>
        </p:nvGraphicFramePr>
        <p:xfrm>
          <a:off x="687052" y="1143001"/>
          <a:ext cx="7999746" cy="3945354"/>
        </p:xfrm>
        <a:graphic>
          <a:graphicData uri="http://schemas.openxmlformats.org/drawingml/2006/table">
            <a:tbl>
              <a:tblPr>
                <a:noFill/>
              </a:tblPr>
              <a:tblGrid>
                <a:gridCol w="3656348">
                  <a:extLst>
                    <a:ext uri="{9D8B030D-6E8A-4147-A177-3AD203B41FA5}">
                      <a16:colId xmlns:a16="http://schemas.microsoft.com/office/drawing/2014/main" val="20000"/>
                    </a:ext>
                  </a:extLst>
                </a:gridCol>
                <a:gridCol w="914400">
                  <a:extLst>
                    <a:ext uri="{9D8B030D-6E8A-4147-A177-3AD203B41FA5}">
                      <a16:colId xmlns:a16="http://schemas.microsoft.com/office/drawing/2014/main" val="693509018"/>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4232444009"/>
                    </a:ext>
                  </a:extLst>
                </a:gridCol>
                <a:gridCol w="914400">
                  <a:extLst>
                    <a:ext uri="{9D8B030D-6E8A-4147-A177-3AD203B41FA5}">
                      <a16:colId xmlns:a16="http://schemas.microsoft.com/office/drawing/2014/main" val="548319543"/>
                    </a:ext>
                  </a:extLst>
                </a:gridCol>
                <a:gridCol w="990598">
                  <a:extLst>
                    <a:ext uri="{9D8B030D-6E8A-4147-A177-3AD203B41FA5}">
                      <a16:colId xmlns:a16="http://schemas.microsoft.com/office/drawing/2014/main" val="1400787816"/>
                    </a:ext>
                  </a:extLst>
                </a:gridCol>
              </a:tblGrid>
              <a:tr h="592287">
                <a:tc>
                  <a:txBody>
                    <a:bodyPr/>
                    <a:lstStyle/>
                    <a:p>
                      <a:pPr marL="0" marR="0" lvl="0" indent="0" algn="ctr" defTabSz="1219170" rtl="0" eaLnBrk="1" fontAlgn="base" latinLnBrk="0" hangingPunct="1">
                        <a:lnSpc>
                          <a:spcPct val="106000"/>
                        </a:lnSpc>
                        <a:spcBef>
                          <a:spcPts val="0"/>
                        </a:spcBef>
                        <a:spcAft>
                          <a:spcPts val="0"/>
                        </a:spcAft>
                        <a:buClr>
                          <a:schemeClr val="dk1"/>
                        </a:buClr>
                        <a:buSzPts val="1200"/>
                        <a:buFont typeface="Arial"/>
                        <a:buNone/>
                        <a:tabLst/>
                      </a:pPr>
                      <a:r>
                        <a:rPr lang="en-US" sz="1100" b="1" kern="1200" dirty="0">
                          <a:solidFill>
                            <a:schemeClr val="lt1"/>
                          </a:solidFill>
                          <a:latin typeface="Open Sans"/>
                          <a:ea typeface="Open Sans"/>
                          <a:cs typeface="Open Sans"/>
                          <a:sym typeface="Open Sans"/>
                        </a:rPr>
                        <a:t>Audit Review Comment</a:t>
                      </a:r>
                      <a:endParaRPr sz="1100" b="1" kern="1200" dirty="0">
                        <a:solidFill>
                          <a:schemeClr val="lt1"/>
                        </a:solidFill>
                        <a:latin typeface="Open Sans"/>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1219170" rtl="0" eaLnBrk="1" fontAlgn="base" latinLnBrk="0" hangingPunct="1">
                        <a:lnSpc>
                          <a:spcPct val="106000"/>
                        </a:lnSpc>
                        <a:spcBef>
                          <a:spcPts val="0"/>
                        </a:spcBef>
                        <a:spcAft>
                          <a:spcPts val="0"/>
                        </a:spcAft>
                        <a:buClr>
                          <a:schemeClr val="dk1"/>
                        </a:buClr>
                        <a:buSzPts val="1200"/>
                        <a:buFont typeface="Arial"/>
                        <a:buNone/>
                        <a:tabLst/>
                      </a:pPr>
                      <a:r>
                        <a:rPr lang="en-US" sz="1100" b="1" kern="1200" dirty="0">
                          <a:solidFill>
                            <a:schemeClr val="lt1"/>
                          </a:solidFill>
                          <a:latin typeface="Open Sans"/>
                          <a:ea typeface="Open Sans"/>
                          <a:cs typeface="Open Sans"/>
                          <a:sym typeface="Open Sans"/>
                        </a:rPr>
                        <a:t>Priority</a:t>
                      </a:r>
                      <a:endParaRPr sz="1100" b="1" kern="1200" dirty="0">
                        <a:solidFill>
                          <a:schemeClr val="lt1"/>
                        </a:solidFill>
                        <a:latin typeface="Open Sans"/>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1219170" rtl="0" eaLnBrk="1" fontAlgn="base" latinLnBrk="0" hangingPunct="1">
                        <a:lnSpc>
                          <a:spcPct val="106000"/>
                        </a:lnSpc>
                        <a:spcBef>
                          <a:spcPts val="0"/>
                        </a:spcBef>
                        <a:spcAft>
                          <a:spcPts val="0"/>
                        </a:spcAft>
                        <a:buClr>
                          <a:schemeClr val="dk1"/>
                        </a:buClr>
                        <a:buSzPts val="1200"/>
                        <a:buFont typeface="Arial"/>
                        <a:buNone/>
                        <a:tabLst/>
                      </a:pPr>
                      <a:r>
                        <a:rPr lang="en-US" sz="1100" b="1" kern="1200" dirty="0">
                          <a:solidFill>
                            <a:schemeClr val="lt1"/>
                          </a:solidFill>
                          <a:latin typeface="Open Sans"/>
                          <a:ea typeface="Open Sans"/>
                          <a:cs typeface="Open Sans"/>
                          <a:sym typeface="Open Sans"/>
                        </a:rPr>
                        <a:t>Status</a:t>
                      </a:r>
                      <a:endParaRPr sz="1100" b="1" kern="1200" dirty="0">
                        <a:solidFill>
                          <a:schemeClr val="lt1"/>
                        </a:solidFill>
                        <a:latin typeface="Open Sans"/>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1219170" rtl="0" eaLnBrk="1" fontAlgn="base" latinLnBrk="0" hangingPunct="1">
                        <a:lnSpc>
                          <a:spcPct val="106000"/>
                        </a:lnSpc>
                        <a:spcBef>
                          <a:spcPts val="0"/>
                        </a:spcBef>
                        <a:spcAft>
                          <a:spcPts val="0"/>
                        </a:spcAft>
                        <a:buClr>
                          <a:schemeClr val="dk1"/>
                        </a:buClr>
                        <a:buSzPts val="1200"/>
                        <a:buFont typeface="Arial"/>
                        <a:buNone/>
                        <a:tabLst/>
                      </a:pPr>
                      <a:r>
                        <a:rPr lang="en-US" sz="1100" b="1" kern="1200" dirty="0">
                          <a:solidFill>
                            <a:schemeClr val="lt1"/>
                          </a:solidFill>
                          <a:latin typeface="Open Sans"/>
                          <a:ea typeface="Open Sans"/>
                          <a:cs typeface="Open Sans"/>
                          <a:sym typeface="Open Sans"/>
                        </a:rPr>
                        <a:t>Due Date</a:t>
                      </a:r>
                      <a:endParaRPr sz="1100" b="1" kern="1200" dirty="0">
                        <a:solidFill>
                          <a:schemeClr val="lt1"/>
                        </a:solidFill>
                        <a:latin typeface="Open Sans"/>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1219170" rtl="0" eaLnBrk="1" fontAlgn="base" latinLnBrk="0" hangingPunct="1">
                        <a:lnSpc>
                          <a:spcPct val="106000"/>
                        </a:lnSpc>
                        <a:spcBef>
                          <a:spcPts val="0"/>
                        </a:spcBef>
                        <a:spcAft>
                          <a:spcPts val="0"/>
                        </a:spcAft>
                        <a:buClr>
                          <a:schemeClr val="dk1"/>
                        </a:buClr>
                        <a:buSzPts val="1200"/>
                        <a:buFont typeface="Arial"/>
                        <a:buNone/>
                        <a:tabLst/>
                      </a:pPr>
                      <a:r>
                        <a:rPr lang="en-US" sz="1100" b="1" kern="1200" dirty="0">
                          <a:solidFill>
                            <a:schemeClr val="lt1"/>
                          </a:solidFill>
                          <a:latin typeface="Open Sans"/>
                          <a:ea typeface="Open Sans"/>
                          <a:cs typeface="Open Sans"/>
                          <a:sym typeface="Open Sans"/>
                        </a:rPr>
                        <a:t>Impact</a:t>
                      </a:r>
                      <a:endParaRPr sz="1100" b="1" kern="1200" dirty="0">
                        <a:solidFill>
                          <a:schemeClr val="lt1"/>
                        </a:solidFill>
                        <a:latin typeface="Open Sans"/>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1219170" rtl="0" eaLnBrk="1" fontAlgn="base" latinLnBrk="0" hangingPunct="1">
                        <a:lnSpc>
                          <a:spcPct val="106000"/>
                        </a:lnSpc>
                        <a:spcBef>
                          <a:spcPts val="0"/>
                        </a:spcBef>
                        <a:spcAft>
                          <a:spcPts val="0"/>
                        </a:spcAft>
                        <a:buClr>
                          <a:schemeClr val="dk1"/>
                        </a:buClr>
                        <a:buSzPts val="1200"/>
                        <a:buFont typeface="Arial"/>
                        <a:buNone/>
                        <a:tabLst/>
                      </a:pPr>
                      <a:r>
                        <a:rPr lang="en-US" sz="1100" b="1" kern="1200" dirty="0">
                          <a:solidFill>
                            <a:schemeClr val="lt1"/>
                          </a:solidFill>
                          <a:latin typeface="Open Sans"/>
                          <a:ea typeface="Open Sans"/>
                          <a:cs typeface="Open Sans"/>
                          <a:sym typeface="Open Sans"/>
                        </a:rPr>
                        <a:t>Next Actions</a:t>
                      </a:r>
                      <a:endParaRPr sz="1100" b="1" kern="1200" dirty="0">
                        <a:solidFill>
                          <a:schemeClr val="lt1"/>
                        </a:solidFill>
                        <a:latin typeface="Open Sans"/>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557761">
                <a:tc>
                  <a:txBody>
                    <a:bodyPr/>
                    <a:lstStyle/>
                    <a:p>
                      <a:pPr algn="l" fontAlgn="b">
                        <a:lnSpc>
                          <a:spcPct val="100000"/>
                        </a:lnSpc>
                      </a:pPr>
                      <a:r>
                        <a:rPr lang="en-IN" sz="800" b="0" kern="1200" dirty="0">
                          <a:solidFill>
                            <a:schemeClr val="tx1"/>
                          </a:solidFill>
                          <a:latin typeface="+mn-lt"/>
                          <a:ea typeface="Open Sans"/>
                          <a:cs typeface="Open Sans"/>
                        </a:rPr>
                        <a:t>All the changes should be checked into VSTS daily by developers</a:t>
                      </a:r>
                      <a:br>
                        <a:rPr lang="en-IN" sz="800" b="0" kern="1200" dirty="0">
                          <a:solidFill>
                            <a:schemeClr val="tx1"/>
                          </a:solidFill>
                          <a:latin typeface="+mn-lt"/>
                          <a:ea typeface="Open Sans"/>
                          <a:cs typeface="Open Sans"/>
                        </a:rPr>
                      </a:br>
                      <a:endParaRPr lang="en-IN" sz="800" b="0" kern="1200" dirty="0">
                        <a:solidFill>
                          <a:schemeClr val="tx1"/>
                        </a:solidFill>
                        <a:latin typeface="+mn-lt"/>
                        <a:ea typeface="Open Sans"/>
                        <a:cs typeface="Ope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06000"/>
                        </a:lnSpc>
                        <a:spcBef>
                          <a:spcPts val="0"/>
                        </a:spcBef>
                        <a:spcAft>
                          <a:spcPts val="0"/>
                        </a:spcAft>
                        <a:buNone/>
                      </a:pPr>
                      <a:r>
                        <a:rPr lang="en-US" sz="800" b="0" kern="1200" dirty="0">
                          <a:solidFill>
                            <a:schemeClr val="tx1"/>
                          </a:solidFill>
                          <a:latin typeface="+mn-lt"/>
                          <a:ea typeface="Open Sans"/>
                          <a:cs typeface="Open Sans"/>
                          <a:sym typeface="Open Sans"/>
                        </a:rPr>
                        <a:t>Critical for Code Merge</a:t>
                      </a:r>
                      <a:endParaRPr sz="800" b="0" kern="120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06000"/>
                        </a:lnSpc>
                        <a:spcBef>
                          <a:spcPts val="0"/>
                        </a:spcBef>
                        <a:spcAft>
                          <a:spcPts val="0"/>
                        </a:spcAft>
                        <a:buNone/>
                      </a:pPr>
                      <a:r>
                        <a:rPr lang="en-US" sz="800" b="0" kern="1200" dirty="0">
                          <a:solidFill>
                            <a:schemeClr val="tx1"/>
                          </a:solidFill>
                          <a:latin typeface="+mn-lt"/>
                          <a:ea typeface="Open Sans"/>
                          <a:cs typeface="Open Sans"/>
                          <a:sym typeface="Open Sans"/>
                        </a:rPr>
                        <a:t>Started</a:t>
                      </a:r>
                      <a:endParaRPr sz="800" b="0" kern="120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06000"/>
                        </a:lnSpc>
                        <a:spcBef>
                          <a:spcPts val="0"/>
                        </a:spcBef>
                        <a:spcAft>
                          <a:spcPts val="0"/>
                        </a:spcAft>
                        <a:buNone/>
                      </a:pPr>
                      <a:r>
                        <a:rPr lang="en-US" sz="800" b="0" kern="1200" dirty="0">
                          <a:solidFill>
                            <a:schemeClr val="tx1"/>
                          </a:solidFill>
                          <a:latin typeface="+mn-lt"/>
                          <a:ea typeface="Open Sans"/>
                          <a:cs typeface="Open Sans"/>
                          <a:sym typeface="Open Sans"/>
                        </a:rPr>
                        <a:t>31-Jan</a:t>
                      </a:r>
                      <a:endParaRPr sz="800" b="0" kern="120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06000"/>
                        </a:lnSpc>
                        <a:spcBef>
                          <a:spcPts val="0"/>
                        </a:spcBef>
                        <a:spcAft>
                          <a:spcPts val="0"/>
                        </a:spcAft>
                        <a:buNone/>
                      </a:pPr>
                      <a:r>
                        <a:rPr lang="en-US" sz="800" b="0" kern="1200" dirty="0">
                          <a:solidFill>
                            <a:schemeClr val="tx1"/>
                          </a:solidFill>
                          <a:latin typeface="+mn-lt"/>
                          <a:ea typeface="Open Sans"/>
                          <a:cs typeface="Open Sans"/>
                          <a:sym typeface="Open Sans"/>
                        </a:rPr>
                        <a:t>Extended deployment and jeopardize quality </a:t>
                      </a:r>
                      <a:endParaRPr sz="800" b="0" kern="120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06000"/>
                        </a:lnSpc>
                        <a:spcBef>
                          <a:spcPts val="0"/>
                        </a:spcBef>
                        <a:spcAft>
                          <a:spcPts val="0"/>
                        </a:spcAft>
                        <a:buNone/>
                      </a:pPr>
                      <a:r>
                        <a:rPr lang="en-US" sz="800" b="0" kern="1200" dirty="0">
                          <a:solidFill>
                            <a:schemeClr val="tx1"/>
                          </a:solidFill>
                          <a:latin typeface="+mn-lt"/>
                          <a:ea typeface="Open Sans"/>
                          <a:cs typeface="Open Sans"/>
                          <a:sym typeface="Open Sans"/>
                        </a:rPr>
                        <a:t>Germany to check-in the code daily</a:t>
                      </a:r>
                      <a:endParaRPr sz="800" b="0" kern="120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0543505"/>
                  </a:ext>
                </a:extLst>
              </a:tr>
              <a:tr h="678751">
                <a:tc>
                  <a:txBody>
                    <a:bodyPr/>
                    <a:lstStyle/>
                    <a:p>
                      <a:pPr algn="l" fontAlgn="b"/>
                      <a:r>
                        <a:rPr lang="en-IN" sz="800" b="0" kern="1200" dirty="0">
                          <a:solidFill>
                            <a:schemeClr val="tx1"/>
                          </a:solidFill>
                          <a:latin typeface="+mn-lt"/>
                          <a:ea typeface="Open Sans"/>
                          <a:cs typeface="Open Sans"/>
                        </a:rPr>
                        <a:t>  Single trigger architecture -  Have one trigger class per object and in the trigger call the application specific handler methods based on application specific RecordType/UserType/CustomSettings type approach. This is applicable for workflow rules and validation rules criteria condition</a:t>
                      </a:r>
                    </a:p>
                    <a:p>
                      <a:pPr algn="l" fontAlgn="b"/>
                      <a:endParaRPr lang="en-IN" sz="800" b="0" kern="1200" dirty="0">
                        <a:solidFill>
                          <a:schemeClr val="tx1"/>
                        </a:solidFill>
                        <a:latin typeface="+mn-lt"/>
                        <a:ea typeface="Open Sans"/>
                        <a:cs typeface="Ope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06000"/>
                        </a:lnSpc>
                        <a:spcBef>
                          <a:spcPts val="0"/>
                        </a:spcBef>
                        <a:spcAft>
                          <a:spcPts val="0"/>
                        </a:spcAft>
                        <a:buNone/>
                      </a:pPr>
                      <a:r>
                        <a:rPr lang="en-US" sz="800" b="0" kern="1200" dirty="0">
                          <a:solidFill>
                            <a:schemeClr val="tx1"/>
                          </a:solidFill>
                          <a:latin typeface="+mn-lt"/>
                          <a:ea typeface="Open Sans"/>
                          <a:cs typeface="Open Sans"/>
                          <a:sym typeface="Open Sans"/>
                        </a:rPr>
                        <a:t>Good to have for Functional testing</a:t>
                      </a:r>
                      <a:endParaRPr sz="800" b="0" kern="120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06000"/>
                        </a:lnSpc>
                        <a:spcBef>
                          <a:spcPts val="0"/>
                        </a:spcBef>
                        <a:spcAft>
                          <a:spcPts val="0"/>
                        </a:spcAft>
                        <a:buNone/>
                      </a:pPr>
                      <a:r>
                        <a:rPr lang="en-US" sz="800" b="0" kern="1200" dirty="0">
                          <a:solidFill>
                            <a:schemeClr val="tx1"/>
                          </a:solidFill>
                          <a:latin typeface="+mn-lt"/>
                          <a:ea typeface="Open Sans"/>
                          <a:cs typeface="Open Sans"/>
                          <a:sym typeface="Open Sans"/>
                        </a:rPr>
                        <a:t>Started</a:t>
                      </a:r>
                      <a:endParaRPr sz="800" b="0" kern="120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800" b="0" kern="1200" dirty="0">
                          <a:solidFill>
                            <a:schemeClr val="tx1"/>
                          </a:solidFill>
                          <a:latin typeface="+mn-lt"/>
                          <a:ea typeface="Open Sans"/>
                          <a:cs typeface="Open Sans"/>
                          <a:sym typeface="Open Sans"/>
                        </a:rPr>
                        <a:t>DEAL Next Release</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6000"/>
                        </a:lnSpc>
                        <a:spcBef>
                          <a:spcPts val="0"/>
                        </a:spcBef>
                        <a:spcAft>
                          <a:spcPts val="0"/>
                        </a:spcAft>
                        <a:buClrTx/>
                        <a:buSzTx/>
                        <a:buFontTx/>
                        <a:buNone/>
                        <a:tabLst/>
                        <a:defRPr/>
                      </a:pPr>
                      <a:r>
                        <a:rPr lang="en-US" sz="800" b="0" kern="1200" dirty="0">
                          <a:solidFill>
                            <a:schemeClr val="tx1"/>
                          </a:solidFill>
                          <a:latin typeface="+mn-lt"/>
                          <a:ea typeface="Open Sans"/>
                          <a:cs typeface="Open Sans"/>
                          <a:sym typeface="Open Sans"/>
                        </a:rPr>
                        <a:t>Complexity in code merge and need to deactivate the gCRM code</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06000"/>
                        </a:lnSpc>
                        <a:spcBef>
                          <a:spcPts val="0"/>
                        </a:spcBef>
                        <a:spcAft>
                          <a:spcPts val="0"/>
                        </a:spcAft>
                        <a:buNone/>
                      </a:pPr>
                      <a:r>
                        <a:rPr lang="en-US" sz="800" b="0" kern="1200" dirty="0">
                          <a:solidFill>
                            <a:schemeClr val="tx1"/>
                          </a:solidFill>
                          <a:latin typeface="+mn-lt"/>
                          <a:ea typeface="Open Sans"/>
                          <a:cs typeface="Open Sans"/>
                          <a:sym typeface="Open Sans"/>
                        </a:rPr>
                        <a:t>Review with Germany and decide the solution (Needs changes from gCRM and DEAL side)</a:t>
                      </a:r>
                      <a:endParaRPr sz="800" b="0" kern="120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57761">
                <a:tc>
                  <a:txBody>
                    <a:bodyPr/>
                    <a:lstStyle/>
                    <a:p>
                      <a:pPr algn="l" fontAlgn="b"/>
                      <a:r>
                        <a:rPr lang="en-IN" sz="800" b="0" kern="1200" dirty="0">
                          <a:solidFill>
                            <a:schemeClr val="tx1"/>
                          </a:solidFill>
                          <a:latin typeface="+mn-lt"/>
                          <a:ea typeface="Open Sans"/>
                          <a:cs typeface="Open Sans"/>
                        </a:rPr>
                        <a:t> Apex triggers Recursion - All the trigger codes should have recursive checks. </a:t>
                      </a:r>
                    </a:p>
                    <a:p>
                      <a:pPr algn="l" fontAlgn="b"/>
                      <a:endParaRPr lang="en-IN" sz="800" b="0" kern="1200" dirty="0">
                        <a:solidFill>
                          <a:schemeClr val="tx1"/>
                        </a:solidFill>
                        <a:latin typeface="+mn-lt"/>
                        <a:ea typeface="Open Sans"/>
                        <a:cs typeface="Ope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800" b="0" kern="1200" dirty="0">
                          <a:solidFill>
                            <a:schemeClr val="tx1"/>
                          </a:solidFill>
                          <a:latin typeface="+mn-lt"/>
                          <a:ea typeface="Open Sans"/>
                          <a:cs typeface="Open Sans"/>
                          <a:sym typeface="Open Sans"/>
                        </a:rPr>
                        <a:t>Good to have</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15000"/>
                        </a:lnSpc>
                        <a:spcBef>
                          <a:spcPts val="0"/>
                        </a:spcBef>
                        <a:spcAft>
                          <a:spcPts val="0"/>
                        </a:spcAft>
                        <a:buNone/>
                      </a:pPr>
                      <a:r>
                        <a:rPr lang="en-US" sz="800" b="0" kern="1200" dirty="0">
                          <a:solidFill>
                            <a:schemeClr val="tx1"/>
                          </a:solidFill>
                          <a:latin typeface="+mn-lt"/>
                          <a:ea typeface="Open Sans"/>
                          <a:cs typeface="Open Sans"/>
                        </a:rPr>
                        <a:t>Not Started</a:t>
                      </a:r>
                      <a:endParaRPr sz="800" b="0" kern="120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800" b="0" kern="1200" dirty="0">
                          <a:solidFill>
                            <a:schemeClr val="tx1"/>
                          </a:solidFill>
                          <a:latin typeface="+mn-lt"/>
                          <a:ea typeface="Open Sans"/>
                          <a:cs typeface="Open Sans"/>
                          <a:sym typeface="Open Sans"/>
                        </a:rPr>
                        <a:t>DEAL Next Release</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800" b="0" dirty="0">
                          <a:solidFill>
                            <a:schemeClr val="tx1"/>
                          </a:solidFill>
                          <a:latin typeface="+mn-lt"/>
                          <a:ea typeface="Open Sans"/>
                          <a:cs typeface="Open Sans"/>
                          <a:sym typeface="Open Sans"/>
                        </a:rPr>
                        <a:t>Will hit Governor limits</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800" b="0" dirty="0">
                          <a:solidFill>
                            <a:schemeClr val="tx1"/>
                          </a:solidFill>
                          <a:latin typeface="+mn-lt"/>
                          <a:ea typeface="Open Sans"/>
                          <a:cs typeface="Open Sans"/>
                          <a:sym typeface="Open Sans"/>
                        </a:rPr>
                        <a:t>Germany team will work on it</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58897">
                <a:tc>
                  <a:txBody>
                    <a:bodyPr/>
                    <a:lstStyle/>
                    <a:p>
                      <a:pPr algn="l" fontAlgn="b"/>
                      <a:r>
                        <a:rPr lang="en-IN" sz="800" b="0" kern="1200" dirty="0">
                          <a:solidFill>
                            <a:schemeClr val="tx1"/>
                          </a:solidFill>
                          <a:latin typeface="+mn-lt"/>
                          <a:ea typeface="Open Sans"/>
                          <a:cs typeface="Open Sans"/>
                        </a:rPr>
                        <a:t> Create new DEAL specific page layouts and add DEAL specific fields to it</a:t>
                      </a:r>
                    </a:p>
                    <a:p>
                      <a:pPr algn="l" fontAlgn="b"/>
                      <a:endParaRPr lang="en-IN" sz="800" b="0" kern="1200" dirty="0">
                        <a:solidFill>
                          <a:schemeClr val="tx1"/>
                        </a:solidFill>
                        <a:latin typeface="+mn-lt"/>
                        <a:ea typeface="Open Sans"/>
                        <a:cs typeface="Ope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US" sz="800" b="0" kern="1200" dirty="0">
                          <a:solidFill>
                            <a:schemeClr val="tx1"/>
                          </a:solidFill>
                          <a:latin typeface="+mn-lt"/>
                          <a:ea typeface="Open Sans"/>
                          <a:cs typeface="Open Sans"/>
                          <a:sym typeface="Open Sans"/>
                        </a:rPr>
                        <a:t>Good to have for Code Merge</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15000"/>
                        </a:lnSpc>
                        <a:spcBef>
                          <a:spcPts val="0"/>
                        </a:spcBef>
                        <a:spcAft>
                          <a:spcPts val="0"/>
                        </a:spcAft>
                        <a:buNone/>
                      </a:pPr>
                      <a:r>
                        <a:rPr lang="en-US" sz="800" b="0" kern="1200" dirty="0">
                          <a:solidFill>
                            <a:schemeClr val="tx1"/>
                          </a:solidFill>
                          <a:latin typeface="+mn-lt"/>
                          <a:ea typeface="Open Sans"/>
                          <a:cs typeface="Open Sans"/>
                        </a:rPr>
                        <a:t>Not Started</a:t>
                      </a:r>
                      <a:endParaRPr lang="en-US" sz="800" b="0" kern="120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800" b="0" kern="1200" dirty="0">
                          <a:solidFill>
                            <a:schemeClr val="tx1"/>
                          </a:solidFill>
                          <a:latin typeface="+mn-lt"/>
                          <a:ea typeface="Open Sans"/>
                          <a:cs typeface="Open Sans"/>
                          <a:sym typeface="Open Sans"/>
                        </a:rPr>
                        <a:t>DEAL Next Release</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15000"/>
                        </a:lnSpc>
                        <a:spcBef>
                          <a:spcPts val="0"/>
                        </a:spcBef>
                        <a:spcAft>
                          <a:spcPts val="0"/>
                        </a:spcAft>
                        <a:buNone/>
                      </a:pPr>
                      <a:r>
                        <a:rPr lang="en-US" sz="800" b="0" kern="1200" dirty="0">
                          <a:solidFill>
                            <a:schemeClr val="tx1"/>
                          </a:solidFill>
                          <a:latin typeface="+mn-lt"/>
                          <a:ea typeface="Open Sans"/>
                          <a:cs typeface="Open Sans"/>
                          <a:sym typeface="Open Sans"/>
                        </a:rPr>
                        <a:t>Complexity in code merge</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800" b="0" dirty="0">
                          <a:solidFill>
                            <a:schemeClr val="tx1"/>
                          </a:solidFill>
                          <a:latin typeface="+mn-lt"/>
                          <a:ea typeface="Open Sans"/>
                          <a:cs typeface="Open Sans"/>
                          <a:sym typeface="Open Sans"/>
                        </a:rPr>
                        <a:t>Germany team will work on it</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58897">
                <a:tc>
                  <a:txBody>
                    <a:bodyPr/>
                    <a:lstStyle/>
                    <a:p>
                      <a:pPr marL="0" lvl="0" indent="0" algn="l" rtl="0">
                        <a:lnSpc>
                          <a:spcPct val="106000"/>
                        </a:lnSpc>
                        <a:spcBef>
                          <a:spcPts val="0"/>
                        </a:spcBef>
                        <a:spcAft>
                          <a:spcPts val="0"/>
                        </a:spcAft>
                        <a:buNone/>
                      </a:pPr>
                      <a:r>
                        <a:rPr lang="en-US" sz="800" b="0" kern="1200" dirty="0">
                          <a:solidFill>
                            <a:schemeClr val="tx1"/>
                          </a:solidFill>
                          <a:latin typeface="+mn-lt"/>
                          <a:ea typeface="Open Sans"/>
                          <a:cs typeface="Open Sans"/>
                          <a:sym typeface="Open Sans"/>
                        </a:rPr>
                        <a:t>Naming convention - All the DEAL specific layouts should have prefix DEAL</a:t>
                      </a:r>
                      <a:endParaRPr sz="800" b="0" kern="120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06000"/>
                        </a:lnSpc>
                        <a:spcBef>
                          <a:spcPts val="0"/>
                        </a:spcBef>
                        <a:spcAft>
                          <a:spcPts val="0"/>
                        </a:spcAft>
                        <a:buNone/>
                      </a:pPr>
                      <a:r>
                        <a:rPr lang="en-US" sz="800" b="0" kern="1200" dirty="0">
                          <a:solidFill>
                            <a:schemeClr val="tx1"/>
                          </a:solidFill>
                          <a:latin typeface="+mn-lt"/>
                          <a:ea typeface="Open Sans"/>
                          <a:cs typeface="Open Sans"/>
                          <a:sym typeface="Open Sans"/>
                        </a:rPr>
                        <a:t>Good to have for code Merge</a:t>
                      </a:r>
                      <a:endParaRPr sz="800" b="0" kern="120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800" b="0" kern="1200" noProof="0" dirty="0">
                          <a:solidFill>
                            <a:schemeClr val="tx1"/>
                          </a:solidFill>
                          <a:latin typeface="+mn-lt"/>
                          <a:ea typeface="Open Sans"/>
                          <a:cs typeface="Open Sans"/>
                        </a:rPr>
                        <a:t>Started</a:t>
                      </a:r>
                      <a:endParaRPr lang="en-US" sz="800" b="0" kern="1200" noProof="0" dirty="0">
                        <a:solidFill>
                          <a:schemeClr val="tx1"/>
                        </a:solidFill>
                        <a:latin typeface="+mn-lt"/>
                        <a:ea typeface="Open Sans"/>
                        <a:cs typeface="Open Sans"/>
                        <a:sym typeface="Open Sans"/>
                      </a:endParaRPr>
                    </a:p>
                    <a:p>
                      <a:pPr marL="0" lvl="0" indent="0" algn="ctr" rtl="0">
                        <a:lnSpc>
                          <a:spcPct val="106000"/>
                        </a:lnSpc>
                        <a:spcBef>
                          <a:spcPts val="0"/>
                        </a:spcBef>
                        <a:spcAft>
                          <a:spcPts val="0"/>
                        </a:spcAft>
                        <a:buNone/>
                      </a:pPr>
                      <a:endParaRPr sz="800" b="0" kern="120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06000"/>
                        </a:lnSpc>
                        <a:spcBef>
                          <a:spcPts val="0"/>
                        </a:spcBef>
                        <a:spcAft>
                          <a:spcPts val="0"/>
                        </a:spcAft>
                        <a:buNone/>
                      </a:pPr>
                      <a:r>
                        <a:rPr lang="en-US" sz="800" b="0" kern="1200" dirty="0">
                          <a:solidFill>
                            <a:schemeClr val="tx1"/>
                          </a:solidFill>
                          <a:latin typeface="+mn-lt"/>
                          <a:ea typeface="Open Sans"/>
                          <a:cs typeface="Open Sans"/>
                          <a:sym typeface="Open Sans"/>
                        </a:rPr>
                        <a:t>31-Jan</a:t>
                      </a:r>
                      <a:endParaRPr sz="800" b="0" kern="120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15000"/>
                        </a:lnSpc>
                        <a:spcBef>
                          <a:spcPts val="0"/>
                        </a:spcBef>
                        <a:spcAft>
                          <a:spcPts val="0"/>
                        </a:spcAft>
                        <a:buNone/>
                      </a:pPr>
                      <a:r>
                        <a:rPr lang="en-US" sz="800" b="0" kern="1200" dirty="0">
                          <a:solidFill>
                            <a:schemeClr val="tx1"/>
                          </a:solidFill>
                          <a:latin typeface="+mn-lt"/>
                          <a:ea typeface="Open Sans"/>
                          <a:cs typeface="Open Sans"/>
                          <a:sym typeface="Open Sans"/>
                        </a:rPr>
                        <a:t>Complexity in code merge</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6000"/>
                        </a:lnSpc>
                        <a:spcBef>
                          <a:spcPts val="0"/>
                        </a:spcBef>
                        <a:spcAft>
                          <a:spcPts val="0"/>
                        </a:spcAft>
                        <a:buClrTx/>
                        <a:buSzTx/>
                        <a:buFontTx/>
                        <a:buNone/>
                        <a:tabLst/>
                        <a:defRPr/>
                      </a:pPr>
                      <a:r>
                        <a:rPr lang="en-US" sz="800" b="0" dirty="0">
                          <a:solidFill>
                            <a:schemeClr val="tx1"/>
                          </a:solidFill>
                          <a:latin typeface="+mn-lt"/>
                          <a:ea typeface="Open Sans"/>
                          <a:cs typeface="Open Sans"/>
                          <a:sym typeface="Open Sans"/>
                        </a:rPr>
                        <a:t>Germany team will work on it</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23685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4"/>
          <p:cNvSpPr txBox="1">
            <a:spLocks noGrp="1"/>
          </p:cNvSpPr>
          <p:nvPr>
            <p:ph type="title"/>
          </p:nvPr>
        </p:nvSpPr>
        <p:spPr>
          <a:xfrm>
            <a:off x="703528" y="533400"/>
            <a:ext cx="7770375" cy="445725"/>
          </a:xfrm>
          <a:prstGeom prst="rect">
            <a:avLst/>
          </a:prstGeom>
          <a:noFill/>
          <a:ln>
            <a:noFill/>
          </a:ln>
        </p:spPr>
        <p:txBody>
          <a:bodyPr spcFirstLastPara="1" vert="horz" wrap="square" lIns="0" tIns="34275" rIns="0" bIns="0" numCol="1" rtlCol="0" anchor="b" anchorCtr="0" compatLnSpc="1">
            <a:prstTxWarp prst="textNoShape">
              <a:avLst/>
            </a:prstTxWarp>
            <a:noAutofit/>
          </a:bodyPr>
          <a:lstStyle/>
          <a:p>
            <a:r>
              <a:rPr lang="en-US" sz="1800" dirty="0"/>
              <a:t>DEAL Org Assessment Review Recommendations Summary</a:t>
            </a:r>
            <a:endParaRPr sz="1800" dirty="0"/>
          </a:p>
        </p:txBody>
      </p:sp>
      <p:graphicFrame>
        <p:nvGraphicFramePr>
          <p:cNvPr id="436" name="Google Shape;436;p54"/>
          <p:cNvGraphicFramePr/>
          <p:nvPr>
            <p:extLst>
              <p:ext uri="{D42A27DB-BD31-4B8C-83A1-F6EECF244321}">
                <p14:modId xmlns:p14="http://schemas.microsoft.com/office/powerpoint/2010/main" val="472867379"/>
              </p:ext>
            </p:extLst>
          </p:nvPr>
        </p:nvGraphicFramePr>
        <p:xfrm>
          <a:off x="687052" y="1143001"/>
          <a:ext cx="7999746" cy="4048124"/>
        </p:xfrm>
        <a:graphic>
          <a:graphicData uri="http://schemas.openxmlformats.org/drawingml/2006/table">
            <a:tbl>
              <a:tblPr>
                <a:noFill/>
              </a:tblPr>
              <a:tblGrid>
                <a:gridCol w="3656348">
                  <a:extLst>
                    <a:ext uri="{9D8B030D-6E8A-4147-A177-3AD203B41FA5}">
                      <a16:colId xmlns:a16="http://schemas.microsoft.com/office/drawing/2014/main" val="20000"/>
                    </a:ext>
                  </a:extLst>
                </a:gridCol>
                <a:gridCol w="838200">
                  <a:extLst>
                    <a:ext uri="{9D8B030D-6E8A-4147-A177-3AD203B41FA5}">
                      <a16:colId xmlns:a16="http://schemas.microsoft.com/office/drawing/2014/main" val="693509018"/>
                    </a:ext>
                  </a:extLst>
                </a:gridCol>
                <a:gridCol w="838200">
                  <a:extLst>
                    <a:ext uri="{9D8B030D-6E8A-4147-A177-3AD203B41FA5}">
                      <a16:colId xmlns:a16="http://schemas.microsoft.com/office/drawing/2014/main" val="20003"/>
                    </a:ext>
                  </a:extLst>
                </a:gridCol>
                <a:gridCol w="685800">
                  <a:extLst>
                    <a:ext uri="{9D8B030D-6E8A-4147-A177-3AD203B41FA5}">
                      <a16:colId xmlns:a16="http://schemas.microsoft.com/office/drawing/2014/main" val="4232444009"/>
                    </a:ext>
                  </a:extLst>
                </a:gridCol>
                <a:gridCol w="1066800">
                  <a:extLst>
                    <a:ext uri="{9D8B030D-6E8A-4147-A177-3AD203B41FA5}">
                      <a16:colId xmlns:a16="http://schemas.microsoft.com/office/drawing/2014/main" val="548319543"/>
                    </a:ext>
                  </a:extLst>
                </a:gridCol>
                <a:gridCol w="914398">
                  <a:extLst>
                    <a:ext uri="{9D8B030D-6E8A-4147-A177-3AD203B41FA5}">
                      <a16:colId xmlns:a16="http://schemas.microsoft.com/office/drawing/2014/main" val="1400787816"/>
                    </a:ext>
                  </a:extLst>
                </a:gridCol>
              </a:tblGrid>
              <a:tr h="592287">
                <a:tc>
                  <a:txBody>
                    <a:bodyPr/>
                    <a:lstStyle/>
                    <a:p>
                      <a:pPr marL="0" marR="0" lvl="0" indent="0" algn="ctr" defTabSz="1219170" rtl="0" eaLnBrk="1" fontAlgn="base" latinLnBrk="0" hangingPunct="1">
                        <a:lnSpc>
                          <a:spcPct val="106000"/>
                        </a:lnSpc>
                        <a:spcBef>
                          <a:spcPts val="0"/>
                        </a:spcBef>
                        <a:spcAft>
                          <a:spcPts val="0"/>
                        </a:spcAft>
                        <a:buClr>
                          <a:schemeClr val="dk1"/>
                        </a:buClr>
                        <a:buSzPts val="1200"/>
                        <a:buFont typeface="Arial"/>
                        <a:buNone/>
                        <a:tabLst/>
                      </a:pPr>
                      <a:r>
                        <a:rPr lang="en-US" sz="1100" b="1" kern="1200" dirty="0">
                          <a:solidFill>
                            <a:schemeClr val="lt1"/>
                          </a:solidFill>
                          <a:latin typeface="Open Sans"/>
                          <a:ea typeface="Open Sans"/>
                          <a:cs typeface="Open Sans"/>
                          <a:sym typeface="Open Sans"/>
                        </a:rPr>
                        <a:t>Audit Review Comment</a:t>
                      </a:r>
                      <a:endParaRPr sz="1100" b="1" kern="1200" dirty="0">
                        <a:solidFill>
                          <a:schemeClr val="lt1"/>
                        </a:solidFill>
                        <a:latin typeface="Open Sans"/>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1219170" rtl="0" eaLnBrk="1" fontAlgn="base" latinLnBrk="0" hangingPunct="1">
                        <a:lnSpc>
                          <a:spcPct val="106000"/>
                        </a:lnSpc>
                        <a:spcBef>
                          <a:spcPts val="0"/>
                        </a:spcBef>
                        <a:spcAft>
                          <a:spcPts val="0"/>
                        </a:spcAft>
                        <a:buClr>
                          <a:schemeClr val="dk1"/>
                        </a:buClr>
                        <a:buSzPts val="1200"/>
                        <a:buFont typeface="Arial"/>
                        <a:buNone/>
                        <a:tabLst/>
                      </a:pPr>
                      <a:r>
                        <a:rPr lang="en-US" sz="1100" b="1" kern="1200" dirty="0">
                          <a:solidFill>
                            <a:schemeClr val="lt1"/>
                          </a:solidFill>
                          <a:latin typeface="Open Sans"/>
                          <a:ea typeface="Open Sans"/>
                          <a:cs typeface="Open Sans"/>
                          <a:sym typeface="Open Sans"/>
                        </a:rPr>
                        <a:t>Priority</a:t>
                      </a:r>
                      <a:endParaRPr sz="1100" b="1" kern="1200" dirty="0">
                        <a:solidFill>
                          <a:schemeClr val="lt1"/>
                        </a:solidFill>
                        <a:latin typeface="Open Sans"/>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1219170" rtl="0" eaLnBrk="1" fontAlgn="base" latinLnBrk="0" hangingPunct="1">
                        <a:lnSpc>
                          <a:spcPct val="106000"/>
                        </a:lnSpc>
                        <a:spcBef>
                          <a:spcPts val="0"/>
                        </a:spcBef>
                        <a:spcAft>
                          <a:spcPts val="0"/>
                        </a:spcAft>
                        <a:buClr>
                          <a:schemeClr val="dk1"/>
                        </a:buClr>
                        <a:buSzPts val="1200"/>
                        <a:buFont typeface="Arial"/>
                        <a:buNone/>
                        <a:tabLst/>
                      </a:pPr>
                      <a:r>
                        <a:rPr lang="en-US" sz="1100" b="1" kern="1200" dirty="0">
                          <a:solidFill>
                            <a:schemeClr val="lt1"/>
                          </a:solidFill>
                          <a:latin typeface="Open Sans"/>
                          <a:ea typeface="Open Sans"/>
                          <a:cs typeface="Open Sans"/>
                          <a:sym typeface="Open Sans"/>
                        </a:rPr>
                        <a:t>Status</a:t>
                      </a:r>
                      <a:endParaRPr sz="1100" b="1" kern="1200" dirty="0">
                        <a:solidFill>
                          <a:schemeClr val="lt1"/>
                        </a:solidFill>
                        <a:latin typeface="Open Sans"/>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1219170" rtl="0" eaLnBrk="1" fontAlgn="base" latinLnBrk="0" hangingPunct="1">
                        <a:lnSpc>
                          <a:spcPct val="106000"/>
                        </a:lnSpc>
                        <a:spcBef>
                          <a:spcPts val="0"/>
                        </a:spcBef>
                        <a:spcAft>
                          <a:spcPts val="0"/>
                        </a:spcAft>
                        <a:buClr>
                          <a:schemeClr val="dk1"/>
                        </a:buClr>
                        <a:buSzPts val="1200"/>
                        <a:buFont typeface="Arial"/>
                        <a:buNone/>
                        <a:tabLst/>
                      </a:pPr>
                      <a:r>
                        <a:rPr lang="en-US" sz="1100" b="1" kern="1200" dirty="0">
                          <a:solidFill>
                            <a:schemeClr val="lt1"/>
                          </a:solidFill>
                          <a:latin typeface="Open Sans"/>
                          <a:ea typeface="Open Sans"/>
                          <a:cs typeface="Open Sans"/>
                          <a:sym typeface="Open Sans"/>
                        </a:rPr>
                        <a:t>Due Date</a:t>
                      </a:r>
                      <a:endParaRPr sz="1100" b="1" kern="1200" dirty="0">
                        <a:solidFill>
                          <a:schemeClr val="lt1"/>
                        </a:solidFill>
                        <a:latin typeface="Open Sans"/>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1219170" rtl="0" eaLnBrk="1" fontAlgn="base" latinLnBrk="0" hangingPunct="1">
                        <a:lnSpc>
                          <a:spcPct val="106000"/>
                        </a:lnSpc>
                        <a:spcBef>
                          <a:spcPts val="0"/>
                        </a:spcBef>
                        <a:spcAft>
                          <a:spcPts val="0"/>
                        </a:spcAft>
                        <a:buClr>
                          <a:schemeClr val="dk1"/>
                        </a:buClr>
                        <a:buSzPts val="1200"/>
                        <a:buFont typeface="Arial"/>
                        <a:buNone/>
                        <a:tabLst/>
                      </a:pPr>
                      <a:r>
                        <a:rPr lang="en-US" sz="1100" b="1" kern="1200" dirty="0">
                          <a:solidFill>
                            <a:schemeClr val="lt1"/>
                          </a:solidFill>
                          <a:latin typeface="Open Sans"/>
                          <a:ea typeface="Open Sans"/>
                          <a:cs typeface="Open Sans"/>
                          <a:sym typeface="Open Sans"/>
                        </a:rPr>
                        <a:t>Impact</a:t>
                      </a:r>
                      <a:endParaRPr sz="1100" b="1" kern="1200" dirty="0">
                        <a:solidFill>
                          <a:schemeClr val="lt1"/>
                        </a:solidFill>
                        <a:latin typeface="Open Sans"/>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1219170" rtl="0" eaLnBrk="1" fontAlgn="base" latinLnBrk="0" hangingPunct="1">
                        <a:lnSpc>
                          <a:spcPct val="106000"/>
                        </a:lnSpc>
                        <a:spcBef>
                          <a:spcPts val="0"/>
                        </a:spcBef>
                        <a:spcAft>
                          <a:spcPts val="0"/>
                        </a:spcAft>
                        <a:buClr>
                          <a:schemeClr val="dk1"/>
                        </a:buClr>
                        <a:buSzPts val="1200"/>
                        <a:buFont typeface="Arial"/>
                        <a:buNone/>
                        <a:tabLst/>
                      </a:pPr>
                      <a:r>
                        <a:rPr lang="en-US" sz="1100" b="1" kern="1200" dirty="0">
                          <a:solidFill>
                            <a:schemeClr val="lt1"/>
                          </a:solidFill>
                          <a:latin typeface="Open Sans"/>
                          <a:ea typeface="Open Sans"/>
                          <a:cs typeface="Open Sans"/>
                          <a:sym typeface="Open Sans"/>
                        </a:rPr>
                        <a:t>Next Actions</a:t>
                      </a:r>
                      <a:endParaRPr sz="1100" b="1" kern="1200" dirty="0">
                        <a:solidFill>
                          <a:schemeClr val="lt1"/>
                        </a:solidFill>
                        <a:latin typeface="Open Sans"/>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800" b="0" dirty="0">
                          <a:solidFill>
                            <a:schemeClr val="dk1"/>
                          </a:solidFill>
                          <a:latin typeface="+mn-lt"/>
                          <a:ea typeface="Open Sans"/>
                          <a:cs typeface="Open Sans"/>
                          <a:sym typeface="Open Sans"/>
                        </a:rPr>
                        <a:t> Naming convention - All the DEAL specific email templates should have prefix DEAL</a:t>
                      </a:r>
                      <a:br>
                        <a:rPr lang="en-IN" sz="800" b="0" i="0" u="none" strike="noStrike" dirty="0">
                          <a:solidFill>
                            <a:srgbClr val="000000"/>
                          </a:solidFill>
                          <a:effectLst/>
                          <a:latin typeface="+mn-lt"/>
                        </a:rPr>
                      </a:br>
                      <a:endParaRPr lang="en-IN" sz="8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6000"/>
                        </a:lnSpc>
                        <a:spcBef>
                          <a:spcPts val="0"/>
                        </a:spcBef>
                        <a:spcAft>
                          <a:spcPts val="0"/>
                        </a:spcAft>
                        <a:buClrTx/>
                        <a:buSzTx/>
                        <a:buFontTx/>
                        <a:buNone/>
                        <a:tabLst/>
                        <a:defRPr/>
                      </a:pPr>
                      <a:r>
                        <a:rPr lang="en-US" sz="800" b="0" dirty="0">
                          <a:solidFill>
                            <a:schemeClr val="dk1"/>
                          </a:solidFill>
                          <a:latin typeface="+mn-lt"/>
                          <a:ea typeface="Open Sans"/>
                          <a:cs typeface="Open Sans"/>
                          <a:sym typeface="Open Sans"/>
                        </a:rPr>
                        <a:t>Required for code Merge</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6000"/>
                        </a:lnSpc>
                        <a:spcBef>
                          <a:spcPts val="0"/>
                        </a:spcBef>
                        <a:spcAft>
                          <a:spcPts val="0"/>
                        </a:spcAft>
                        <a:buClrTx/>
                        <a:buSzTx/>
                        <a:buFontTx/>
                        <a:buNone/>
                        <a:tabLst/>
                        <a:defRPr/>
                      </a:pPr>
                      <a:r>
                        <a:rPr lang="en-US" sz="800" b="0">
                          <a:solidFill>
                            <a:schemeClr val="tx1"/>
                          </a:solidFill>
                          <a:latin typeface="+mn-lt"/>
                        </a:rPr>
                        <a:t>Started</a:t>
                      </a:r>
                      <a:endParaRPr lang="en-US" sz="800" b="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06000"/>
                        </a:lnSpc>
                        <a:spcBef>
                          <a:spcPts val="0"/>
                        </a:spcBef>
                        <a:spcAft>
                          <a:spcPts val="0"/>
                        </a:spcAft>
                        <a:buNone/>
                      </a:pPr>
                      <a:r>
                        <a:rPr lang="en-US" sz="800" b="0" kern="1200" dirty="0">
                          <a:solidFill>
                            <a:schemeClr val="tx1"/>
                          </a:solidFill>
                          <a:latin typeface="+mn-lt"/>
                          <a:ea typeface="Open Sans"/>
                          <a:cs typeface="Open Sans"/>
                          <a:sym typeface="Open Sans"/>
                        </a:rPr>
                        <a:t>31-Jan</a:t>
                      </a:r>
                      <a:endParaRPr sz="800" b="0" dirty="0">
                        <a:solidFill>
                          <a:schemeClr val="dk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06000"/>
                        </a:lnSpc>
                        <a:spcBef>
                          <a:spcPts val="0"/>
                        </a:spcBef>
                        <a:spcAft>
                          <a:spcPts val="0"/>
                        </a:spcAft>
                        <a:buNone/>
                      </a:pPr>
                      <a:r>
                        <a:rPr lang="en-US" sz="800" b="0" dirty="0">
                          <a:solidFill>
                            <a:schemeClr val="dk1"/>
                          </a:solidFill>
                          <a:latin typeface="+mn-lt"/>
                          <a:ea typeface="Open Sans"/>
                          <a:cs typeface="Open Sans"/>
                          <a:sym typeface="Open Sans"/>
                        </a:rPr>
                        <a:t>Extended deployment and jeopardize quality </a:t>
                      </a:r>
                      <a:endParaRPr sz="800" b="0" dirty="0">
                        <a:solidFill>
                          <a:schemeClr val="dk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6000"/>
                        </a:lnSpc>
                        <a:spcBef>
                          <a:spcPts val="0"/>
                        </a:spcBef>
                        <a:spcAft>
                          <a:spcPts val="0"/>
                        </a:spcAft>
                        <a:buClrTx/>
                        <a:buSzTx/>
                        <a:buFontTx/>
                        <a:buNone/>
                        <a:tabLst/>
                        <a:defRPr/>
                      </a:pPr>
                      <a:r>
                        <a:rPr lang="en-US" sz="800" b="0" dirty="0">
                          <a:solidFill>
                            <a:schemeClr val="tx1"/>
                          </a:solidFill>
                          <a:latin typeface="+mn-lt"/>
                          <a:ea typeface="Open Sans"/>
                          <a:cs typeface="Open Sans"/>
                          <a:sym typeface="Open Sans"/>
                        </a:rPr>
                        <a:t>Germany team will work on it</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0543505"/>
                  </a:ext>
                </a:extLst>
              </a:tr>
              <a:tr h="557761">
                <a:tc>
                  <a:txBody>
                    <a:bodyPr/>
                    <a:lstStyle/>
                    <a:p>
                      <a:pPr marL="0" lvl="0" indent="0" rtl="0">
                        <a:lnSpc>
                          <a:spcPct val="106000"/>
                        </a:lnSpc>
                        <a:spcBef>
                          <a:spcPts val="0"/>
                        </a:spcBef>
                        <a:spcAft>
                          <a:spcPts val="0"/>
                        </a:spcAft>
                        <a:buNone/>
                      </a:pPr>
                      <a:r>
                        <a:rPr lang="en-US" sz="800" b="0" dirty="0">
                          <a:solidFill>
                            <a:schemeClr val="dk1"/>
                          </a:solidFill>
                          <a:latin typeface="+mn-lt"/>
                          <a:ea typeface="Open Sans"/>
                          <a:cs typeface="Open Sans"/>
                          <a:sym typeface="Open Sans"/>
                        </a:rPr>
                        <a:t> Security -  OWD settings, Roles and Profiles has to be defined and created in the initial setup of an org, before starting the customizations and coding</a:t>
                      </a:r>
                    </a:p>
                    <a:p>
                      <a:pPr marL="0" lvl="0" indent="0" rtl="0">
                        <a:lnSpc>
                          <a:spcPct val="106000"/>
                        </a:lnSpc>
                        <a:spcBef>
                          <a:spcPts val="0"/>
                        </a:spcBef>
                        <a:spcAft>
                          <a:spcPts val="0"/>
                        </a:spcAft>
                        <a:buNone/>
                      </a:pPr>
                      <a:endParaRPr lang="en-US" sz="800" b="0" dirty="0">
                        <a:solidFill>
                          <a:schemeClr val="dk1"/>
                        </a:solidFill>
                        <a:latin typeface="+mn-lt"/>
                        <a:ea typeface="Open Sans"/>
                        <a:cs typeface="Open Sans"/>
                        <a:sym typeface="Ope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06000"/>
                        </a:lnSpc>
                        <a:spcBef>
                          <a:spcPts val="0"/>
                        </a:spcBef>
                        <a:spcAft>
                          <a:spcPts val="0"/>
                        </a:spcAft>
                        <a:buNone/>
                      </a:pPr>
                      <a:r>
                        <a:rPr lang="en-US" sz="800" b="0" dirty="0">
                          <a:solidFill>
                            <a:schemeClr val="dk1"/>
                          </a:solidFill>
                          <a:latin typeface="+mn-lt"/>
                          <a:ea typeface="Open Sans"/>
                          <a:cs typeface="Open Sans"/>
                          <a:sym typeface="Open Sans"/>
                        </a:rPr>
                        <a:t>Required</a:t>
                      </a:r>
                      <a:endParaRPr sz="800" b="0" dirty="0">
                        <a:solidFill>
                          <a:schemeClr val="dk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6000"/>
                        </a:lnSpc>
                        <a:spcBef>
                          <a:spcPts val="0"/>
                        </a:spcBef>
                        <a:spcAft>
                          <a:spcPts val="0"/>
                        </a:spcAft>
                        <a:buClrTx/>
                        <a:buSzTx/>
                        <a:buFontTx/>
                        <a:buNone/>
                        <a:tabLst/>
                        <a:defRPr/>
                      </a:pPr>
                      <a:r>
                        <a:rPr lang="en-US" sz="800" b="0" dirty="0">
                          <a:solidFill>
                            <a:schemeClr val="tx1"/>
                          </a:solidFill>
                          <a:latin typeface="+mn-lt"/>
                        </a:rPr>
                        <a:t>Started</a:t>
                      </a:r>
                      <a:endParaRPr lang="en-US" sz="800" b="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06000"/>
                        </a:lnSpc>
                        <a:spcBef>
                          <a:spcPts val="0"/>
                        </a:spcBef>
                        <a:spcAft>
                          <a:spcPts val="0"/>
                        </a:spcAft>
                        <a:buNone/>
                      </a:pPr>
                      <a:r>
                        <a:rPr lang="en-US" sz="800" b="0" dirty="0">
                          <a:solidFill>
                            <a:schemeClr val="dk1"/>
                          </a:solidFill>
                          <a:latin typeface="+mn-lt"/>
                          <a:ea typeface="Open Sans"/>
                          <a:cs typeface="Open Sans"/>
                          <a:sym typeface="Open Sans"/>
                        </a:rPr>
                        <a:t>15-Feb</a:t>
                      </a:r>
                      <a:endParaRPr sz="800" b="0" dirty="0">
                        <a:solidFill>
                          <a:schemeClr val="dk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06000"/>
                        </a:lnSpc>
                        <a:spcBef>
                          <a:spcPts val="0"/>
                        </a:spcBef>
                        <a:spcAft>
                          <a:spcPts val="0"/>
                        </a:spcAft>
                        <a:buNone/>
                      </a:pPr>
                      <a:r>
                        <a:rPr lang="en-US" sz="800" b="0" dirty="0">
                          <a:solidFill>
                            <a:schemeClr val="dk1"/>
                          </a:solidFill>
                          <a:latin typeface="+mn-lt"/>
                          <a:ea typeface="Open Sans"/>
                          <a:cs typeface="Open Sans"/>
                          <a:sym typeface="Open Sans"/>
                        </a:rPr>
                        <a:t>Needs an extra effort of rewrite the code based on security</a:t>
                      </a:r>
                      <a:endParaRPr sz="800" b="0" dirty="0">
                        <a:solidFill>
                          <a:schemeClr val="dk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6000"/>
                        </a:lnSpc>
                        <a:spcBef>
                          <a:spcPts val="0"/>
                        </a:spcBef>
                        <a:spcAft>
                          <a:spcPts val="0"/>
                        </a:spcAft>
                        <a:buClrTx/>
                        <a:buSzTx/>
                        <a:buFontTx/>
                        <a:buNone/>
                        <a:tabLst/>
                        <a:defRPr/>
                      </a:pPr>
                      <a:r>
                        <a:rPr lang="en-US" sz="800" b="0" dirty="0">
                          <a:solidFill>
                            <a:schemeClr val="tx1"/>
                          </a:solidFill>
                          <a:latin typeface="+mn-lt"/>
                          <a:ea typeface="Open Sans"/>
                          <a:cs typeface="Open Sans"/>
                          <a:sym typeface="Open Sans"/>
                        </a:rPr>
                        <a:t>Germany team will work on it</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98572">
                <a:tc>
                  <a:txBody>
                    <a:bodyPr/>
                    <a:lstStyle/>
                    <a:p>
                      <a:pPr marL="0" marR="0" lvl="0" indent="0" algn="l" rtl="0">
                        <a:lnSpc>
                          <a:spcPct val="106000"/>
                        </a:lnSpc>
                        <a:spcBef>
                          <a:spcPts val="0"/>
                        </a:spcBef>
                        <a:spcAft>
                          <a:spcPts val="0"/>
                        </a:spcAft>
                        <a:buNone/>
                      </a:pPr>
                      <a:r>
                        <a:rPr lang="en-US" sz="800" b="0" kern="1200" dirty="0">
                          <a:solidFill>
                            <a:schemeClr val="tx1"/>
                          </a:solidFill>
                          <a:latin typeface="+mn-lt"/>
                          <a:ea typeface="Open Sans"/>
                          <a:cs typeface="Open Sans"/>
                          <a:sym typeface="Open Sans"/>
                        </a:rPr>
                        <a:t>Instead of making a DEAL specific field as required at FLD security, define the new custom fields as Required=false and set them as required on the page layout or add validation rule checking the DEAL record type and blank value</a:t>
                      </a:r>
                      <a:endParaRPr sz="800" b="0" kern="120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US" sz="800" b="0" kern="1200" dirty="0">
                          <a:solidFill>
                            <a:schemeClr val="tx1"/>
                          </a:solidFill>
                          <a:latin typeface="+mn-lt"/>
                          <a:ea typeface="Open Sans"/>
                          <a:cs typeface="Open Sans"/>
                          <a:sym typeface="Open Sans"/>
                        </a:rPr>
                        <a:t>Good to have Code Merge</a:t>
                      </a:r>
                      <a:endParaRPr sz="800" b="0" kern="120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800" b="0" kern="1200" dirty="0">
                          <a:solidFill>
                            <a:schemeClr val="tx1"/>
                          </a:solidFill>
                          <a:latin typeface="+mn-lt"/>
                          <a:ea typeface="Open Sans"/>
                          <a:cs typeface="Open Sans"/>
                        </a:rPr>
                        <a:t>Not Started</a:t>
                      </a:r>
                      <a:endParaRPr lang="en-US" sz="800" b="0" kern="120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800" b="0" kern="1200" dirty="0">
                          <a:solidFill>
                            <a:schemeClr val="tx1"/>
                          </a:solidFill>
                          <a:latin typeface="+mn-lt"/>
                          <a:ea typeface="Open Sans"/>
                          <a:cs typeface="Open Sans"/>
                          <a:sym typeface="Open Sans"/>
                        </a:rPr>
                        <a:t>DEAL Next Release</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15000"/>
                        </a:lnSpc>
                        <a:spcBef>
                          <a:spcPts val="0"/>
                        </a:spcBef>
                        <a:spcAft>
                          <a:spcPts val="0"/>
                        </a:spcAft>
                        <a:buNone/>
                      </a:pPr>
                      <a:r>
                        <a:rPr lang="en-US" sz="800" b="0" dirty="0">
                          <a:solidFill>
                            <a:schemeClr val="tx1"/>
                          </a:solidFill>
                          <a:latin typeface="+mn-lt"/>
                          <a:ea typeface="Open Sans"/>
                          <a:cs typeface="Open Sans"/>
                          <a:sym typeface="Open Sans"/>
                        </a:rPr>
                        <a:t>Complex merge when the bidirectional merge happens</a:t>
                      </a:r>
                      <a:endParaRPr sz="800" b="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800" b="0" dirty="0">
                          <a:solidFill>
                            <a:schemeClr val="tx1"/>
                          </a:solidFill>
                          <a:latin typeface="+mn-lt"/>
                          <a:ea typeface="Open Sans"/>
                          <a:cs typeface="Open Sans"/>
                          <a:sym typeface="Open Sans"/>
                        </a:rPr>
                        <a:t>Germany team will work on it</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4880928"/>
                  </a:ext>
                </a:extLst>
              </a:tr>
              <a:tr h="777518">
                <a:tc>
                  <a:txBody>
                    <a:bodyPr/>
                    <a:lstStyle/>
                    <a:p>
                      <a:pPr algn="l" fontAlgn="b"/>
                      <a:r>
                        <a:rPr lang="en-IN" sz="800" b="0" i="0" u="none" strike="noStrike" dirty="0">
                          <a:solidFill>
                            <a:srgbClr val="000000"/>
                          </a:solidFill>
                          <a:effectLst/>
                          <a:latin typeface="+mn-lt"/>
                        </a:rPr>
                        <a:t> Apex coding – Reusability -  Collections - Instead of making multiple queries in a method to get the same object type with different where clauses, It is recommended to use Apex Collections to efficiently query data and store the data in memory. </a:t>
                      </a:r>
                    </a:p>
                    <a:p>
                      <a:pPr algn="l" fontAlgn="b"/>
                      <a:endParaRPr lang="en-IN" sz="8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US" sz="800" b="0" dirty="0">
                          <a:solidFill>
                            <a:schemeClr val="tx1"/>
                          </a:solidFill>
                          <a:latin typeface="+mn-lt"/>
                          <a:ea typeface="Open Sans"/>
                          <a:cs typeface="Open Sans"/>
                          <a:sym typeface="Open Sans"/>
                        </a:rPr>
                        <a:t>Good to have</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15000"/>
                        </a:lnSpc>
                        <a:spcBef>
                          <a:spcPts val="0"/>
                        </a:spcBef>
                        <a:spcAft>
                          <a:spcPts val="0"/>
                        </a:spcAft>
                        <a:buNone/>
                      </a:pPr>
                      <a:r>
                        <a:rPr lang="en-US" sz="800" b="0" dirty="0">
                          <a:solidFill>
                            <a:schemeClr val="tx1"/>
                          </a:solidFill>
                          <a:latin typeface="+mn-lt"/>
                        </a:rPr>
                        <a:t>Not Started</a:t>
                      </a:r>
                      <a:endParaRPr sz="800" b="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800" b="0" kern="1200" dirty="0">
                          <a:solidFill>
                            <a:schemeClr val="tx1"/>
                          </a:solidFill>
                          <a:latin typeface="+mn-lt"/>
                          <a:ea typeface="Open Sans"/>
                          <a:cs typeface="Open Sans"/>
                          <a:sym typeface="Open Sans"/>
                        </a:rPr>
                        <a:t>DEAL Next Release</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15000"/>
                        </a:lnSpc>
                        <a:spcBef>
                          <a:spcPts val="0"/>
                        </a:spcBef>
                        <a:spcAft>
                          <a:spcPts val="0"/>
                        </a:spcAft>
                        <a:buNone/>
                      </a:pPr>
                      <a:r>
                        <a:rPr lang="en-US" sz="800" b="0" dirty="0">
                          <a:solidFill>
                            <a:schemeClr val="tx1"/>
                          </a:solidFill>
                          <a:latin typeface="+mn-lt"/>
                          <a:ea typeface="Open Sans"/>
                          <a:cs typeface="Open Sans"/>
                          <a:sym typeface="Open Sans"/>
                        </a:rPr>
                        <a:t>Will hit Governor limits</a:t>
                      </a:r>
                      <a:endParaRPr sz="800" b="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15000"/>
                        </a:lnSpc>
                        <a:spcBef>
                          <a:spcPts val="0"/>
                        </a:spcBef>
                        <a:spcAft>
                          <a:spcPts val="0"/>
                        </a:spcAft>
                        <a:buNone/>
                      </a:pPr>
                      <a:r>
                        <a:rPr lang="en-US" sz="800" b="0" dirty="0">
                          <a:solidFill>
                            <a:schemeClr val="tx1"/>
                          </a:solidFill>
                          <a:latin typeface="+mn-lt"/>
                          <a:ea typeface="Open Sans"/>
                          <a:cs typeface="Open Sans"/>
                          <a:sym typeface="Open Sans"/>
                        </a:rPr>
                        <a:t>Germany team will work on it</a:t>
                      </a:r>
                      <a:endParaRPr sz="800" b="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58897">
                <a:tc>
                  <a:txBody>
                    <a:bodyPr/>
                    <a:lstStyle/>
                    <a:p>
                      <a:pPr algn="l" fontAlgn="b"/>
                      <a:endParaRPr lang="en-IN" sz="800" b="0" i="0" u="none" strike="noStrike" dirty="0">
                        <a:solidFill>
                          <a:srgbClr val="000000"/>
                        </a:solidFill>
                        <a:effectLst/>
                        <a:latin typeface="+mn-lt"/>
                      </a:endParaRPr>
                    </a:p>
                    <a:p>
                      <a:pPr marL="0" marR="0" lvl="0" indent="0" algn="l" defTabSz="457200" rtl="0" eaLnBrk="1" fontAlgn="b" latinLnBrk="0" hangingPunct="1">
                        <a:lnSpc>
                          <a:spcPct val="100000"/>
                        </a:lnSpc>
                        <a:spcBef>
                          <a:spcPts val="0"/>
                        </a:spcBef>
                        <a:spcAft>
                          <a:spcPts val="0"/>
                        </a:spcAft>
                        <a:buClrTx/>
                        <a:buSzTx/>
                        <a:buFontTx/>
                        <a:buNone/>
                        <a:tabLst/>
                        <a:defRPr/>
                      </a:pPr>
                      <a:r>
                        <a:rPr lang="en-IN" sz="800" b="0" i="0" u="none" strike="noStrike" dirty="0">
                          <a:solidFill>
                            <a:srgbClr val="000000"/>
                          </a:solidFill>
                          <a:effectLst/>
                          <a:latin typeface="+mn-lt"/>
                        </a:rPr>
                        <a:t> </a:t>
                      </a:r>
                      <a:r>
                        <a:rPr lang="en-US" sz="800" b="0" dirty="0">
                          <a:latin typeface="+mn-lt"/>
                        </a:rPr>
                        <a:t>Apex coding - Separation of Concerns</a:t>
                      </a:r>
                      <a:r>
                        <a:rPr lang="en-US" sz="800" b="0" i="0" u="none" strike="noStrike" cap="none" dirty="0">
                          <a:solidFill>
                            <a:schemeClr val="dk1"/>
                          </a:solidFill>
                          <a:effectLst/>
                          <a:latin typeface="+mn-lt"/>
                          <a:cs typeface="Calibri"/>
                          <a:sym typeface="Calibri"/>
                        </a:rPr>
                        <a:t> </a:t>
                      </a:r>
                      <a:r>
                        <a:rPr lang="en-IN" sz="800" b="0" i="0" u="none" strike="noStrike" dirty="0">
                          <a:solidFill>
                            <a:srgbClr val="000000"/>
                          </a:solidFill>
                          <a:effectLst/>
                          <a:latin typeface="+mn-lt"/>
                        </a:rPr>
                        <a:t>- Code is directly using SOQL query strings and the same query string is being rewritten across many other triggers and classes.</a:t>
                      </a:r>
                    </a:p>
                    <a:p>
                      <a:pPr algn="l" fontAlgn="b"/>
                      <a:endParaRPr lang="en-IN" sz="8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US" sz="800" b="0" dirty="0">
                          <a:solidFill>
                            <a:schemeClr val="tx1"/>
                          </a:solidFill>
                          <a:latin typeface="+mn-lt"/>
                          <a:ea typeface="Open Sans"/>
                          <a:cs typeface="Open Sans"/>
                          <a:sym typeface="Open Sans"/>
                        </a:rPr>
                        <a:t>Good to have</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lnSpc>
                          <a:spcPct val="115000"/>
                        </a:lnSpc>
                        <a:spcBef>
                          <a:spcPts val="0"/>
                        </a:spcBef>
                        <a:spcAft>
                          <a:spcPts val="0"/>
                        </a:spcAft>
                        <a:buNone/>
                      </a:pPr>
                      <a:r>
                        <a:rPr lang="en-US" sz="800" b="0" dirty="0">
                          <a:solidFill>
                            <a:schemeClr val="tx1"/>
                          </a:solidFill>
                          <a:latin typeface="+mn-lt"/>
                        </a:rPr>
                        <a:t>Not Started</a:t>
                      </a:r>
                      <a:endParaRPr lang="en-US" sz="800" b="0" dirty="0">
                        <a:solidFill>
                          <a:schemeClr val="tx1"/>
                        </a:solidFill>
                        <a:latin typeface="+mn-lt"/>
                        <a:ea typeface="Open Sans"/>
                        <a:cs typeface="Open Sans"/>
                        <a:sym typeface="Open Sans"/>
                      </a:endParaRP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800" b="0" kern="1200" dirty="0">
                          <a:solidFill>
                            <a:schemeClr val="tx1"/>
                          </a:solidFill>
                          <a:latin typeface="+mn-lt"/>
                          <a:ea typeface="Open Sans"/>
                          <a:cs typeface="Open Sans"/>
                          <a:sym typeface="Open Sans"/>
                        </a:rPr>
                        <a:t>DEAL Next Release</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800" b="0" dirty="0">
                          <a:solidFill>
                            <a:schemeClr val="tx1"/>
                          </a:solidFill>
                          <a:latin typeface="+mn-lt"/>
                          <a:ea typeface="Open Sans"/>
                          <a:cs typeface="Open Sans"/>
                          <a:sym typeface="Open Sans"/>
                        </a:rPr>
                        <a:t>Will hit Governor limits</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800" b="0" dirty="0">
                          <a:solidFill>
                            <a:schemeClr val="tx1"/>
                          </a:solidFill>
                          <a:latin typeface="+mn-lt"/>
                          <a:ea typeface="Open Sans"/>
                          <a:cs typeface="Open Sans"/>
                          <a:sym typeface="Open Sans"/>
                        </a:rPr>
                        <a:t>Germany team will work it</a:t>
                      </a:r>
                    </a:p>
                  </a:txBody>
                  <a:tcPr marL="68588" marR="68588" marT="68588" marB="68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89075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Review Legend</a:t>
            </a:r>
          </a:p>
        </p:txBody>
      </p:sp>
      <p:sp>
        <p:nvSpPr>
          <p:cNvPr id="4" name="Rounded Rectangle 3"/>
          <p:cNvSpPr/>
          <p:nvPr/>
        </p:nvSpPr>
        <p:spPr>
          <a:xfrm>
            <a:off x="611005" y="1276478"/>
            <a:ext cx="1713189" cy="158456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a:t>Value</a:t>
            </a:r>
          </a:p>
        </p:txBody>
      </p:sp>
      <p:sp>
        <p:nvSpPr>
          <p:cNvPr id="7" name="Rounded Rectangle 6"/>
          <p:cNvSpPr/>
          <p:nvPr/>
        </p:nvSpPr>
        <p:spPr>
          <a:xfrm>
            <a:off x="2404712" y="1273115"/>
            <a:ext cx="4256361" cy="1587209"/>
          </a:xfrm>
          <a:prstGeom prst="roundRect">
            <a:avLst/>
          </a:prstGeom>
          <a:ln>
            <a:solidFill>
              <a:schemeClr val="bg1">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r>
              <a:rPr lang="en-US" sz="1200" dirty="0">
                <a:solidFill>
                  <a:schemeClr val="tx1"/>
                </a:solidFill>
              </a:rPr>
              <a:t>The business or technical value in implementing the recommendation including factors such as: </a:t>
            </a:r>
          </a:p>
          <a:p>
            <a:pPr marL="285750" indent="-285750">
              <a:buFont typeface="Arial"/>
              <a:buChar char="•"/>
            </a:pPr>
            <a:r>
              <a:rPr lang="en-US" sz="1200" dirty="0">
                <a:solidFill>
                  <a:schemeClr val="tx1"/>
                </a:solidFill>
              </a:rPr>
              <a:t>Improved functionality and usability</a:t>
            </a:r>
          </a:p>
          <a:p>
            <a:pPr marL="285750" indent="-285750">
              <a:buFont typeface="Arial"/>
              <a:buChar char="•"/>
            </a:pPr>
            <a:r>
              <a:rPr lang="en-US" sz="1200" dirty="0">
                <a:solidFill>
                  <a:schemeClr val="tx1"/>
                </a:solidFill>
              </a:rPr>
              <a:t>Improved performance and scalability</a:t>
            </a:r>
          </a:p>
          <a:p>
            <a:pPr marL="285750" indent="-285750">
              <a:buFont typeface="Arial"/>
              <a:buChar char="•"/>
            </a:pPr>
            <a:r>
              <a:rPr lang="en-US" sz="1200" dirty="0">
                <a:solidFill>
                  <a:schemeClr val="tx1"/>
                </a:solidFill>
              </a:rPr>
              <a:t>Alignment with Salesforce.com roadmap</a:t>
            </a:r>
          </a:p>
          <a:p>
            <a:pPr marL="285750" indent="-285750">
              <a:buFont typeface="Arial"/>
              <a:buChar char="•"/>
            </a:pPr>
            <a:r>
              <a:rPr lang="en-US" sz="1200" dirty="0">
                <a:solidFill>
                  <a:schemeClr val="tx1"/>
                </a:solidFill>
              </a:rPr>
              <a:t>Decreased complexity and improved maintainability </a:t>
            </a:r>
            <a:endParaRPr lang="en-US" sz="1200" dirty="0"/>
          </a:p>
        </p:txBody>
      </p:sp>
      <p:sp>
        <p:nvSpPr>
          <p:cNvPr id="8" name="Rounded Rectangle 7"/>
          <p:cNvSpPr/>
          <p:nvPr/>
        </p:nvSpPr>
        <p:spPr>
          <a:xfrm>
            <a:off x="6729618" y="1273116"/>
            <a:ext cx="1713189" cy="494973"/>
          </a:xfrm>
          <a:prstGeom prst="roundRect">
            <a:avLst/>
          </a:prstGeom>
          <a:solidFill>
            <a:srgbClr val="008000"/>
          </a:solidFill>
          <a:ln>
            <a:solidFill>
              <a:schemeClr val="bg1">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High</a:t>
            </a:r>
          </a:p>
        </p:txBody>
      </p:sp>
      <p:sp>
        <p:nvSpPr>
          <p:cNvPr id="9" name="Rounded Rectangle 8"/>
          <p:cNvSpPr/>
          <p:nvPr/>
        </p:nvSpPr>
        <p:spPr>
          <a:xfrm>
            <a:off x="6725924" y="1816743"/>
            <a:ext cx="1713189" cy="494973"/>
          </a:xfrm>
          <a:prstGeom prst="roundRect">
            <a:avLst/>
          </a:prstGeom>
          <a:solidFill>
            <a:srgbClr val="FF6600"/>
          </a:solidFill>
          <a:ln>
            <a:solidFill>
              <a:schemeClr val="bg1">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Medium</a:t>
            </a:r>
          </a:p>
        </p:txBody>
      </p:sp>
      <p:sp>
        <p:nvSpPr>
          <p:cNvPr id="10" name="Rounded Rectangle 9"/>
          <p:cNvSpPr/>
          <p:nvPr/>
        </p:nvSpPr>
        <p:spPr>
          <a:xfrm>
            <a:off x="6722579" y="2360022"/>
            <a:ext cx="1713189" cy="494973"/>
          </a:xfrm>
          <a:prstGeom prst="roundRect">
            <a:avLst/>
          </a:prstGeom>
          <a:solidFill>
            <a:srgbClr val="FF0000"/>
          </a:solidFill>
          <a:ln>
            <a:solidFill>
              <a:schemeClr val="bg1">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Low</a:t>
            </a:r>
          </a:p>
        </p:txBody>
      </p:sp>
      <p:sp>
        <p:nvSpPr>
          <p:cNvPr id="11" name="Rounded Rectangle 10"/>
          <p:cNvSpPr/>
          <p:nvPr/>
        </p:nvSpPr>
        <p:spPr>
          <a:xfrm>
            <a:off x="619991" y="2943774"/>
            <a:ext cx="1713189" cy="158456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a:solidFill>
                  <a:schemeClr val="tx1">
                    <a:lumMod val="75000"/>
                    <a:lumOff val="25000"/>
                  </a:schemeClr>
                </a:solidFill>
              </a:rPr>
              <a:t>Effort</a:t>
            </a:r>
          </a:p>
        </p:txBody>
      </p:sp>
      <p:sp>
        <p:nvSpPr>
          <p:cNvPr id="12" name="Rounded Rectangle 11"/>
          <p:cNvSpPr/>
          <p:nvPr/>
        </p:nvSpPr>
        <p:spPr>
          <a:xfrm>
            <a:off x="2413698" y="2940411"/>
            <a:ext cx="4256361" cy="1587209"/>
          </a:xfrm>
          <a:prstGeom prst="roundRect">
            <a:avLst/>
          </a:prstGeom>
          <a:ln>
            <a:solidFill>
              <a:schemeClr val="bg1">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r>
              <a:rPr lang="en-US" sz="1200" dirty="0">
                <a:solidFill>
                  <a:schemeClr val="tx1"/>
                </a:solidFill>
              </a:rPr>
              <a:t>The degree of effort in Implementation including:</a:t>
            </a:r>
          </a:p>
          <a:p>
            <a:pPr marL="285750" indent="-285750">
              <a:buFont typeface="Arial"/>
              <a:buChar char="•"/>
            </a:pPr>
            <a:r>
              <a:rPr lang="en-US" sz="1200" dirty="0">
                <a:solidFill>
                  <a:schemeClr val="tx1"/>
                </a:solidFill>
              </a:rPr>
              <a:t>Technical complexity including code remediation and data migration</a:t>
            </a:r>
          </a:p>
          <a:p>
            <a:pPr marL="285750" indent="-285750">
              <a:buFont typeface="Arial"/>
              <a:buChar char="•"/>
            </a:pPr>
            <a:r>
              <a:rPr lang="en-US" sz="1200" dirty="0">
                <a:solidFill>
                  <a:schemeClr val="tx1"/>
                </a:solidFill>
              </a:rPr>
              <a:t>Degree of business change required and potential impact to the user base </a:t>
            </a:r>
          </a:p>
          <a:p>
            <a:pPr marL="285750" indent="-285750">
              <a:buFont typeface="Arial"/>
              <a:buChar char="•"/>
            </a:pPr>
            <a:endParaRPr lang="en-US" sz="1200" dirty="0"/>
          </a:p>
        </p:txBody>
      </p:sp>
      <p:sp>
        <p:nvSpPr>
          <p:cNvPr id="13" name="Rounded Rectangle 12"/>
          <p:cNvSpPr/>
          <p:nvPr/>
        </p:nvSpPr>
        <p:spPr>
          <a:xfrm>
            <a:off x="6738604" y="2940412"/>
            <a:ext cx="1713189" cy="494973"/>
          </a:xfrm>
          <a:prstGeom prst="roundRect">
            <a:avLst/>
          </a:prstGeom>
          <a:solidFill>
            <a:srgbClr val="008000"/>
          </a:solidFill>
          <a:ln>
            <a:solidFill>
              <a:schemeClr val="bg1">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Low</a:t>
            </a:r>
          </a:p>
        </p:txBody>
      </p:sp>
      <p:sp>
        <p:nvSpPr>
          <p:cNvPr id="14" name="Rounded Rectangle 13"/>
          <p:cNvSpPr/>
          <p:nvPr/>
        </p:nvSpPr>
        <p:spPr>
          <a:xfrm>
            <a:off x="6747240" y="3471710"/>
            <a:ext cx="1713189" cy="494973"/>
          </a:xfrm>
          <a:prstGeom prst="roundRect">
            <a:avLst/>
          </a:prstGeom>
          <a:solidFill>
            <a:srgbClr val="FF6600"/>
          </a:solidFill>
          <a:ln>
            <a:solidFill>
              <a:schemeClr val="bg1">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Medium</a:t>
            </a:r>
          </a:p>
        </p:txBody>
      </p:sp>
      <p:sp>
        <p:nvSpPr>
          <p:cNvPr id="15" name="Rounded Rectangle 14"/>
          <p:cNvSpPr/>
          <p:nvPr/>
        </p:nvSpPr>
        <p:spPr>
          <a:xfrm>
            <a:off x="6743895" y="4014989"/>
            <a:ext cx="1713189" cy="494973"/>
          </a:xfrm>
          <a:prstGeom prst="roundRect">
            <a:avLst/>
          </a:prstGeom>
          <a:solidFill>
            <a:srgbClr val="FF0000"/>
          </a:solidFill>
          <a:ln>
            <a:solidFill>
              <a:schemeClr val="bg1">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High</a:t>
            </a:r>
          </a:p>
        </p:txBody>
      </p:sp>
      <p:sp>
        <p:nvSpPr>
          <p:cNvPr id="16" name="Rounded Rectangle 15"/>
          <p:cNvSpPr/>
          <p:nvPr/>
        </p:nvSpPr>
        <p:spPr>
          <a:xfrm>
            <a:off x="612105" y="4624968"/>
            <a:ext cx="1713189" cy="158456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tx1"/>
                </a:solidFill>
              </a:rPr>
              <a:t>Risk</a:t>
            </a:r>
          </a:p>
        </p:txBody>
      </p:sp>
      <p:sp>
        <p:nvSpPr>
          <p:cNvPr id="17" name="Rounded Rectangle 16"/>
          <p:cNvSpPr/>
          <p:nvPr/>
        </p:nvSpPr>
        <p:spPr>
          <a:xfrm>
            <a:off x="2405812" y="4621605"/>
            <a:ext cx="4256361" cy="1587209"/>
          </a:xfrm>
          <a:prstGeom prst="roundRect">
            <a:avLst/>
          </a:prstGeom>
          <a:ln>
            <a:solidFill>
              <a:schemeClr val="bg1">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r>
              <a:rPr lang="en-US" sz="1200" dirty="0">
                <a:solidFill>
                  <a:schemeClr val="tx1"/>
                </a:solidFill>
              </a:rPr>
              <a:t>The degree of risk of not implementing the recommendation. The higher the risk, the higher the probability and severity the issue will affect the current or a future implementation. Higher risk items should be prioritized.</a:t>
            </a:r>
          </a:p>
        </p:txBody>
      </p:sp>
      <p:sp>
        <p:nvSpPr>
          <p:cNvPr id="18" name="Rounded Rectangle 17"/>
          <p:cNvSpPr/>
          <p:nvPr/>
        </p:nvSpPr>
        <p:spPr>
          <a:xfrm>
            <a:off x="6730718" y="4621606"/>
            <a:ext cx="1713189" cy="494973"/>
          </a:xfrm>
          <a:prstGeom prst="roundRect">
            <a:avLst/>
          </a:prstGeom>
          <a:solidFill>
            <a:srgbClr val="008000"/>
          </a:solidFill>
          <a:ln>
            <a:solidFill>
              <a:schemeClr val="bg1">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Low</a:t>
            </a:r>
          </a:p>
        </p:txBody>
      </p:sp>
      <p:sp>
        <p:nvSpPr>
          <p:cNvPr id="19" name="Rounded Rectangle 18"/>
          <p:cNvSpPr/>
          <p:nvPr/>
        </p:nvSpPr>
        <p:spPr>
          <a:xfrm>
            <a:off x="6739354" y="5152904"/>
            <a:ext cx="1713189" cy="494973"/>
          </a:xfrm>
          <a:prstGeom prst="roundRect">
            <a:avLst/>
          </a:prstGeom>
          <a:solidFill>
            <a:srgbClr val="FF6600"/>
          </a:solidFill>
          <a:ln>
            <a:solidFill>
              <a:schemeClr val="bg1">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Medium</a:t>
            </a:r>
          </a:p>
        </p:txBody>
      </p:sp>
      <p:sp>
        <p:nvSpPr>
          <p:cNvPr id="20" name="Rounded Rectangle 19"/>
          <p:cNvSpPr/>
          <p:nvPr/>
        </p:nvSpPr>
        <p:spPr>
          <a:xfrm>
            <a:off x="6736009" y="5696183"/>
            <a:ext cx="1713189" cy="494973"/>
          </a:xfrm>
          <a:prstGeom prst="roundRect">
            <a:avLst/>
          </a:prstGeom>
          <a:solidFill>
            <a:srgbClr val="FF0000"/>
          </a:solidFill>
          <a:ln>
            <a:solidFill>
              <a:schemeClr val="bg1">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High</a:t>
            </a:r>
          </a:p>
        </p:txBody>
      </p:sp>
      <p:sp>
        <p:nvSpPr>
          <p:cNvPr id="3" name="Slide Number Placeholder 2"/>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7</a:t>
            </a:fld>
            <a:endParaRPr lang="en-US" dirty="0"/>
          </a:p>
        </p:txBody>
      </p:sp>
    </p:spTree>
    <p:extLst>
      <p:ext uri="{BB962C8B-B14F-4D97-AF65-F5344CB8AC3E}">
        <p14:creationId xmlns:p14="http://schemas.microsoft.com/office/powerpoint/2010/main" val="20273351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558800" y="1443038"/>
            <a:ext cx="8026400" cy="2032000"/>
          </a:xfrm>
        </p:spPr>
        <p:txBody>
          <a:bodyPr/>
          <a:lstStyle/>
          <a:p>
            <a:r>
              <a:rPr lang="en-US" sz="4800" dirty="0">
                <a:latin typeface="Arial" charset="0"/>
                <a:ea typeface="ＭＳ Ｐゴシック" charset="0"/>
                <a:cs typeface="ＭＳ Ｐゴシック" charset="0"/>
              </a:rPr>
              <a:t>Security &amp; Visibility</a:t>
            </a:r>
          </a:p>
        </p:txBody>
      </p:sp>
    </p:spTree>
    <p:extLst>
      <p:ext uri="{BB962C8B-B14F-4D97-AF65-F5344CB8AC3E}">
        <p14:creationId xmlns:p14="http://schemas.microsoft.com/office/powerpoint/2010/main" val="14590469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t>Password Policy</a:t>
            </a:r>
            <a:endParaRPr lang="en-US" dirty="0">
              <a:latin typeface="Arial" charset="0"/>
              <a:ea typeface="ＭＳ Ｐゴシック" charset="0"/>
              <a:cs typeface="ＭＳ Ｐゴシック"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37322731"/>
              </p:ext>
            </p:extLst>
          </p:nvPr>
        </p:nvGraphicFramePr>
        <p:xfrm>
          <a:off x="280987" y="1162050"/>
          <a:ext cx="8510587" cy="3423920"/>
        </p:xfrm>
        <a:graphic>
          <a:graphicData uri="http://schemas.openxmlformats.org/drawingml/2006/table">
            <a:tbl>
              <a:tblPr firstRow="1" bandRow="1">
                <a:tableStyleId>{5C22544A-7EE6-4342-B048-85BDC9FD1C3A}</a:tableStyleId>
              </a:tblPr>
              <a:tblGrid>
                <a:gridCol w="5989672">
                  <a:extLst>
                    <a:ext uri="{9D8B030D-6E8A-4147-A177-3AD203B41FA5}">
                      <a16:colId xmlns:a16="http://schemas.microsoft.com/office/drawing/2014/main" val="20000"/>
                    </a:ext>
                  </a:extLst>
                </a:gridCol>
                <a:gridCol w="872268">
                  <a:extLst>
                    <a:ext uri="{9D8B030D-6E8A-4147-A177-3AD203B41FA5}">
                      <a16:colId xmlns:a16="http://schemas.microsoft.com/office/drawing/2014/main" val="20001"/>
                    </a:ext>
                  </a:extLst>
                </a:gridCol>
                <a:gridCol w="872269">
                  <a:extLst>
                    <a:ext uri="{9D8B030D-6E8A-4147-A177-3AD203B41FA5}">
                      <a16:colId xmlns:a16="http://schemas.microsoft.com/office/drawing/2014/main" val="20002"/>
                    </a:ext>
                  </a:extLst>
                </a:gridCol>
                <a:gridCol w="776378">
                  <a:extLst>
                    <a:ext uri="{9D8B030D-6E8A-4147-A177-3AD203B41FA5}">
                      <a16:colId xmlns:a16="http://schemas.microsoft.com/office/drawing/2014/main" val="20003"/>
                    </a:ext>
                  </a:extLst>
                </a:gridCol>
              </a:tblGrid>
              <a:tr h="370840">
                <a:tc>
                  <a:txBody>
                    <a:bodyPr/>
                    <a:lstStyle/>
                    <a:p>
                      <a:r>
                        <a:rPr lang="en-US" sz="1400" dirty="0"/>
                        <a:t> Observation</a:t>
                      </a:r>
                    </a:p>
                  </a:txBody>
                  <a:tcPr/>
                </a:tc>
                <a:tc>
                  <a:txBody>
                    <a:bodyPr/>
                    <a:lstStyle/>
                    <a:p>
                      <a:pPr algn="ctr"/>
                      <a:r>
                        <a:rPr lang="en-US" sz="1400" dirty="0"/>
                        <a:t>Value</a:t>
                      </a:r>
                    </a:p>
                  </a:txBody>
                  <a:tcPr/>
                </a:tc>
                <a:tc>
                  <a:txBody>
                    <a:bodyPr/>
                    <a:lstStyle/>
                    <a:p>
                      <a:pPr algn="ctr"/>
                      <a:r>
                        <a:rPr lang="en-US" sz="1400" dirty="0"/>
                        <a:t>Effort</a:t>
                      </a:r>
                    </a:p>
                  </a:txBody>
                  <a:tcPr/>
                </a:tc>
                <a:tc>
                  <a:txBody>
                    <a:bodyPr/>
                    <a:lstStyle/>
                    <a:p>
                      <a:pPr algn="ctr"/>
                      <a:r>
                        <a:rPr lang="en-US" sz="1400" dirty="0"/>
                        <a:t>Risk</a:t>
                      </a:r>
                    </a:p>
                  </a:txBody>
                  <a:tcPr/>
                </a:tc>
                <a:extLst>
                  <a:ext uri="{0D108BD9-81ED-4DB2-BD59-A6C34878D82A}">
                    <a16:rowId xmlns:a16="http://schemas.microsoft.com/office/drawing/2014/main" val="10000"/>
                  </a:ext>
                </a:extLst>
              </a:tr>
              <a:tr h="370840">
                <a:tc>
                  <a:txBody>
                    <a:bodyPr/>
                    <a:lstStyle/>
                    <a:p>
                      <a:pPr rtl="0" fontAlgn="base"/>
                      <a:r>
                        <a:rPr lang="en-US" sz="1600" kern="1200" dirty="0">
                          <a:solidFill>
                            <a:schemeClr val="dk1"/>
                          </a:solidFill>
                          <a:latin typeface="+mn-lt"/>
                          <a:ea typeface="+mn-ea"/>
                          <a:cs typeface="+mn-cs"/>
                        </a:rPr>
                        <a:t>Password policy</a:t>
                      </a:r>
                      <a:r>
                        <a:rPr lang="en-US" sz="1600" kern="1200" baseline="0" dirty="0">
                          <a:solidFill>
                            <a:schemeClr val="dk1"/>
                          </a:solidFill>
                          <a:latin typeface="+mn-lt"/>
                          <a:ea typeface="+mn-ea"/>
                          <a:cs typeface="+mn-cs"/>
                        </a:rPr>
                        <a:t> is weak and its recommended strengthen</a:t>
                      </a:r>
                    </a:p>
                    <a:p>
                      <a:pPr rtl="0" fontAlgn="base"/>
                      <a:r>
                        <a:rPr lang="en-IN" sz="1200" i="1" dirty="0"/>
                        <a:t>Maximum invalid login attempts = 10</a:t>
                      </a:r>
                    </a:p>
                    <a:p>
                      <a:pPr rtl="0" fontAlgn="base"/>
                      <a:r>
                        <a:rPr lang="en-IN" sz="1200" i="1" dirty="0"/>
                        <a:t>Password complexity requirement = Must mix alpha, and numeric characters </a:t>
                      </a:r>
                    </a:p>
                    <a:p>
                      <a:pPr rtl="0" fontAlgn="base"/>
                      <a:r>
                        <a:rPr lang="en-IN" sz="1200" i="1" dirty="0"/>
                        <a:t>Require a minimum 1 day password lifetime, </a:t>
                      </a:r>
                      <a:r>
                        <a:rPr lang="en-IN" sz="1200" dirty="0"/>
                        <a:t>Obscure secret answer for password resets</a:t>
                      </a:r>
                      <a:r>
                        <a:rPr lang="en-IN" sz="1200" i="1" dirty="0"/>
                        <a:t> and Enforce login IP ranges on every request are disabled</a:t>
                      </a:r>
                    </a:p>
                    <a:p>
                      <a:pPr rtl="0" fontAlgn="base"/>
                      <a:endParaRPr lang="en-US" sz="1600" kern="1200" baseline="0" dirty="0">
                        <a:solidFill>
                          <a:schemeClr val="dk1"/>
                        </a:solidFill>
                        <a:latin typeface="+mn-lt"/>
                        <a:ea typeface="+mn-ea"/>
                        <a:cs typeface="+mn-cs"/>
                      </a:endParaRPr>
                    </a:p>
                  </a:txBody>
                  <a:tcPr/>
                </a:tc>
                <a:tc>
                  <a:txBody>
                    <a:bodyPr/>
                    <a:lstStyle/>
                    <a:p>
                      <a:pPr algn="ctr"/>
                      <a:r>
                        <a:rPr lang="en-US" sz="1400" dirty="0">
                          <a:solidFill>
                            <a:srgbClr val="FFFFFF"/>
                          </a:solidFill>
                        </a:rPr>
                        <a:t>High </a:t>
                      </a:r>
                    </a:p>
                  </a:txBody>
                  <a:tcPr>
                    <a:solidFill>
                      <a:srgbClr val="FF0000"/>
                    </a:solidFill>
                  </a:tcPr>
                </a:tc>
                <a:tc>
                  <a:txBody>
                    <a:bodyPr/>
                    <a:lstStyle/>
                    <a:p>
                      <a:pPr algn="ctr"/>
                      <a:r>
                        <a:rPr lang="en-US" sz="1400" dirty="0">
                          <a:solidFill>
                            <a:srgbClr val="FFFFFF"/>
                          </a:solidFill>
                        </a:rPr>
                        <a:t>Med</a:t>
                      </a:r>
                    </a:p>
                  </a:txBody>
                  <a:tcPr>
                    <a:solidFill>
                      <a:srgbClr val="FF7600"/>
                    </a:solidFill>
                  </a:tcPr>
                </a:tc>
                <a:tc>
                  <a:txBody>
                    <a:bodyPr/>
                    <a:lstStyle/>
                    <a:p>
                      <a:pPr algn="ctr"/>
                      <a:r>
                        <a:rPr lang="en-US" sz="1400" dirty="0">
                          <a:solidFill>
                            <a:srgbClr val="FFFFFF"/>
                          </a:solidFill>
                        </a:rPr>
                        <a:t>High</a:t>
                      </a:r>
                    </a:p>
                  </a:txBody>
                  <a:tcPr>
                    <a:solidFill>
                      <a:srgbClr val="FF0000"/>
                    </a:solidFill>
                  </a:tcPr>
                </a:tc>
                <a:extLst>
                  <a:ext uri="{0D108BD9-81ED-4DB2-BD59-A6C34878D82A}">
                    <a16:rowId xmlns:a16="http://schemas.microsoft.com/office/drawing/2014/main" val="10001"/>
                  </a:ext>
                </a:extLst>
              </a:tr>
              <a:tr h="370840">
                <a:tc gridSpan="4">
                  <a:txBody>
                    <a:bodyPr/>
                    <a:lstStyle/>
                    <a:p>
                      <a:r>
                        <a:rPr lang="en-US" sz="1400" dirty="0"/>
                        <a:t> </a:t>
                      </a:r>
                      <a:r>
                        <a:rPr lang="en-US" sz="1400" dirty="0">
                          <a:solidFill>
                            <a:schemeClr val="bg1"/>
                          </a:solidFill>
                        </a:rPr>
                        <a:t>Recommendation</a:t>
                      </a:r>
                      <a:r>
                        <a:rPr lang="en-US" sz="1400" dirty="0"/>
                        <a:t>  </a:t>
                      </a:r>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tc hMerge="1">
                  <a:txBody>
                    <a:bodyPr/>
                    <a:lstStyle/>
                    <a:p>
                      <a:pPr algn="ctr"/>
                      <a:endParaRPr lang="en-US" sz="1400" dirty="0"/>
                    </a:p>
                  </a:txBody>
                  <a:tcPr>
                    <a:solidFill>
                      <a:schemeClr val="accent1">
                        <a:lumMod val="50000"/>
                      </a:schemeClr>
                    </a:solidFill>
                  </a:tcPr>
                </a:tc>
                <a:extLst>
                  <a:ext uri="{0D108BD9-81ED-4DB2-BD59-A6C34878D82A}">
                    <a16:rowId xmlns:a16="http://schemas.microsoft.com/office/drawing/2014/main" val="10002"/>
                  </a:ext>
                </a:extLst>
              </a:tr>
              <a:tr h="370840">
                <a:tc gridSpan="4">
                  <a:txBody>
                    <a:bodyPr/>
                    <a:lstStyle/>
                    <a:p>
                      <a:endParaRPr lang="en-US" sz="1400" dirty="0"/>
                    </a:p>
                    <a:p>
                      <a:r>
                        <a:rPr lang="en-US" sz="1400" dirty="0"/>
                        <a:t>Salesforce.com</a:t>
                      </a:r>
                      <a:r>
                        <a:rPr lang="en-US" sz="1400" baseline="0" dirty="0"/>
                        <a:t> password policy should adhere to the companies general policy to ensure a higher level of security. Here are Salesforce defined standard values</a:t>
                      </a:r>
                    </a:p>
                    <a:p>
                      <a:r>
                        <a:rPr lang="en-IN" sz="1400" dirty="0"/>
                        <a:t>Maximum invalid login attempts = 3</a:t>
                      </a:r>
                    </a:p>
                    <a:p>
                      <a:r>
                        <a:rPr lang="en-IN" sz="1400" dirty="0"/>
                        <a:t>Password complexity requirement = Must mix alpha, numeric, and special characters</a:t>
                      </a:r>
                    </a:p>
                    <a:p>
                      <a:endParaRPr lang="en-US" sz="1400" dirty="0"/>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4294967295"/>
          </p:nvPr>
        </p:nvSpPr>
        <p:spPr>
          <a:xfrm>
            <a:off x="8833478" y="6666831"/>
            <a:ext cx="335424" cy="253429"/>
          </a:xfrm>
          <a:prstGeom prst="rect">
            <a:avLst/>
          </a:prstGeom>
        </p:spPr>
        <p:txBody>
          <a:bodyPr/>
          <a:lstStyle/>
          <a:p>
            <a:fld id="{DD5019E0-E31A-3A43-B334-D95CE14BB2D4}" type="slidenum">
              <a:rPr lang="en-US" smtClean="0"/>
              <a:pPr/>
              <a:t>9</a:t>
            </a:fld>
            <a:endParaRPr lang="en-US" dirty="0"/>
          </a:p>
        </p:txBody>
      </p:sp>
      <p:graphicFrame>
        <p:nvGraphicFramePr>
          <p:cNvPr id="5" name="Table 4"/>
          <p:cNvGraphicFramePr>
            <a:graphicFrameLocks noGrp="1"/>
          </p:cNvGraphicFramePr>
          <p:nvPr>
            <p:extLst/>
          </p:nvPr>
        </p:nvGraphicFramePr>
        <p:xfrm>
          <a:off x="76200" y="5619750"/>
          <a:ext cx="6096000" cy="106489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424815">
                <a:tc>
                  <a:txBody>
                    <a:bodyPr/>
                    <a:lstStyle/>
                    <a:p>
                      <a:r>
                        <a:rPr lang="en-US" sz="1800" dirty="0"/>
                        <a:t>Reference:</a:t>
                      </a:r>
                      <a:endParaRPr lang="en-US" dirty="0"/>
                    </a:p>
                  </a:txBody>
                  <a:tcPr>
                    <a:solidFill>
                      <a:srgbClr val="5AD6FB"/>
                    </a:solidFill>
                  </a:tcPr>
                </a:tc>
                <a:extLst>
                  <a:ext uri="{0D108BD9-81ED-4DB2-BD59-A6C34878D82A}">
                    <a16:rowId xmlns:a16="http://schemas.microsoft.com/office/drawing/2014/main" val="10000"/>
                  </a:ext>
                </a:extLst>
              </a:tr>
              <a:tr h="370840">
                <a:tc>
                  <a:txBody>
                    <a:bodyPr/>
                    <a:lstStyle/>
                    <a:p>
                      <a:r>
                        <a:rPr lang="en-US" dirty="0">
                          <a:hlinkClick r:id="rId3"/>
                        </a:rPr>
                        <a:t>https://trust.salesforce.com/trust/practices/</a:t>
                      </a:r>
                      <a:endParaRPr lang="en-US" dirty="0"/>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7701182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20024&quot;&gt;&lt;/object&gt;&lt;object type=&quot;2&quot; unique_id=&quot;20025&quot;&gt;&lt;object type=&quot;3&quot; unique_id=&quot;20027&quot;&gt;&lt;property id=&quot;20148&quot; value=&quot;5&quot;/&gt;&lt;property id=&quot;20300&quot; value=&quot;Slide 2 - &amp;quot;Safe Harbor Statement&amp;quot;&quot;/&gt;&lt;property id=&quot;20307&quot; value=&quot;562&quot;/&gt;&lt;/object&gt;&lt;object type=&quot;3&quot; unique_id=&quot;20028&quot;&gt;&lt;property id=&quot;20148&quot; value=&quot;5&quot;/&gt;&lt;property id=&quot;20300&quot; value=&quot;Slide 3 - &amp;quot;Company Update&amp;quot;&quot;/&gt;&lt;property id=&quot;20307&quot; value=&quot;563&quot;/&gt;&lt;/object&gt;&lt;object type=&quot;3&quot; unique_id=&quot;20029&quot;&gt;&lt;property id=&quot;20148&quot; value=&quot;5&quot;/&gt;&lt;property id=&quot;20300&quot; value=&quot;Slide 4 - &amp;quot;Record Fourth Quarter Revenue&amp;quot;&quot;/&gt;&lt;property id=&quot;20307&quot; value=&quot;564&quot;/&gt;&lt;/object&gt;&lt;object type=&quot;3&quot; unique_id=&quot;20030&quot;&gt;&lt;property id=&quot;20148&quot; value=&quot;5&quot;/&gt;&lt;property id=&quot;20300&quot; value=&quot;Slide 5 - &amp;quot;Rapid Growth in Customers&amp;#x0D;&amp;#x0A;Success in Selling to Companies of All Sizes&amp;quot;&quot;/&gt;&lt;property id=&quot;20307&quot; value=&quot;565&quot;/&gt;&lt;/object&gt;&lt;object type=&quot;3&quot; unique_id=&quot;20031&quot;&gt;&lt;property id=&quot;20148&quot; value=&quot;5&quot;/&gt;&lt;property id=&quot;20300&quot; value=&quot;Slide 6 - &amp;quot;Record-Setting Increase in Subscribers &amp;#x0D;&amp;#x0A;90,000 Net New Subscribers in Q4 FY07&amp;quot;&quot;/&gt;&lt;property id=&quot;20307&quot; value=&quot;566&quot;/&gt;&lt;/object&gt;&lt;object type=&quot;3&quot; unique_id=&quot;20032&quot;&gt;&lt;property id=&quot;20148&quot; value=&quot;5&quot;/&gt;&lt;property id=&quot;20300&quot; value=&quot;Slide 7 - &amp;quot;Proven Scalability and Performance&amp;#x0D;&amp;#x0A;Delivering Over 70 Million Transactions Daily&amp;quot;&quot;/&gt;&lt;property id=&quot;20307&quot; value=&quot;567&quot;/&gt;&lt;/object&gt;&lt;object type=&quot;3&quot; unique_id=&quot;20033&quot;&gt;&lt;property id=&quot;20148&quot; value=&quot;5&quot;/&gt;&lt;property id=&quot;20300&quot; value=&quot;Slide 8 - &amp;quot;Our Biggest Release Ever&amp;#x0D;&amp;#x0A;21st Generation Winter ’07 Release&amp;quot;&quot;/&gt;&lt;property id=&quot;20307&quot; value=&quot;568&quot;/&gt;&lt;/object&gt;&lt;object type=&quot;3&quot; unique_id=&quot;20034&quot;&gt;&lt;property id=&quot;20148&quot; value=&quot;5&quot;/&gt;&lt;property id=&quot;20300&quot; value=&quot;Slide 9 - &amp;quot;Momentum In New Products&amp;#x0D;&amp;#x0A;New Customers in Q4&amp;quot;&quot;/&gt;&lt;property id=&quot;20307&quot; value=&quot;569&quot;/&gt;&lt;/object&gt;&lt;object type=&quot;3&quot; unique_id=&quot;20035&quot;&gt;&lt;property id=&quot;20148&quot; value=&quot;5&quot;/&gt;&lt;property id=&quot;20300&quot; value=&quot;Slide 10 - &amp;quot;The On-Demand Standard for the Enterprise&amp;quot;&quot;/&gt;&lt;property id=&quot;20307&quot; value=&quot;570&quot;/&gt;&lt;/object&gt;&lt;object type=&quot;3&quot; unique_id=&quot;20036&quot;&gt;&lt;property id=&quot;20148&quot; value=&quot;5&quot;/&gt;&lt;property id=&quot;20300&quot; value=&quot;Slide 12 - &amp;quot;Strong Momentum for On-Demand&amp;quot;&quot;/&gt;&lt;property id=&quot;20307&quot; value=&quot;571&quot;/&gt;&lt;/object&gt;&lt;object type=&quot;3&quot; unique_id=&quot;20037&quot;&gt;&lt;property id=&quot;20148&quot; value=&quot;5&quot;/&gt;&lt;property id=&quot;20300&quot; value=&quot;Slide 13 - &amp;quot;Why Has the Game Changed?&amp;quot;&quot;/&gt;&lt;property id=&quot;20307&quot; value=&quot;572&quot;/&gt;&lt;/object&gt;&lt;object type=&quot;3&quot; unique_id=&quot;20038&quot;&gt;&lt;property id=&quot;20148&quot; value=&quot;5&quot;/&gt;&lt;property id=&quot;20300&quot; value=&quot;Slide 14 - &amp;quot;&amp;amp;#x09;&amp;amp;#x09;&amp;amp;#x09; The New Circle of Success&amp;quot;&quot;/&gt;&lt;property id=&quot;20307&quot; value=&quot;573&quot;/&gt;&lt;/object&gt;&lt;object type=&quot;3&quot; unique_id=&quot;20039&quot;&gt;&lt;property id=&quot;20148&quot; value=&quot;5&quot;/&gt;&lt;property id=&quot;20300&quot; value=&quot;Slide 15 - &amp;quot;1. Delivering the Killer Apps: CRM&amp;quot;&quot;/&gt;&lt;property id=&quot;20307&quot; value=&quot;574&quot;/&gt;&lt;/object&gt;&lt;object type=&quot;3&quot; unique_id=&quot;20040&quot;&gt;&lt;property id=&quot;20148&quot; value=&quot;5&quot;/&gt;&lt;property id=&quot;20300&quot; value=&quot;Slide 16 - &amp;quot;2. IdeaExchange: Community Empowerment&amp;quot;&quot;/&gt;&lt;property id=&quot;20307&quot; value=&quot;575&quot;/&gt;&lt;/object&gt;&lt;object type=&quot;3&quot; unique_id=&quot;20041&quot;&gt;&lt;property id=&quot;20148&quot; value=&quot;5&quot;/&gt;&lt;property id=&quot;20300&quot; value=&quot;Slide 17&quot;/&gt;&lt;property id=&quot;20307&quot; value=&quot;576&quot;/&gt;&lt;/object&gt;&lt;object type=&quot;3&quot; unique_id=&quot;20042&quot;&gt;&lt;property id=&quot;20148&quot; value=&quot;5&quot;/&gt;&lt;property id=&quot;20300&quot; value=&quot;Slide 18 - &amp;quot;3. Developer Network: Developer Empowerment&amp;quot;&quot;/&gt;&lt;property id=&quot;20307&quot; value=&quot;577&quot;/&gt;&lt;/object&gt;&lt;object type=&quot;3&quot; unique_id=&quot;20043&quot;&gt;&lt;property id=&quot;20148&quot; value=&quot;5&quot;/&gt;&lt;property id=&quot;20300&quot; value=&quot;Slide 19 - &amp;quot;Empowering Partners to be “The Next Salesforce.com”&amp;quot;&quot;/&gt;&lt;property id=&quot;20307&quot; value=&quot;578&quot;/&gt;&lt;/object&gt;&lt;object type=&quot;3&quot; unique_id=&quot;20044&quot;&gt;&lt;property id=&quot;20148&quot; value=&quot;5&quot;/&gt;&lt;property id=&quot;20300&quot; value=&quot;Slide 20 - &amp;quot;4. The On-Demand Operating System&amp;quot;&quot;/&gt;&lt;property id=&quot;20307&quot; value=&quot;579&quot;/&gt;&lt;/object&gt;&lt;object type=&quot;3&quot; unique_id=&quot;20045&quot;&gt;&lt;property id=&quot;20148&quot; value=&quot;5&quot;/&gt;&lt;property id=&quot;20300&quot; value=&quot;Slide 21&quot;/&gt;&lt;property id=&quot;20307&quot; value=&quot;580&quot;/&gt;&lt;/object&gt;&lt;object type=&quot;3&quot; unique_id=&quot;20046&quot;&gt;&lt;property id=&quot;20148&quot; value=&quot;5&quot;/&gt;&lt;property id=&quot;20300&quot; value=&quot;Slide 22&quot;/&gt;&lt;property id=&quot;20307&quot; value=&quot;581&quot;/&gt;&lt;/object&gt;&lt;object type=&quot;3&quot; unique_id=&quot;20047&quot;&gt;&lt;property id=&quot;20148&quot; value=&quot;5&quot;/&gt;&lt;property id=&quot;20300&quot; value=&quot;Slide 23&quot;/&gt;&lt;property id=&quot;20307&quot; value=&quot;582&quot;/&gt;&lt;/object&gt;&lt;object type=&quot;3&quot; unique_id=&quot;20048&quot;&gt;&lt;property id=&quot;20148&quot; value=&quot;5&quot;/&gt;&lt;property id=&quot;20300&quot; value=&quot;Slide 24 - &amp;quot;5. AppExchange: Sharing &amp;amp; Distribution&amp;quot;&quot;/&gt;&lt;property id=&quot;20307&quot; value=&quot;583&quot;/&gt;&lt;/object&gt;&lt;object type=&quot;3&quot; unique_id=&quot;20049&quot;&gt;&lt;property id=&quot;20148&quot; value=&quot;5&quot;/&gt;&lt;property id=&quot;20300&quot; value=&quot;Slide 25 - &amp;quot;The New Model Delivers Choice to Customers&amp;quot;&quot;/&gt;&lt;property id=&quot;20307&quot; value=&quot;584&quot;/&gt;&lt;/object&gt;&lt;object type=&quot;3&quot; unique_id=&quot;20050&quot;&gt;&lt;property id=&quot;20148&quot; value=&quot;5&quot;/&gt;&lt;property id=&quot;20300&quot; value=&quot;Slide 26 - &amp;quot;6. AppStore: Engine Fuels Marketplace &amp;quot;&quot;/&gt;&lt;property id=&quot;20307&quot; value=&quot;585&quot;/&gt;&lt;/object&gt;&lt;object type=&quot;3&quot; unique_id=&quot;20051&quot;&gt;&lt;property id=&quot;20148&quot; value=&quot;5&quot;/&gt;&lt;property id=&quot;20300&quot; value=&quot;Slide 28 - &amp;quot;Developers Bet on On-Demand &amp;amp; Win &amp;quot;&quot;/&gt;&lt;property id=&quot;20307&quot; value=&quot;613&quot;/&gt;&lt;/object&gt;&lt;object type=&quot;3&quot; unique_id=&quot;20053&quot;&gt;&lt;property id=&quot;20148&quot; value=&quot;5&quot;/&gt;&lt;property id=&quot;20300&quot; value=&quot;Slide 30 - &amp;quot;The Circle of Success in Financial Services&amp;quot;&quot;/&gt;&lt;property id=&quot;20307&quot; value=&quot;588&quot;/&gt;&lt;/object&gt;&lt;object type=&quot;3&quot; unique_id=&quot;20054&quot;&gt;&lt;property id=&quot;20148&quot; value=&quot;5&quot;/&gt;&lt;property id=&quot;20300&quot; value=&quot;Slide 31 - &amp;quot;Success - The New Leader in Financial Services&amp;quot;&quot;/&gt;&lt;property id=&quot;20307&quot; value=&quot;614&quot;/&gt;&lt;/object&gt;&lt;object type=&quot;3&quot; unique_id=&quot;20055&quot;&gt;&lt;property id=&quot;20148&quot; value=&quot;5&quot;/&gt;&lt;property id=&quot;20300&quot; value=&quot;Slide 32 - &amp;quot;Our New Largest Customer&amp;quot;&quot;/&gt;&lt;property id=&quot;20307&quot; value=&quot;590&quot;/&gt;&lt;/object&gt;&lt;object type=&quot;3&quot; unique_id=&quot;20057&quot;&gt;&lt;property id=&quot;20148&quot; value=&quot;5&quot;/&gt;&lt;property id=&quot;20300&quot; value=&quot;Slide 33&quot;/&gt;&lt;property id=&quot;20307&quot; value=&quot;612&quot;/&gt;&lt;/object&gt;&lt;object type=&quot;3&quot; unique_id=&quot;20058&quot;&gt;&lt;property id=&quot;20148&quot; value=&quot;5&quot;/&gt;&lt;property id=&quot;20300&quot; value=&quot;Slide 34 - &amp;quot;Proprietary Systems Like Bloomberg Have Failed Financial Services&amp;quot;&quot;/&gt;&lt;property id=&quot;20307&quot; value=&quot;593&quot;/&gt;&lt;/object&gt;&lt;object type=&quot;3&quot; unique_id=&quot;20059&quot;&gt;&lt;property id=&quot;20148&quot; value=&quot;5&quot;/&gt;&lt;property id=&quot;20300&quot; value=&quot;Slide 35 - &amp;quot;Massive Opportunity in Wealth Management&amp;quot;&quot;/&gt;&lt;property id=&quot;20307&quot; value=&quot;594&quot;/&gt;&lt;/object&gt;&lt;object type=&quot;3&quot; unique_id=&quot;20060&quot;&gt;&lt;property id=&quot;20148&quot; value=&quot;5&quot;/&gt;&lt;property id=&quot;20300&quot; value=&quot;Slide 36 - &amp;quot;Introducing the Next Generation Desktop&amp;quot;&quot;/&gt;&lt;property id=&quot;20307&quot; value=&quot;615&quot;/&gt;&lt;/object&gt;&lt;object type=&quot;3&quot; unique_id=&quot;20061&quot;&gt;&lt;property id=&quot;20148&quot; value=&quot;5&quot;/&gt;&lt;property id=&quot;20300&quot; value=&quot;Slide 37 - &amp;quot;Created by a Coalition of Industry Leaders&amp;#x0D;&amp;#x0A;Common vision and strategy lead the financial industry&amp;quot;&quot;/&gt;&lt;property id=&quot;20307&quot; value=&quot;596&quot;/&gt;&lt;/object&gt;&lt;object type=&quot;3&quot; unique_id=&quot;20062&quot;&gt;&lt;property id=&quot;20148&quot; value=&quot;5&quot;/&gt;&lt;property id=&quot;20300&quot; value=&quot;Slide 38 - &amp;quot;Rich, New Wealth-Management Capabilities&amp;quot;&quot;/&gt;&lt;property id=&quot;20307&quot; value=&quot;616&quot;/&gt;&lt;/object&gt;&lt;object type=&quot;3&quot; unique_id=&quot;20063&quot;&gt;&lt;property id=&quot;20148&quot; value=&quot;5&quot;/&gt;&lt;property id=&quot;20300&quot; value=&quot;Slide 39 - &amp;quot;Innovation from Customer Ideas&amp;quot;&quot;/&gt;&lt;property id=&quot;20307&quot; value=&quot;617&quot;/&gt;&lt;/object&gt;&lt;object type=&quot;3&quot; unique_id=&quot;20064&quot;&gt;&lt;property id=&quot;20148&quot; value=&quot;5&quot;/&gt;&lt;property id=&quot;20300&quot; value=&quot;Slide 40 - &amp;quot;Ideas Inspire The Next Salesforce.com&amp;quot;&quot;/&gt;&lt;property id=&quot;20307&quot; value=&quot;599&quot;/&gt;&lt;/object&gt;&lt;object type=&quot;3&quot; unique_id=&quot;20065&quot;&gt;&lt;property id=&quot;20148&quot; value=&quot;5&quot;/&gt;&lt;property id=&quot;20300&quot; value=&quot;Slide 41 - &amp;quot;Innovative Platform for Wealth Management&amp;quot;&quot;/&gt;&lt;property id=&quot;20307&quot; value=&quot;618&quot;/&gt;&lt;/object&gt;&lt;object type=&quot;3&quot; unique_id=&quot;20066&quot;&gt;&lt;property id=&quot;20148&quot; value=&quot;5&quot;/&gt;&lt;property id=&quot;20300&quot; value=&quot;Slide 42 - &amp;quot;The Marketplace for Wealth Management Apps&amp;quot;&quot;/&gt;&lt;property id=&quot;20307&quot; value=&quot;601&quot;/&gt;&lt;/object&gt;&lt;object type=&quot;3&quot; unique_id=&quot;20067&quot;&gt;&lt;property id=&quot;20148&quot; value=&quot;5&quot;/&gt;&lt;property id=&quot;20300&quot; value=&quot;Slide 43 - &amp;quot;An Ecosystem of System Integrators&amp;quot;&quot;/&gt;&lt;property id=&quot;20307&quot; value=&quot;602&quot;/&gt;&lt;/object&gt;&lt;object type=&quot;3&quot; unique_id=&quot;20068&quot;&gt;&lt;property id=&quot;20148&quot; value=&quot;5&quot;/&gt;&lt;property id=&quot;20300&quot; value=&quot;Slide 45 - &amp;quot;Wealth Management Edition Currently Scheduled for Q3 2007&amp;quot;&quot;/&gt;&lt;property id=&quot;20307&quot; value=&quot;603&quot;/&gt;&lt;/object&gt;&lt;object type=&quot;3&quot; unique_id=&quot;20069&quot;&gt;&lt;property id=&quot;20148&quot; value=&quot;5&quot;/&gt;&lt;property id=&quot;20300&quot; value=&quot;Slide 46 - &amp;quot;The First of More Financial Editions Currently Planned…&amp;quot;&quot;/&gt;&lt;property id=&quot;20307&quot; value=&quot;604&quot;/&gt;&lt;/object&gt;&lt;object type=&quot;3&quot; unique_id=&quot;20070&quot;&gt;&lt;property id=&quot;20148&quot; value=&quot;5&quot;/&gt;&lt;property id=&quot;20300&quot; value=&quot;Slide 47&quot;/&gt;&lt;property id=&quot;20307&quot; value=&quot;605&quot;/&gt;&lt;/object&gt;&lt;object type=&quot;3&quot; unique_id=&quot;20071&quot;&gt;&lt;property id=&quot;20148&quot; value=&quot;5&quot;/&gt;&lt;property id=&quot;20300&quot; value=&quot;Slide 48&quot;/&gt;&lt;property id=&quot;20307&quot; value=&quot;606&quot;/&gt;&lt;/object&gt;&lt;object type=&quot;3&quot; unique_id=&quot;20072&quot;&gt;&lt;property id=&quot;20148&quot; value=&quot;5&quot;/&gt;&lt;property id=&quot;20300&quot; value=&quot;Slide 49&quot;/&gt;&lt;property id=&quot;20307&quot; value=&quot;607&quot;/&gt;&lt;/object&gt;&lt;object type=&quot;3&quot; unique_id=&quot;20073&quot;&gt;&lt;property id=&quot;20148&quot; value=&quot;5&quot;/&gt;&lt;property id=&quot;20300&quot; value=&quot;Slide 50&quot;/&gt;&lt;property id=&quot;20307&quot; value=&quot;608&quot;/&gt;&lt;/object&gt;&lt;object type=&quot;3&quot; unique_id=&quot;20074&quot;&gt;&lt;property id=&quot;20148&quot; value=&quot;5&quot;/&gt;&lt;property id=&quot;20300&quot; value=&quot;Slide 51 - &amp;quot;The New Circle of Success&amp;quot;&quot;/&gt;&lt;property id=&quot;20307&quot; value=&quot;609&quot;/&gt;&lt;/object&gt;&lt;object type=&quot;3&quot; unique_id=&quot;20076&quot;&gt;&lt;property id=&quot;20148&quot; value=&quot;5&quot;/&gt;&lt;property id=&quot;20300&quot; value=&quot;Slide 52 - &amp;quot;Thank you.&amp;#x0D;&amp;#x0A;ceo@salesforce.com&amp;quot;&quot;/&gt;&lt;property id=&quot;20307&quot; value=&quot;611&quot;/&gt;&lt;/object&gt;&lt;object type=&quot;3&quot; unique_id=&quot;20576&quot;&gt;&lt;property id=&quot;20148&quot; value=&quot;5&quot;/&gt;&lt;property id=&quot;20300&quot; value=&quot;Slide 27&quot;/&gt;&lt;property id=&quot;20307&quot; value=&quot;620&quot;/&gt;&lt;/object&gt;&lt;object type=&quot;3&quot; unique_id=&quot;20631&quot;&gt;&lt;property id=&quot;20148&quot; value=&quot;5&quot;/&gt;&lt;property id=&quot;20300&quot; value=&quot;Slide 44 - &amp;quot;One Stop Shopping at the AppStore&amp;quot;&quot;/&gt;&lt;property id=&quot;20307&quot; value=&quot;621&quot;/&gt;&lt;/object&gt;&lt;object type=&quot;3&quot; unique_id=&quot;21301&quot;&gt;&lt;property id=&quot;20148&quot; value=&quot;5&quot;/&gt;&lt;property id=&quot;20300&quot; value=&quot;Slide 29 - &amp;quot;Demonstration&amp;quot;&quot;/&gt;&lt;property id=&quot;20307&quot; value=&quot;622&quot;/&gt;&lt;/object&gt;&lt;object type=&quot;3&quot; unique_id=&quot;22279&quot;&gt;&lt;property id=&quot;20148&quot; value=&quot;5&quot;/&gt;&lt;property id=&quot;20300&quot; value=&quot;Slide 1 - &amp;quot;Welcome to&amp;quot;&quot;/&gt;&lt;property id=&quot;20307&quot; value=&quot;623&quot;/&gt;&lt;/object&gt;&lt;object type=&quot;3&quot; unique_id=&quot;22534&quot;&gt;&lt;property id=&quot;20148&quot; value=&quot;5&quot;/&gt;&lt;property id=&quot;20300&quot; value=&quot;Slide 11 - &amp;quot;Welcoming Our Newest Enterprise Customer&amp;quot;&quot;/&gt;&lt;property id=&quot;20307&quot; value=&quot;624&quot;/&gt;&lt;/object&gt;&lt;/object&gt;&lt;/object&gt;&lt;/database&gt;"/>
</p:tagLst>
</file>

<file path=ppt/theme/theme1.xml><?xml version="1.0" encoding="utf-8"?>
<a:theme xmlns:a="http://schemas.openxmlformats.org/drawingml/2006/main" name="CSG PowerPoint MAIN TEMPLATE">
  <a:themeElements>
    <a:clrScheme name="Content Slide 1">
      <a:dk1>
        <a:srgbClr val="000000"/>
      </a:dk1>
      <a:lt1>
        <a:srgbClr val="FFFFFF"/>
      </a:lt1>
      <a:dk2>
        <a:srgbClr val="000000"/>
      </a:dk2>
      <a:lt2>
        <a:srgbClr val="4D4D4D"/>
      </a:lt2>
      <a:accent1>
        <a:srgbClr val="009DDC"/>
      </a:accent1>
      <a:accent2>
        <a:srgbClr val="B80000"/>
      </a:accent2>
      <a:accent3>
        <a:srgbClr val="FFFFFF"/>
      </a:accent3>
      <a:accent4>
        <a:srgbClr val="000000"/>
      </a:accent4>
      <a:accent5>
        <a:srgbClr val="AACCEB"/>
      </a:accent5>
      <a:accent6>
        <a:srgbClr val="A60000"/>
      </a:accent6>
      <a:hlink>
        <a:srgbClr val="5B3A86"/>
      </a:hlink>
      <a:folHlink>
        <a:srgbClr val="126C34"/>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ntent Slide 1">
        <a:dk1>
          <a:srgbClr val="000000"/>
        </a:dk1>
        <a:lt1>
          <a:srgbClr val="FFFFFF"/>
        </a:lt1>
        <a:dk2>
          <a:srgbClr val="000000"/>
        </a:dk2>
        <a:lt2>
          <a:srgbClr val="4D4D4D"/>
        </a:lt2>
        <a:accent1>
          <a:srgbClr val="009DDC"/>
        </a:accent1>
        <a:accent2>
          <a:srgbClr val="B80000"/>
        </a:accent2>
        <a:accent3>
          <a:srgbClr val="FFFFFF"/>
        </a:accent3>
        <a:accent4>
          <a:srgbClr val="000000"/>
        </a:accent4>
        <a:accent5>
          <a:srgbClr val="AACCEB"/>
        </a:accent5>
        <a:accent6>
          <a:srgbClr val="A60000"/>
        </a:accent6>
        <a:hlink>
          <a:srgbClr val="5B3A86"/>
        </a:hlink>
        <a:folHlink>
          <a:srgbClr val="126C3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ntent Slide 13">
    <a:dk1>
      <a:srgbClr val="000000"/>
    </a:dk1>
    <a:lt1>
      <a:srgbClr val="FFFFFF"/>
    </a:lt1>
    <a:dk2>
      <a:srgbClr val="000000"/>
    </a:dk2>
    <a:lt2>
      <a:srgbClr val="4D4D4D"/>
    </a:lt2>
    <a:accent1>
      <a:srgbClr val="009DDC"/>
    </a:accent1>
    <a:accent2>
      <a:srgbClr val="B80000"/>
    </a:accent2>
    <a:accent3>
      <a:srgbClr val="FFFFFF"/>
    </a:accent3>
    <a:accent4>
      <a:srgbClr val="000000"/>
    </a:accent4>
    <a:accent5>
      <a:srgbClr val="AACCEB"/>
    </a:accent5>
    <a:accent6>
      <a:srgbClr val="A60000"/>
    </a:accent6>
    <a:hlink>
      <a:srgbClr val="5B3A86"/>
    </a:hlink>
    <a:folHlink>
      <a:srgbClr val="126C34"/>
    </a:folHlink>
  </a:clrScheme>
</a:themeOverride>
</file>

<file path=ppt/theme/themeOverride2.xml><?xml version="1.0" encoding="utf-8"?>
<a:themeOverride xmlns:a="http://schemas.openxmlformats.org/drawingml/2006/main">
  <a:clrScheme name="Content Slide 13">
    <a:dk1>
      <a:srgbClr val="000000"/>
    </a:dk1>
    <a:lt1>
      <a:srgbClr val="FFFFFF"/>
    </a:lt1>
    <a:dk2>
      <a:srgbClr val="000000"/>
    </a:dk2>
    <a:lt2>
      <a:srgbClr val="4D4D4D"/>
    </a:lt2>
    <a:accent1>
      <a:srgbClr val="009DDC"/>
    </a:accent1>
    <a:accent2>
      <a:srgbClr val="B80000"/>
    </a:accent2>
    <a:accent3>
      <a:srgbClr val="FFFFFF"/>
    </a:accent3>
    <a:accent4>
      <a:srgbClr val="000000"/>
    </a:accent4>
    <a:accent5>
      <a:srgbClr val="AACCEB"/>
    </a:accent5>
    <a:accent6>
      <a:srgbClr val="A60000"/>
    </a:accent6>
    <a:hlink>
      <a:srgbClr val="5B3A86"/>
    </a:hlink>
    <a:folHlink>
      <a:srgbClr val="126C34"/>
    </a:folHlink>
  </a:clrScheme>
</a:themeOverride>
</file>

<file path=ppt/theme/themeOverride3.xml><?xml version="1.0" encoding="utf-8"?>
<a:themeOverride xmlns:a="http://schemas.openxmlformats.org/drawingml/2006/main">
  <a:clrScheme name="Content Slide 13">
    <a:dk1>
      <a:srgbClr val="000000"/>
    </a:dk1>
    <a:lt1>
      <a:srgbClr val="FFFFFF"/>
    </a:lt1>
    <a:dk2>
      <a:srgbClr val="000000"/>
    </a:dk2>
    <a:lt2>
      <a:srgbClr val="4D4D4D"/>
    </a:lt2>
    <a:accent1>
      <a:srgbClr val="009DDC"/>
    </a:accent1>
    <a:accent2>
      <a:srgbClr val="B80000"/>
    </a:accent2>
    <a:accent3>
      <a:srgbClr val="FFFFFF"/>
    </a:accent3>
    <a:accent4>
      <a:srgbClr val="000000"/>
    </a:accent4>
    <a:accent5>
      <a:srgbClr val="AACCEB"/>
    </a:accent5>
    <a:accent6>
      <a:srgbClr val="A60000"/>
    </a:accent6>
    <a:hlink>
      <a:srgbClr val="5B3A86"/>
    </a:hlink>
    <a:folHlink>
      <a:srgbClr val="126C34"/>
    </a:folHlink>
  </a:clrScheme>
</a:themeOverride>
</file>

<file path=ppt/theme/themeOverride4.xml><?xml version="1.0" encoding="utf-8"?>
<a:themeOverride xmlns:a="http://schemas.openxmlformats.org/drawingml/2006/main">
  <a:clrScheme name="Content Slide 13">
    <a:dk1>
      <a:srgbClr val="000000"/>
    </a:dk1>
    <a:lt1>
      <a:srgbClr val="FFFFFF"/>
    </a:lt1>
    <a:dk2>
      <a:srgbClr val="000000"/>
    </a:dk2>
    <a:lt2>
      <a:srgbClr val="4D4D4D"/>
    </a:lt2>
    <a:accent1>
      <a:srgbClr val="009DDC"/>
    </a:accent1>
    <a:accent2>
      <a:srgbClr val="B80000"/>
    </a:accent2>
    <a:accent3>
      <a:srgbClr val="FFFFFF"/>
    </a:accent3>
    <a:accent4>
      <a:srgbClr val="000000"/>
    </a:accent4>
    <a:accent5>
      <a:srgbClr val="AACCEB"/>
    </a:accent5>
    <a:accent6>
      <a:srgbClr val="A60000"/>
    </a:accent6>
    <a:hlink>
      <a:srgbClr val="5B3A86"/>
    </a:hlink>
    <a:folHlink>
      <a:srgbClr val="126C34"/>
    </a:folHlink>
  </a:clrScheme>
</a:themeOverride>
</file>

<file path=ppt/theme/themeOverride5.xml><?xml version="1.0" encoding="utf-8"?>
<a:themeOverride xmlns:a="http://schemas.openxmlformats.org/drawingml/2006/main">
  <a:clrScheme name="Content Slide 13">
    <a:dk1>
      <a:srgbClr val="000000"/>
    </a:dk1>
    <a:lt1>
      <a:srgbClr val="FFFFFF"/>
    </a:lt1>
    <a:dk2>
      <a:srgbClr val="000000"/>
    </a:dk2>
    <a:lt2>
      <a:srgbClr val="4D4D4D"/>
    </a:lt2>
    <a:accent1>
      <a:srgbClr val="009DDC"/>
    </a:accent1>
    <a:accent2>
      <a:srgbClr val="B80000"/>
    </a:accent2>
    <a:accent3>
      <a:srgbClr val="FFFFFF"/>
    </a:accent3>
    <a:accent4>
      <a:srgbClr val="000000"/>
    </a:accent4>
    <a:accent5>
      <a:srgbClr val="AACCEB"/>
    </a:accent5>
    <a:accent6>
      <a:srgbClr val="A60000"/>
    </a:accent6>
    <a:hlink>
      <a:srgbClr val="5B3A86"/>
    </a:hlink>
    <a:folHlink>
      <a:srgbClr val="126C34"/>
    </a:folHlink>
  </a:clrScheme>
</a:themeOverride>
</file>

<file path=ppt/theme/themeOverride6.xml><?xml version="1.0" encoding="utf-8"?>
<a:themeOverride xmlns:a="http://schemas.openxmlformats.org/drawingml/2006/main">
  <a:clrScheme name="Content Slide 13">
    <a:dk1>
      <a:srgbClr val="000000"/>
    </a:dk1>
    <a:lt1>
      <a:srgbClr val="FFFFFF"/>
    </a:lt1>
    <a:dk2>
      <a:srgbClr val="000000"/>
    </a:dk2>
    <a:lt2>
      <a:srgbClr val="4D4D4D"/>
    </a:lt2>
    <a:accent1>
      <a:srgbClr val="009DDC"/>
    </a:accent1>
    <a:accent2>
      <a:srgbClr val="B80000"/>
    </a:accent2>
    <a:accent3>
      <a:srgbClr val="FFFFFF"/>
    </a:accent3>
    <a:accent4>
      <a:srgbClr val="000000"/>
    </a:accent4>
    <a:accent5>
      <a:srgbClr val="AACCEB"/>
    </a:accent5>
    <a:accent6>
      <a:srgbClr val="A60000"/>
    </a:accent6>
    <a:hlink>
      <a:srgbClr val="5B3A86"/>
    </a:hlink>
    <a:folHlink>
      <a:srgbClr val="126C34"/>
    </a:folHlink>
  </a:clrScheme>
</a:themeOverride>
</file>

<file path=docProps/app.xml><?xml version="1.0" encoding="utf-8"?>
<Properties xmlns="http://schemas.openxmlformats.org/officeDocument/2006/extended-properties" xmlns:vt="http://schemas.openxmlformats.org/officeDocument/2006/docPropsVTypes">
  <Template>CSG PowerPoint MAIN TEMPLATE.potx</Template>
  <TotalTime>24625</TotalTime>
  <Words>3826</Words>
  <Application>Microsoft Macintosh PowerPoint</Application>
  <PresentationFormat>On-screen Show (4:3)</PresentationFormat>
  <Paragraphs>546</Paragraphs>
  <Slides>41</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ＭＳ Ｐゴシック</vt:lpstr>
      <vt:lpstr>ＭＳ Ｐゴシック</vt:lpstr>
      <vt:lpstr>ヒラギノ角ゴ Pro W3</vt:lpstr>
      <vt:lpstr>Arial</vt:lpstr>
      <vt:lpstr>Calibri</vt:lpstr>
      <vt:lpstr>Open Sans</vt:lpstr>
      <vt:lpstr>Play</vt:lpstr>
      <vt:lpstr>Wingdings</vt:lpstr>
      <vt:lpstr>CSG PowerPoint MAIN TEMPLATE</vt:lpstr>
      <vt:lpstr> Germany Org Assessment based on Guardrails and Best Practices</vt:lpstr>
      <vt:lpstr>Agenda</vt:lpstr>
      <vt:lpstr>Objective</vt:lpstr>
      <vt:lpstr>Items Not Included</vt:lpstr>
      <vt:lpstr>Org Assessment Review Recommendations Summary</vt:lpstr>
      <vt:lpstr>DEAL Org Assessment Review Recommendations Summary</vt:lpstr>
      <vt:lpstr>Review Legend</vt:lpstr>
      <vt:lpstr>Security &amp; Visibility</vt:lpstr>
      <vt:lpstr>Password Policy</vt:lpstr>
      <vt:lpstr>Org wide Sharing, Roles and Profiles</vt:lpstr>
      <vt:lpstr>Application Security and Visibility - Profiles</vt:lpstr>
      <vt:lpstr>SOQL injection</vt:lpstr>
      <vt:lpstr>APEX Coding - Security</vt:lpstr>
      <vt:lpstr>Configuration &amp; Development</vt:lpstr>
      <vt:lpstr>APEX Triggers - Single Trigger Architecture</vt:lpstr>
      <vt:lpstr>APEX Coding - Collections</vt:lpstr>
      <vt:lpstr>APEX Coding - Separation of Concerns</vt:lpstr>
      <vt:lpstr>APEX Triggers - Recursion </vt:lpstr>
      <vt:lpstr>Page Layouts</vt:lpstr>
      <vt:lpstr>Page Layouts – Naming Convention</vt:lpstr>
      <vt:lpstr>Single Trigger Architecture</vt:lpstr>
      <vt:lpstr>Custom Fields – Required option</vt:lpstr>
      <vt:lpstr>Trigger implementation patterns</vt:lpstr>
      <vt:lpstr>Email Templates – Naming Convention</vt:lpstr>
      <vt:lpstr>APEX Coding - Strings</vt:lpstr>
      <vt:lpstr>Release Management</vt:lpstr>
      <vt:lpstr>Version Control System – Source of truth</vt:lpstr>
      <vt:lpstr>Version Control System – Early Code Merge</vt:lpstr>
      <vt:lpstr>Org Overview &amp; Consumption</vt:lpstr>
      <vt:lpstr>Code Test Coverage</vt:lpstr>
      <vt:lpstr>APEX Unit Testing - No Validation, No Asserts</vt:lpstr>
      <vt:lpstr>Strategy &amp; Governance</vt:lpstr>
      <vt:lpstr>Performance &amp; Scalability</vt:lpstr>
      <vt:lpstr>Application Usability</vt:lpstr>
      <vt:lpstr>Integration Patterns</vt:lpstr>
      <vt:lpstr>Thank You!</vt:lpstr>
      <vt:lpstr>Appendix</vt:lpstr>
      <vt:lpstr>Audit - Code</vt:lpstr>
      <vt:lpstr>Audit - Process</vt:lpstr>
      <vt:lpstr>Helpful Links</vt:lpstr>
      <vt:lpstr>Helpful Links</vt:lpstr>
    </vt:vector>
  </TitlesOfParts>
  <Manager/>
  <Company>Salesforce.com</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Colin Fleming</dc:creator>
  <cp:keywords/>
  <dc:description/>
  <cp:lastModifiedBy>Microsoft Office User</cp:lastModifiedBy>
  <cp:revision>353</cp:revision>
  <cp:lastPrinted>2011-12-08T19:38:08Z</cp:lastPrinted>
  <dcterms:created xsi:type="dcterms:W3CDTF">2011-12-08T20:37:33Z</dcterms:created>
  <dcterms:modified xsi:type="dcterms:W3CDTF">2019-01-23T13:01:19Z</dcterms:modified>
  <cp:category/>
</cp:coreProperties>
</file>