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  <p:embeddedFont>
      <p:font typeface="Unbounded"/>
      <p:regular r:id="rId28"/>
      <p:bold r:id="rId29"/>
    </p:embeddedFont>
    <p:embeddedFont>
      <p:font typeface="Open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8" Type="http://schemas.openxmlformats.org/officeDocument/2006/relationships/font" Target="fonts/Unbounded-regular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Unbounde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bold.fntdata"/><Relationship Id="rId30" Type="http://schemas.openxmlformats.org/officeDocument/2006/relationships/font" Target="fonts/OpenSans-regular.fntdata"/><Relationship Id="rId11" Type="http://schemas.openxmlformats.org/officeDocument/2006/relationships/slide" Target="slides/slide6.xml"/><Relationship Id="rId33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32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471e26bd92_1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471e26bd92_1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471e26bd92_1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471e26bd92_1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471e26bd92_1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471e26bd92_1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471e26bd92_1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471e26bd92_1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471e26bd92_1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471e26bd92_1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471e26bd92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471e26bd92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471e26bd92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471e26bd92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471e26bd92_1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471e26bd92_1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471e26bd92_1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471e26bd92_1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471e26bd92_1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471e26bd92_1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471e26bd92_1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471e26bd92_1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471e26bd92_1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471e26bd92_1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471e26bd92_1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471e26bd92_1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code.visualstudio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Introduccion a Programacion Web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Municipalidad de San Benito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Protocolo HTTP/HTTPS</a:t>
            </a:r>
            <a:endParaRPr/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149550" y="1942500"/>
            <a:ext cx="9144000" cy="32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 (Protocolo de Transferencia de Hipertexto)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el lenguaje básico que permite la comunicación entre navegadores web y servidores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Cuando visitas una página web, tu navegador envía una solicitud HTTP al servidor, y este responde enviando el contenido de la página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como el "cartero" de internet, llevando mensajes de ida y vuelta entre tu computadora y los sitios web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 (HTTP Seguro)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la versión segura de HTTP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Funciona igual que HTTP pero añade una capa de seguridad mediante cifrado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Cuando usas HTTPS, toda la información que envías y recibes está protegida para que nadie más pueda verla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Puedes identificar sitios HTTPS por el candado que aparece en la barra de direcciones del navegador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especialmente importante para proteger datos sensibles como contraseñas o información bancaria</a:t>
            </a:r>
            <a:endParaRPr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207050" y="17108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Página</a:t>
            </a:r>
            <a:r>
              <a:rPr lang="es"/>
              <a:t> Web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Sitio Web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Aplicación</a:t>
            </a:r>
            <a:r>
              <a:rPr lang="es"/>
              <a:t> Web</a:t>
            </a:r>
            <a:endParaRPr/>
          </a:p>
        </p:txBody>
      </p:sp>
      <p:sp>
        <p:nvSpPr>
          <p:cNvPr id="158" name="Google Shape;158;p23"/>
          <p:cNvSpPr txBox="1"/>
          <p:nvPr>
            <p:ph idx="1" type="body"/>
          </p:nvPr>
        </p:nvSpPr>
        <p:spPr>
          <a:xfrm>
            <a:off x="4030900" y="503200"/>
            <a:ext cx="5113200" cy="46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27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Página web:</a:t>
            </a:r>
            <a:endParaRPr b="1" sz="27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353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s" sz="27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un documento individual que se muestra en un navegador web.</a:t>
            </a:r>
            <a:endParaRPr sz="27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35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s" sz="27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Puede contener texto, imágenes, videos y otros elementos.</a:t>
            </a:r>
            <a:endParaRPr sz="27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35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s" sz="27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la unidad básica de un sitio web.</a:t>
            </a:r>
            <a:endParaRPr sz="27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27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Sitio web:</a:t>
            </a:r>
            <a:endParaRPr b="1" sz="27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353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s" sz="27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una colección de páginas web relacionadas.</a:t>
            </a:r>
            <a:endParaRPr sz="27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35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s" sz="27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Está organizado en torno a un tema o propósito específico.</a:t>
            </a:r>
            <a:endParaRPr sz="27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35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s" sz="27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usuarios navegan por el sitio web a través de enlaces.</a:t>
            </a:r>
            <a:endParaRPr sz="27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27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Aplicación web:</a:t>
            </a:r>
            <a:endParaRPr b="1" sz="27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353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s" sz="27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un programa de software al que se accede a través de un navegador web.</a:t>
            </a:r>
            <a:endParaRPr sz="27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35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s" sz="27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Permite a los usuarios interactuar con datos y realizar tareas.</a:t>
            </a:r>
            <a:endParaRPr sz="27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35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s" sz="27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Ejemplos: correo electrónico web, redes sociales, banca en línea.</a:t>
            </a:r>
            <a:endParaRPr sz="27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35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s" sz="27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 aplicaciones web son </a:t>
            </a:r>
            <a:r>
              <a:rPr lang="es" sz="27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más</a:t>
            </a:r>
            <a:r>
              <a:rPr lang="es" sz="27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complejas que las </a:t>
            </a:r>
            <a:r>
              <a:rPr lang="es" sz="27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páginas</a:t>
            </a:r>
            <a:r>
              <a:rPr lang="es" sz="27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web, ya que estas pueden realizar funciones y tareas, como </a:t>
            </a:r>
            <a:r>
              <a:rPr lang="es" sz="27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también</a:t>
            </a:r>
            <a:r>
              <a:rPr lang="es" sz="27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guardar y manipular datos.</a:t>
            </a:r>
            <a:endParaRPr sz="27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7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resumen:</a:t>
            </a:r>
            <a:endParaRPr sz="27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353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s" sz="27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Una página web es como una sola hoja de un libro.</a:t>
            </a:r>
            <a:endParaRPr sz="27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35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s" sz="27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sitio web es como un libro completo.</a:t>
            </a:r>
            <a:endParaRPr sz="27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35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s" sz="27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Una aplicación web es como un software que permite realizar tareas y manipular información</a:t>
            </a:r>
            <a:endParaRPr sz="27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Herramientas necesarias</a:t>
            </a:r>
            <a:endParaRPr/>
          </a:p>
        </p:txBody>
      </p:sp>
      <p:pic>
        <p:nvPicPr>
          <p:cNvPr descr="preencoded.png" id="164" name="Google Shape;16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52175" y="0"/>
            <a:ext cx="3429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Navegadores Web Modernos</a:t>
            </a:r>
            <a:endParaRPr/>
          </a:p>
        </p:txBody>
      </p:sp>
      <p:sp>
        <p:nvSpPr>
          <p:cNvPr id="170" name="Google Shape;170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Cualquier navegador web moderno que utilice el motor “CHROMIUM”, como lo pueden ser: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Google Chrome,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Microsoft Edge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Brave Browser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También</a:t>
            </a:r>
            <a:r>
              <a:rPr lang="es"/>
              <a:t> se puede utilizar el desarrollado por Apple, llamado Safari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Como </a:t>
            </a:r>
            <a:r>
              <a:rPr lang="es"/>
              <a:t>última</a:t>
            </a:r>
            <a:r>
              <a:rPr lang="es"/>
              <a:t> instancia, aunque menos recomendado, se puede utilizar Mozilla Firefox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Editor de </a:t>
            </a:r>
            <a:r>
              <a:rPr lang="es"/>
              <a:t>código</a:t>
            </a:r>
            <a:endParaRPr/>
          </a:p>
        </p:txBody>
      </p:sp>
      <p:sp>
        <p:nvSpPr>
          <p:cNvPr id="176" name="Google Shape;176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 nuestra herramienta principal para el desarrollo web, en conjunto con el navegador.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Es desde donde vamos a modificar y guardar nuestros archivos como </a:t>
            </a:r>
            <a:r>
              <a:rPr lang="es"/>
              <a:t>también</a:t>
            </a:r>
            <a:r>
              <a:rPr lang="es"/>
              <a:t> gestionar nuestro proyecto y carpetas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El </a:t>
            </a:r>
            <a:r>
              <a:rPr lang="es"/>
              <a:t>más</a:t>
            </a:r>
            <a:r>
              <a:rPr lang="es"/>
              <a:t> utilizado en el mundo es desarrollado por </a:t>
            </a:r>
            <a:r>
              <a:rPr lang="es"/>
              <a:t>Microsoft</a:t>
            </a:r>
            <a:r>
              <a:rPr lang="es"/>
              <a:t>, se llama VisualStudio 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https://code.visualstudio.com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Dictado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7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Días</a:t>
            </a:r>
            <a:r>
              <a:rPr lang="es"/>
              <a:t> y horarios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Lunes y </a:t>
            </a:r>
            <a:r>
              <a:rPr lang="es"/>
              <a:t>Miércoles</a:t>
            </a:r>
            <a:r>
              <a:rPr lang="es"/>
              <a:t> de 18:00hs a 20:00hs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Lugar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Biblioteca</a:t>
            </a:r>
            <a:r>
              <a:rPr lang="es"/>
              <a:t> Municipal / Punto Digital de San Benito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Metodología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25 clases presenciales de </a:t>
            </a:r>
            <a:r>
              <a:rPr lang="es"/>
              <a:t>Práctica</a:t>
            </a:r>
            <a:r>
              <a:rPr lang="es"/>
              <a:t> y </a:t>
            </a:r>
            <a:r>
              <a:rPr lang="es"/>
              <a:t>Teoría</a:t>
            </a:r>
            <a:r>
              <a:rPr lang="es"/>
              <a:t>, desde el 31/03 al 02/07 (incluidos)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Segunda parte </a:t>
            </a:r>
            <a:r>
              <a:rPr lang="es"/>
              <a:t>más</a:t>
            </a:r>
            <a:r>
              <a:rPr lang="es"/>
              <a:t> avanzada en el 2do semestre del año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Temario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4030900" y="1318650"/>
            <a:ext cx="5113200" cy="38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Módulo 1: Introducción al Desarrollo Web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Módulo 2: HTML - Estructura y Fundamentos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Módulo 3: Proyecto Práctico de 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Módulo 4: Git y GitHub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Módulo 5: CSS - Estilos y Diseño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Módulo 6: Proyecto Práctico de HTML y CSS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Módulo 7: JavaScript - Programación Básica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Módulo 8: Proyecto Práctico Integrador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Proyectos Integradores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6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Primer Proyecto - Proyecto </a:t>
            </a:r>
            <a:r>
              <a:rPr lang="es"/>
              <a:t>Práctico</a:t>
            </a:r>
            <a:r>
              <a:rPr lang="es"/>
              <a:t> de HTML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Para </a:t>
            </a:r>
            <a:r>
              <a:rPr lang="es"/>
              <a:t>entender</a:t>
            </a:r>
            <a:r>
              <a:rPr lang="es"/>
              <a:t> los primeros pasos, como funciona un navegador web y el lenguaje de </a:t>
            </a:r>
            <a:r>
              <a:rPr lang="es"/>
              <a:t>etiquetado</a:t>
            </a:r>
            <a:r>
              <a:rPr lang="es"/>
              <a:t> nativo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Segundo Proyecto - Proyecto </a:t>
            </a:r>
            <a:r>
              <a:rPr lang="es"/>
              <a:t>Práctico</a:t>
            </a:r>
            <a:r>
              <a:rPr lang="es"/>
              <a:t> de HTML y CSS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Le damos continuidad a nuestro </a:t>
            </a:r>
            <a:r>
              <a:rPr lang="es"/>
              <a:t>trabajo</a:t>
            </a:r>
            <a:r>
              <a:rPr lang="es"/>
              <a:t> anterior, pero ahora con estilos!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Tercer Proyecto - Proyecto </a:t>
            </a:r>
            <a:r>
              <a:rPr lang="es"/>
              <a:t>Práctico</a:t>
            </a:r>
            <a:r>
              <a:rPr lang="es"/>
              <a:t> Integrador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Nuestra web ya se ve bien, ahora le vamos a agregar funcionalidad con un lenguaje de </a:t>
            </a:r>
            <a:r>
              <a:rPr lang="es"/>
              <a:t>programación</a:t>
            </a:r>
            <a:r>
              <a:rPr lang="es"/>
              <a:t> como JavaScript!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r>
              <a:rPr lang="es"/>
              <a:t> al Desarrollo Web</a:t>
            </a:r>
            <a:endParaRPr/>
          </a:p>
        </p:txBody>
      </p:sp>
      <p:sp>
        <p:nvSpPr>
          <p:cNvPr id="111" name="Google Shape;111;p17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Módulo</a:t>
            </a:r>
            <a:r>
              <a:rPr lang="es"/>
              <a:t> 1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Fundamentos de la web y cómo funcionan los navegadores</a:t>
            </a:r>
            <a:endParaRPr/>
          </a:p>
        </p:txBody>
      </p:sp>
      <p:pic>
        <p:nvPicPr>
          <p:cNvPr descr="preencoded.png" id="117" name="Google Shape;11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52175" y="0"/>
            <a:ext cx="3429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internet?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1853850"/>
            <a:ext cx="7688700" cy="32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Internet es una red global de computadoras conectadas entre sí que permite a personas de todo el mundo compartir información y comunicarse.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Una red mundial de computadoras conectadas mediante cables, fibra óptica y conexiones inalámbricas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Un sistema que permite el intercambio de información a través de protocolos estándar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La infraestructura que hace posible servicios como páginas web, correo electrónico, aplicaciones y juegos en línea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Creada originalmente como un proyecto militar y académico que luego se expandió al uso público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La base sobre la cual funciona la World Wide Web (WWW), que es el conjunto de páginas web accesibles mediante navegadores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https://es.wikipedia.org/wiki/Internet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Cliente y Servidor… ¿Que es eso?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8611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18"/>
              <a:buFont typeface="Arial"/>
              <a:buChar char="●"/>
            </a:pPr>
            <a:r>
              <a:rPr b="1" lang="es" sz="14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Cliente</a:t>
            </a:r>
            <a:r>
              <a:rPr lang="es" sz="14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Es el dispositivo del usuario (computadora, teléfono, tablet) que solicita información o servicios a través de aplicaciones como navegadores web.</a:t>
            </a:r>
            <a:endParaRPr sz="14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861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8"/>
              <a:buFont typeface="Arial"/>
              <a:buChar char="●"/>
            </a:pPr>
            <a:r>
              <a:rPr b="1" lang="es" sz="14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Servidor</a:t>
            </a:r>
            <a:r>
              <a:rPr lang="es" sz="14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Es una computadora especial diseñada para almacenar, procesar y entregar información cuando los clientes la solicitan.</a:t>
            </a:r>
            <a:endParaRPr sz="14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s" sz="14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Esta relación funciona como un restaurante: el cliente (comensal) hace pedidos, y el servidor (mesero/cocina) procesa esas solicitudes y entrega lo solicitado.</a:t>
            </a:r>
            <a:endParaRPr sz="14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s" sz="14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la web, cuando visitas una página:</a:t>
            </a:r>
            <a:endParaRPr sz="14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8611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18"/>
              <a:buFont typeface="Arial"/>
              <a:buAutoNum type="arabicPeriod"/>
            </a:pPr>
            <a:r>
              <a:rPr lang="es" sz="14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 navegador (cliente) pide la página al servidor</a:t>
            </a:r>
            <a:endParaRPr sz="14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861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8"/>
              <a:buFont typeface="Arial"/>
              <a:buAutoNum type="arabicPeriod"/>
            </a:pPr>
            <a:r>
              <a:rPr lang="es" sz="14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servidor procesa esta solicitud</a:t>
            </a:r>
            <a:endParaRPr sz="14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861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8"/>
              <a:buFont typeface="Arial"/>
              <a:buAutoNum type="arabicPeriod"/>
            </a:pPr>
            <a:r>
              <a:rPr lang="es" sz="14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servidor envía de vuelta el contenido solicitado</a:t>
            </a:r>
            <a:endParaRPr sz="14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861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8"/>
              <a:buFont typeface="Arial"/>
              <a:buAutoNum type="arabicPeriod"/>
            </a:pPr>
            <a:r>
              <a:rPr lang="es" sz="14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 navegador muestra el resultado</a:t>
            </a:r>
            <a:endParaRPr sz="1602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¿Cómo Funciona un Navegador?</a:t>
            </a:r>
            <a:endParaRPr/>
          </a:p>
        </p:txBody>
      </p:sp>
      <p:pic>
        <p:nvPicPr>
          <p:cNvPr descr="preencoded.png" id="135" name="Google Shape;13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65408" y="343908"/>
            <a:ext cx="882134" cy="105858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1"/>
          <p:cNvSpPr/>
          <p:nvPr/>
        </p:nvSpPr>
        <p:spPr>
          <a:xfrm>
            <a:off x="5812099" y="520240"/>
            <a:ext cx="23577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470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1700"/>
              <a:buFont typeface="Unbounded"/>
              <a:buNone/>
            </a:pPr>
            <a:r>
              <a:rPr b="1" i="0" lang="es" sz="1700" u="none" cap="none" strike="noStrike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Ingreso de la URL</a:t>
            </a:r>
            <a:endParaRPr b="0" i="0" sz="1700" u="none" cap="none" strike="noStrike"/>
          </a:p>
        </p:txBody>
      </p:sp>
      <p:sp>
        <p:nvSpPr>
          <p:cNvPr id="137" name="Google Shape;137;p21"/>
          <p:cNvSpPr/>
          <p:nvPr/>
        </p:nvSpPr>
        <p:spPr>
          <a:xfrm>
            <a:off x="5812099" y="901716"/>
            <a:ext cx="122487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963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1350"/>
              <a:buFont typeface="Open Sans"/>
              <a:buNone/>
            </a:pPr>
            <a:r>
              <a:rPr b="0" i="0" lang="es" sz="1350" u="none" cap="none" strike="noStrike">
                <a:solidFill>
                  <a:srgbClr val="333F70"/>
                </a:solidFill>
                <a:latin typeface="Open Sans"/>
                <a:ea typeface="Open Sans"/>
                <a:cs typeface="Open Sans"/>
                <a:sym typeface="Open Sans"/>
              </a:rPr>
              <a:t>El usuario ingresa una URL.</a:t>
            </a:r>
            <a:endParaRPr b="0" i="0" sz="1350" u="none" cap="none" strike="noStrike"/>
          </a:p>
        </p:txBody>
      </p:sp>
      <p:pic>
        <p:nvPicPr>
          <p:cNvPr descr="preencoded.png" id="138" name="Google Shape;138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65408" y="1402493"/>
            <a:ext cx="882134" cy="105858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/>
          <p:nvPr/>
        </p:nvSpPr>
        <p:spPr>
          <a:xfrm>
            <a:off x="5812099" y="1578825"/>
            <a:ext cx="2566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470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1700"/>
              <a:buFont typeface="Unbounded"/>
              <a:buNone/>
            </a:pPr>
            <a:r>
              <a:rPr b="1" i="0" lang="es" sz="1700" u="none" cap="none" strike="noStrike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Resolución de DNS</a:t>
            </a:r>
            <a:endParaRPr b="0" i="0" sz="1700" u="none" cap="none" strike="noStrike"/>
          </a:p>
        </p:txBody>
      </p:sp>
      <p:sp>
        <p:nvSpPr>
          <p:cNvPr id="140" name="Google Shape;140;p21"/>
          <p:cNvSpPr/>
          <p:nvPr/>
        </p:nvSpPr>
        <p:spPr>
          <a:xfrm>
            <a:off x="5812099" y="1960301"/>
            <a:ext cx="122487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963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1350"/>
              <a:buFont typeface="Open Sans"/>
              <a:buNone/>
            </a:pPr>
            <a:r>
              <a:rPr b="0" i="0" lang="es" sz="1350" u="none" cap="none" strike="noStrike">
                <a:solidFill>
                  <a:srgbClr val="333F70"/>
                </a:solidFill>
                <a:latin typeface="Open Sans"/>
                <a:ea typeface="Open Sans"/>
                <a:cs typeface="Open Sans"/>
                <a:sym typeface="Open Sans"/>
              </a:rPr>
              <a:t>Traduce el nombre de dominio a IP.</a:t>
            </a:r>
            <a:endParaRPr b="0" i="0" sz="1350" u="none" cap="none" strike="noStrike"/>
          </a:p>
        </p:txBody>
      </p:sp>
      <p:pic>
        <p:nvPicPr>
          <p:cNvPr descr="preencoded.png" id="141" name="Google Shape;141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65408" y="2461078"/>
            <a:ext cx="882134" cy="105858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1"/>
          <p:cNvSpPr/>
          <p:nvPr/>
        </p:nvSpPr>
        <p:spPr>
          <a:xfrm>
            <a:off x="5812099" y="2637410"/>
            <a:ext cx="22056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470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1700"/>
              <a:buFont typeface="Unbounded"/>
              <a:buNone/>
            </a:pPr>
            <a:r>
              <a:rPr b="1" i="0" lang="es" sz="1700" u="none" cap="none" strike="noStrike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Solicitud HTTP</a:t>
            </a:r>
            <a:endParaRPr b="0" i="0" sz="1700" u="none" cap="none" strike="noStrike"/>
          </a:p>
        </p:txBody>
      </p:sp>
      <p:sp>
        <p:nvSpPr>
          <p:cNvPr id="143" name="Google Shape;143;p21"/>
          <p:cNvSpPr/>
          <p:nvPr/>
        </p:nvSpPr>
        <p:spPr>
          <a:xfrm>
            <a:off x="5812099" y="3018886"/>
            <a:ext cx="122487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963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1350"/>
              <a:buFont typeface="Open Sans"/>
              <a:buNone/>
            </a:pPr>
            <a:r>
              <a:rPr b="0" i="0" lang="es" sz="1350" u="none" cap="none" strike="noStrike">
                <a:solidFill>
                  <a:srgbClr val="333F70"/>
                </a:solidFill>
                <a:latin typeface="Open Sans"/>
                <a:ea typeface="Open Sans"/>
                <a:cs typeface="Open Sans"/>
                <a:sym typeface="Open Sans"/>
              </a:rPr>
              <a:t>Envía solicitud al servidor web.</a:t>
            </a:r>
            <a:endParaRPr b="0" i="0" sz="1350" u="none" cap="none" strike="noStrike"/>
          </a:p>
        </p:txBody>
      </p:sp>
      <p:pic>
        <p:nvPicPr>
          <p:cNvPr descr="preencoded.png" id="144" name="Google Shape;144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65408" y="3519663"/>
            <a:ext cx="882134" cy="105858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1"/>
          <p:cNvSpPr/>
          <p:nvPr/>
        </p:nvSpPr>
        <p:spPr>
          <a:xfrm>
            <a:off x="5812099" y="3695993"/>
            <a:ext cx="31830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470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1700"/>
              <a:buFont typeface="Unbounded"/>
              <a:buNone/>
            </a:pPr>
            <a:r>
              <a:rPr b="1" i="0" lang="es" sz="1700" u="none" cap="none" strike="noStrike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Respuesta del servidor</a:t>
            </a:r>
            <a:endParaRPr b="0" i="0" sz="1700" u="none" cap="none" strike="noStrike"/>
          </a:p>
        </p:txBody>
      </p:sp>
      <p:sp>
        <p:nvSpPr>
          <p:cNvPr id="146" name="Google Shape;146;p21"/>
          <p:cNvSpPr/>
          <p:nvPr/>
        </p:nvSpPr>
        <p:spPr>
          <a:xfrm>
            <a:off x="5812099" y="4077471"/>
            <a:ext cx="122487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963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1350"/>
              <a:buFont typeface="Open Sans"/>
              <a:buNone/>
            </a:pPr>
            <a:r>
              <a:rPr b="0" i="0" lang="es" sz="1350" u="none" cap="none" strike="noStrike">
                <a:solidFill>
                  <a:srgbClr val="333F70"/>
                </a:solidFill>
                <a:latin typeface="Open Sans"/>
                <a:ea typeface="Open Sans"/>
                <a:cs typeface="Open Sans"/>
                <a:sym typeface="Open Sans"/>
              </a:rPr>
              <a:t>Recibe código HTML, CSS, JavaScript.</a:t>
            </a:r>
            <a:endParaRPr b="0" i="0" sz="1350" u="none" cap="none" strike="noStrik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