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3779" r:id="rId3"/>
  </p:sldMasterIdLst>
  <p:notesMasterIdLst>
    <p:notesMasterId r:id="rId48"/>
  </p:notesMasterIdLst>
  <p:handoutMasterIdLst>
    <p:handoutMasterId r:id="rId49"/>
  </p:handoutMasterIdLst>
  <p:sldIdLst>
    <p:sldId id="298" r:id="rId4"/>
    <p:sldId id="352" r:id="rId5"/>
    <p:sldId id="299" r:id="rId6"/>
    <p:sldId id="301" r:id="rId7"/>
    <p:sldId id="302" r:id="rId8"/>
    <p:sldId id="303" r:id="rId9"/>
    <p:sldId id="305" r:id="rId10"/>
    <p:sldId id="304" r:id="rId11"/>
    <p:sldId id="313" r:id="rId12"/>
    <p:sldId id="320" r:id="rId13"/>
    <p:sldId id="321" r:id="rId14"/>
    <p:sldId id="322" r:id="rId15"/>
    <p:sldId id="355" r:id="rId16"/>
    <p:sldId id="356" r:id="rId17"/>
    <p:sldId id="357" r:id="rId18"/>
    <p:sldId id="342" r:id="rId19"/>
    <p:sldId id="343" r:id="rId20"/>
    <p:sldId id="345" r:id="rId21"/>
    <p:sldId id="346" r:id="rId22"/>
    <p:sldId id="306" r:id="rId23"/>
    <p:sldId id="314" r:id="rId24"/>
    <p:sldId id="353" r:id="rId25"/>
    <p:sldId id="315" r:id="rId26"/>
    <p:sldId id="307" r:id="rId27"/>
    <p:sldId id="316" r:id="rId28"/>
    <p:sldId id="354" r:id="rId29"/>
    <p:sldId id="317" r:id="rId30"/>
    <p:sldId id="309" r:id="rId31"/>
    <p:sldId id="310" r:id="rId32"/>
    <p:sldId id="311" r:id="rId33"/>
    <p:sldId id="348" r:id="rId34"/>
    <p:sldId id="349" r:id="rId35"/>
    <p:sldId id="350" r:id="rId36"/>
    <p:sldId id="351" r:id="rId37"/>
    <p:sldId id="361" r:id="rId38"/>
    <p:sldId id="362" r:id="rId39"/>
    <p:sldId id="363" r:id="rId40"/>
    <p:sldId id="364" r:id="rId41"/>
    <p:sldId id="365" r:id="rId42"/>
    <p:sldId id="366" r:id="rId43"/>
    <p:sldId id="318" r:id="rId44"/>
    <p:sldId id="319" r:id="rId45"/>
    <p:sldId id="367" r:id="rId46"/>
    <p:sldId id="312" r:id="rId4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D3"/>
    <a:srgbClr val="E80554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C787AE-A2C6-4A28-BCC7-4D89EB21DEE5}" type="datetime1">
              <a:rPr lang="es-ES" smtClean="0"/>
              <a:pPr rtl="0"/>
              <a:t>11/11/2023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DA65D4-3BBC-4853-83D3-F449A9B7FDA5}" type="datetime1">
              <a:rPr lang="es-ES" noProof="0" smtClean="0"/>
              <a:pPr rtl="0"/>
              <a:t>11/11/2023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01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3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969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90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378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969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412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542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457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172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490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223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957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51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896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592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51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830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424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3364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72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8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153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291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291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838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961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13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01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67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395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pPr rtl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90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3800" b="1" spc="-300" dirty="0"/>
            </a:lvl1pPr>
          </a:lstStyle>
          <a:p>
            <a:pPr lvl="0" algn="r" rtl="0"/>
            <a:r>
              <a:rPr lang="es-ES" noProof="0" dirty="0"/>
              <a:t>Haga clic para editar el 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ivisor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</a:t>
            </a:r>
            <a:br>
              <a:rPr lang="es-ES" noProof="0"/>
            </a:br>
            <a:r>
              <a:rPr lang="es-ES" noProof="0"/>
              <a:t>su foto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90000"/>
              </a:lnSpc>
              <a:defRPr lang="en-ZA" sz="3800" b="1" spc="-300" dirty="0"/>
            </a:lvl1pPr>
          </a:lstStyle>
          <a:p>
            <a:pPr lvl="0" algn="r" rtl="0"/>
            <a:r>
              <a:rPr lang="es-ES" noProof="0" dirty="0"/>
              <a:t>Haga clic para editar la línea divisoria de sección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</a:t>
            </a:r>
            <a:br>
              <a:rPr lang="es-ES" noProof="0"/>
            </a:br>
            <a:r>
              <a:rPr lang="es-ES" noProof="0"/>
              <a:t>su foto aquí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ct val="80000"/>
              </a:lnSpc>
              <a:defRPr sz="3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la línea divisoria de sección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la imagen del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70000"/>
              </a:lnSpc>
              <a:defRPr sz="3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Edite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la imagen del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80000"/>
              </a:lnSpc>
              <a:defRPr sz="3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400" b="1" spc="-300" dirty="0"/>
            </a:lvl1pPr>
          </a:lstStyle>
          <a:p>
            <a:pPr lvl="0" algn="r" rtl="0"/>
            <a:r>
              <a:rPr lang="es-ES" noProof="0"/>
              <a:t>Gracias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2" name="1 Grupo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Rectá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Forma lib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es-ES" sz="2500" b="1" i="0" spc="-10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s-ES" sz="1600" b="1" i="0" spc="-10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s-E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s-ES" sz="1200" b="0" i="0" spc="14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19" name="Rectá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Rectá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1" name="Conector rec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663" r:id="rId14"/>
    <p:sldLayoutId id="2147483658" r:id="rId15"/>
    <p:sldLayoutId id="2147483666" r:id="rId16"/>
    <p:sldLayoutId id="2147483659" r:id="rId17"/>
    <p:sldLayoutId id="2147483660" r:id="rId18"/>
    <p:sldLayoutId id="2147483664" r:id="rId19"/>
    <p:sldLayoutId id="2147483650" r:id="rId20"/>
    <p:sldLayoutId id="2147483652" r:id="rId21"/>
    <p:sldLayoutId id="2147483656" r:id="rId22"/>
    <p:sldLayoutId id="2147483657" r:id="rId23"/>
    <p:sldLayoutId id="2147483654" r:id="rId24"/>
    <p:sldLayoutId id="2147483655" r:id="rId2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2.xml"/><Relationship Id="rId18" Type="http://schemas.openxmlformats.org/officeDocument/2006/relationships/slide" Target="slide28.xml"/><Relationship Id="rId26" Type="http://schemas.openxmlformats.org/officeDocument/2006/relationships/slide" Target="slide36.xml"/><Relationship Id="rId3" Type="http://schemas.openxmlformats.org/officeDocument/2006/relationships/slide" Target="slide4.xml"/><Relationship Id="rId21" Type="http://schemas.openxmlformats.org/officeDocument/2006/relationships/slide" Target="slide31.xml"/><Relationship Id="rId7" Type="http://schemas.openxmlformats.org/officeDocument/2006/relationships/slide" Target="slide8.xml"/><Relationship Id="rId12" Type="http://schemas.openxmlformats.org/officeDocument/2006/relationships/slide" Target="slide21.xml"/><Relationship Id="rId17" Type="http://schemas.openxmlformats.org/officeDocument/2006/relationships/slide" Target="slide26.xml"/><Relationship Id="rId25" Type="http://schemas.openxmlformats.org/officeDocument/2006/relationships/slide" Target="slide35.xml"/><Relationship Id="rId2" Type="http://schemas.openxmlformats.org/officeDocument/2006/relationships/slide" Target="slide3.xml"/><Relationship Id="rId16" Type="http://schemas.openxmlformats.org/officeDocument/2006/relationships/slide" Target="slide25.xml"/><Relationship Id="rId20" Type="http://schemas.openxmlformats.org/officeDocument/2006/relationships/slide" Target="slide30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11" Type="http://schemas.openxmlformats.org/officeDocument/2006/relationships/slide" Target="slide20.xml"/><Relationship Id="rId24" Type="http://schemas.openxmlformats.org/officeDocument/2006/relationships/slide" Target="slide34.xml"/><Relationship Id="rId32" Type="http://schemas.openxmlformats.org/officeDocument/2006/relationships/slide" Target="slide10.xml"/><Relationship Id="rId5" Type="http://schemas.openxmlformats.org/officeDocument/2006/relationships/slide" Target="slide6.xml"/><Relationship Id="rId15" Type="http://schemas.openxmlformats.org/officeDocument/2006/relationships/slide" Target="slide24.xml"/><Relationship Id="rId23" Type="http://schemas.openxmlformats.org/officeDocument/2006/relationships/slide" Target="slide33.xml"/><Relationship Id="rId28" Type="http://schemas.openxmlformats.org/officeDocument/2006/relationships/slide" Target="slide38.xml"/><Relationship Id="rId10" Type="http://schemas.openxmlformats.org/officeDocument/2006/relationships/slide" Target="slide18.xml"/><Relationship Id="rId19" Type="http://schemas.openxmlformats.org/officeDocument/2006/relationships/slide" Target="slide29.xml"/><Relationship Id="rId31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3.xml"/><Relationship Id="rId22" Type="http://schemas.openxmlformats.org/officeDocument/2006/relationships/slide" Target="slide32.xml"/><Relationship Id="rId27" Type="http://schemas.openxmlformats.org/officeDocument/2006/relationships/slide" Target="slide37.xml"/><Relationship Id="rId30" Type="http://schemas.openxmlformats.org/officeDocument/2006/relationships/slide" Target="slide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2.xml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7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34.xml"/><Relationship Id="rId5" Type="http://schemas.openxmlformats.org/officeDocument/2006/relationships/slide" Target="slide33.xml"/><Relationship Id="rId4" Type="http://schemas.openxmlformats.org/officeDocument/2006/relationships/slide" Target="slide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8.xml"/><Relationship Id="rId5" Type="http://schemas.openxmlformats.org/officeDocument/2006/relationships/slide" Target="slide16.xml"/><Relationship Id="rId4" Type="http://schemas.openxmlformats.org/officeDocument/2006/relationships/hyperlink" Target="../Taller%20de%20Analisis%20y%20Programacion%20I/proyecto_ruben(redd)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00_UTIC_2020\LogoInstitucional\Logo UTIC blanc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520" y="148281"/>
            <a:ext cx="1734018" cy="17711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0" y="4332849"/>
            <a:ext cx="6804454" cy="1153551"/>
          </a:xfrm>
        </p:spPr>
        <p:txBody>
          <a:bodyPr/>
          <a:lstStyle/>
          <a:p>
            <a:pPr algn="l"/>
            <a:r>
              <a:rPr lang="es-PY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Alumno: </a:t>
            </a:r>
            <a:r>
              <a:rPr lang="es-PY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Adrián David Mora Viera</a:t>
            </a:r>
          </a:p>
          <a:p>
            <a:pPr algn="l"/>
            <a:r>
              <a:rPr lang="es-PY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Docente: Nombres y Apellidos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995408" y="1564630"/>
            <a:ext cx="13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800" b="1" dirty="0">
                <a:latin typeface="Arial" pitchFamily="34" charset="0"/>
                <a:cs typeface="Arial" pitchFamily="34" charset="0"/>
              </a:rPr>
              <a:t>TEMA</a:t>
            </a:r>
            <a:endParaRPr lang="es-PY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04617" y="2205777"/>
            <a:ext cx="103681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INFORMÁTICO DE GESTIÓN DE RECURSOS HUMANOS</a:t>
            </a:r>
          </a:p>
          <a:p>
            <a:pPr algn="ctr"/>
            <a:r>
              <a:rPr lang="es-ES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PARA EL INSTITUTO NACIONAL DE DESARROLLO RURAL Y DE LA TIERRA</a:t>
            </a:r>
            <a:endParaRPr lang="es-PY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75110" y="2012381"/>
            <a:ext cx="92089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1" name="CuadroTexto 10"/>
          <p:cNvSpPr txBox="1"/>
          <p:nvPr/>
        </p:nvSpPr>
        <p:spPr>
          <a:xfrm>
            <a:off x="5508625" y="5687084"/>
            <a:ext cx="3113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Y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Asuncion</a:t>
            </a:r>
            <a:r>
              <a:rPr lang="es-PY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Paraguay</a:t>
            </a:r>
          </a:p>
          <a:p>
            <a:pPr algn="ctr"/>
            <a:r>
              <a:rPr lang="es-PY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2024</a:t>
            </a:r>
          </a:p>
        </p:txBody>
      </p:sp>
      <p:sp>
        <p:nvSpPr>
          <p:cNvPr id="12" name="CuadroTexto 5"/>
          <p:cNvSpPr txBox="1"/>
          <p:nvPr/>
        </p:nvSpPr>
        <p:spPr>
          <a:xfrm>
            <a:off x="2478193" y="307930"/>
            <a:ext cx="74799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2400" b="1" cap="all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Universidad Tecnológica  Intercontinental</a:t>
            </a:r>
            <a:endParaRPr lang="es-PY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PY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Facultad de Tecnología Informática</a:t>
            </a:r>
          </a:p>
          <a:p>
            <a:pPr algn="ctr"/>
            <a:r>
              <a:rPr lang="es-P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Licenciatura en Análisis de Sistemas Informáticos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9" name="Título 18"/>
          <p:cNvSpPr>
            <a:spLocks noGrp="1"/>
          </p:cNvSpPr>
          <p:nvPr>
            <p:ph type="ctrTitle"/>
          </p:nvPr>
        </p:nvSpPr>
        <p:spPr>
          <a:xfrm>
            <a:off x="556215" y="716692"/>
            <a:ext cx="10627600" cy="516512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A</a:t>
            </a:r>
            <a:br>
              <a:rPr lang="es-PY" sz="13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12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 con las preguntas y respuestas de los involucrados en el módulo. </a:t>
            </a:r>
            <a:endParaRPr lang="es-PY" sz="2000" b="0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777657" y="86128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Relevamiento</a:t>
            </a:r>
          </a:p>
        </p:txBody>
      </p:sp>
      <p:sp>
        <p:nvSpPr>
          <p:cNvPr id="9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6480201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1" name="10 Rectángulo"/>
          <p:cNvSpPr/>
          <p:nvPr/>
        </p:nvSpPr>
        <p:spPr>
          <a:xfrm>
            <a:off x="9745362" y="6213280"/>
            <a:ext cx="144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Regresar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13649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CuadroTexto 17"/>
          <p:cNvSpPr txBox="1"/>
          <p:nvPr/>
        </p:nvSpPr>
        <p:spPr>
          <a:xfrm>
            <a:off x="4777657" y="86128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Relevamiento</a:t>
            </a:r>
          </a:p>
        </p:txBody>
      </p:sp>
      <p:sp>
        <p:nvSpPr>
          <p:cNvPr id="17" name="Título 18"/>
          <p:cNvSpPr>
            <a:spLocks noGrp="1"/>
          </p:cNvSpPr>
          <p:nvPr>
            <p:ph type="ctrTitle"/>
          </p:nvPr>
        </p:nvSpPr>
        <p:spPr>
          <a:xfrm>
            <a:off x="556215" y="716692"/>
            <a:ext cx="10627600" cy="516512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A</a:t>
            </a:r>
            <a:br>
              <a:rPr lang="es-PY" sz="12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12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 con las preguntas y respuestas de los involucrados en el módulo. </a:t>
            </a:r>
            <a:endParaRPr lang="es-PY" sz="2000" b="0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6480201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13 Rectángulo"/>
          <p:cNvSpPr/>
          <p:nvPr/>
        </p:nvSpPr>
        <p:spPr>
          <a:xfrm>
            <a:off x="9745362" y="6213280"/>
            <a:ext cx="144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Regresar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31552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CuadroTexto 17"/>
          <p:cNvSpPr txBox="1"/>
          <p:nvPr/>
        </p:nvSpPr>
        <p:spPr>
          <a:xfrm>
            <a:off x="4777657" y="86128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Relevamiento</a:t>
            </a:r>
          </a:p>
        </p:txBody>
      </p:sp>
      <p:sp>
        <p:nvSpPr>
          <p:cNvPr id="14" name="Título 18"/>
          <p:cNvSpPr>
            <a:spLocks noGrp="1"/>
          </p:cNvSpPr>
          <p:nvPr>
            <p:ph type="ctrTitle"/>
          </p:nvPr>
        </p:nvSpPr>
        <p:spPr>
          <a:xfrm>
            <a:off x="556215" y="716692"/>
            <a:ext cx="10627600" cy="516512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A</a:t>
            </a:r>
            <a:br>
              <a:rPr lang="es-PY" sz="12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12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 con las preguntas y respuestas de los involucrados en el módulo. </a:t>
            </a:r>
            <a:endParaRPr lang="es-PY" sz="2000" b="0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6480201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7" name="16 Rectángulo"/>
          <p:cNvSpPr/>
          <p:nvPr/>
        </p:nvSpPr>
        <p:spPr>
          <a:xfrm>
            <a:off x="9745362" y="6213280"/>
            <a:ext cx="144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Regresar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92562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CuadroTexto 17"/>
          <p:cNvSpPr txBox="1"/>
          <p:nvPr/>
        </p:nvSpPr>
        <p:spPr>
          <a:xfrm>
            <a:off x="4777657" y="86128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Relevamiento</a:t>
            </a:r>
          </a:p>
        </p:txBody>
      </p:sp>
      <p:sp>
        <p:nvSpPr>
          <p:cNvPr id="14" name="Título 18"/>
          <p:cNvSpPr>
            <a:spLocks noGrp="1"/>
          </p:cNvSpPr>
          <p:nvPr>
            <p:ph type="ctrTitle"/>
          </p:nvPr>
        </p:nvSpPr>
        <p:spPr>
          <a:xfrm>
            <a:off x="556215" y="716692"/>
            <a:ext cx="10627600" cy="516512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B</a:t>
            </a:r>
            <a:br>
              <a:rPr lang="es-PY" sz="12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12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 con las preguntas y respuestas de los involucrados en el módulo. </a:t>
            </a:r>
            <a:endParaRPr lang="es-PY" sz="2000" b="0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6480201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7" name="16 Rectángulo"/>
          <p:cNvSpPr/>
          <p:nvPr/>
        </p:nvSpPr>
        <p:spPr>
          <a:xfrm>
            <a:off x="9745362" y="6213280"/>
            <a:ext cx="144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Regresar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13649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CuadroTexto 17"/>
          <p:cNvSpPr txBox="1"/>
          <p:nvPr/>
        </p:nvSpPr>
        <p:spPr>
          <a:xfrm>
            <a:off x="4777657" y="86128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Relevamiento</a:t>
            </a:r>
          </a:p>
        </p:txBody>
      </p:sp>
      <p:sp>
        <p:nvSpPr>
          <p:cNvPr id="14" name="Título 18"/>
          <p:cNvSpPr>
            <a:spLocks noGrp="1"/>
          </p:cNvSpPr>
          <p:nvPr>
            <p:ph type="ctrTitle"/>
          </p:nvPr>
        </p:nvSpPr>
        <p:spPr>
          <a:xfrm>
            <a:off x="556215" y="716692"/>
            <a:ext cx="10627600" cy="516512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B</a:t>
            </a:r>
            <a:br>
              <a:rPr lang="es-PY" sz="12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12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 con las preguntas y respuestas de los involucrados en el módulo. </a:t>
            </a:r>
            <a:br>
              <a:rPr lang="es-PY" sz="1300" b="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PY" sz="2000" b="0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6480201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7" name="16 Rectángulo"/>
          <p:cNvSpPr/>
          <p:nvPr/>
        </p:nvSpPr>
        <p:spPr>
          <a:xfrm>
            <a:off x="9745362" y="6213280"/>
            <a:ext cx="144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Regresar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315527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CuadroTexto 17"/>
          <p:cNvSpPr txBox="1"/>
          <p:nvPr/>
        </p:nvSpPr>
        <p:spPr>
          <a:xfrm>
            <a:off x="4777657" y="86128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Relevamiento</a:t>
            </a:r>
          </a:p>
        </p:txBody>
      </p:sp>
      <p:sp>
        <p:nvSpPr>
          <p:cNvPr id="14" name="Título 18"/>
          <p:cNvSpPr>
            <a:spLocks noGrp="1"/>
          </p:cNvSpPr>
          <p:nvPr>
            <p:ph type="ctrTitle"/>
          </p:nvPr>
        </p:nvSpPr>
        <p:spPr>
          <a:xfrm>
            <a:off x="556215" y="716692"/>
            <a:ext cx="10627600" cy="516512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B</a:t>
            </a:r>
            <a:br>
              <a:rPr lang="es-PY" sz="12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12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 con las preguntas y respuestas de los involucrados en el módulo. </a:t>
            </a:r>
            <a:endParaRPr lang="es-PY" sz="2000" b="0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6480201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7" name="16 Rectángulo"/>
          <p:cNvSpPr/>
          <p:nvPr/>
        </p:nvSpPr>
        <p:spPr>
          <a:xfrm>
            <a:off x="9745362" y="6213280"/>
            <a:ext cx="144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Regresar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9256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8" name="CuadroTexto 17"/>
          <p:cNvSpPr txBox="1"/>
          <p:nvPr/>
        </p:nvSpPr>
        <p:spPr>
          <a:xfrm>
            <a:off x="4298369" y="86128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Extracción de Evento</a:t>
            </a:r>
          </a:p>
        </p:txBody>
      </p:sp>
      <p:sp>
        <p:nvSpPr>
          <p:cNvPr id="13" name="Título 18"/>
          <p:cNvSpPr>
            <a:spLocks noGrp="1"/>
          </p:cNvSpPr>
          <p:nvPr>
            <p:ph type="ctrTitle"/>
          </p:nvPr>
        </p:nvSpPr>
        <p:spPr>
          <a:xfrm>
            <a:off x="556215" y="716692"/>
            <a:ext cx="10627600" cy="516512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Módulo A</a:t>
            </a:r>
            <a:br>
              <a:rPr lang="es-PY" sz="13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14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 con las extracciones de eventos de las gestiones a realizar. </a:t>
            </a:r>
            <a:endParaRPr lang="es-PY" sz="2000" b="0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6480201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13 Rectángulo"/>
          <p:cNvSpPr/>
          <p:nvPr/>
        </p:nvSpPr>
        <p:spPr>
          <a:xfrm>
            <a:off x="9745362" y="6213280"/>
            <a:ext cx="144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Regresar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21100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CuadroTexto 17"/>
          <p:cNvSpPr txBox="1"/>
          <p:nvPr/>
        </p:nvSpPr>
        <p:spPr>
          <a:xfrm>
            <a:off x="4298369" y="86128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Extracción de Evento</a:t>
            </a:r>
          </a:p>
        </p:txBody>
      </p:sp>
      <p:sp>
        <p:nvSpPr>
          <p:cNvPr id="14" name="Título 18"/>
          <p:cNvSpPr>
            <a:spLocks noGrp="1"/>
          </p:cNvSpPr>
          <p:nvPr>
            <p:ph type="ctrTitle"/>
          </p:nvPr>
        </p:nvSpPr>
        <p:spPr>
          <a:xfrm>
            <a:off x="556215" y="716692"/>
            <a:ext cx="10627600" cy="516512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Módulo B</a:t>
            </a:r>
            <a:br>
              <a:rPr lang="es-PY" sz="12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14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 con las extracciones de eventos de las gestiones a realizar.</a:t>
            </a:r>
            <a:endParaRPr lang="es-PY" sz="2400" b="0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6480201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7" name="16 Rectángulo"/>
          <p:cNvSpPr/>
          <p:nvPr/>
        </p:nvSpPr>
        <p:spPr>
          <a:xfrm>
            <a:off x="9745362" y="6213280"/>
            <a:ext cx="144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Regresar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36494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9" name="Título 18"/>
          <p:cNvSpPr>
            <a:spLocks noGrp="1"/>
          </p:cNvSpPr>
          <p:nvPr>
            <p:ph type="ctrTitle"/>
          </p:nvPr>
        </p:nvSpPr>
        <p:spPr>
          <a:xfrm>
            <a:off x="556215" y="86128"/>
            <a:ext cx="10627600" cy="6610886"/>
          </a:xfrm>
          <a:noFill/>
        </p:spPr>
        <p:txBody>
          <a:bodyPr/>
          <a:lstStyle/>
          <a:p>
            <a:pPr algn="l">
              <a:lnSpc>
                <a:spcPct val="150000"/>
              </a:lnSpc>
            </a:pP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s-PY" sz="14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Módulo A</a:t>
            </a: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2000" b="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s-PY" sz="1800" b="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br>
              <a:rPr lang="es-PY" sz="2000" b="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20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PY" sz="2000" b="0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997008" y="86128"/>
            <a:ext cx="429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Cuadro de Requerimiento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12485"/>
              </p:ext>
            </p:extLst>
          </p:nvPr>
        </p:nvGraphicFramePr>
        <p:xfrm>
          <a:off x="1284525" y="909424"/>
          <a:ext cx="9379180" cy="498718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34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5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5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Eventos</a:t>
                      </a: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Requerimientos</a:t>
                      </a: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Estímulo</a:t>
                      </a: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Respuesta</a:t>
                      </a: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4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4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4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9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4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4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4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6480201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3" name="12 Rectángulo"/>
          <p:cNvSpPr/>
          <p:nvPr/>
        </p:nvSpPr>
        <p:spPr>
          <a:xfrm>
            <a:off x="9745362" y="6213280"/>
            <a:ext cx="144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Regresar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0556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9" name="Título 18"/>
          <p:cNvSpPr>
            <a:spLocks noGrp="1"/>
          </p:cNvSpPr>
          <p:nvPr>
            <p:ph type="ctrTitle"/>
          </p:nvPr>
        </p:nvSpPr>
        <p:spPr>
          <a:xfrm>
            <a:off x="556215" y="86128"/>
            <a:ext cx="10627600" cy="6610886"/>
          </a:xfrm>
          <a:noFill/>
        </p:spPr>
        <p:txBody>
          <a:bodyPr/>
          <a:lstStyle/>
          <a:p>
            <a:pPr algn="l">
              <a:lnSpc>
                <a:spcPct val="150000"/>
              </a:lnSpc>
            </a:pP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s-PY" sz="14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Módulo B</a:t>
            </a: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br>
              <a:rPr lang="es-PY" sz="13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2000" b="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s-PY" sz="1800" b="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br>
              <a:rPr lang="es-PY" sz="2000" b="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200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PY" sz="2000" b="0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997008" y="86128"/>
            <a:ext cx="429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Cuadro de Requerimiento</a:t>
            </a:r>
          </a:p>
        </p:txBody>
      </p:sp>
      <p:graphicFrame>
        <p:nvGraphicFramePr>
          <p:cNvPr id="11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12485"/>
              </p:ext>
            </p:extLst>
          </p:nvPr>
        </p:nvGraphicFramePr>
        <p:xfrm>
          <a:off x="1284525" y="909425"/>
          <a:ext cx="9379180" cy="4964155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234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5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5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Eventos</a:t>
                      </a:r>
                      <a:endParaRPr lang="es-PY" sz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Requerimientos</a:t>
                      </a:r>
                      <a:endParaRPr lang="es-PY" sz="12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Estímulo</a:t>
                      </a:r>
                      <a:endParaRPr lang="es-PY" sz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Respuesta</a:t>
                      </a:r>
                      <a:endParaRPr lang="es-PY" sz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11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5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Y" sz="1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6351" marR="6635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6480201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13 Rectángulo"/>
          <p:cNvSpPr/>
          <p:nvPr/>
        </p:nvSpPr>
        <p:spPr>
          <a:xfrm>
            <a:off x="9745362" y="6213280"/>
            <a:ext cx="144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Regresar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47254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8076" y="844662"/>
            <a:ext cx="432000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r"/>
                <a:tab pos="5365750" algn="r"/>
              </a:tabLst>
            </a:pPr>
            <a:r>
              <a:rPr lang="es-PY" altLang="es-PY" sz="1400" b="1" dirty="0">
                <a:ea typeface="Times New Roman" panose="02020603050405020304" pitchFamily="18" charset="0"/>
                <a:cs typeface="Arial" pitchFamily="34" charset="0"/>
              </a:rPr>
              <a:t>PRIMERA ETAPA - DIAGNÓSTICO </a:t>
            </a:r>
            <a:endParaRPr kumimoji="0" lang="es-PY" altLang="es-PY" sz="1400" b="1" i="0" strike="noStrike" cap="none" normalizeH="0" baseline="0" dirty="0">
              <a:ln>
                <a:noFill/>
              </a:ln>
              <a:effectLst/>
              <a:ea typeface="Times New Roman" panose="02020603050405020304" pitchFamily="18" charset="0"/>
              <a:cs typeface="Arial" pitchFamily="34" charset="0"/>
              <a:hlinkClick r:id="" action="ppaction://noacti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r"/>
                <a:tab pos="5365750" algn="r"/>
              </a:tabLst>
            </a:pPr>
            <a:r>
              <a:rPr kumimoji="0" lang="es-PY" altLang="es-PY" sz="1400" b="0" i="0" u="sng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  <a:hlinkClick r:id="rId2" action="ppaction://hlinksldjump"/>
              </a:rPr>
              <a:t>Datos de la empresa</a:t>
            </a:r>
            <a:endParaRPr kumimoji="0" lang="es-PY" altLang="es-PY" sz="1400" b="0" i="0" u="none" strike="noStrike" cap="none" normalizeH="0" baseline="0" dirty="0">
              <a:ln>
                <a:noFill/>
              </a:ln>
              <a:effectLst/>
              <a:cs typeface="Arial" pitchFamily="34" charset="0"/>
              <a:hlinkClick r:id="rId2" action="ppaction://hlinksldjump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r"/>
                <a:tab pos="5365750" algn="r"/>
              </a:tabLst>
            </a:pPr>
            <a:r>
              <a:rPr kumimoji="0" lang="es-PY" altLang="es-PY" sz="1400" b="0" i="0" u="sng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  <a:hlinkClick r:id="rId2" action="ppaction://hlinksldjump"/>
              </a:rPr>
              <a:t>Descripción de la organización</a:t>
            </a:r>
            <a:endParaRPr kumimoji="0" lang="es-PY" altLang="es-PY" sz="1400" b="0" i="0" u="none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r"/>
                <a:tab pos="5365750" algn="r"/>
              </a:tabLst>
            </a:pPr>
            <a:r>
              <a:rPr kumimoji="0" lang="es-PY" altLang="es-PY" sz="1400" b="0" i="0" u="sng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  <a:hlinkClick r:id="rId3" action="ppaction://hlinksldjump"/>
              </a:rPr>
              <a:t>Organigrama de la organización</a:t>
            </a:r>
            <a:endParaRPr kumimoji="0" lang="es-PY" altLang="es-PY" sz="1400" b="0" i="0" u="none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r"/>
                <a:tab pos="5365750" algn="r"/>
              </a:tabLst>
            </a:pPr>
            <a:r>
              <a:rPr kumimoji="0" lang="es-PY" altLang="es-PY" sz="1400" b="0" i="0" u="sng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  <a:hlinkClick r:id="rId4" action="ppaction://hlinksldjump"/>
              </a:rPr>
              <a:t>Planteamiento del Problema</a:t>
            </a:r>
            <a:endParaRPr kumimoji="0" lang="es-PY" altLang="es-PY" sz="1400" b="0" i="0" u="none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r"/>
                <a:tab pos="5365750" algn="r"/>
              </a:tabLst>
            </a:pPr>
            <a:r>
              <a:rPr kumimoji="0" lang="es-PY" altLang="es-PY" sz="1400" b="0" i="0" u="sng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  <a:hlinkClick r:id="rId5" action="ppaction://hlinksldjump"/>
              </a:rPr>
              <a:t>Formulación del problema</a:t>
            </a:r>
            <a:endParaRPr kumimoji="0" lang="es-PY" altLang="es-PY" sz="1400" b="0" i="0" u="none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  <a:p>
            <a:r>
              <a:rPr kumimoji="0" lang="es-PY" altLang="es-PY" sz="1400" b="0" i="0" u="sng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  <a:hlinkClick r:id="rId5" action="ppaction://hlinksldjump"/>
              </a:rPr>
              <a:t>Pregunta General - </a:t>
            </a:r>
            <a:r>
              <a:rPr lang="es-PY" altLang="es-PY" sz="1400" u="sng" dirty="0">
                <a:ea typeface="Times New Roman" panose="02020603050405020304" pitchFamily="18" charset="0"/>
                <a:cs typeface="Arial" pitchFamily="34" charset="0"/>
                <a:hlinkClick r:id="rId5" action="ppaction://hlinksldjump"/>
              </a:rPr>
              <a:t>Objetivo Específico</a:t>
            </a:r>
            <a:endParaRPr lang="es-PY" altLang="es-PY" sz="1400" dirty="0"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r"/>
                <a:tab pos="5365750" algn="r"/>
              </a:tabLst>
            </a:pPr>
            <a:r>
              <a:rPr kumimoji="0" lang="es-PY" altLang="es-PY" sz="1400" b="0" i="0" u="sng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  <a:hlinkClick r:id="rId6" action="ppaction://hlinksldjump"/>
              </a:rPr>
              <a:t>Preguntas específicas – Objetivos específicos</a:t>
            </a:r>
            <a:endParaRPr kumimoji="0" lang="es-PY" altLang="es-PY" sz="1400" b="0" i="0" u="none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r"/>
                <a:tab pos="5365750" algn="r"/>
              </a:tabLst>
            </a:pPr>
            <a:r>
              <a:rPr kumimoji="0" lang="es-PY" altLang="es-PY" sz="1400" b="0" i="0" u="sng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  <a:hlinkClick r:id="rId7" action="ppaction://hlinksldjump"/>
              </a:rPr>
              <a:t>Justificación de la investigación</a:t>
            </a:r>
            <a:endParaRPr kumimoji="0" lang="es-PY" altLang="es-PY" sz="1400" b="0" i="0" u="sng" strike="noStrike" cap="none" normalizeH="0" baseline="0" dirty="0">
              <a:ln>
                <a:noFill/>
              </a:ln>
              <a:effectLst/>
              <a:ea typeface="Times New Roman" panose="02020603050405020304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r"/>
                <a:tab pos="5365750" algn="r"/>
              </a:tabLst>
            </a:pPr>
            <a:endParaRPr kumimoji="0" lang="es-PY" altLang="es-PY" sz="1400" b="0" i="0" u="sng" strike="noStrike" cap="none" normalizeH="0" baseline="0" dirty="0">
              <a:ln>
                <a:noFill/>
              </a:ln>
              <a:effectLst/>
              <a:ea typeface="Times New Roman" panose="02020603050405020304" pitchFamily="18" charset="0"/>
              <a:cs typeface="Arial" pitchFamily="34" charset="0"/>
            </a:endParaRPr>
          </a:p>
          <a:p>
            <a:pPr lvl="0"/>
            <a:r>
              <a:rPr lang="es-PY" altLang="es-PY" sz="1400" dirty="0">
                <a:ea typeface="Times New Roman" panose="02020603050405020304" pitchFamily="18" charset="0"/>
                <a:cs typeface="Arial" pitchFamily="34" charset="0"/>
              </a:rPr>
              <a:t>	</a:t>
            </a:r>
            <a:r>
              <a:rPr lang="es-PY" altLang="es-PY" sz="1400" b="1" dirty="0">
                <a:ea typeface="Times New Roman" panose="02020603050405020304" pitchFamily="18" charset="0"/>
                <a:cs typeface="Arial" pitchFamily="34" charset="0"/>
              </a:rPr>
              <a:t>REDUCCION DE INFORMACIONES</a:t>
            </a:r>
          </a:p>
          <a:p>
            <a:pPr lvl="0"/>
            <a:r>
              <a:rPr lang="es-PY" altLang="es-PY" sz="1400" u="sng" dirty="0">
                <a:solidFill>
                  <a:srgbClr val="0000FF"/>
                </a:solidFill>
                <a:cs typeface="Arial" pitchFamily="34" charset="0"/>
                <a:hlinkClick r:id="rId8" action="ppaction://hlinksldjump"/>
              </a:rPr>
              <a:t>Detalles</a:t>
            </a:r>
            <a:endParaRPr lang="es-PY" altLang="es-PY" sz="1400" dirty="0">
              <a:cs typeface="Arial" pitchFamily="34" charset="0"/>
            </a:endParaRPr>
          </a:p>
          <a:p>
            <a:pPr lvl="0"/>
            <a:r>
              <a:rPr lang="es-PY" altLang="es-PY" sz="1400" u="sng" dirty="0">
                <a:solidFill>
                  <a:srgbClr val="0000FF"/>
                </a:solidFill>
                <a:ea typeface="Times New Roman" panose="02020603050405020304" pitchFamily="18" charset="0"/>
                <a:cs typeface="Arial" pitchFamily="34" charset="0"/>
                <a:hlinkClick r:id="rId9" action="ppaction://hlinksldjump"/>
              </a:rPr>
              <a:t>Extracción</a:t>
            </a:r>
            <a:r>
              <a:rPr lang="es-PY" altLang="es-PY" sz="1400" u="sng" dirty="0">
                <a:solidFill>
                  <a:srgbClr val="0000FF"/>
                </a:solidFill>
                <a:ea typeface="Times New Roman" panose="02020603050405020304" pitchFamily="18" charset="0"/>
                <a:cs typeface="Arial" pitchFamily="34" charset="0"/>
                <a:hlinkClick r:id="" action="ppaction://noaction"/>
              </a:rPr>
              <a:t> </a:t>
            </a:r>
            <a:r>
              <a:rPr lang="es-PY" altLang="es-PY" sz="1400" u="sng" dirty="0">
                <a:solidFill>
                  <a:srgbClr val="0000FF"/>
                </a:solidFill>
                <a:ea typeface="Times New Roman" panose="02020603050405020304" pitchFamily="18" charset="0"/>
                <a:cs typeface="Arial" pitchFamily="34" charset="0"/>
                <a:hlinkClick r:id="rId9" action="ppaction://hlinksldjump"/>
              </a:rPr>
              <a:t>del Evento</a:t>
            </a:r>
            <a:endParaRPr lang="es-PY" altLang="es-PY" sz="1400" dirty="0">
              <a:cs typeface="Arial" pitchFamily="34" charset="0"/>
            </a:endParaRPr>
          </a:p>
          <a:p>
            <a:pPr lvl="0"/>
            <a:r>
              <a:rPr lang="es-PY" altLang="es-PY" sz="1400" u="sng" dirty="0">
                <a:solidFill>
                  <a:srgbClr val="0000FF"/>
                </a:solidFill>
                <a:ea typeface="Times New Roman" panose="02020603050405020304" pitchFamily="18" charset="0"/>
                <a:cs typeface="Arial" pitchFamily="34" charset="0"/>
                <a:hlinkClick r:id="rId10" action="ppaction://hlinksldjump"/>
              </a:rPr>
              <a:t>Cuadro de Requerimiento</a:t>
            </a:r>
            <a:endParaRPr lang="es-PY" altLang="es-PY" sz="1400" dirty="0">
              <a:cs typeface="Arial" pitchFamily="34" charset="0"/>
            </a:endParaRPr>
          </a:p>
          <a:p>
            <a:pPr lvl="0"/>
            <a:r>
              <a:rPr lang="es-PY" altLang="es-PY" sz="1400" u="sng" dirty="0">
                <a:solidFill>
                  <a:srgbClr val="0000FF"/>
                </a:solidFill>
                <a:ea typeface="Times New Roman" panose="02020603050405020304" pitchFamily="18" charset="0"/>
                <a:cs typeface="Arial" pitchFamily="34" charset="0"/>
                <a:hlinkClick r:id="rId8" action="ppaction://hlinksldjump"/>
              </a:rPr>
              <a:t>Lista de Requerimiento o alcance técnico</a:t>
            </a:r>
            <a:endParaRPr lang="es-PY" altLang="es-PY" sz="1400" dirty="0"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r"/>
                <a:tab pos="5365750" algn="r"/>
              </a:tabLst>
            </a:pPr>
            <a:endParaRPr kumimoji="0" lang="es-PY" altLang="es-PY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235336" y="819947"/>
            <a:ext cx="4320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b="1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SEGUNDA ETAPA - INTERVENCIÓN</a:t>
            </a:r>
            <a:endParaRPr lang="es-PY" altLang="es-PY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u="sng" dirty="0">
                <a:solidFill>
                  <a:srgbClr val="0000FF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  <a:hlinkClick r:id="rId11" action="ppaction://hlinksldjump"/>
              </a:rPr>
              <a:t>Pregunta General – Objetivo General </a:t>
            </a:r>
            <a:endParaRPr lang="es-PY" altLang="es-PY" sz="1400" dirty="0">
              <a:latin typeface="Arial" pitchFamily="34" charset="0"/>
              <a:cs typeface="Arial" pitchFamily="34" charset="0"/>
              <a:hlinkClick r:id="rId11" action="ppaction://hlinksldjump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u="sng" dirty="0">
                <a:solidFill>
                  <a:srgbClr val="0000FF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  <a:hlinkClick r:id="rId11" action="ppaction://hlinksldjump"/>
              </a:rPr>
              <a:t>Preguntas Especificas -Objetivos Específicos</a:t>
            </a:r>
            <a:endParaRPr lang="es-PY" altLang="es-PY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u="sng" dirty="0">
                <a:solidFill>
                  <a:srgbClr val="0000FF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  <a:hlinkClick r:id="rId12" action="ppaction://hlinksldjump"/>
              </a:rPr>
              <a:t>La descripción del producto o situación esperada</a:t>
            </a:r>
            <a:endParaRPr lang="es-PY" altLang="es-PY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u="sng" dirty="0">
                <a:solidFill>
                  <a:srgbClr val="0000FF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  <a:hlinkClick r:id="rId13" action="ppaction://hlinksldjump"/>
              </a:rPr>
              <a:t>Los involucrados del proyecto</a:t>
            </a:r>
            <a:endParaRPr lang="es-PY" altLang="es-PY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u="sng" dirty="0">
                <a:solidFill>
                  <a:srgbClr val="0000FF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  <a:hlinkClick r:id="rId14" action="ppaction://hlinksldjump"/>
              </a:rPr>
              <a:t>Diagrama de Gantt del desarrollo de las etapas</a:t>
            </a:r>
            <a:endParaRPr lang="es-PY" altLang="es-PY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u="sng" dirty="0">
                <a:solidFill>
                  <a:srgbClr val="0000FF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  <a:hlinkClick r:id="rId15" action="ppaction://hlinksldjump"/>
              </a:rPr>
              <a:t>Presupuesto</a:t>
            </a:r>
            <a:endParaRPr lang="es-PY" altLang="es-PY" sz="1400" u="sng" dirty="0">
              <a:solidFill>
                <a:srgbClr val="0000FF"/>
              </a:solidFill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endParaRPr lang="es-PY" altLang="es-PY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</a:t>
            </a:r>
            <a:r>
              <a:rPr lang="es-PY" altLang="es-PY" sz="1400" b="1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SUSTENTO TEÓRICO</a:t>
            </a:r>
            <a:endParaRPr lang="es-PY" altLang="es-PY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u="sng" dirty="0">
                <a:solidFill>
                  <a:srgbClr val="0000FF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  <a:hlinkClick r:id="rId16" action="ppaction://hlinksldjump"/>
              </a:rPr>
              <a:t>Antecedentes de software</a:t>
            </a:r>
            <a:endParaRPr lang="es-PY" altLang="es-PY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u="sng" dirty="0">
                <a:solidFill>
                  <a:srgbClr val="0000FF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  <a:hlinkClick r:id="rId17" action="ppaction://hlinksldjump"/>
              </a:rPr>
              <a:t>Bases teóricas</a:t>
            </a:r>
            <a:endParaRPr lang="es-PY" altLang="es-PY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u="sng" dirty="0">
                <a:solidFill>
                  <a:srgbClr val="0000FF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  <a:hlinkClick r:id="rId18" action="ppaction://hlinksldjump"/>
              </a:rPr>
              <a:t>Herramientas a utilizar</a:t>
            </a:r>
            <a:endParaRPr lang="es-PY" altLang="es-PY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u="sng" dirty="0">
                <a:solidFill>
                  <a:srgbClr val="0000FF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  <a:hlinkClick r:id="rId19" action="ppaction://hlinksldjump"/>
              </a:rPr>
              <a:t>Aspectos Legales</a:t>
            </a:r>
            <a:endParaRPr lang="es-PY" altLang="es-PY" sz="1400" u="sng" dirty="0">
              <a:solidFill>
                <a:srgbClr val="0000FF"/>
              </a:solidFill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endParaRPr lang="es-PY" altLang="es-PY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	</a:t>
            </a:r>
            <a:r>
              <a:rPr lang="es-PY" altLang="es-PY" sz="1400" b="1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ASPECTOS METODOLÓGICOS</a:t>
            </a:r>
            <a:endParaRPr lang="es-PY" altLang="es-PY" sz="1400" dirty="0">
              <a:latin typeface="Arial" pitchFamily="34" charset="0"/>
              <a:cs typeface="Arial" pitchFamily="34" charset="0"/>
              <a:hlinkClick r:id="rId20" action="ppaction://hlinksldjump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u="sng" dirty="0">
                <a:solidFill>
                  <a:srgbClr val="0000FF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  <a:hlinkClick r:id="rId20" action="ppaction://hlinksldjump"/>
              </a:rPr>
              <a:t>Resumen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u="sng" dirty="0">
                <a:solidFill>
                  <a:srgbClr val="0000FF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  <a:hlinkClick r:id="rId21" action="ppaction://hlinksldjump"/>
              </a:rPr>
              <a:t>Modalidad de la Investigación</a:t>
            </a:r>
            <a:endParaRPr lang="es-PY" altLang="es-PY" sz="1400" dirty="0">
              <a:latin typeface="Arial" pitchFamily="34" charset="0"/>
              <a:cs typeface="Arial" pitchFamily="34" charset="0"/>
              <a:hlinkClick r:id="rId20" action="ppaction://hlinksldjump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u="sng" dirty="0">
                <a:solidFill>
                  <a:srgbClr val="0000FF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  <a:hlinkClick r:id="rId22" action="ppaction://hlinksldjump"/>
              </a:rPr>
              <a:t>Técnicas de Recolección de Datos</a:t>
            </a:r>
            <a:endParaRPr lang="es-PY" altLang="es-PY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u="sng" dirty="0">
                <a:solidFill>
                  <a:srgbClr val="0000FF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  <a:hlinkClick r:id="rId23" action="ppaction://hlinksldjump"/>
              </a:rPr>
              <a:t>Modalidad en la Determinación del Problema</a:t>
            </a:r>
            <a:endParaRPr lang="es-PY" altLang="es-PY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u="sng" dirty="0">
                <a:solidFill>
                  <a:srgbClr val="0000FF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  <a:hlinkClick r:id="rId24" action="ppaction://hlinksldjump"/>
              </a:rPr>
              <a:t>Análisis de la Documentación</a:t>
            </a:r>
            <a:endParaRPr lang="es-PY" altLang="es-PY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</a:pPr>
            <a:r>
              <a:rPr lang="es-PY" altLang="es-PY" sz="1400" u="sng" dirty="0">
                <a:solidFill>
                  <a:srgbClr val="0000FF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  <a:hlinkClick r:id="rId20" action="ppaction://hlinksldjump"/>
              </a:rPr>
              <a:t>Usuarios</a:t>
            </a:r>
            <a:endParaRPr lang="es-PY" altLang="es-PY" sz="1400" u="sng" dirty="0">
              <a:solidFill>
                <a:srgbClr val="0000FF"/>
              </a:solidFill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146300" y="171820"/>
            <a:ext cx="389940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PY" sz="32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ÍNDICE GENERAL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401754" y="815830"/>
            <a:ext cx="3938532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r"/>
                <a:tab pos="5365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r"/>
                <a:tab pos="5365750" algn="r"/>
              </a:tabLst>
            </a:pPr>
            <a:r>
              <a:rPr lang="es-PY" altLang="es-PY" sz="1400" b="1" dirty="0">
                <a:ea typeface="Times New Roman" panose="02020603050405020304" pitchFamily="18" charset="0"/>
                <a:cs typeface="Arial" pitchFamily="34" charset="0"/>
              </a:rPr>
              <a:t>ANÁLISIS Y DISEÑO </a:t>
            </a:r>
            <a:endParaRPr kumimoji="0" lang="es-PY" altLang="es-PY" sz="1400" b="1" i="0" strike="noStrike" cap="none" normalizeH="0" baseline="0" dirty="0">
              <a:ln>
                <a:noFill/>
              </a:ln>
              <a:effectLst/>
              <a:ea typeface="Times New Roman" panose="02020603050405020304" pitchFamily="18" charset="0"/>
              <a:cs typeface="Arial" pitchFamily="34" charset="0"/>
              <a:hlinkClick r:id="" action="ppaction://noacti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r"/>
                <a:tab pos="5365750" algn="r"/>
              </a:tabLst>
            </a:pPr>
            <a:r>
              <a:rPr kumimoji="0" lang="es-PY" altLang="es-PY" sz="1400" b="0" i="0" u="sng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  <a:hlinkClick r:id="rId25" action="ppaction://hlinksldjump"/>
              </a:rPr>
              <a:t>Modelo</a:t>
            </a:r>
            <a:r>
              <a:rPr kumimoji="0" lang="es-PY" altLang="es-PY" sz="1400" b="0" i="0" u="sng" strike="noStrike" cap="none" normalizeH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  <a:hlinkClick r:id="rId25" action="ppaction://hlinksldjump"/>
              </a:rPr>
              <a:t> de Caso de Uso del Negocio</a:t>
            </a:r>
            <a:endParaRPr kumimoji="0" lang="es-PY" altLang="es-PY" sz="1400" b="0" i="0" u="sng" strike="noStrike" cap="none" normalizeH="0" dirty="0">
              <a:ln>
                <a:noFill/>
              </a:ln>
              <a:effectLst/>
              <a:ea typeface="Times New Roman" panose="02020603050405020304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r"/>
                <a:tab pos="5365750" algn="r"/>
              </a:tabLst>
            </a:pPr>
            <a:r>
              <a:rPr lang="es-PY" altLang="es-PY" sz="1400" u="sng" baseline="0" dirty="0">
                <a:cs typeface="Arial" pitchFamily="34" charset="0"/>
                <a:hlinkClick r:id="rId26" action="ppaction://hlinksldjump"/>
              </a:rPr>
              <a:t>Diagrama de Actividades</a:t>
            </a:r>
            <a:endParaRPr kumimoji="0" lang="es-PY" altLang="es-PY" sz="1400" b="0" i="0" u="none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r"/>
                <a:tab pos="5365750" algn="r"/>
              </a:tabLst>
            </a:pPr>
            <a:r>
              <a:rPr kumimoji="0" lang="es-PY" altLang="es-PY" sz="1400" b="0" i="0" u="sng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  <a:hlinkClick r:id="rId27" action="ppaction://hlinksldjump"/>
              </a:rPr>
              <a:t>Diagrama de Casos de Usos</a:t>
            </a:r>
            <a:endParaRPr kumimoji="0" lang="es-PY" altLang="es-PY" sz="1400" b="0" i="0" u="none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kumimoji="0" lang="es-PY" altLang="es-PY" sz="1400" b="0" i="0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</a:rPr>
              <a:t>Especificaciones de Casos de Usos</a:t>
            </a:r>
          </a:p>
          <a:p>
            <a:pPr lvl="1">
              <a:buFont typeface="Arial" pitchFamily="34" charset="0"/>
              <a:buChar char="•"/>
            </a:pPr>
            <a:r>
              <a:rPr kumimoji="0" lang="es-PY" altLang="es-PY" sz="1400" b="0" i="0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</a:rPr>
              <a:t>Prototipos</a:t>
            </a:r>
            <a:endParaRPr kumimoji="0" lang="es-PY" altLang="es-PY" sz="1400" b="0" i="0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kumimoji="0" lang="es-PY" altLang="es-PY" sz="1400" b="0" i="0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</a:rPr>
              <a:t>Diagrama de Clases</a:t>
            </a:r>
            <a:endParaRPr kumimoji="0" lang="es-PY" altLang="es-PY" sz="1400" b="0" i="0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kumimoji="0" lang="es-PY" altLang="es-PY" sz="1400" b="0" i="0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</a:rPr>
              <a:t>Diagrama de Secuencias</a:t>
            </a:r>
            <a:endParaRPr kumimoji="0" lang="es-PY" altLang="es-PY" sz="1400" b="0" i="0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  <a:p>
            <a:r>
              <a:rPr kumimoji="0" lang="es-PY" altLang="es-PY" sz="1400" b="0" i="0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  <a:hlinkClick r:id="rId28" action="ppaction://hlinksldjump"/>
              </a:rPr>
              <a:t>Diagrama de Despliegue</a:t>
            </a:r>
            <a:endParaRPr kumimoji="0" lang="es-PY" altLang="es-PY" sz="1400" b="0" i="0" strike="noStrike" cap="none" normalizeH="0" baseline="0" dirty="0">
              <a:ln>
                <a:noFill/>
              </a:ln>
              <a:effectLst/>
              <a:ea typeface="Times New Roman" panose="02020603050405020304" pitchFamily="18" charset="0"/>
              <a:cs typeface="Arial" pitchFamily="34" charset="0"/>
            </a:endParaRPr>
          </a:p>
          <a:p>
            <a:r>
              <a:rPr kumimoji="0" lang="es-PY" altLang="es-PY" sz="1400" b="0" i="0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  <a:hlinkClick r:id="rId29" action="ppaction://hlinksldjump"/>
              </a:rPr>
              <a:t>Organigrama Estructural</a:t>
            </a:r>
            <a:r>
              <a:rPr kumimoji="0" lang="es-PY" altLang="es-PY" sz="1400" b="0" i="0" strike="noStrike" cap="none" normalizeH="0" dirty="0">
                <a:ln>
                  <a:noFill/>
                </a:ln>
                <a:effectLst/>
                <a:ea typeface="Times New Roman" panose="02020603050405020304" pitchFamily="18" charset="0"/>
                <a:cs typeface="Arial" pitchFamily="34" charset="0"/>
                <a:hlinkClick r:id="rId29" action="ppaction://hlinksldjump"/>
              </a:rPr>
              <a:t> de Módulos</a:t>
            </a:r>
            <a:endParaRPr kumimoji="0" lang="es-PY" altLang="es-PY" sz="1400" b="0" i="0" strike="noStrike" cap="none" normalizeH="0" dirty="0">
              <a:ln>
                <a:noFill/>
              </a:ln>
              <a:effectLst/>
              <a:ea typeface="Times New Roman" panose="02020603050405020304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9400" algn="r"/>
                <a:tab pos="5365750" algn="r"/>
              </a:tabLst>
            </a:pPr>
            <a:r>
              <a:rPr lang="es-PY" altLang="es-PY" sz="1400" dirty="0">
                <a:cs typeface="Arial" pitchFamily="34" charset="0"/>
                <a:hlinkClick r:id="rId30" action="ppaction://hlinksldjump"/>
              </a:rPr>
              <a:t>Diagrama Entidad Relación (DER)</a:t>
            </a:r>
            <a:endParaRPr lang="es-PY" altLang="es-PY" sz="1400" dirty="0"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9400" algn="r"/>
                <a:tab pos="5365750" algn="r"/>
              </a:tabLst>
            </a:pPr>
            <a:endParaRPr lang="es-PY" altLang="es-PY" sz="1400" dirty="0">
              <a:cs typeface="Arial" pitchFamily="34" charset="0"/>
            </a:endParaRPr>
          </a:p>
          <a:p>
            <a:pPr lvl="0"/>
            <a:r>
              <a:rPr lang="es-PY" altLang="es-PY" sz="1400" dirty="0">
                <a:ea typeface="Times New Roman" panose="02020603050405020304" pitchFamily="18" charset="0"/>
                <a:cs typeface="Arial" pitchFamily="34" charset="0"/>
                <a:hlinkClick r:id="" action="ppaction://noaction"/>
              </a:rPr>
              <a:t>	</a:t>
            </a:r>
            <a:r>
              <a:rPr lang="es-PY" altLang="es-PY" sz="1400" b="1" dirty="0">
                <a:solidFill>
                  <a:srgbClr val="0000FF"/>
                </a:solidFill>
                <a:ea typeface="Times New Roman" panose="02020603050405020304" pitchFamily="18" charset="0"/>
                <a:cs typeface="Arial" pitchFamily="34" charset="0"/>
                <a:hlinkClick r:id="rId25" action="ppaction://hlinksldjump"/>
              </a:rPr>
              <a:t>REFERENCIAS</a:t>
            </a:r>
            <a:endParaRPr lang="es-PY" altLang="es-PY" sz="1400" b="1" dirty="0">
              <a:solidFill>
                <a:srgbClr val="0000FF"/>
              </a:solidFill>
              <a:ea typeface="Times New Roman" panose="02020603050405020304" pitchFamily="18" charset="0"/>
              <a:cs typeface="Arial" pitchFamily="34" charset="0"/>
            </a:endParaRPr>
          </a:p>
          <a:p>
            <a:pPr lvl="0"/>
            <a:endParaRPr lang="es-PY" altLang="es-PY" sz="1400" b="1" dirty="0">
              <a:cs typeface="Arial" pitchFamily="34" charset="0"/>
            </a:endParaRPr>
          </a:p>
          <a:p>
            <a:pPr lvl="0"/>
            <a:r>
              <a:rPr lang="es-PY" altLang="es-PY" sz="1400" b="1" u="sng" dirty="0">
                <a:solidFill>
                  <a:srgbClr val="0000FF"/>
                </a:solidFill>
                <a:ea typeface="Times New Roman" panose="02020603050405020304" pitchFamily="18" charset="0"/>
                <a:cs typeface="Arial" pitchFamily="34" charset="0"/>
                <a:hlinkClick r:id="rId31" action="ppaction://hlinksldjump"/>
              </a:rPr>
              <a:t>APENDICE</a:t>
            </a:r>
            <a:endParaRPr lang="es-PY" altLang="es-PY" sz="1400" b="1" u="sng" dirty="0">
              <a:solidFill>
                <a:srgbClr val="0000FF"/>
              </a:solidFill>
              <a:ea typeface="Times New Roman" panose="02020603050405020304" pitchFamily="18" charset="0"/>
              <a:cs typeface="Arial" pitchFamily="34" charset="0"/>
              <a:hlinkClick r:id="rId32" action="ppaction://hlinksldjump"/>
            </a:endParaRPr>
          </a:p>
          <a:p>
            <a:pPr lvl="0"/>
            <a:endParaRPr lang="es-PY" altLang="es-PY" sz="1400" b="1" u="sng" dirty="0">
              <a:solidFill>
                <a:srgbClr val="0000FF"/>
              </a:solidFill>
              <a:ea typeface="Times New Roman" panose="02020603050405020304" pitchFamily="18" charset="0"/>
              <a:cs typeface="Arial" pitchFamily="34" charset="0"/>
              <a:hlinkClick r:id="rId32" action="ppaction://hlinksldjump"/>
            </a:endParaRPr>
          </a:p>
          <a:p>
            <a:pPr lvl="0"/>
            <a:r>
              <a:rPr lang="es-ES" altLang="es-PY" sz="1400" b="1" u="sng" dirty="0">
                <a:solidFill>
                  <a:srgbClr val="0000FF"/>
                </a:solidFill>
                <a:ea typeface="Times New Roman" panose="02020603050405020304" pitchFamily="18" charset="0"/>
                <a:cs typeface="Arial" pitchFamily="34" charset="0"/>
                <a:hlinkClick r:id="rId32" action="ppaction://hlinksldjump"/>
              </a:rPr>
              <a:t>RELEVAMIENTO</a:t>
            </a:r>
            <a:r>
              <a:rPr lang="es-PY" altLang="es-PY" sz="1400" b="1" dirty="0">
                <a:cs typeface="Arial" pitchFamily="34" charset="0"/>
                <a:hlinkClick r:id="rId32" action="ppaction://hlinksldjump"/>
              </a:rPr>
              <a:t> </a:t>
            </a:r>
            <a:endParaRPr lang="es-PY" altLang="es-PY" sz="1400" b="1" dirty="0"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9400" algn="r"/>
                <a:tab pos="5365750" algn="r"/>
              </a:tabLst>
            </a:pPr>
            <a:endParaRPr lang="es-PY" altLang="es-PY" sz="1400" dirty="0"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r"/>
                <a:tab pos="5365750" algn="r"/>
              </a:tabLst>
            </a:pPr>
            <a:endParaRPr kumimoji="0" lang="es-PY" altLang="es-PY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" name="Rectángulo 15"/>
          <p:cNvSpPr/>
          <p:nvPr/>
        </p:nvSpPr>
        <p:spPr>
          <a:xfrm>
            <a:off x="5128" y="5880295"/>
            <a:ext cx="12186872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666946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" name="CuadroTexto 6"/>
          <p:cNvSpPr txBox="1"/>
          <p:nvPr/>
        </p:nvSpPr>
        <p:spPr>
          <a:xfrm>
            <a:off x="1198317" y="267799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INTERVENCIÓN</a:t>
            </a:r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9" name="Título 18"/>
          <p:cNvSpPr>
            <a:spLocks noGrp="1"/>
          </p:cNvSpPr>
          <p:nvPr>
            <p:ph type="ctrTitle"/>
          </p:nvPr>
        </p:nvSpPr>
        <p:spPr>
          <a:xfrm>
            <a:off x="349615" y="810154"/>
            <a:ext cx="4918570" cy="1694149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l">
              <a:lnSpc>
                <a:spcPct val="150000"/>
              </a:lnSpc>
            </a:pPr>
            <a:r>
              <a:rPr lang="es-PY" sz="1600" u="sng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Pregunta General</a:t>
            </a:r>
            <a:br>
              <a:rPr lang="es-PY" sz="1600" b="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1600" b="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¿Cuál será el sistema informático que permita procesar las informaciones en los módulos de compra, venta y servicio?</a:t>
            </a:r>
            <a:endParaRPr lang="es-PY" sz="2000" b="0" spc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8"/>
          <p:cNvSpPr txBox="1">
            <a:spLocks/>
          </p:cNvSpPr>
          <p:nvPr/>
        </p:nvSpPr>
        <p:spPr>
          <a:xfrm>
            <a:off x="349614" y="2693774"/>
            <a:ext cx="4918570" cy="315509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180000" tIns="180000" rIns="252000" bIns="180000" rtlCol="0" anchor="t">
            <a:noAutofit/>
          </a:bodyPr>
          <a:lstStyle>
            <a:lvl1pPr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ZA" sz="3800" b="1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s-PY" sz="1600" u="sng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Preguntas Específicas</a:t>
            </a:r>
            <a:br>
              <a:rPr lang="es-PY" sz="140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140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PY" sz="1600" b="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Cuál será el análisis y diseño orientado a objeto para los módulos de A, B y C?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s-PY" sz="1600" b="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¿Cuáles serán las interfaces graficas de usuarios desarrolladas para los módulos de A, B y C?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s-PY" sz="1600" b="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¿Cuál será el resultado del desarrollo del sistema informático?</a:t>
            </a:r>
          </a:p>
        </p:txBody>
      </p:sp>
      <p:sp>
        <p:nvSpPr>
          <p:cNvPr id="11" name="Título 18"/>
          <p:cNvSpPr txBox="1">
            <a:spLocks/>
          </p:cNvSpPr>
          <p:nvPr/>
        </p:nvSpPr>
        <p:spPr>
          <a:xfrm>
            <a:off x="5268185" y="810154"/>
            <a:ext cx="5245069" cy="1694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0000" tIns="180000" rIns="252000" bIns="180000" rtlCol="0" anchor="ctr" anchorCtr="0">
            <a:noAutofit/>
          </a:bodyPr>
          <a:lstStyle>
            <a:lvl1pPr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ZA" sz="3800" b="1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s-PY" sz="1600" u="sng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  <a:br>
              <a:rPr lang="es-PY" sz="16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16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Desarrollar un sistema informático que permita procesar las informaciones en los módulos de compra, venta y servicio.</a:t>
            </a:r>
            <a:endParaRPr lang="es-PY" sz="2000" b="0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8"/>
          <p:cNvSpPr txBox="1">
            <a:spLocks/>
          </p:cNvSpPr>
          <p:nvPr/>
        </p:nvSpPr>
        <p:spPr>
          <a:xfrm>
            <a:off x="5268185" y="2693774"/>
            <a:ext cx="5245068" cy="3155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180000" tIns="180000" rIns="252000" bIns="180000" rtlCol="0" anchor="t">
            <a:noAutofit/>
          </a:bodyPr>
          <a:lstStyle>
            <a:lvl1pPr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ZA" sz="3800" b="1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s-PY" sz="1600" u="sng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s-PY" sz="16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Elaborar el análisis y diseño orientado a objeto para los módulos de A, B y C.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s-PY" sz="16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Programar las interfaces graficas de usuarios para los módulos de A, B y C.</a:t>
            </a: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s-PY" sz="16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Demostrar el resultado del desarrollo del sistema informático.</a:t>
            </a:r>
          </a:p>
          <a:p>
            <a:pPr algn="l">
              <a:lnSpc>
                <a:spcPct val="150000"/>
              </a:lnSpc>
            </a:pPr>
            <a:b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PY" sz="2000" b="0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33139" y="2584977"/>
            <a:ext cx="10163639" cy="45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7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285655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8" name="CuadroTexto 17"/>
          <p:cNvSpPr txBox="1"/>
          <p:nvPr/>
        </p:nvSpPr>
        <p:spPr>
          <a:xfrm>
            <a:off x="408871" y="1125894"/>
            <a:ext cx="779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La descripción del producto o situación esperada</a:t>
            </a:r>
          </a:p>
        </p:txBody>
      </p:sp>
      <p:sp>
        <p:nvSpPr>
          <p:cNvPr id="19" name="Título 18"/>
          <p:cNvSpPr>
            <a:spLocks noGrp="1"/>
          </p:cNvSpPr>
          <p:nvPr>
            <p:ph type="ctrTitle"/>
          </p:nvPr>
        </p:nvSpPr>
        <p:spPr>
          <a:xfrm>
            <a:off x="556215" y="1616094"/>
            <a:ext cx="10627600" cy="425748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</a:t>
            </a:r>
            <a:endParaRPr lang="es-PY" sz="1800" b="0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6"/>
          <p:cNvSpPr txBox="1"/>
          <p:nvPr/>
        </p:nvSpPr>
        <p:spPr>
          <a:xfrm>
            <a:off x="1198317" y="267799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INTERVENCIÓN</a:t>
            </a:r>
          </a:p>
        </p:txBody>
      </p:sp>
      <p:sp>
        <p:nvSpPr>
          <p:cNvPr id="11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70797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otón de acción: Hacia atrás o Anterior 7">
            <a:hlinkClick r:id="rId2" action="ppaction://hlinksldjump" highlightClick="1"/>
          </p:cNvPr>
          <p:cNvSpPr/>
          <p:nvPr/>
        </p:nvSpPr>
        <p:spPr>
          <a:xfrm>
            <a:off x="8196942" y="620139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CuadroTexto 17"/>
          <p:cNvSpPr txBox="1"/>
          <p:nvPr/>
        </p:nvSpPr>
        <p:spPr>
          <a:xfrm>
            <a:off x="408871" y="1125894"/>
            <a:ext cx="463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Involucrados en el Proyecto</a:t>
            </a:r>
          </a:p>
        </p:txBody>
      </p:sp>
      <p:sp>
        <p:nvSpPr>
          <p:cNvPr id="11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Título 18"/>
          <p:cNvSpPr>
            <a:spLocks noGrp="1"/>
          </p:cNvSpPr>
          <p:nvPr>
            <p:ph type="ctrTitle"/>
          </p:nvPr>
        </p:nvSpPr>
        <p:spPr>
          <a:xfrm>
            <a:off x="556215" y="1616094"/>
            <a:ext cx="10627600" cy="424100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</a:t>
            </a:r>
            <a:endParaRPr lang="es-PY" sz="2000" b="0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6"/>
          <p:cNvSpPr txBox="1"/>
          <p:nvPr/>
        </p:nvSpPr>
        <p:spPr>
          <a:xfrm>
            <a:off x="1198317" y="267799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INTERVENCIÓN</a:t>
            </a:r>
          </a:p>
        </p:txBody>
      </p:sp>
      <p:sp>
        <p:nvSpPr>
          <p:cNvPr id="13" name="Botón de acción: Hacia atrás o Anterior 8">
            <a:hlinkClick r:id="rId2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381469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8" name="CuadroTexto 17"/>
          <p:cNvSpPr txBox="1"/>
          <p:nvPr/>
        </p:nvSpPr>
        <p:spPr>
          <a:xfrm>
            <a:off x="278107" y="918818"/>
            <a:ext cx="7386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Diagrama de Gantt del desarrollo de las etapas</a:t>
            </a:r>
          </a:p>
        </p:txBody>
      </p:sp>
      <p:sp>
        <p:nvSpPr>
          <p:cNvPr id="12" name="CuadroTexto 6"/>
          <p:cNvSpPr txBox="1"/>
          <p:nvPr/>
        </p:nvSpPr>
        <p:spPr>
          <a:xfrm>
            <a:off x="1198317" y="267799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INTERVENCIÓN</a:t>
            </a:r>
          </a:p>
        </p:txBody>
      </p:sp>
      <p:sp>
        <p:nvSpPr>
          <p:cNvPr id="8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54043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8" name="CuadroTexto 17"/>
          <p:cNvSpPr txBox="1"/>
          <p:nvPr/>
        </p:nvSpPr>
        <p:spPr>
          <a:xfrm>
            <a:off x="492729" y="906311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Presupuesto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19437"/>
              </p:ext>
            </p:extLst>
          </p:nvPr>
        </p:nvGraphicFramePr>
        <p:xfrm>
          <a:off x="2043008" y="1440095"/>
          <a:ext cx="8105985" cy="402271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827326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278659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499169">
                <a:tc>
                  <a:txBody>
                    <a:bodyPr/>
                    <a:lstStyle/>
                    <a:p>
                      <a:pPr algn="ctr" rtl="0"/>
                      <a:r>
                        <a:rPr lang="es" sz="1600" dirty="0"/>
                        <a:t>ITEM</a:t>
                      </a:r>
                      <a:endParaRPr lang="e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1600" dirty="0"/>
                        <a:t>COSTO Gs.</a:t>
                      </a:r>
                      <a:endParaRPr lang="e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587258">
                <a:tc>
                  <a:txBody>
                    <a:bodyPr/>
                    <a:lstStyle/>
                    <a:p>
                      <a:pPr algn="r" rtl="0"/>
                      <a:r>
                        <a:rPr lang="es-ES" sz="1600" kern="1200" dirty="0">
                          <a:effectLst/>
                        </a:rPr>
                        <a:t>Materiales </a:t>
                      </a:r>
                      <a:r>
                        <a:rPr lang="es-ES" sz="1600" b="0" kern="1200" dirty="0">
                          <a:effectLst/>
                        </a:rPr>
                        <a:t>(libros y revistas digitales)</a:t>
                      </a:r>
                      <a:endParaRPr lang="e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endParaRPr lang="e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587258">
                <a:tc>
                  <a:txBody>
                    <a:bodyPr/>
                    <a:lstStyle/>
                    <a:p>
                      <a:pPr algn="r" rtl="0"/>
                      <a:r>
                        <a:rPr lang="es-PY" sz="1600" dirty="0"/>
                        <a:t>Insumos </a:t>
                      </a:r>
                      <a:r>
                        <a:rPr lang="es-PY" sz="1600" b="0" dirty="0"/>
                        <a:t>(papeles y cartuchos)</a:t>
                      </a:r>
                      <a:endParaRPr lang="e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endParaRPr lang="e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587258">
                <a:tc>
                  <a:txBody>
                    <a:bodyPr/>
                    <a:lstStyle/>
                    <a:p>
                      <a:pPr algn="r" rtl="0"/>
                      <a:r>
                        <a:rPr lang="es-PY" sz="1600" dirty="0"/>
                        <a:t>Costo de Interconexión</a:t>
                      </a:r>
                      <a:endParaRPr lang="e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endParaRPr lang="e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587258">
                <a:tc>
                  <a:txBody>
                    <a:bodyPr/>
                    <a:lstStyle/>
                    <a:p>
                      <a:pPr algn="r" rtl="0"/>
                      <a:r>
                        <a:rPr lang="es-PY" sz="1600" dirty="0"/>
                        <a:t>Tutoría</a:t>
                      </a:r>
                      <a:endParaRPr lang="e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 dirty="0"/>
                        <a:t>3.000.000</a:t>
                      </a:r>
                      <a:endParaRPr lang="e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587258">
                <a:tc>
                  <a:txBody>
                    <a:bodyPr/>
                    <a:lstStyle/>
                    <a:p>
                      <a:pPr algn="r" rtl="0"/>
                      <a:r>
                        <a:rPr lang="es-PY" sz="1600" dirty="0"/>
                        <a:t>Otros </a:t>
                      </a:r>
                      <a:r>
                        <a:rPr lang="es-PY" sz="1600" b="0" dirty="0"/>
                        <a:t>(costos adicionales)</a:t>
                      </a:r>
                      <a:endParaRPr lang="e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endParaRPr lang="e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587258">
                <a:tc>
                  <a:txBody>
                    <a:bodyPr/>
                    <a:lstStyle/>
                    <a:p>
                      <a:pPr algn="r" rtl="0"/>
                      <a:r>
                        <a:rPr lang="es" sz="1600" dirty="0"/>
                        <a:t>TOTAL Gs.</a:t>
                      </a:r>
                      <a:endParaRPr lang="e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endParaRPr lang="e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CuadroTexto 6"/>
          <p:cNvSpPr txBox="1"/>
          <p:nvPr/>
        </p:nvSpPr>
        <p:spPr>
          <a:xfrm>
            <a:off x="1198317" y="267799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INTERVENCIÓN</a:t>
            </a:r>
          </a:p>
        </p:txBody>
      </p:sp>
      <p:sp>
        <p:nvSpPr>
          <p:cNvPr id="13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662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" name="CuadroTexto 6"/>
          <p:cNvSpPr txBox="1"/>
          <p:nvPr/>
        </p:nvSpPr>
        <p:spPr>
          <a:xfrm>
            <a:off x="1629290" y="321536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SUSTENTO TEÓRICO</a:t>
            </a:r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8" name="CuadroTexto 17"/>
          <p:cNvSpPr txBox="1"/>
          <p:nvPr/>
        </p:nvSpPr>
        <p:spPr>
          <a:xfrm>
            <a:off x="461809" y="906311"/>
            <a:ext cx="449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Antecedentes del Software</a:t>
            </a:r>
          </a:p>
        </p:txBody>
      </p:sp>
      <p:sp>
        <p:nvSpPr>
          <p:cNvPr id="19" name="Título 18"/>
          <p:cNvSpPr>
            <a:spLocks noGrp="1"/>
          </p:cNvSpPr>
          <p:nvPr>
            <p:ph type="ctrTitle"/>
          </p:nvPr>
        </p:nvSpPr>
        <p:spPr>
          <a:xfrm>
            <a:off x="556215" y="1402052"/>
            <a:ext cx="10627600" cy="443033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</a:t>
            </a:r>
          </a:p>
        </p:txBody>
      </p:sp>
      <p:sp>
        <p:nvSpPr>
          <p:cNvPr id="11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55944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8" name="CuadroTexto 17"/>
          <p:cNvSpPr txBox="1"/>
          <p:nvPr/>
        </p:nvSpPr>
        <p:spPr>
          <a:xfrm>
            <a:off x="476057" y="907436"/>
            <a:ext cx="2596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Base Teóricas</a:t>
            </a:r>
          </a:p>
        </p:txBody>
      </p:sp>
      <p:sp>
        <p:nvSpPr>
          <p:cNvPr id="19" name="Título 18"/>
          <p:cNvSpPr>
            <a:spLocks noGrp="1"/>
          </p:cNvSpPr>
          <p:nvPr>
            <p:ph type="ctrTitle"/>
          </p:nvPr>
        </p:nvSpPr>
        <p:spPr>
          <a:xfrm>
            <a:off x="556215" y="1410291"/>
            <a:ext cx="10627600" cy="442209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</a:t>
            </a:r>
          </a:p>
        </p:txBody>
      </p:sp>
      <p:sp>
        <p:nvSpPr>
          <p:cNvPr id="11" name="CuadroTexto 6"/>
          <p:cNvSpPr txBox="1"/>
          <p:nvPr/>
        </p:nvSpPr>
        <p:spPr>
          <a:xfrm>
            <a:off x="1629290" y="321536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SUSTENTO TEÓRICO</a:t>
            </a:r>
          </a:p>
        </p:txBody>
      </p:sp>
      <p:sp>
        <p:nvSpPr>
          <p:cNvPr id="12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28144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" name="CuadroTexto 6"/>
          <p:cNvSpPr txBox="1"/>
          <p:nvPr/>
        </p:nvSpPr>
        <p:spPr>
          <a:xfrm>
            <a:off x="1629290" y="321536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SUSTENTO TEÓRICO</a:t>
            </a:r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1" name="Título 18"/>
          <p:cNvSpPr>
            <a:spLocks noGrp="1"/>
          </p:cNvSpPr>
          <p:nvPr>
            <p:ph type="ctrTitle"/>
          </p:nvPr>
        </p:nvSpPr>
        <p:spPr>
          <a:xfrm>
            <a:off x="556215" y="1410291"/>
            <a:ext cx="10627600" cy="442209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</a:t>
            </a:r>
          </a:p>
        </p:txBody>
      </p:sp>
      <p:sp>
        <p:nvSpPr>
          <p:cNvPr id="14" name="CuadroTexto 17"/>
          <p:cNvSpPr txBox="1"/>
          <p:nvPr/>
        </p:nvSpPr>
        <p:spPr>
          <a:xfrm>
            <a:off x="476057" y="907436"/>
            <a:ext cx="2596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Base Teóricas</a:t>
            </a:r>
          </a:p>
        </p:txBody>
      </p:sp>
      <p:sp>
        <p:nvSpPr>
          <p:cNvPr id="12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5452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0" name="Título 18"/>
          <p:cNvSpPr>
            <a:spLocks noGrp="1"/>
          </p:cNvSpPr>
          <p:nvPr>
            <p:ph type="ctrTitle"/>
          </p:nvPr>
        </p:nvSpPr>
        <p:spPr>
          <a:xfrm>
            <a:off x="556215" y="1261535"/>
            <a:ext cx="10400109" cy="47932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2000" b="0" spc="0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GanttProject</a:t>
            </a:r>
            <a:b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2000" b="0" spc="0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StarUML</a:t>
            </a:r>
            <a: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5</a:t>
            </a:r>
            <a:b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Power </a:t>
            </a:r>
            <a:r>
              <a:rPr lang="es-PY" sz="2000" b="0" spc="0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</a:t>
            </a:r>
            <a:b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2000" b="0" spc="0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CakePHP</a:t>
            </a:r>
            <a: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2							</a:t>
            </a:r>
            <a:b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2000" b="0" spc="0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 –  </a:t>
            </a:r>
            <a:r>
              <a:rPr lang="es-PY" sz="2000" b="0" spc="0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pgAdmin</a:t>
            </a:r>
            <a: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III</a:t>
            </a:r>
            <a:b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Mozilla Firefox</a:t>
            </a:r>
            <a:b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2000" b="0" spc="0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NetBeans</a:t>
            </a:r>
            <a: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  <a:b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2000" b="0" spc="0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Y" sz="2000" b="0" spc="0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s-PY" sz="20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Y" sz="18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br>
              <a:rPr lang="es-PY" sz="18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PY" sz="200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PY" sz="2000" b="0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8" name="CuadroTexto 17"/>
          <p:cNvSpPr txBox="1"/>
          <p:nvPr/>
        </p:nvSpPr>
        <p:spPr>
          <a:xfrm>
            <a:off x="383677" y="868808"/>
            <a:ext cx="3833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Herramientas a utilizar</a:t>
            </a:r>
          </a:p>
        </p:txBody>
      </p:sp>
      <p:pic>
        <p:nvPicPr>
          <p:cNvPr id="1026" name="Picture 2" descr="Resultado de imagen para ganttproje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611" y="1362295"/>
            <a:ext cx="837339" cy="56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tarum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777" y="1945314"/>
            <a:ext cx="1395758" cy="53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php 5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590" y="2504991"/>
            <a:ext cx="629706" cy="34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sql architect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051" y="2842688"/>
            <a:ext cx="542245" cy="54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cakephp log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9" t="28936" r="20878" b="29945"/>
          <a:stretch/>
        </p:blipFill>
        <p:spPr bwMode="auto">
          <a:xfrm>
            <a:off x="8733587" y="3329786"/>
            <a:ext cx="1205948" cy="29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postgresql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051" y="3637682"/>
            <a:ext cx="680454" cy="51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mozilla firefox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475" y="4151408"/>
            <a:ext cx="339605" cy="33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netbeans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474" y="4477305"/>
            <a:ext cx="615031" cy="6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bootstrap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313" y="5083934"/>
            <a:ext cx="651351" cy="65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n para git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6" y="5762251"/>
            <a:ext cx="630209" cy="2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6"/>
          <p:cNvSpPr txBox="1"/>
          <p:nvPr/>
        </p:nvSpPr>
        <p:spPr>
          <a:xfrm>
            <a:off x="1629290" y="321536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SUSTENTO TEÓRICO</a:t>
            </a:r>
          </a:p>
        </p:txBody>
      </p:sp>
      <p:sp>
        <p:nvSpPr>
          <p:cNvPr id="22" name="Botón de acción: Hacia atrás o Anterior 8">
            <a:hlinkClick r:id="rId13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43878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8" name="CuadroTexto 17"/>
          <p:cNvSpPr txBox="1"/>
          <p:nvPr/>
        </p:nvSpPr>
        <p:spPr>
          <a:xfrm>
            <a:off x="473835" y="907289"/>
            <a:ext cx="314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Aspectos Legales</a:t>
            </a:r>
          </a:p>
        </p:txBody>
      </p:sp>
      <p:sp>
        <p:nvSpPr>
          <p:cNvPr id="11" name="CuadroTexto 6"/>
          <p:cNvSpPr txBox="1"/>
          <p:nvPr/>
        </p:nvSpPr>
        <p:spPr>
          <a:xfrm>
            <a:off x="1629290" y="321536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SUSTENTO TEÓRICO</a:t>
            </a:r>
          </a:p>
        </p:txBody>
      </p:sp>
      <p:sp>
        <p:nvSpPr>
          <p:cNvPr id="14" name="Título 18"/>
          <p:cNvSpPr>
            <a:spLocks noGrp="1"/>
          </p:cNvSpPr>
          <p:nvPr>
            <p:ph type="ctrTitle"/>
          </p:nvPr>
        </p:nvSpPr>
        <p:spPr>
          <a:xfrm>
            <a:off x="556215" y="1410291"/>
            <a:ext cx="10627600" cy="442209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</a:t>
            </a:r>
          </a:p>
        </p:txBody>
      </p:sp>
      <p:sp>
        <p:nvSpPr>
          <p:cNvPr id="12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88653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5"/>
          <p:cNvSpPr/>
          <p:nvPr/>
        </p:nvSpPr>
        <p:spPr>
          <a:xfrm>
            <a:off x="5128" y="5883202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" name="CuadroTexto 6"/>
          <p:cNvSpPr txBox="1"/>
          <p:nvPr/>
        </p:nvSpPr>
        <p:spPr>
          <a:xfrm>
            <a:off x="1629290" y="321536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400" b="1" dirty="0">
                <a:latin typeface="Arial" pitchFamily="34" charset="0"/>
                <a:cs typeface="Arial" pitchFamily="34" charset="0"/>
              </a:rPr>
              <a:t>PORTAFOLIO DE PROSPECTOS DE INVESTIGACIÓN</a:t>
            </a:r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8" name="CuadroTexto 17"/>
          <p:cNvSpPr txBox="1"/>
          <p:nvPr/>
        </p:nvSpPr>
        <p:spPr>
          <a:xfrm>
            <a:off x="111364" y="967970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Datos de la Empresa</a:t>
            </a:r>
          </a:p>
        </p:txBody>
      </p:sp>
      <p:sp>
        <p:nvSpPr>
          <p:cNvPr id="19" name="Título 18"/>
          <p:cNvSpPr>
            <a:spLocks noGrp="1"/>
          </p:cNvSpPr>
          <p:nvPr>
            <p:ph type="ctrTitle"/>
          </p:nvPr>
        </p:nvSpPr>
        <p:spPr>
          <a:xfrm>
            <a:off x="111363" y="1398331"/>
            <a:ext cx="11100333" cy="225103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b="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</a:t>
            </a:r>
          </a:p>
        </p:txBody>
      </p:sp>
      <p:sp>
        <p:nvSpPr>
          <p:cNvPr id="9" name="Título 18"/>
          <p:cNvSpPr txBox="1">
            <a:spLocks/>
          </p:cNvSpPr>
          <p:nvPr/>
        </p:nvSpPr>
        <p:spPr>
          <a:xfrm>
            <a:off x="111364" y="4133173"/>
            <a:ext cx="11082300" cy="17094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180000" tIns="180000" rIns="252000" bIns="180000" rtlCol="0" anchor="t">
            <a:noAutofit/>
          </a:bodyPr>
          <a:lstStyle>
            <a:lvl1pPr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ZA" sz="3800" b="1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s-PY" sz="1600" b="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11364" y="3690415"/>
            <a:ext cx="511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Descripción de la Organización</a:t>
            </a:r>
          </a:p>
        </p:txBody>
      </p:sp>
      <p:sp>
        <p:nvSpPr>
          <p:cNvPr id="2" name="Botón de acción: Hacia atrás o Anterior 1">
            <a:hlinkClick r:id="rId3" action="ppaction://hlinksldjump" highlightClick="1"/>
          </p:cNvPr>
          <p:cNvSpPr/>
          <p:nvPr/>
        </p:nvSpPr>
        <p:spPr>
          <a:xfrm>
            <a:off x="10016969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3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74532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" name="CuadroTexto 6"/>
          <p:cNvSpPr txBox="1"/>
          <p:nvPr/>
        </p:nvSpPr>
        <p:spPr>
          <a:xfrm>
            <a:off x="1437136" y="317569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ASPECTOS METODOLÓGICOS</a:t>
            </a:r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" name="Rectángulo redondeado 1">
            <a:hlinkClick r:id="rId3" action="ppaction://hlinksldjump"/>
          </p:cNvPr>
          <p:cNvSpPr/>
          <p:nvPr/>
        </p:nvSpPr>
        <p:spPr>
          <a:xfrm>
            <a:off x="650798" y="875489"/>
            <a:ext cx="5040000" cy="121065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1. Modalidad de Investigación:</a:t>
            </a:r>
          </a:p>
          <a:p>
            <a:r>
              <a:rPr lang="es-P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Investigación Tecnológica</a:t>
            </a:r>
          </a:p>
        </p:txBody>
      </p:sp>
      <p:sp>
        <p:nvSpPr>
          <p:cNvPr id="11" name="Rectángulo redondeado 10">
            <a:hlinkClick r:id="rId4" action="ppaction://hlinksldjump"/>
          </p:cNvPr>
          <p:cNvSpPr/>
          <p:nvPr/>
        </p:nvSpPr>
        <p:spPr>
          <a:xfrm>
            <a:off x="650798" y="2152592"/>
            <a:ext cx="5040000" cy="178759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2. Técnicas de Recolección de Datos </a:t>
            </a:r>
          </a:p>
          <a:p>
            <a:r>
              <a:rPr lang="es-P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Observación</a:t>
            </a:r>
          </a:p>
          <a:p>
            <a:endParaRPr lang="es-PY" b="1" dirty="0">
              <a:latin typeface="Arial" pitchFamily="34" charset="0"/>
              <a:cs typeface="Arial" pitchFamily="34" charset="0"/>
            </a:endParaRPr>
          </a:p>
          <a:p>
            <a:r>
              <a:rPr lang="es-PY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Métodos de Recolección de Datos</a:t>
            </a:r>
          </a:p>
          <a:p>
            <a:r>
              <a:rPr lang="es-P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Entrevista</a:t>
            </a:r>
          </a:p>
        </p:txBody>
      </p:sp>
      <p:sp>
        <p:nvSpPr>
          <p:cNvPr id="12" name="Rectángulo redondeado 11">
            <a:hlinkClick r:id="rId5" action="ppaction://hlinksldjump"/>
          </p:cNvPr>
          <p:cNvSpPr/>
          <p:nvPr/>
        </p:nvSpPr>
        <p:spPr>
          <a:xfrm>
            <a:off x="650798" y="3991476"/>
            <a:ext cx="5040000" cy="181473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3. Modalidad en la Determinación del Problema</a:t>
            </a:r>
          </a:p>
          <a:p>
            <a:r>
              <a:rPr lang="es-P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Modalidad Descriptiva</a:t>
            </a:r>
          </a:p>
          <a:p>
            <a:pPr algn="ctr"/>
            <a:endParaRPr lang="es-PY" b="1" dirty="0"/>
          </a:p>
        </p:txBody>
      </p:sp>
      <p:sp>
        <p:nvSpPr>
          <p:cNvPr id="13" name="Rectángulo redondeado 12">
            <a:hlinkClick r:id="rId6" action="ppaction://hlinksldjump"/>
          </p:cNvPr>
          <p:cNvSpPr/>
          <p:nvPr/>
        </p:nvSpPr>
        <p:spPr>
          <a:xfrm>
            <a:off x="5753824" y="883009"/>
            <a:ext cx="5040000" cy="120940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4. Análisis de la Documentación</a:t>
            </a:r>
          </a:p>
          <a:p>
            <a:r>
              <a:rPr lang="es-E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reflexión con base a los datos que fueron recabados</a:t>
            </a:r>
            <a:endParaRPr lang="es-PY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5742764" y="2147670"/>
            <a:ext cx="5040000" cy="366824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PY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5. Usuarios</a:t>
            </a:r>
          </a:p>
          <a:p>
            <a:r>
              <a:rPr lang="es-P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Administrador de sistema</a:t>
            </a:r>
          </a:p>
          <a:p>
            <a:r>
              <a:rPr lang="es-P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r>
              <a:rPr lang="es-P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r>
              <a:rPr lang="es-P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r>
              <a:rPr lang="es-P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r>
              <a:rPr lang="es-P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r>
              <a:rPr lang="es-P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r>
              <a:rPr lang="es-P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8" name="Botón de acción: Hacia atrás o Anterior 8">
            <a:hlinkClick r:id="rId7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19797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31</a:t>
            </a:fld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280086" y="900276"/>
            <a:ext cx="1080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s-PY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 modalidad es la </a:t>
            </a:r>
            <a:r>
              <a:rPr lang="es-PY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Investigación Tecnológica</a:t>
            </a:r>
            <a:r>
              <a:rPr lang="es-PY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según García-Córdoba (2007) expresa que: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PY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El conocimiento tecnológico se conforma de información de carácter operativo o ejecutable la cual posee una sólida fundamentación científica y refiere de manera precisa y detallada las acciones, los recursos y los requerimientos que promueven el tránsito de un estado actual a un estado deseable. (p. 2)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6"/>
          <p:cNvSpPr txBox="1"/>
          <p:nvPr/>
        </p:nvSpPr>
        <p:spPr>
          <a:xfrm>
            <a:off x="1437136" y="317569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ASPECTOS METODOLÓGICOS</a:t>
            </a:r>
          </a:p>
        </p:txBody>
      </p:sp>
      <p:sp>
        <p:nvSpPr>
          <p:cNvPr id="11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3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9" name="Botón de acción: Hacia atrás o Anterior 8">
            <a:hlinkClick r:id="rId2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587162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32</a:t>
            </a:fld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304794" y="902219"/>
            <a:ext cx="10800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s-P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Esta investigación utiliza </a:t>
            </a:r>
            <a:r>
              <a:rPr lang="es-PY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 observación</a:t>
            </a:r>
            <a:r>
              <a:rPr lang="es-P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como </a:t>
            </a:r>
            <a:r>
              <a:rPr lang="es-PY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técnica de recolección de datos</a:t>
            </a:r>
            <a:r>
              <a:rPr lang="es-P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según García-Córdoba (2007) es la observación, punto de partida inevitable de cualquier proceso que tenga como preocupación la realidad. Si decimos observación, no se refiere exclusivamente a la percepción visual de objetos en estudio, comprenda tocar, escuchar, probar, preguntar, leer y efectuar todas las actividades que provean de datos relativos a lo que se encuentra en estudio (p. 99).</a:t>
            </a:r>
          </a:p>
          <a:p>
            <a:pPr indent="457200">
              <a:lnSpc>
                <a:spcPct val="150000"/>
              </a:lnSpc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s-P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 cómo </a:t>
            </a:r>
            <a:r>
              <a:rPr lang="es-PY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método de recolección de datos</a:t>
            </a:r>
            <a:r>
              <a:rPr lang="es-P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s-PY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 encuesta</a:t>
            </a:r>
            <a:r>
              <a:rPr lang="es-P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según García-Córdoba (2007) la encuesta es un proceso consciente y planeado para recopilar y registrar datos generales, opiniones o sugerencias de una muestra o grupo selecto, que se logran al formular preguntas a las personas. En ellos, las modalidades de interacción más empleadas en orden de mayor a menor son: entrevistas personales, sondeos telefónicos, cuestionario por correo y discusiones en secciones de grupo (pp. 351-353).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6"/>
          <p:cNvSpPr txBox="1"/>
          <p:nvPr/>
        </p:nvSpPr>
        <p:spPr>
          <a:xfrm>
            <a:off x="1437136" y="317569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ASPECTOS METODOLÓGICOS</a:t>
            </a:r>
          </a:p>
        </p:txBody>
      </p:sp>
      <p:sp>
        <p:nvSpPr>
          <p:cNvPr id="11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3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9" name="Botón de acción: Hacia atrás o Anterior 8">
            <a:hlinkClick r:id="rId2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5769618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33</a:t>
            </a:fld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230654" y="906083"/>
            <a:ext cx="1080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s-PY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 modalidad en la determinación del problema en esta investigación es la </a:t>
            </a:r>
            <a:r>
              <a:rPr lang="es-PY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modalidad descriptiva</a:t>
            </a:r>
            <a:r>
              <a:rPr lang="es-PY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según García-Córdoba (2007) “es descriptiva cuando se señala que es lo que ocurre o está presente, resulta relevante y requiere de atención inmediata” (p.100).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6"/>
          <p:cNvSpPr txBox="1"/>
          <p:nvPr/>
        </p:nvSpPr>
        <p:spPr>
          <a:xfrm>
            <a:off x="1437136" y="317569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ASPECTOS METODOLÓGICOS</a:t>
            </a:r>
          </a:p>
        </p:txBody>
      </p:sp>
      <p:sp>
        <p:nvSpPr>
          <p:cNvPr id="11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3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9" name="Botón de acción: Hacia atrás o Anterior 8">
            <a:hlinkClick r:id="rId2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6829808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34</a:t>
            </a:fld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323093" y="906086"/>
            <a:ext cx="1080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s-PY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Análisis de la Documentación</a:t>
            </a:r>
            <a:endParaRPr lang="es-PY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s-PY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Esta investigación emplea </a:t>
            </a:r>
            <a:r>
              <a:rPr lang="es-PY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 reflexión</a:t>
            </a:r>
            <a:r>
              <a:rPr lang="es-PY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según García-Córdoba (2007) sugiere que “Con base a los datos que fueron recabados durante la documentación, ocurre la revisión, compresión y análisis del problema y los datos. Con el dominio del conocimiento es altamente probable que se generen algunas posibles respuestas al problema” (p.102).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6"/>
          <p:cNvSpPr txBox="1"/>
          <p:nvPr/>
        </p:nvSpPr>
        <p:spPr>
          <a:xfrm>
            <a:off x="1437136" y="317569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ASPECTOS METODOLÓGICOS</a:t>
            </a:r>
          </a:p>
        </p:txBody>
      </p:sp>
      <p:sp>
        <p:nvSpPr>
          <p:cNvPr id="11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3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9" name="Botón de acción: Hacia atrás o Anterior 8">
            <a:hlinkClick r:id="rId2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581964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35</a:t>
            </a:fld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323093" y="906086"/>
            <a:ext cx="108000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Wingdings" pitchFamily="2" charset="2"/>
              <a:buChar char="v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Modelo de Caso de Uso del Negocio</a:t>
            </a:r>
          </a:p>
        </p:txBody>
      </p:sp>
      <p:sp>
        <p:nvSpPr>
          <p:cNvPr id="10" name="CuadroTexto 6"/>
          <p:cNvSpPr txBox="1"/>
          <p:nvPr/>
        </p:nvSpPr>
        <p:spPr>
          <a:xfrm>
            <a:off x="1437136" y="317569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ANÁLISIS Y DISEÑO</a:t>
            </a:r>
          </a:p>
        </p:txBody>
      </p:sp>
      <p:sp>
        <p:nvSpPr>
          <p:cNvPr id="11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3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9" name="Botón de acción: Hacia atrás o Anterior 8">
            <a:hlinkClick r:id="rId2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581964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36</a:t>
            </a:fld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323093" y="906086"/>
            <a:ext cx="108000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Wingdings" pitchFamily="2" charset="2"/>
              <a:buChar char="v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Diagrama de Actividades</a:t>
            </a:r>
          </a:p>
        </p:txBody>
      </p:sp>
      <p:sp>
        <p:nvSpPr>
          <p:cNvPr id="10" name="CuadroTexto 6"/>
          <p:cNvSpPr txBox="1"/>
          <p:nvPr/>
        </p:nvSpPr>
        <p:spPr>
          <a:xfrm>
            <a:off x="1437136" y="317569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ANÁLISIS Y DISEÑO</a:t>
            </a:r>
          </a:p>
        </p:txBody>
      </p:sp>
      <p:sp>
        <p:nvSpPr>
          <p:cNvPr id="11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3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9" name="Título 18"/>
          <p:cNvSpPr>
            <a:spLocks noGrp="1"/>
          </p:cNvSpPr>
          <p:nvPr>
            <p:ph type="ctrTitle"/>
          </p:nvPr>
        </p:nvSpPr>
        <p:spPr>
          <a:xfrm>
            <a:off x="3653844" y="1955806"/>
            <a:ext cx="5040000" cy="647351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Módulo A </a:t>
            </a:r>
            <a:r>
              <a:rPr lang="es-PY" sz="1600" b="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Enlace Archivo PDF</a:t>
            </a:r>
            <a:endParaRPr lang="es-PY" sz="2000" b="0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ítulo 18"/>
          <p:cNvSpPr txBox="1">
            <a:spLocks/>
          </p:cNvSpPr>
          <p:nvPr/>
        </p:nvSpPr>
        <p:spPr>
          <a:xfrm>
            <a:off x="3653844" y="2697210"/>
            <a:ext cx="5040000" cy="6473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180000" tIns="180000" rIns="252000" bIns="180000" rtlCol="0" anchor="t">
            <a:noAutofit/>
          </a:bodyPr>
          <a:lstStyle>
            <a:lvl1pPr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ZA" sz="3800" b="1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s-PY" sz="160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Módulo B </a:t>
            </a:r>
            <a:r>
              <a:rPr lang="es-PY" sz="1600" b="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Enlace Archivo PDF</a:t>
            </a:r>
            <a:br>
              <a:rPr lang="es-PY" sz="200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br>
              <a:rPr lang="es-PY" sz="200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es-PY" sz="2000" b="0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Botón de acción: Hacia atrás o Anterior 8">
            <a:hlinkClick r:id="rId2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581964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37</a:t>
            </a:fld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323093" y="906086"/>
            <a:ext cx="108000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Wingdings" pitchFamily="2" charset="2"/>
              <a:buChar char="v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Diagramas de Caso de Usos</a:t>
            </a:r>
          </a:p>
        </p:txBody>
      </p:sp>
      <p:sp>
        <p:nvSpPr>
          <p:cNvPr id="10" name="CuadroTexto 6"/>
          <p:cNvSpPr txBox="1"/>
          <p:nvPr/>
        </p:nvSpPr>
        <p:spPr>
          <a:xfrm>
            <a:off x="1437136" y="317569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ANÁLISIS Y DISEÑO</a:t>
            </a:r>
          </a:p>
        </p:txBody>
      </p:sp>
      <p:sp>
        <p:nvSpPr>
          <p:cNvPr id="11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3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9" name="Título 18"/>
          <p:cNvSpPr>
            <a:spLocks noGrp="1"/>
          </p:cNvSpPr>
          <p:nvPr>
            <p:ph type="ctrTitle"/>
          </p:nvPr>
        </p:nvSpPr>
        <p:spPr>
          <a:xfrm>
            <a:off x="572887" y="2375935"/>
            <a:ext cx="5040000" cy="647351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Módulo A </a:t>
            </a:r>
            <a:r>
              <a:rPr lang="es-PY" sz="1600" b="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Enlace Archivo PDF</a:t>
            </a:r>
            <a:endParaRPr lang="es-PY" sz="2000" b="0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ítulo 18"/>
          <p:cNvSpPr txBox="1">
            <a:spLocks/>
          </p:cNvSpPr>
          <p:nvPr/>
        </p:nvSpPr>
        <p:spPr>
          <a:xfrm>
            <a:off x="572887" y="3496162"/>
            <a:ext cx="5040000" cy="6473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180000" tIns="180000" rIns="252000" bIns="180000" rtlCol="0" anchor="t">
            <a:noAutofit/>
          </a:bodyPr>
          <a:lstStyle>
            <a:lvl1pPr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ZA" sz="3800" b="1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s-PY" sz="160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Módulo B </a:t>
            </a:r>
            <a:r>
              <a:rPr lang="es-PY" sz="1600" b="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Enlace Archivo PDF</a:t>
            </a:r>
            <a:br>
              <a:rPr lang="es-PY" sz="200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br>
              <a:rPr lang="es-PY" sz="2000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es-PY" sz="2000" b="0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087759" y="2746002"/>
            <a:ext cx="477794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s-PY" altLang="es-PY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Diagrama de Casos de Usos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PY" altLang="es-P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Especificaciones de Casos de Usos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PY" altLang="es-P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Prototipos</a:t>
            </a:r>
            <a:endParaRPr lang="es-PY" alt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PY" altLang="es-P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Diagrama de Clases</a:t>
            </a:r>
            <a:endParaRPr lang="es-PY" alt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PY" altLang="es-P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Diagrama de Secuencias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Cerrar llave"/>
          <p:cNvSpPr/>
          <p:nvPr/>
        </p:nvSpPr>
        <p:spPr>
          <a:xfrm>
            <a:off x="5741772" y="2767913"/>
            <a:ext cx="304800" cy="2067698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ítulo 18"/>
          <p:cNvSpPr txBox="1">
            <a:spLocks/>
          </p:cNvSpPr>
          <p:nvPr/>
        </p:nvSpPr>
        <p:spPr>
          <a:xfrm>
            <a:off x="568767" y="4587791"/>
            <a:ext cx="5040000" cy="6473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80000" tIns="180000" rIns="252000" bIns="180000" rtlCol="0" anchor="t">
            <a:noAutofit/>
          </a:bodyPr>
          <a:lstStyle>
            <a:lvl1pPr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ZA" sz="3800" b="1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s-PY" sz="1600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Referencial y Seguridad</a:t>
            </a:r>
            <a:r>
              <a:rPr lang="es-PY" sz="1600" b="0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Enlace Archivo PDF</a:t>
            </a:r>
            <a:endParaRPr lang="es-PY" sz="2000" b="0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Botón de acción: Hacia atrás o Anterior 8">
            <a:hlinkClick r:id="rId2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581964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38</a:t>
            </a:fld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323093" y="906086"/>
            <a:ext cx="108000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Wingdings" pitchFamily="2" charset="2"/>
              <a:buChar char="v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Diagrama de Despliegue</a:t>
            </a:r>
          </a:p>
        </p:txBody>
      </p:sp>
      <p:sp>
        <p:nvSpPr>
          <p:cNvPr id="10" name="CuadroTexto 6"/>
          <p:cNvSpPr txBox="1"/>
          <p:nvPr/>
        </p:nvSpPr>
        <p:spPr>
          <a:xfrm>
            <a:off x="1437136" y="317569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ANÁLISIS Y DISEÑO</a:t>
            </a:r>
          </a:p>
        </p:txBody>
      </p:sp>
      <p:sp>
        <p:nvSpPr>
          <p:cNvPr id="11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3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9" name="Botón de acción: Hacia atrás o Anterior 8">
            <a:hlinkClick r:id="rId2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581964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39</a:t>
            </a:fld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323093" y="906086"/>
            <a:ext cx="108000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Wingdings" pitchFamily="2" charset="2"/>
              <a:buChar char="v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Organigrama Estructural de Módulos</a:t>
            </a:r>
          </a:p>
        </p:txBody>
      </p:sp>
      <p:sp>
        <p:nvSpPr>
          <p:cNvPr id="10" name="CuadroTexto 6"/>
          <p:cNvSpPr txBox="1"/>
          <p:nvPr/>
        </p:nvSpPr>
        <p:spPr>
          <a:xfrm>
            <a:off x="1437136" y="317569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ANÁLISIS Y DISEÑO</a:t>
            </a:r>
          </a:p>
        </p:txBody>
      </p:sp>
      <p:sp>
        <p:nvSpPr>
          <p:cNvPr id="11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3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9" name="Botón de acción: Hacia atrás o Anterior 8">
            <a:hlinkClick r:id="rId2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58196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3202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" name="CuadroTexto 6"/>
          <p:cNvSpPr txBox="1"/>
          <p:nvPr/>
        </p:nvSpPr>
        <p:spPr>
          <a:xfrm>
            <a:off x="1629290" y="321536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400" b="1" dirty="0">
                <a:latin typeface="Arial" pitchFamily="34" charset="0"/>
                <a:cs typeface="Arial" pitchFamily="34" charset="0"/>
              </a:rPr>
              <a:t>PORTAFOLIO DE PROSPECTOS DE INVESTIGACIÓN</a:t>
            </a:r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8" name="CuadroTexto 17"/>
          <p:cNvSpPr txBox="1"/>
          <p:nvPr/>
        </p:nvSpPr>
        <p:spPr>
          <a:xfrm>
            <a:off x="556215" y="1190565"/>
            <a:ext cx="5264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Organigrama de la Organización</a:t>
            </a:r>
          </a:p>
        </p:txBody>
      </p:sp>
      <p:sp>
        <p:nvSpPr>
          <p:cNvPr id="8" name="Botón de acción: Hacia atrás o Anterior 1">
            <a:hlinkClick r:id="rId3" action="ppaction://hlinksldjump" highlightClick="1"/>
          </p:cNvPr>
          <p:cNvSpPr/>
          <p:nvPr/>
        </p:nvSpPr>
        <p:spPr>
          <a:xfrm>
            <a:off x="10016969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875263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40</a:t>
            </a:fld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323093" y="906086"/>
            <a:ext cx="108000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Wingdings" pitchFamily="2" charset="2"/>
              <a:buChar char="v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Diagrama Entidad Relación </a:t>
            </a:r>
            <a:r>
              <a:rPr lang="es-PY" sz="2400" dirty="0">
                <a:latin typeface="Arial" pitchFamily="34" charset="0"/>
                <a:cs typeface="Arial" pitchFamily="34" charset="0"/>
              </a:rPr>
              <a:t>(DER)</a:t>
            </a:r>
          </a:p>
        </p:txBody>
      </p:sp>
      <p:sp>
        <p:nvSpPr>
          <p:cNvPr id="10" name="CuadroTexto 6"/>
          <p:cNvSpPr txBox="1"/>
          <p:nvPr/>
        </p:nvSpPr>
        <p:spPr>
          <a:xfrm>
            <a:off x="1437136" y="317569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ANÁLISIS Y DISEÑO</a:t>
            </a:r>
          </a:p>
        </p:txBody>
      </p:sp>
      <p:sp>
        <p:nvSpPr>
          <p:cNvPr id="11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3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9" name="Título 18"/>
          <p:cNvSpPr>
            <a:spLocks noGrp="1"/>
          </p:cNvSpPr>
          <p:nvPr>
            <p:ph type="ctrTitle"/>
          </p:nvPr>
        </p:nvSpPr>
        <p:spPr>
          <a:xfrm>
            <a:off x="3686795" y="2491266"/>
            <a:ext cx="3600000" cy="647351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DER </a:t>
            </a:r>
            <a:r>
              <a:rPr lang="es-PY" sz="1600" b="0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 Enlace Archivo PDF</a:t>
            </a:r>
            <a:endParaRPr lang="es-PY" sz="2000" b="0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Botón de acción: Hacia atrás o Anterior 8">
            <a:hlinkClick r:id="rId2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581964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" name="CuadroTexto 6"/>
          <p:cNvSpPr txBox="1"/>
          <p:nvPr/>
        </p:nvSpPr>
        <p:spPr>
          <a:xfrm>
            <a:off x="1629290" y="321536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Referencias</a:t>
            </a:r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9" name="Título 18"/>
          <p:cNvSpPr>
            <a:spLocks noGrp="1"/>
          </p:cNvSpPr>
          <p:nvPr>
            <p:ph type="ctrTitle"/>
          </p:nvPr>
        </p:nvSpPr>
        <p:spPr>
          <a:xfrm>
            <a:off x="365078" y="906310"/>
            <a:ext cx="10813784" cy="494255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b="0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</a:t>
            </a:r>
          </a:p>
        </p:txBody>
      </p:sp>
      <p:sp>
        <p:nvSpPr>
          <p:cNvPr id="8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12037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1" name="CuadroTexto 6"/>
          <p:cNvSpPr txBox="1"/>
          <p:nvPr/>
        </p:nvSpPr>
        <p:spPr>
          <a:xfrm>
            <a:off x="1629290" y="321536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Referencias</a:t>
            </a:r>
          </a:p>
        </p:txBody>
      </p:sp>
      <p:sp>
        <p:nvSpPr>
          <p:cNvPr id="13" name="Título 18"/>
          <p:cNvSpPr txBox="1">
            <a:spLocks/>
          </p:cNvSpPr>
          <p:nvPr/>
        </p:nvSpPr>
        <p:spPr>
          <a:xfrm>
            <a:off x="365078" y="906310"/>
            <a:ext cx="10813784" cy="49425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180000" tIns="180000" rIns="252000" bIns="18000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600" b="0" i="0" u="none" strike="noStrike" kern="1200" cap="none" spc="0" normalizeH="0" baseline="0" noProof="0">
                <a:ln w="0"/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Completar</a:t>
            </a:r>
            <a:endParaRPr kumimoji="0" lang="es-PY" sz="1600" b="0" i="0" u="none" strike="noStrike" kern="1200" cap="none" spc="0" normalizeH="0" baseline="0" noProof="0" dirty="0">
              <a:ln w="0"/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77048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1" name="CuadroTexto 6"/>
          <p:cNvSpPr txBox="1"/>
          <p:nvPr/>
        </p:nvSpPr>
        <p:spPr>
          <a:xfrm>
            <a:off x="1629290" y="321536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Apéndice</a:t>
            </a:r>
          </a:p>
        </p:txBody>
      </p:sp>
      <p:sp>
        <p:nvSpPr>
          <p:cNvPr id="7" name="Botón de acción: Hacia atrás o Anterior 8">
            <a:hlinkClick r:id="rId3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77048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9" name="CuadroTexto 8"/>
          <p:cNvSpPr txBox="1"/>
          <p:nvPr/>
        </p:nvSpPr>
        <p:spPr>
          <a:xfrm>
            <a:off x="2753756" y="3167753"/>
            <a:ext cx="6401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MUCHAS GRACIAS POR SU ATENCIÓN…</a:t>
            </a:r>
            <a:endParaRPr lang="es-PY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 flipV="1">
            <a:off x="5536183" y="1896967"/>
            <a:ext cx="5037372" cy="4571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Rectángulo 11"/>
          <p:cNvSpPr/>
          <p:nvPr/>
        </p:nvSpPr>
        <p:spPr>
          <a:xfrm>
            <a:off x="524154" y="5314804"/>
            <a:ext cx="5116791" cy="4571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pic>
        <p:nvPicPr>
          <p:cNvPr id="11" name="Picture 2" descr="D:\00_UTIC_2020\LogoInstitucional\Logo UTIC blanc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520" y="148281"/>
            <a:ext cx="1734018" cy="17711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CuadroTexto 5"/>
          <p:cNvSpPr txBox="1"/>
          <p:nvPr/>
        </p:nvSpPr>
        <p:spPr>
          <a:xfrm>
            <a:off x="2478193" y="307930"/>
            <a:ext cx="74799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2400" b="1" cap="all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Universidad Tecnológica  Intercontinental</a:t>
            </a:r>
            <a:endParaRPr lang="es-PY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PY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Facultad de Tecnología Informática</a:t>
            </a:r>
          </a:p>
          <a:p>
            <a:pPr algn="ctr"/>
            <a:r>
              <a:rPr lang="es-P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Licenciatura en Análisis de Sistemas Informáticos</a:t>
            </a:r>
          </a:p>
        </p:txBody>
      </p:sp>
      <p:sp>
        <p:nvSpPr>
          <p:cNvPr id="8" name="Botón de acción: Hacia atrás o Anterior 8">
            <a:hlinkClick r:id="rId4" action="ppaction://hlinksldjump" highlightClick="1"/>
          </p:cNvPr>
          <p:cNvSpPr/>
          <p:nvPr/>
        </p:nvSpPr>
        <p:spPr>
          <a:xfrm>
            <a:off x="9940578" y="6221601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38422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" name="CuadroTexto 6"/>
          <p:cNvSpPr txBox="1"/>
          <p:nvPr/>
        </p:nvSpPr>
        <p:spPr>
          <a:xfrm>
            <a:off x="1629290" y="321536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400" b="1" dirty="0">
                <a:latin typeface="Arial" pitchFamily="34" charset="0"/>
                <a:cs typeface="Arial" pitchFamily="34" charset="0"/>
              </a:rPr>
              <a:t>PORTAFOLIO DE PROSPECTOS DE INVESTIGACIÓN</a:t>
            </a:r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8" name="CuadroTexto 17"/>
          <p:cNvSpPr txBox="1"/>
          <p:nvPr/>
        </p:nvSpPr>
        <p:spPr>
          <a:xfrm>
            <a:off x="556215" y="984470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Planteamiento del Problema</a:t>
            </a:r>
          </a:p>
        </p:txBody>
      </p:sp>
      <p:sp>
        <p:nvSpPr>
          <p:cNvPr id="19" name="Título 18"/>
          <p:cNvSpPr>
            <a:spLocks noGrp="1"/>
          </p:cNvSpPr>
          <p:nvPr>
            <p:ph type="ctrTitle"/>
          </p:nvPr>
        </p:nvSpPr>
        <p:spPr>
          <a:xfrm>
            <a:off x="640621" y="1517938"/>
            <a:ext cx="10627600" cy="43144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b="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</a:t>
            </a:r>
          </a:p>
        </p:txBody>
      </p:sp>
      <p:sp>
        <p:nvSpPr>
          <p:cNvPr id="11" name="Botón de acción: Hacia atrás o Anterior 1">
            <a:hlinkClick r:id="rId3" action="ppaction://hlinksldjump" highlightClick="1"/>
          </p:cNvPr>
          <p:cNvSpPr/>
          <p:nvPr/>
        </p:nvSpPr>
        <p:spPr>
          <a:xfrm>
            <a:off x="10016969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64677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" name="CuadroTexto 6"/>
          <p:cNvSpPr txBox="1"/>
          <p:nvPr/>
        </p:nvSpPr>
        <p:spPr>
          <a:xfrm>
            <a:off x="1629290" y="321536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400" b="1" dirty="0">
                <a:latin typeface="Arial" pitchFamily="34" charset="0"/>
                <a:cs typeface="Arial" pitchFamily="34" charset="0"/>
              </a:rPr>
              <a:t>PORTAFOLIO DE PROSPECTOS DE INVESTIGACIÓN</a:t>
            </a:r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8" name="CuadroTexto 17"/>
          <p:cNvSpPr txBox="1"/>
          <p:nvPr/>
        </p:nvSpPr>
        <p:spPr>
          <a:xfrm>
            <a:off x="0" y="1207040"/>
            <a:ext cx="4392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Formulación del Problema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361882" y="2547922"/>
            <a:ext cx="5040000" cy="174134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¿Cómo se procesan las informaciones en los módulos de A, B y C para la empresa “Nombre”?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61882" y="1916165"/>
            <a:ext cx="504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Pregunta General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966283" y="1899690"/>
            <a:ext cx="504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Objetivo General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5966283" y="2533808"/>
            <a:ext cx="5040000" cy="17554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Describir el procesamiento de las informaciones en los módulos de A, B y C.</a:t>
            </a:r>
            <a:endParaRPr lang="es-E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Botón de acción: Hacia atrás o Anterior 1">
            <a:hlinkClick r:id="rId3" action="ppaction://hlinksldjump" highlightClick="1"/>
          </p:cNvPr>
          <p:cNvSpPr/>
          <p:nvPr/>
        </p:nvSpPr>
        <p:spPr>
          <a:xfrm>
            <a:off x="10016969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4326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" name="CuadroTexto 6"/>
          <p:cNvSpPr txBox="1"/>
          <p:nvPr/>
        </p:nvSpPr>
        <p:spPr>
          <a:xfrm>
            <a:off x="1629290" y="321536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400" b="1" dirty="0">
                <a:latin typeface="Arial" pitchFamily="34" charset="0"/>
                <a:cs typeface="Arial" pitchFamily="34" charset="0"/>
              </a:rPr>
              <a:t>PORTAFOLIO DE PROSPECTOS DE INVESTIGACIÓN</a:t>
            </a:r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Rectángulo redondeado 11"/>
          <p:cNvSpPr/>
          <p:nvPr/>
        </p:nvSpPr>
        <p:spPr>
          <a:xfrm>
            <a:off x="586940" y="2321167"/>
            <a:ext cx="5040000" cy="108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¿Cuáles son los eventos en los módulos de A, B y C?</a:t>
            </a:r>
          </a:p>
        </p:txBody>
      </p:sp>
      <p:sp>
        <p:nvSpPr>
          <p:cNvPr id="19" name="Rectángulo redondeado 11"/>
          <p:cNvSpPr/>
          <p:nvPr/>
        </p:nvSpPr>
        <p:spPr>
          <a:xfrm>
            <a:off x="586940" y="3453873"/>
            <a:ext cx="5040000" cy="108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¿Cuál será el cuadro de requerimiento que permita obtener los eventos, requerimientos, estímulo y respuesta?</a:t>
            </a:r>
          </a:p>
        </p:txBody>
      </p:sp>
      <p:sp>
        <p:nvSpPr>
          <p:cNvPr id="20" name="Rectángulo redondeado 11"/>
          <p:cNvSpPr/>
          <p:nvPr/>
        </p:nvSpPr>
        <p:spPr>
          <a:xfrm>
            <a:off x="586940" y="4582457"/>
            <a:ext cx="5040000" cy="108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¿Cuál será la lista de requerimiento que permita definir el alcance del sistema en sus módulos de A, B y C?</a:t>
            </a:r>
            <a:endParaRPr lang="es-PY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ángulo redondeado 11"/>
          <p:cNvSpPr/>
          <p:nvPr/>
        </p:nvSpPr>
        <p:spPr>
          <a:xfrm>
            <a:off x="5920940" y="2321167"/>
            <a:ext cx="504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Identificar los eventos en los módulos de A, B y C</a:t>
            </a:r>
          </a:p>
        </p:txBody>
      </p:sp>
      <p:sp>
        <p:nvSpPr>
          <p:cNvPr id="22" name="Rectángulo redondeado 11"/>
          <p:cNvSpPr/>
          <p:nvPr/>
        </p:nvSpPr>
        <p:spPr>
          <a:xfrm>
            <a:off x="5920940" y="3453873"/>
            <a:ext cx="504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Construir el cuadro de requerimiento que permita obtener los eventos, requerimientos, estímulo y respuesta</a:t>
            </a:r>
          </a:p>
        </p:txBody>
      </p:sp>
      <p:sp>
        <p:nvSpPr>
          <p:cNvPr id="23" name="Rectángulo redondeado 11"/>
          <p:cNvSpPr/>
          <p:nvPr/>
        </p:nvSpPr>
        <p:spPr>
          <a:xfrm>
            <a:off x="5920940" y="4582457"/>
            <a:ext cx="504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Elaborar la lista de requerimiento que permita definir el alcance del sistema en sus módulos de A, B y C</a:t>
            </a:r>
          </a:p>
        </p:txBody>
      </p:sp>
      <p:sp>
        <p:nvSpPr>
          <p:cNvPr id="24" name="CuadroTexto 17"/>
          <p:cNvSpPr txBox="1"/>
          <p:nvPr/>
        </p:nvSpPr>
        <p:spPr>
          <a:xfrm>
            <a:off x="0" y="1207040"/>
            <a:ext cx="4392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Formulación del Problema</a:t>
            </a:r>
          </a:p>
        </p:txBody>
      </p:sp>
      <p:sp>
        <p:nvSpPr>
          <p:cNvPr id="18" name="CuadroTexto 3"/>
          <p:cNvSpPr txBox="1"/>
          <p:nvPr/>
        </p:nvSpPr>
        <p:spPr>
          <a:xfrm>
            <a:off x="586940" y="1800834"/>
            <a:ext cx="504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Preguntas específicas</a:t>
            </a:r>
          </a:p>
        </p:txBody>
      </p:sp>
      <p:sp>
        <p:nvSpPr>
          <p:cNvPr id="25" name="CuadroTexto 11"/>
          <p:cNvSpPr txBox="1"/>
          <p:nvPr/>
        </p:nvSpPr>
        <p:spPr>
          <a:xfrm>
            <a:off x="5920940" y="1800834"/>
            <a:ext cx="504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Objetivos Específicos</a:t>
            </a:r>
          </a:p>
        </p:txBody>
      </p:sp>
      <p:sp>
        <p:nvSpPr>
          <p:cNvPr id="26" name="Botón de acción: Hacia atrás o Anterior 1">
            <a:hlinkClick r:id="rId3" action="ppaction://hlinksldjump" highlightClick="1"/>
          </p:cNvPr>
          <p:cNvSpPr/>
          <p:nvPr/>
        </p:nvSpPr>
        <p:spPr>
          <a:xfrm>
            <a:off x="10016969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5508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" name="CuadroTexto 6"/>
          <p:cNvSpPr txBox="1"/>
          <p:nvPr/>
        </p:nvSpPr>
        <p:spPr>
          <a:xfrm>
            <a:off x="1629290" y="321536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400" b="1" dirty="0">
                <a:latin typeface="Arial" pitchFamily="34" charset="0"/>
                <a:cs typeface="Arial" pitchFamily="34" charset="0"/>
              </a:rPr>
              <a:t>PORTAFOLIO DE PROSPECTOS DE INVESTIGACIÓN</a:t>
            </a:r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8" name="CuadroTexto 17"/>
          <p:cNvSpPr txBox="1"/>
          <p:nvPr/>
        </p:nvSpPr>
        <p:spPr>
          <a:xfrm>
            <a:off x="-8182" y="1197691"/>
            <a:ext cx="533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Justificación de la investigación </a:t>
            </a:r>
          </a:p>
        </p:txBody>
      </p:sp>
      <p:sp>
        <p:nvSpPr>
          <p:cNvPr id="19" name="Título 18"/>
          <p:cNvSpPr>
            <a:spLocks noGrp="1"/>
          </p:cNvSpPr>
          <p:nvPr>
            <p:ph type="ctrTitle"/>
          </p:nvPr>
        </p:nvSpPr>
        <p:spPr>
          <a:xfrm>
            <a:off x="534473" y="1727085"/>
            <a:ext cx="10627600" cy="409706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b="0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</a:t>
            </a:r>
          </a:p>
        </p:txBody>
      </p:sp>
      <p:sp>
        <p:nvSpPr>
          <p:cNvPr id="11" name="Botón de acción: Hacia atrás o Anterior 1">
            <a:hlinkClick r:id="rId3" action="ppaction://hlinksldjump" highlightClick="1"/>
          </p:cNvPr>
          <p:cNvSpPr/>
          <p:nvPr/>
        </p:nvSpPr>
        <p:spPr>
          <a:xfrm>
            <a:off x="10016969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16967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5"/>
          <p:cNvSpPr/>
          <p:nvPr/>
        </p:nvSpPr>
        <p:spPr>
          <a:xfrm>
            <a:off x="5128" y="5880295"/>
            <a:ext cx="11347499" cy="97770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" name="CuadroTexto 6"/>
          <p:cNvSpPr txBox="1"/>
          <p:nvPr/>
        </p:nvSpPr>
        <p:spPr>
          <a:xfrm>
            <a:off x="1629290" y="321536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>
                <a:latin typeface="Arial" pitchFamily="34" charset="0"/>
                <a:cs typeface="Arial" pitchFamily="34" charset="0"/>
              </a:rPr>
              <a:t>REDUCCIÓN DE INFORMACIONES</a:t>
            </a:r>
          </a:p>
        </p:txBody>
      </p:sp>
      <p:sp>
        <p:nvSpPr>
          <p:cNvPr id="10" name="Rectángulo 9"/>
          <p:cNvSpPr/>
          <p:nvPr/>
        </p:nvSpPr>
        <p:spPr>
          <a:xfrm rot="5400000">
            <a:off x="8343313" y="3009316"/>
            <a:ext cx="6858001" cy="83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Rectángulo 14"/>
          <p:cNvSpPr/>
          <p:nvPr/>
        </p:nvSpPr>
        <p:spPr>
          <a:xfrm>
            <a:off x="0" y="6518080"/>
            <a:ext cx="556215" cy="339919"/>
          </a:xfrm>
          <a:prstGeom prst="rect">
            <a:avLst/>
          </a:prstGeom>
          <a:solidFill>
            <a:srgbClr val="E80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8" name="CuadroTexto 17"/>
          <p:cNvSpPr txBox="1"/>
          <p:nvPr/>
        </p:nvSpPr>
        <p:spPr>
          <a:xfrm>
            <a:off x="0" y="1726741"/>
            <a:ext cx="658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Lista de Requerimiento o alcance técnico</a:t>
            </a:r>
          </a:p>
        </p:txBody>
      </p:sp>
      <p:sp>
        <p:nvSpPr>
          <p:cNvPr id="19" name="Título 18"/>
          <p:cNvSpPr>
            <a:spLocks noGrp="1"/>
          </p:cNvSpPr>
          <p:nvPr>
            <p:ph type="ctrTitle"/>
          </p:nvPr>
        </p:nvSpPr>
        <p:spPr>
          <a:xfrm>
            <a:off x="2349670" y="2153506"/>
            <a:ext cx="3600000" cy="3669265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50000"/>
              </a:lnSpc>
            </a:pPr>
            <a:r>
              <a:rPr lang="es-PY" sz="1600" spc="0" dirty="0">
                <a:ln w="0"/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Gestión Módulo A</a:t>
            </a:r>
            <a:br>
              <a:rPr lang="es-PY" sz="1800" spc="0" dirty="0">
                <a:ln w="0"/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s-PY" sz="1400" b="0" spc="0" dirty="0">
                <a:ln w="0"/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Registrar</a:t>
            </a:r>
            <a:endParaRPr lang="es-PY" sz="2000" b="0" spc="0" dirty="0">
              <a:ln w="0"/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ítulo 18"/>
          <p:cNvSpPr txBox="1">
            <a:spLocks/>
          </p:cNvSpPr>
          <p:nvPr/>
        </p:nvSpPr>
        <p:spPr>
          <a:xfrm>
            <a:off x="6049506" y="2153506"/>
            <a:ext cx="3600000" cy="36692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180000" tIns="180000" rIns="252000" bIns="180000" rtlCol="0" anchor="t">
            <a:noAutofit/>
          </a:bodyPr>
          <a:lstStyle>
            <a:lvl1pPr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ZA" sz="3800" b="1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s-PY" sz="1600" spc="0" dirty="0">
                <a:ln w="0"/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Gestión Módulo B</a:t>
            </a:r>
            <a:br>
              <a:rPr lang="es-PY" sz="2000" b="0" spc="0" dirty="0">
                <a:ln w="0"/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s-PY" sz="1400" b="0" spc="0" dirty="0">
                <a:ln w="0"/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Registrar </a:t>
            </a:r>
            <a:br>
              <a:rPr lang="es-PY" sz="2000" spc="0" dirty="0">
                <a:ln w="0"/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br>
              <a:rPr lang="es-PY" sz="2000" spc="0" dirty="0">
                <a:ln w="0"/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s-PY" sz="2000" b="0" spc="0" dirty="0">
              <a:ln w="0"/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50358" y="727782"/>
            <a:ext cx="4451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hlinkClick r:id="rId3" action="ppaction://hlinksldjump" tooltip="Eventos"/>
              </a:rPr>
              <a:t>Relevamiento de datos</a:t>
            </a:r>
            <a:endParaRPr lang="es-PY" sz="2000" b="1" dirty="0">
              <a:solidFill>
                <a:srgbClr val="002060"/>
              </a:solidFill>
              <a:latin typeface="Arial" pitchFamily="34" charset="0"/>
              <a:cs typeface="Arial" pitchFamily="34" charset="0"/>
              <a:hlinkClick r:id="rId4" action="ppaction://hlinkfile" tooltip="Eventos"/>
            </a:endParaRPr>
          </a:p>
          <a:p>
            <a:r>
              <a:rPr lang="es-PY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hlinkClick r:id="rId5" action="ppaction://hlinksldjump" tooltip="Eventos"/>
              </a:rPr>
              <a:t>Extracción del Evento</a:t>
            </a:r>
            <a:endParaRPr lang="es-PY" sz="500" b="1" dirty="0">
              <a:latin typeface="Arial" pitchFamily="34" charset="0"/>
              <a:cs typeface="Arial" pitchFamily="34" charset="0"/>
            </a:endParaRPr>
          </a:p>
          <a:p>
            <a:r>
              <a:rPr lang="es-PY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 action="ppaction://hlinksldjump"/>
              </a:rPr>
              <a:t>Cuadro de Requerimientos</a:t>
            </a:r>
            <a:endParaRPr lang="es-PY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Botón de acción: Hacia atrás o Anterior 1">
            <a:hlinkClick r:id="rId7" action="ppaction://hlinksldjump" highlightClick="1"/>
          </p:cNvPr>
          <p:cNvSpPr/>
          <p:nvPr/>
        </p:nvSpPr>
        <p:spPr>
          <a:xfrm>
            <a:off x="10016969" y="6213280"/>
            <a:ext cx="932329" cy="339919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789399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6dc4bcd6-49db-4c07-9060-8acfc67cef9f"/>
    <ds:schemaRef ds:uri="fb0879af-3eba-417a-a55a-ffe6dcd6ca7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1572</Words>
  <Application>Microsoft Office PowerPoint</Application>
  <PresentationFormat>Panorámica</PresentationFormat>
  <Paragraphs>290</Paragraphs>
  <Slides>44</Slides>
  <Notes>32</Notes>
  <HiddenSlides>20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Constantia</vt:lpstr>
      <vt:lpstr>Times New Roman</vt:lpstr>
      <vt:lpstr>Wingdings</vt:lpstr>
      <vt:lpstr>Wingdings 2</vt:lpstr>
      <vt:lpstr>Flujo</vt:lpstr>
      <vt:lpstr>Presentación de PowerPoint</vt:lpstr>
      <vt:lpstr>Presentación de PowerPoint</vt:lpstr>
      <vt:lpstr>Completar</vt:lpstr>
      <vt:lpstr>Presentación de PowerPoint</vt:lpstr>
      <vt:lpstr>Completar</vt:lpstr>
      <vt:lpstr>Presentación de PowerPoint</vt:lpstr>
      <vt:lpstr>Presentación de PowerPoint</vt:lpstr>
      <vt:lpstr>Completar</vt:lpstr>
      <vt:lpstr>Gestión Módulo A Registrar</vt:lpstr>
      <vt:lpstr>Módulo A Completar con las preguntas y respuestas de los involucrados en el módulo. </vt:lpstr>
      <vt:lpstr>Módulo A Completar con las preguntas y respuestas de los involucrados en el módulo. </vt:lpstr>
      <vt:lpstr>Módulo A Completar con las preguntas y respuestas de los involucrados en el módulo. </vt:lpstr>
      <vt:lpstr>Módulo B Completar con las preguntas y respuestas de los involucrados en el módulo. </vt:lpstr>
      <vt:lpstr>Módulo B Completar con las preguntas y respuestas de los involucrados en el módulo.  </vt:lpstr>
      <vt:lpstr>Módulo B Completar con las preguntas y respuestas de los involucrados en el módulo. </vt:lpstr>
      <vt:lpstr>Gestión Módulo A Completar con las extracciones de eventos de las gestiones a realizar. </vt:lpstr>
      <vt:lpstr>Gestión Módulo B Completar con las extracciones de eventos de las gestiones a realizar.</vt:lpstr>
      <vt:lpstr>            Gestión Módulo A                                 </vt:lpstr>
      <vt:lpstr>            Gestión Módulo B                                 </vt:lpstr>
      <vt:lpstr>Pregunta General ¿Cuál será el sistema informático que permita procesar las informaciones en los módulos de compra, venta y servicio?</vt:lpstr>
      <vt:lpstr>Completar</vt:lpstr>
      <vt:lpstr>Completar</vt:lpstr>
      <vt:lpstr>Presentación de PowerPoint</vt:lpstr>
      <vt:lpstr>Presentación de PowerPoint</vt:lpstr>
      <vt:lpstr>Completar</vt:lpstr>
      <vt:lpstr>Completar</vt:lpstr>
      <vt:lpstr>Completar</vt:lpstr>
      <vt:lpstr>GanttProject StarUML  PHP 5 SQL Power Architect CakePHP  2        PostgreSQL 10 –  pgAdmin III Mozilla Firefox NetBeans IDE Bootstrap  Git            </vt:lpstr>
      <vt:lpstr>Completar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Módulo A – Enlace Archivo PDF</vt:lpstr>
      <vt:lpstr>Módulo A – Enlace Archivo PDF</vt:lpstr>
      <vt:lpstr>Presentación de PowerPoint</vt:lpstr>
      <vt:lpstr>Presentación de PowerPoint</vt:lpstr>
      <vt:lpstr>DER - Enlace Archivo PDF</vt:lpstr>
      <vt:lpstr>Completar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 Tecnológica  Intercontinental</dc:title>
  <dc:creator/>
  <cp:lastModifiedBy/>
  <cp:revision>2</cp:revision>
  <dcterms:created xsi:type="dcterms:W3CDTF">2019-04-22T01:45:05Z</dcterms:created>
  <dcterms:modified xsi:type="dcterms:W3CDTF">2023-11-11T13:03:16Z</dcterms:modified>
</cp:coreProperties>
</file>