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6" r:id="rId3"/>
    <p:sldId id="258" r:id="rId4"/>
    <p:sldId id="274" r:id="rId5"/>
    <p:sldId id="277" r:id="rId6"/>
    <p:sldId id="267" r:id="rId7"/>
    <p:sldId id="259" r:id="rId8"/>
    <p:sldId id="285" r:id="rId9"/>
    <p:sldId id="286" r:id="rId10"/>
    <p:sldId id="268" r:id="rId11"/>
    <p:sldId id="260" r:id="rId12"/>
    <p:sldId id="282" r:id="rId13"/>
    <p:sldId id="281" r:id="rId14"/>
    <p:sldId id="284" r:id="rId15"/>
    <p:sldId id="279" r:id="rId16"/>
    <p:sldId id="288" r:id="rId17"/>
    <p:sldId id="280" r:id="rId18"/>
    <p:sldId id="287" r:id="rId19"/>
    <p:sldId id="270" r:id="rId20"/>
    <p:sldId id="283" r:id="rId21"/>
    <p:sldId id="262" r:id="rId22"/>
    <p:sldId id="278" r:id="rId23"/>
    <p:sldId id="275" r:id="rId24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00"/>
    <a:srgbClr val="9AA602"/>
    <a:srgbClr val="C45D08"/>
    <a:srgbClr val="33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10" y="-9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748C-3494-4859-854A-134472404034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D932-AC25-418D-8E8C-F1C10E5DF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D20D-C113-444C-A014-051E812D45C1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D19A-3264-42BB-A53E-9F57FB08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20120703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signal transduction, the polarizations of signals are amplified step-by-step.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09600" y="4114800"/>
          <a:ext cx="8686800" cy="6665134"/>
        </p:xfrm>
        <a:graphic>
          <a:graphicData uri="http://schemas.openxmlformats.org/presentationml/2006/ole">
            <p:oleObj spid="_x0000_s2053" name="SPW 11.0 Graph" r:id="rId3" imgW="5423400" imgH="4161600" progId="SigmaPlotGraphicObject.10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296400" y="3246814"/>
          <a:ext cx="8534400" cy="9173786"/>
        </p:xfrm>
        <a:graphic>
          <a:graphicData uri="http://schemas.openxmlformats.org/presentationml/2006/ole">
            <p:oleObj spid="_x0000_s2054" name="SPW 11.0 Graph" r:id="rId4" imgW="5360760" imgH="576216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0" y="3581400"/>
          <a:ext cx="9220200" cy="7754015"/>
        </p:xfrm>
        <a:graphic>
          <a:graphicData uri="http://schemas.openxmlformats.org/presentationml/2006/ole">
            <p:oleObj spid="_x0000_s66562" name="SPW 11.0 Graph" r:id="rId3" imgW="5500800" imgH="4626720" progId="SigmaPlotGraphicObject.10">
              <p:embed/>
            </p:oleObj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067800" y="3581400"/>
          <a:ext cx="8991600" cy="7546756"/>
        </p:xfrm>
        <a:graphic>
          <a:graphicData uri="http://schemas.openxmlformats.org/presentationml/2006/ole">
            <p:oleObj spid="_x0000_s66563" name="SPW 11.0 Graph" r:id="rId4" imgW="5454360" imgH="456732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0" y="3276600"/>
          <a:ext cx="8603693" cy="6705600"/>
        </p:xfrm>
        <a:graphic>
          <a:graphicData uri="http://schemas.openxmlformats.org/presentationml/2006/ole">
            <p:oleObj spid="_x0000_s65538" name="SPW 11.0 Graph" r:id="rId3" imgW="5483880" imgH="4274280" progId="SigmaPlotGraphicObject.10">
              <p:embed/>
            </p:oleObj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2827338"/>
          <a:ext cx="8534400" cy="7145337"/>
        </p:xfrm>
        <a:graphic>
          <a:graphicData uri="http://schemas.openxmlformats.org/presentationml/2006/ole">
            <p:oleObj spid="_x0000_s65539" name="SPW 11.0 Graph" r:id="rId4" imgW="5454360" imgH="4567320" progId="SigmaPlotGraphicObject.10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829800" y="10744200"/>
          <a:ext cx="7837488" cy="1929515"/>
        </p:xfrm>
        <a:graphic>
          <a:graphicData uri="http://schemas.openxmlformats.org/presentationml/2006/ole">
            <p:oleObj spid="_x0000_s65540" name="Equation" r:id="rId5" imgW="2476440" imgH="609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733800" y="1752600"/>
          <a:ext cx="10210800" cy="10975780"/>
        </p:xfrm>
        <a:graphic>
          <a:graphicData uri="http://schemas.openxmlformats.org/presentationml/2006/ole">
            <p:oleObj spid="_x0000_s67587" name="SPW 11.0 Graph" r:id="rId3" imgW="5360760" imgH="576216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Actin</a:t>
            </a:r>
            <a:r>
              <a:rPr lang="en-US" dirty="0" smtClean="0"/>
              <a:t> effect on </a:t>
            </a:r>
            <a:r>
              <a:rPr lang="en-US" dirty="0" err="1" smtClean="0"/>
              <a:t>arrestin</a:t>
            </a:r>
            <a:r>
              <a:rPr lang="en-US" dirty="0" smtClean="0"/>
              <a:t> translocation</a:t>
            </a:r>
            <a:endParaRPr lang="en-US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114800" y="3581400"/>
          <a:ext cx="9796169" cy="8001000"/>
        </p:xfrm>
        <a:graphic>
          <a:graphicData uri="http://schemas.openxmlformats.org/presentationml/2006/ole">
            <p:oleObj spid="_x0000_s59394" name="SPW 11.0 Graph" r:id="rId3" imgW="5535720" imgH="452124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4495800"/>
            <a:ext cx="4876800" cy="4876800"/>
          </a:xfrm>
        </p:spPr>
      </p:pic>
      <p:pic>
        <p:nvPicPr>
          <p:cNvPr id="5" name="Picture 4" descr="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11000" y="4419600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10439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73000" y="10363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Nocodazole</a:t>
            </a:r>
            <a:r>
              <a:rPr lang="en-US" dirty="0" smtClean="0"/>
              <a:t> treat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Nocodazole</a:t>
            </a:r>
            <a:r>
              <a:rPr lang="en-US" dirty="0" smtClean="0"/>
              <a:t> inhibit the microtubule and </a:t>
            </a:r>
            <a:r>
              <a:rPr lang="en-US" dirty="0" err="1" smtClean="0"/>
              <a:t>arrestin</a:t>
            </a:r>
            <a:r>
              <a:rPr lang="en-US" dirty="0" smtClean="0"/>
              <a:t> polarization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114800" y="4191000"/>
          <a:ext cx="10246641" cy="7772400"/>
        </p:xfrm>
        <a:graphic>
          <a:graphicData uri="http://schemas.openxmlformats.org/presentationml/2006/ole">
            <p:oleObj spid="_x0000_s60418" name="SPW 11.0 Graph" r:id="rId3" imgW="5546520" imgH="419688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expressed </a:t>
            </a:r>
            <a:r>
              <a:rPr lang="en-US" dirty="0" err="1" smtClean="0"/>
              <a:t>arrestin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3733800" y="3962400"/>
          <a:ext cx="10515600" cy="7498391"/>
        </p:xfrm>
        <a:graphic>
          <a:graphicData uri="http://schemas.openxmlformats.org/presentationml/2006/ole">
            <p:oleObj spid="_x0000_s70658" name="SPW 11.0 Graph" r:id="rId3" imgW="5610240" imgH="399996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276599" y="3429000"/>
          <a:ext cx="11692379" cy="9296400"/>
        </p:xfrm>
        <a:graphic>
          <a:graphicData uri="http://schemas.openxmlformats.org/presentationml/2006/ole">
            <p:oleObj spid="_x0000_s55299" name="SPW 11.0 Graph" r:id="rId3" imgW="5433120" imgH="430848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Schematic illustrate the signaling events after the </a:t>
            </a:r>
            <a:r>
              <a:rPr lang="en-US" dirty="0" err="1" smtClean="0"/>
              <a:t>angiotensin</a:t>
            </a:r>
            <a:r>
              <a:rPr lang="en-US" dirty="0" smtClean="0"/>
              <a:t> stimulation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81600"/>
            <a:ext cx="16459200" cy="2286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2667000"/>
          <a:ext cx="9928084" cy="7772400"/>
        </p:xfrm>
        <a:graphic>
          <a:graphicData uri="http://schemas.openxmlformats.org/presentationml/2006/ole">
            <p:oleObj spid="_x0000_s4098" name="SPW 11.0 Graph" r:id="rId3" imgW="5551920" imgH="4335840" progId="SigmaPlotGraphicObject.10">
              <p:embed/>
            </p:oleObj>
          </a:graphicData>
        </a:graphic>
      </p:graphicFrame>
      <p:pic>
        <p:nvPicPr>
          <p:cNvPr id="4" name="Picture 3" descr="700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74416" y="4267200"/>
            <a:ext cx="6908784" cy="457199"/>
          </a:xfrm>
          <a:prstGeom prst="rect">
            <a:avLst/>
          </a:prstGeom>
        </p:spPr>
      </p:pic>
      <p:pic>
        <p:nvPicPr>
          <p:cNvPr id="5" name="Picture 4" descr="8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5200" y="4724400"/>
            <a:ext cx="6942048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0" y="43434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pERK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53600" y="4953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Tubulin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049000" y="6248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KD     Native     OE1       OE2     OE3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dFRET_2hr_30Ang_7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953000"/>
            <a:ext cx="10668000" cy="742950"/>
          </a:xfrm>
          <a:prstGeom prst="rect">
            <a:avLst/>
          </a:prstGeom>
        </p:spPr>
      </p:pic>
      <p:pic>
        <p:nvPicPr>
          <p:cNvPr id="5" name="Picture 4" descr="AdFRET_2hr_30Ang_8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5943600"/>
            <a:ext cx="106680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029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94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Tubulin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7162800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0.016ng 0.05ng 0.16ng 0.5ng 1.6ng   5ng   16ng   50ng  160ng</a:t>
            </a:r>
            <a:endParaRPr lang="en-US" dirty="0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6096000" y="8458200"/>
          <a:ext cx="5494337" cy="4467225"/>
        </p:xfrm>
        <a:graphic>
          <a:graphicData uri="http://schemas.openxmlformats.org/presentationml/2006/ole">
            <p:oleObj spid="_x0000_s57345" name="SPW 11.0 Graph" r:id="rId5" imgW="5495040" imgH="446796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981200" y="1981200"/>
          <a:ext cx="12079405" cy="10134600"/>
        </p:xfrm>
        <a:graphic>
          <a:graphicData uri="http://schemas.openxmlformats.org/presentationml/2006/ole">
            <p:oleObj spid="_x0000_s53250" name="SPW 11.0 Graph" r:id="rId3" imgW="5334480" imgH="446580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ctur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15773400" cy="9448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4038600"/>
          <a:ext cx="8328443" cy="6781800"/>
        </p:xfrm>
        <a:graphic>
          <a:graphicData uri="http://schemas.openxmlformats.org/presentationml/2006/ole">
            <p:oleObj spid="_x0000_s33794" name="SPW 11.0 Graph" r:id="rId3" imgW="5541840" imgH="4502160" progId="SigmaPlotGraphicObject.10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9296400" y="3962400"/>
          <a:ext cx="8049160" cy="7010400"/>
        </p:xfrm>
        <a:graphic>
          <a:graphicData uri="http://schemas.openxmlformats.org/presentationml/2006/ole">
            <p:oleObj spid="_x0000_s33795" name="SPW 11.0 Graph" r:id="rId4" imgW="5190480" imgH="452124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1125200" y="8229600"/>
          <a:ext cx="6064466" cy="5029200"/>
        </p:xfrm>
        <a:graphic>
          <a:graphicData uri="http://schemas.openxmlformats.org/presentationml/2006/ole">
            <p:oleObj spid="_x0000_s51201" name="SPW 11.0 Graph" r:id="rId3" imgW="5430600" imgH="4504320" progId="SigmaPlotGraphicObject.10">
              <p:embed/>
            </p:oleObj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85800" y="3124200"/>
          <a:ext cx="5867400" cy="4929172"/>
        </p:xfrm>
        <a:graphic>
          <a:graphicData uri="http://schemas.openxmlformats.org/presentationml/2006/ole">
            <p:oleObj spid="_x0000_s51202" name="SPW 11.0 Graph" r:id="rId4" imgW="5360760" imgH="4504320" progId="SigmaPlotGraphicObject.10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85800" y="8382000"/>
          <a:ext cx="5867400" cy="4929172"/>
        </p:xfrm>
        <a:graphic>
          <a:graphicData uri="http://schemas.openxmlformats.org/presentationml/2006/ole">
            <p:oleObj spid="_x0000_s51203" name="SPW 11.0 Graph" r:id="rId5" imgW="5370840" imgH="4502160" progId="SigmaPlotGraphicObject.10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1201400" y="3124200"/>
          <a:ext cx="6019800" cy="5072305"/>
        </p:xfrm>
        <a:graphic>
          <a:graphicData uri="http://schemas.openxmlformats.org/presentationml/2006/ole">
            <p:oleObj spid="_x0000_s51204" name="SPW 11.0 Graph" r:id="rId6" imgW="5365440" imgH="452124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 </a:t>
            </a:r>
            <a:r>
              <a:rPr lang="en-US" dirty="0" err="1" smtClean="0"/>
              <a:t>chemotaxis</a:t>
            </a:r>
            <a:r>
              <a:rPr lang="en-US" dirty="0" smtClean="0"/>
              <a:t> to </a:t>
            </a:r>
            <a:r>
              <a:rPr lang="en-US" dirty="0" err="1" smtClean="0"/>
              <a:t>angiotensin</a:t>
            </a:r>
            <a:r>
              <a:rPr lang="en-US" dirty="0" smtClean="0"/>
              <a:t> gradient is </a:t>
            </a:r>
            <a:r>
              <a:rPr lang="en-US" dirty="0" err="1" smtClean="0"/>
              <a:t>depand</a:t>
            </a:r>
            <a:r>
              <a:rPr lang="en-US" dirty="0" smtClean="0"/>
              <a:t> on the gradient, </a:t>
            </a:r>
            <a:r>
              <a:rPr lang="en-US" dirty="0" err="1" smtClean="0"/>
              <a:t>arrestin</a:t>
            </a:r>
            <a:r>
              <a:rPr lang="en-US" dirty="0" smtClean="0"/>
              <a:t> concentration and the </a:t>
            </a:r>
            <a:r>
              <a:rPr lang="en-US" dirty="0" err="1" smtClean="0"/>
              <a:t>ligands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" y="3352800"/>
          <a:ext cx="9151380" cy="7239000"/>
        </p:xfrm>
        <a:graphic>
          <a:graphicData uri="http://schemas.openxmlformats.org/presentationml/2006/ole">
            <p:oleObj spid="_x0000_s1027" name="SPW 11.0 Graph" r:id="rId3" imgW="5707440" imgH="4506120" progId="SigmaPlotGraphicObject.10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059309" y="3352801"/>
          <a:ext cx="9152491" cy="7238999"/>
        </p:xfrm>
        <a:graphic>
          <a:graphicData uri="http://schemas.openxmlformats.org/presentationml/2006/ole">
            <p:oleObj spid="_x0000_s1029" name="SPW 11.0 Graph" r:id="rId4" imgW="5681880" imgH="448416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2400" y="3429000"/>
          <a:ext cx="9753600" cy="7975766"/>
        </p:xfrm>
        <a:graphic>
          <a:graphicData uri="http://schemas.openxmlformats.org/presentationml/2006/ole">
            <p:oleObj spid="_x0000_s68610" name="SPW 11.0 Graph" r:id="rId3" imgW="5373360" imgH="439488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886200" y="3886200"/>
          <a:ext cx="10134600" cy="8274396"/>
        </p:xfrm>
        <a:graphic>
          <a:graphicData uri="http://schemas.openxmlformats.org/presentationml/2006/ole">
            <p:oleObj spid="_x0000_s69634" name="SPW 11.0 Graph" r:id="rId3" imgW="5500800" imgH="4490640" progId="SigmaPlotGraphicObject.10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78</Words>
  <Application>Microsoft Office PowerPoint</Application>
  <PresentationFormat>Custom</PresentationFormat>
  <Paragraphs>17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SPW 11.0 Graph</vt:lpstr>
      <vt:lpstr>Equation</vt:lpstr>
      <vt:lpstr>SigmaPlot 11.0 Graph</vt:lpstr>
      <vt:lpstr>Labmeeting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Actin effect on arrestin translocation</vt:lpstr>
      <vt:lpstr>Slide 16</vt:lpstr>
      <vt:lpstr>Nocodazole inhibit the microtubule and arrestin polarization</vt:lpstr>
      <vt:lpstr>Highly expressed arrestin</vt:lpstr>
      <vt:lpstr>Slide 19</vt:lpstr>
      <vt:lpstr>Thanks</vt:lpstr>
      <vt:lpstr>Slide 21</vt:lpstr>
      <vt:lpstr>Slide 22</vt:lpstr>
      <vt:lpstr>Slide 23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326</cp:revision>
  <dcterms:created xsi:type="dcterms:W3CDTF">2011-09-05T01:47:17Z</dcterms:created>
  <dcterms:modified xsi:type="dcterms:W3CDTF">2012-07-16T14:58:32Z</dcterms:modified>
</cp:coreProperties>
</file>