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378" r:id="rId5"/>
    <p:sldId id="259" r:id="rId6"/>
    <p:sldId id="380" r:id="rId7"/>
    <p:sldId id="37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vincantaka@gmail.com" initials="d" lastIdx="1" clrIdx="0">
    <p:extLst>
      <p:ext uri="{19B8F6BF-5375-455C-9EA6-DF929625EA0E}">
        <p15:presenceInfo xmlns:p15="http://schemas.microsoft.com/office/powerpoint/2012/main" userId="f955f6b7292511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79B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57045" autoAdjust="0"/>
  </p:normalViewPr>
  <p:slideViewPr>
    <p:cSldViewPr snapToGrid="0">
      <p:cViewPr varScale="1">
        <p:scale>
          <a:sx n="44" d="100"/>
          <a:sy n="44" d="100"/>
        </p:scale>
        <p:origin x="174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FAA10-F781-4C9D-B924-3E50218CE31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9C5EC-3FE0-490D-B03C-F44E26ACD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5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pagi</a:t>
            </a:r>
            <a:r>
              <a:rPr lang="en-US" dirty="0"/>
              <a:t> </a:t>
            </a:r>
            <a:r>
              <a:rPr lang="en-US" dirty="0" err="1"/>
              <a:t>bapak</a:t>
            </a:r>
            <a:r>
              <a:rPr lang="en-US" dirty="0"/>
              <a:t> </a:t>
            </a:r>
            <a:r>
              <a:rPr lang="en-US" dirty="0" err="1"/>
              <a:t>ibu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. Pada </a:t>
            </a:r>
            <a:r>
              <a:rPr lang="en-US" dirty="0" err="1"/>
              <a:t>pagi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mempresentasikan</a:t>
            </a:r>
            <a:r>
              <a:rPr lang="en-US" dirty="0"/>
              <a:t> proposal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yang </a:t>
            </a:r>
            <a:r>
              <a:rPr lang="en-US" dirty="0" err="1"/>
              <a:t>berjudul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spot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android </a:t>
            </a:r>
            <a:r>
              <a:rPr lang="en-US" dirty="0" err="1"/>
              <a:t>menggunakan</a:t>
            </a:r>
            <a:r>
              <a:rPr lang="en-US" dirty="0"/>
              <a:t> framework flutter.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9C5EC-3FE0-490D-B03C-F44E26ACDB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2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orang </a:t>
            </a:r>
            <a:r>
              <a:rPr lang="en-US" dirty="0" err="1"/>
              <a:t>orang</a:t>
            </a:r>
            <a:r>
              <a:rPr lang="en-US" dirty="0"/>
              <a:t> yang </a:t>
            </a:r>
            <a:r>
              <a:rPr lang="en-US" dirty="0" err="1"/>
              <a:t>kehilangan</a:t>
            </a:r>
            <a:r>
              <a:rPr lang="en-US" dirty="0"/>
              <a:t> </a:t>
            </a:r>
            <a:r>
              <a:rPr lang="en-US" dirty="0" err="1"/>
              <a:t>pekerjannya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pandemic covid-19.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bersikeras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memuli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pembukaan</a:t>
            </a:r>
            <a:r>
              <a:rPr lang="en-US" dirty="0"/>
              <a:t> menu po dan </a:t>
            </a:r>
            <a:r>
              <a:rPr lang="en-US" dirty="0" err="1"/>
              <a:t>lainnya</a:t>
            </a:r>
            <a:r>
              <a:rPr lang="en-US" dirty="0"/>
              <a:t>. Lalu </a:t>
            </a:r>
            <a:r>
              <a:rPr lang="en-US" dirty="0" err="1"/>
              <a:t>ada</a:t>
            </a:r>
            <a:r>
              <a:rPr lang="en-US" dirty="0"/>
              <a:t> juga yang </a:t>
            </a:r>
            <a:r>
              <a:rPr lang="en-US" dirty="0" err="1"/>
              <a:t>menitipkan</a:t>
            </a:r>
            <a:r>
              <a:rPr lang="en-US" dirty="0"/>
              <a:t> </a:t>
            </a:r>
            <a:r>
              <a:rPr lang="en-US" dirty="0" err="1"/>
              <a:t>makanannya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lain. Nah </a:t>
            </a:r>
            <a:r>
              <a:rPr lang="en-US" dirty="0" err="1"/>
              <a:t>darisitu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prasarana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orang </a:t>
            </a:r>
            <a:r>
              <a:rPr lang="en-US" dirty="0" err="1"/>
              <a:t>orang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Yang </a:t>
            </a:r>
            <a:r>
              <a:rPr lang="en-US" dirty="0" err="1"/>
              <a:t>dimana</a:t>
            </a:r>
            <a:r>
              <a:rPr lang="en-US" dirty="0"/>
              <a:t> juga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Usaha </a:t>
            </a:r>
            <a:r>
              <a:rPr lang="en-US" dirty="0" err="1"/>
              <a:t>mikro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dan </a:t>
            </a:r>
            <a:r>
              <a:rPr lang="en-US" dirty="0" err="1"/>
              <a:t>menengah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UMKM yang </a:t>
            </a:r>
            <a:r>
              <a:rPr lang="en-US" dirty="0" err="1"/>
              <a:t>ada</a:t>
            </a:r>
            <a:r>
              <a:rPr lang="en-US" dirty="0"/>
              <a:t> di Indonesia.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9C5EC-3FE0-490D-B03C-F44E26ACD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spot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Awalnya</a:t>
            </a:r>
            <a:r>
              <a:rPr lang="en-US" dirty="0"/>
              <a:t> user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data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 Lalu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web service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oleh database. Lalu database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data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user yang </a:t>
            </a:r>
            <a:r>
              <a:rPr lang="en-US" dirty="0" err="1"/>
              <a:t>meminta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9C5EC-3FE0-490D-B03C-F44E26ACDB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97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 end pada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flutter, </a:t>
            </a:r>
            <a:r>
              <a:rPr lang="en-US" dirty="0" err="1"/>
              <a:t>lalu</a:t>
            </a:r>
            <a:r>
              <a:rPr lang="en-US" dirty="0"/>
              <a:t> php </a:t>
            </a:r>
            <a:r>
              <a:rPr lang="en-US" dirty="0" err="1"/>
              <a:t>sebagai</a:t>
            </a:r>
            <a:r>
              <a:rPr lang="en-US" dirty="0"/>
              <a:t> back-end </a:t>
            </a:r>
            <a:r>
              <a:rPr lang="en-US" dirty="0" err="1"/>
              <a:t>nya</a:t>
            </a:r>
            <a:r>
              <a:rPr lang="en-US" dirty="0"/>
              <a:t> dan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database </a:t>
            </a:r>
            <a:r>
              <a:rPr lang="en-US" dirty="0" err="1"/>
              <a:t>dri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payment gateway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xendit</a:t>
            </a:r>
            <a:r>
              <a:rPr lang="en-US" dirty="0"/>
              <a:t> dan google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9C5EC-3FE0-490D-B03C-F44E26ACDB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91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9C5EC-3FE0-490D-B03C-F44E26ACD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45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user.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9C5EC-3FE0-490D-B03C-F44E26ACDB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63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Sekian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pesentasi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.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perhatiannya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9C5EC-3FE0-490D-B03C-F44E26ACDB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7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1435-52DA-4D59-9A9D-3A2C27AE9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62B9F-59A5-417B-8807-4F0081A4A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8390E-8FA7-449D-960A-3C41D923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7CB7-2415-41C5-83BC-A8DCAC2E25D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40F15-25F0-4B0E-A18E-DC2B2AA3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BD57E-285C-401A-AF0B-CDEAD893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D790-7C33-4AB8-A61F-E44AB604E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8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7554-2D3C-405A-A693-79E55CB6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107DC-C36A-4069-A049-97F33DA61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403A6-D1A1-45CE-8BCB-6A1D563D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7CB7-2415-41C5-83BC-A8DCAC2E25D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A4CF2-6B3B-45F8-BBE3-0988178B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C59E9-BFFA-4C00-BC43-98362BCA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D790-7C33-4AB8-A61F-E44AB604E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8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4F334-6EBE-4695-BAED-2DE9396A4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B9EBF-3811-467E-9579-73394E988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BAC32-4257-431B-805B-7AE2A31F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7CB7-2415-41C5-83BC-A8DCAC2E25D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BCFB8-AFB6-4DA7-9F42-ABEF5D32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4DA84-4165-40CD-816E-02568C12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D790-7C33-4AB8-A61F-E44AB604E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63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08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013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1DB8-B622-4565-A545-44871062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D7ECB-82C9-4073-9C9A-E4C054FC3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1689-B2AA-49F0-8DBF-ADF87F60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7CB7-2415-41C5-83BC-A8DCAC2E25D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3BE5D-8297-418F-A711-58ECE20D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ECD8A-BEA2-46A8-BB50-CD289A14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D790-7C33-4AB8-A61F-E44AB604E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31C6-9893-4874-BD58-2B0F01ED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02A46-9520-40A2-AD44-2216F1A5A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9DEB7-17C8-4312-879D-505BB120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7CB7-2415-41C5-83BC-A8DCAC2E25D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7D907-9D9F-4A37-8483-2E61C49E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F59BA-BAB2-4C40-A485-34CD522B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D790-7C33-4AB8-A61F-E44AB604E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3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181F-8390-46EF-A312-38812A02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8A780-1005-4EA6-BCCD-B44A55051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AA2B5-628E-4751-AF70-633933109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89BE0-0BDC-4CBD-8895-C8833CC4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7CB7-2415-41C5-83BC-A8DCAC2E25D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BDF3F-5F6D-4FF1-B5F6-406DF445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1BF99-E153-4BA5-B899-7BC6E859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D790-7C33-4AB8-A61F-E44AB604E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6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DAAF-68F6-42BD-9A94-AE9A8E6F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3E770-59E2-4D22-A9EB-6597FBBB2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6F0A0-527C-4A21-8423-D0FA49A12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0152E-9EBB-4D13-B4E9-3CEA56E56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8B6EE-7979-4222-9756-C1C5EA394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B05C8-FBF6-427A-9753-86424327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7CB7-2415-41C5-83BC-A8DCAC2E25D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C6221-B154-4071-B809-2A08F569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EB909-B2F9-469F-A480-F02E2BAD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D790-7C33-4AB8-A61F-E44AB604E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B9D9-6FE0-44CF-8D6A-167E2E4D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24D99-4AB8-4B0D-9CF0-D3CC6485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7CB7-2415-41C5-83BC-A8DCAC2E25D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ED0DC-6A60-4A0E-A4EB-AE6A0099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49253-54EF-4818-8AA2-FC77FC6E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D790-7C33-4AB8-A61F-E44AB604E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5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35FDC-E39F-4480-9C23-148C488D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7CB7-2415-41C5-83BC-A8DCAC2E25D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E32A2-BCDC-4B50-A985-C47D7630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D0674-70EE-4BAD-BA7A-E56AEAE9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D790-7C33-4AB8-A61F-E44AB604E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8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D421-0302-4243-98D5-D921DE89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8C191-2EBC-4EFB-91E1-6EF7689A5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19A47-E449-4C6F-9EB1-8B2688E37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5D241-1EBC-439D-AA4A-2B4F7905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7CB7-2415-41C5-83BC-A8DCAC2E25D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4ED81-43A8-4E54-BC38-E18D3E46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2F603-D037-482A-915F-48BDF9F7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D790-7C33-4AB8-A61F-E44AB604E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FB81-8DF7-4846-870F-AC564836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7B8C9-F1B8-4FB5-9396-E830E7692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DDD48-E3DE-4814-8E49-9B3223858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9A06B-2B20-49E6-A79F-6AFA1717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7CB7-2415-41C5-83BC-A8DCAC2E25D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FCA77-2A6D-4761-9D59-D098166D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D2319-EFBD-4BF6-844D-B3CB55B0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D790-7C33-4AB8-A61F-E44AB604E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84A3F-506B-4E62-974B-2A998A2F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71C9F-2D01-4F31-A914-48D0B841A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869D1-2D23-42EC-8DF6-4D43892D2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17CB7-2415-41C5-83BC-A8DCAC2E25D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77E0A-007F-450F-9EF8-587316D08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8E75F-0669-46EF-AE25-8A7C1545B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ED790-7C33-4AB8-A61F-E44AB604E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7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57EDEE-2940-451D-9573-EED74AA39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F9444A-666F-4BAA-9004-D47FE2D92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34" y="-2577597"/>
            <a:ext cx="16941002" cy="120131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B0188-D926-43B3-B8B9-B54DDAC60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3721" y="2476500"/>
            <a:ext cx="7072745" cy="2387600"/>
          </a:xfrm>
        </p:spPr>
        <p:txBody>
          <a:bodyPr>
            <a:noAutofit/>
          </a:bodyPr>
          <a:lstStyle/>
          <a:p>
            <a:r>
              <a:rPr lang="id-ID" sz="4800" b="1" dirty="0">
                <a:solidFill>
                  <a:schemeClr val="bg1"/>
                </a:solidFill>
                <a:effectLst/>
                <a:latin typeface="Permanent Marker" panose="02000000000000000000" charset="0"/>
                <a:ea typeface="Permanent Marker" panose="02000000000000000000" charset="0"/>
                <a:cs typeface="Times New Roman" panose="02020603050405020304" pitchFamily="18" charset="0"/>
              </a:rPr>
              <a:t>Aplikasi Pengaturan Spot Penjualan Produk Makanan Berbasis Android Menggunakan </a:t>
            </a:r>
            <a:r>
              <a:rPr lang="en-US" sz="4800" b="1" dirty="0">
                <a:solidFill>
                  <a:schemeClr val="bg1"/>
                </a:solidFill>
                <a:effectLst/>
                <a:latin typeface="Permanent Marker" panose="02000000000000000000" charset="0"/>
                <a:ea typeface="Permanent Marker" panose="02000000000000000000" charset="0"/>
                <a:cs typeface="Times New Roman" panose="02020603050405020304" pitchFamily="18" charset="0"/>
              </a:rPr>
              <a:t>Framework</a:t>
            </a:r>
            <a:r>
              <a:rPr lang="id-ID" sz="4800" b="1" dirty="0">
                <a:solidFill>
                  <a:schemeClr val="bg1"/>
                </a:solidFill>
                <a:effectLst/>
                <a:latin typeface="Permanent Marker" panose="02000000000000000000" charset="0"/>
                <a:ea typeface="Permanent Marker" panose="02000000000000000000" charset="0"/>
                <a:cs typeface="Times New Roman" panose="02020603050405020304" pitchFamily="18" charset="0"/>
              </a:rPr>
              <a:t> Flutter</a:t>
            </a:r>
            <a:br>
              <a:rPr lang="en-US" sz="4800" dirty="0">
                <a:solidFill>
                  <a:schemeClr val="bg1"/>
                </a:solidFill>
                <a:effectLst/>
                <a:latin typeface="Permanent Marker" panose="02000000000000000000" charset="0"/>
                <a:ea typeface="Permanent Marker" panose="02000000000000000000" charset="0"/>
                <a:cs typeface="Times New Roman" panose="02020603050405020304" pitchFamily="18" charset="0"/>
              </a:rPr>
            </a:br>
            <a:endParaRPr lang="en-US" sz="4800" dirty="0">
              <a:solidFill>
                <a:schemeClr val="bg1"/>
              </a:solidFill>
              <a:latin typeface="Permanent Marker" panose="02000000000000000000" charset="0"/>
              <a:ea typeface="Permanent Marker" panose="0200000000000000000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5F0C6-B2AF-4657-A101-073185059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8035" y="5661819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Presented by: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Dominggus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Delvin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Cantaka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/216116509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Academic advisor: </a:t>
            </a:r>
            <a:r>
              <a:rPr lang="id-ID" sz="16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Ir. EDWIN PRAMANA,  M.AppSc., Ph.D.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DB1A2C-9373-439C-A905-F034ABC09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09"/>
            <a:ext cx="1849582" cy="184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77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60CBD-6A4C-4FBA-9834-248E9DC7A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3525" y="-2258441"/>
            <a:ext cx="19319792" cy="1185251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4C7C7A4-C014-415F-B19A-4A76D1AF6F49}"/>
              </a:ext>
            </a:extLst>
          </p:cNvPr>
          <p:cNvSpPr/>
          <p:nvPr/>
        </p:nvSpPr>
        <p:spPr>
          <a:xfrm>
            <a:off x="9205844" y="2588626"/>
            <a:ext cx="2334178" cy="2333429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C4E266-F3B8-4356-945F-8FA13FCCAEED}"/>
              </a:ext>
            </a:extLst>
          </p:cNvPr>
          <p:cNvSpPr/>
          <p:nvPr/>
        </p:nvSpPr>
        <p:spPr>
          <a:xfrm>
            <a:off x="6326937" y="2588627"/>
            <a:ext cx="2334178" cy="2333429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1DEDED-B4A6-4405-B059-86C48825989B}"/>
              </a:ext>
            </a:extLst>
          </p:cNvPr>
          <p:cNvSpPr/>
          <p:nvPr/>
        </p:nvSpPr>
        <p:spPr>
          <a:xfrm>
            <a:off x="3448030" y="2588628"/>
            <a:ext cx="2334178" cy="2333429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31AF0-E872-42AA-99CB-9C01E31C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552" y="325369"/>
            <a:ext cx="3554896" cy="1325563"/>
          </a:xfrm>
        </p:spPr>
        <p:txBody>
          <a:bodyPr/>
          <a:lstStyle/>
          <a:p>
            <a:r>
              <a:rPr lang="en-US" dirty="0">
                <a:latin typeface="Permanent Marker" panose="02000000000000000000" charset="0"/>
                <a:ea typeface="Permanent Marker" panose="02000000000000000000" charset="0"/>
              </a:rPr>
              <a:t>Background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BEBC4-0D22-475B-A478-24A3E2E4120D}"/>
              </a:ext>
            </a:extLst>
          </p:cNvPr>
          <p:cNvSpPr/>
          <p:nvPr/>
        </p:nvSpPr>
        <p:spPr>
          <a:xfrm>
            <a:off x="636311" y="2588629"/>
            <a:ext cx="2334178" cy="2333429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8BFC07C-825F-4B3B-A067-1685E4860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11" y="2799185"/>
            <a:ext cx="1984829" cy="1984829"/>
          </a:xfr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2C3B51-FB7E-493A-A831-3BB8B3DD4A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137" y="2858265"/>
            <a:ext cx="1925749" cy="1925749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1B80F1-1E34-4A15-ABDF-E81F0A7B25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314" y="3164114"/>
            <a:ext cx="2156931" cy="1619900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279B05-0239-4C61-B179-56183D0C33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85" y="2859905"/>
            <a:ext cx="1949153" cy="1949153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29435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734E81-3E9A-46B2-A016-579CD8F9A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57654" y="-2497258"/>
            <a:ext cx="19319792" cy="11852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AF5FAA-1A71-4512-94D0-83DC981E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827" y="312346"/>
            <a:ext cx="10515600" cy="1325563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Permanent Marker" panose="02000000000000000000" charset="0"/>
                <a:ea typeface="Permanent Marker" panose="02000000000000000000" charset="0"/>
              </a:rPr>
              <a:t>System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Permanent Marker" panose="02000000000000000000" charset="0"/>
                <a:ea typeface="Permanent Marker" panose="02000000000000000000" charset="0"/>
              </a:rPr>
              <a:t> </a:t>
            </a:r>
            <a:r>
              <a:rPr lang="en-US" dirty="0">
                <a:latin typeface="Permanent Marker" panose="02000000000000000000" charset="0"/>
                <a:ea typeface="Permanent Marker" panose="02000000000000000000" charset="0"/>
              </a:rPr>
              <a:t>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F167AA-6B91-4C68-8B89-CFE66F139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25" y="1506824"/>
            <a:ext cx="928118" cy="92811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E21A84-E02C-4A4B-A273-7D5A551BDF4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25" y="5437079"/>
            <a:ext cx="1087503" cy="1325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BFEB25-E0CE-4BBE-B23A-B8D1556D82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26858" y="1332254"/>
            <a:ext cx="1277258" cy="12772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81D552-EBD4-479C-AB8E-8494699D4E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26858" y="2615694"/>
            <a:ext cx="1277258" cy="12772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FF1DFA-8526-4973-9822-AA0E373E3A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26858" y="3892952"/>
            <a:ext cx="1277258" cy="12772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D68621-B086-4389-97B9-CD5517B09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26858" y="5386110"/>
            <a:ext cx="1277258" cy="127725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C32E0A-01F9-44F1-A5B3-2936A0BCB63F}"/>
              </a:ext>
            </a:extLst>
          </p:cNvPr>
          <p:cNvCxnSpPr>
            <a:cxnSpLocks/>
          </p:cNvCxnSpPr>
          <p:nvPr/>
        </p:nvCxnSpPr>
        <p:spPr>
          <a:xfrm>
            <a:off x="3988027" y="1821316"/>
            <a:ext cx="438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5FB944FA-83BD-40E1-B56C-1CDFFF7E50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269956" y="3353971"/>
            <a:ext cx="1393646" cy="13936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57770B1-5E01-4D61-8E3A-84F8D62EE5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43" y="3353971"/>
            <a:ext cx="1325563" cy="1325563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A2C722-62A8-408B-98B4-DC9E3404FC3F}"/>
              </a:ext>
            </a:extLst>
          </p:cNvPr>
          <p:cNvCxnSpPr>
            <a:cxnSpLocks/>
          </p:cNvCxnSpPr>
          <p:nvPr/>
        </p:nvCxnSpPr>
        <p:spPr>
          <a:xfrm flipH="1">
            <a:off x="2641329" y="2102819"/>
            <a:ext cx="134669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9D6EC7-2BEC-458B-8C27-2553519F8920}"/>
              </a:ext>
            </a:extLst>
          </p:cNvPr>
          <p:cNvCxnSpPr>
            <a:cxnSpLocks/>
          </p:cNvCxnSpPr>
          <p:nvPr/>
        </p:nvCxnSpPr>
        <p:spPr>
          <a:xfrm>
            <a:off x="3135086" y="3048944"/>
            <a:ext cx="12917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CDFB61-C7F6-4ED3-9844-5A3D5A35228C}"/>
              </a:ext>
            </a:extLst>
          </p:cNvPr>
          <p:cNvCxnSpPr>
            <a:cxnSpLocks/>
          </p:cNvCxnSpPr>
          <p:nvPr/>
        </p:nvCxnSpPr>
        <p:spPr>
          <a:xfrm flipH="1">
            <a:off x="2641329" y="3330447"/>
            <a:ext cx="5953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505FF14-B631-4B3A-9A8C-4B0317713056}"/>
              </a:ext>
            </a:extLst>
          </p:cNvPr>
          <p:cNvCxnSpPr>
            <a:cxnSpLocks/>
          </p:cNvCxnSpPr>
          <p:nvPr/>
        </p:nvCxnSpPr>
        <p:spPr>
          <a:xfrm>
            <a:off x="3314678" y="4335130"/>
            <a:ext cx="111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54A950-D419-48BA-8BEC-C83F32D6F8FE}"/>
              </a:ext>
            </a:extLst>
          </p:cNvPr>
          <p:cNvCxnSpPr>
            <a:cxnSpLocks/>
          </p:cNvCxnSpPr>
          <p:nvPr/>
        </p:nvCxnSpPr>
        <p:spPr>
          <a:xfrm flipH="1">
            <a:off x="2641328" y="4616633"/>
            <a:ext cx="89435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6DA9BC-96A5-4996-8BE3-09F57D6E6FB1}"/>
              </a:ext>
            </a:extLst>
          </p:cNvPr>
          <p:cNvCxnSpPr>
            <a:cxnSpLocks/>
          </p:cNvCxnSpPr>
          <p:nvPr/>
        </p:nvCxnSpPr>
        <p:spPr>
          <a:xfrm>
            <a:off x="3672840" y="5828289"/>
            <a:ext cx="6764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D43F2C5-4838-4010-A337-1E89E055022C}"/>
              </a:ext>
            </a:extLst>
          </p:cNvPr>
          <p:cNvCxnSpPr>
            <a:cxnSpLocks/>
          </p:cNvCxnSpPr>
          <p:nvPr/>
        </p:nvCxnSpPr>
        <p:spPr>
          <a:xfrm flipH="1">
            <a:off x="2563782" y="6109792"/>
            <a:ext cx="121719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7D9EBB9-0D15-4BDE-9861-20B0909B2A9A}"/>
              </a:ext>
            </a:extLst>
          </p:cNvPr>
          <p:cNvCxnSpPr>
            <a:cxnSpLocks/>
          </p:cNvCxnSpPr>
          <p:nvPr/>
        </p:nvCxnSpPr>
        <p:spPr>
          <a:xfrm>
            <a:off x="8744686" y="3775077"/>
            <a:ext cx="1400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1FE3AE-6147-48C9-8475-8E760F7D5301}"/>
              </a:ext>
            </a:extLst>
          </p:cNvPr>
          <p:cNvCxnSpPr>
            <a:cxnSpLocks/>
          </p:cNvCxnSpPr>
          <p:nvPr/>
        </p:nvCxnSpPr>
        <p:spPr>
          <a:xfrm flipH="1">
            <a:off x="8744686" y="4056580"/>
            <a:ext cx="13717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C33A1EA-B4B3-4589-B70D-67324115B675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>
            <a:off x="5704116" y="1970883"/>
            <a:ext cx="1565840" cy="207991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0202292-A020-4AED-AB8C-21E57967C3A9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5704116" y="3254323"/>
            <a:ext cx="1565840" cy="79647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72C58C2-C100-442F-AC18-C5DA3AEDE43C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5704116" y="4050794"/>
            <a:ext cx="1565840" cy="48078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9E58F48-315C-444B-9632-E32B8DF1C62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V="1">
            <a:off x="5704116" y="4050794"/>
            <a:ext cx="1565840" cy="19739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0E9CEBE-C7BB-4BE1-AA64-A84FA895D001}"/>
              </a:ext>
            </a:extLst>
          </p:cNvPr>
          <p:cNvCxnSpPr>
            <a:cxnSpLocks/>
          </p:cNvCxnSpPr>
          <p:nvPr/>
        </p:nvCxnSpPr>
        <p:spPr>
          <a:xfrm flipH="1" flipV="1">
            <a:off x="2743201" y="1814286"/>
            <a:ext cx="1244826" cy="703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05CA570-B26A-4FDB-B505-B1502C124036}"/>
              </a:ext>
            </a:extLst>
          </p:cNvPr>
          <p:cNvCxnSpPr>
            <a:cxnSpLocks/>
          </p:cNvCxnSpPr>
          <p:nvPr/>
        </p:nvCxnSpPr>
        <p:spPr>
          <a:xfrm flipH="1">
            <a:off x="3988027" y="2102819"/>
            <a:ext cx="4029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F9C7859-6905-41B2-BDC3-B4B3CF807075}"/>
              </a:ext>
            </a:extLst>
          </p:cNvPr>
          <p:cNvCxnSpPr>
            <a:cxnSpLocks/>
          </p:cNvCxnSpPr>
          <p:nvPr/>
        </p:nvCxnSpPr>
        <p:spPr>
          <a:xfrm flipH="1">
            <a:off x="3236686" y="3330447"/>
            <a:ext cx="11543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1C56C49-2C46-4B76-8398-408F4BD17B0F}"/>
              </a:ext>
            </a:extLst>
          </p:cNvPr>
          <p:cNvCxnSpPr>
            <a:cxnSpLocks/>
          </p:cNvCxnSpPr>
          <p:nvPr/>
        </p:nvCxnSpPr>
        <p:spPr>
          <a:xfrm flipH="1">
            <a:off x="2641330" y="3048945"/>
            <a:ext cx="4937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FD1391-F338-4727-948C-5C6A5B146677}"/>
              </a:ext>
            </a:extLst>
          </p:cNvPr>
          <p:cNvCxnSpPr>
            <a:cxnSpLocks/>
          </p:cNvCxnSpPr>
          <p:nvPr/>
        </p:nvCxnSpPr>
        <p:spPr>
          <a:xfrm flipH="1">
            <a:off x="2686051" y="4335130"/>
            <a:ext cx="6286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C5F760-4E93-4BD2-AA93-77A73E103C36}"/>
              </a:ext>
            </a:extLst>
          </p:cNvPr>
          <p:cNvCxnSpPr>
            <a:cxnSpLocks/>
          </p:cNvCxnSpPr>
          <p:nvPr/>
        </p:nvCxnSpPr>
        <p:spPr>
          <a:xfrm flipH="1">
            <a:off x="3535680" y="4616633"/>
            <a:ext cx="8553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1403A16-31E0-4192-B416-D534C2CCEB04}"/>
              </a:ext>
            </a:extLst>
          </p:cNvPr>
          <p:cNvCxnSpPr>
            <a:cxnSpLocks/>
          </p:cNvCxnSpPr>
          <p:nvPr/>
        </p:nvCxnSpPr>
        <p:spPr>
          <a:xfrm flipH="1">
            <a:off x="2641329" y="5828289"/>
            <a:ext cx="10315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65B5648-D33A-43CF-BD73-5AB1026C5A6F}"/>
              </a:ext>
            </a:extLst>
          </p:cNvPr>
          <p:cNvCxnSpPr>
            <a:cxnSpLocks/>
          </p:cNvCxnSpPr>
          <p:nvPr/>
        </p:nvCxnSpPr>
        <p:spPr>
          <a:xfrm flipH="1">
            <a:off x="3780972" y="6109792"/>
            <a:ext cx="4957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Content Placeholder 6">
            <a:extLst>
              <a:ext uri="{FF2B5EF4-FFF2-40B4-BE49-F238E27FC236}">
                <a16:creationId xmlns:a16="http://schemas.microsoft.com/office/drawing/2014/main" id="{F694CE40-255F-4F28-A694-D6AAA884D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25" y="2857845"/>
            <a:ext cx="928118" cy="928118"/>
          </a:xfrm>
          <a:prstGeom prst="rect">
            <a:avLst/>
          </a:prstGeom>
        </p:spPr>
      </p:pic>
      <p:pic>
        <p:nvPicPr>
          <p:cNvPr id="88" name="Content Placeholder 6">
            <a:extLst>
              <a:ext uri="{FF2B5EF4-FFF2-40B4-BE49-F238E27FC236}">
                <a16:creationId xmlns:a16="http://schemas.microsoft.com/office/drawing/2014/main" id="{D9214780-BD56-48F4-9984-BC081CEF9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245" y="4187600"/>
            <a:ext cx="928118" cy="9281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A6632E-E7AC-46BC-9770-16E4CE59DCBE}"/>
              </a:ext>
            </a:extLst>
          </p:cNvPr>
          <p:cNvSpPr txBox="1"/>
          <p:nvPr/>
        </p:nvSpPr>
        <p:spPr>
          <a:xfrm>
            <a:off x="615296" y="1951884"/>
            <a:ext cx="762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</a:rPr>
              <a:t>SPOT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FB633-0C87-40DE-AA02-F3A750EFE17E}"/>
              </a:ext>
            </a:extLst>
          </p:cNvPr>
          <p:cNvSpPr txBox="1"/>
          <p:nvPr/>
        </p:nvSpPr>
        <p:spPr>
          <a:xfrm>
            <a:off x="297971" y="32290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</a:rPr>
              <a:t>VENDOR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563D41-67C6-4884-B3AC-B90A83C9A7D4}"/>
              </a:ext>
            </a:extLst>
          </p:cNvPr>
          <p:cNvSpPr txBox="1"/>
          <p:nvPr/>
        </p:nvSpPr>
        <p:spPr>
          <a:xfrm>
            <a:off x="108817" y="446699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</a:rPr>
              <a:t>PEMBELI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3281D5-4BC8-479A-AB70-55DAE0931125}"/>
              </a:ext>
            </a:extLst>
          </p:cNvPr>
          <p:cNvSpPr txBox="1"/>
          <p:nvPr/>
        </p:nvSpPr>
        <p:spPr>
          <a:xfrm>
            <a:off x="493965" y="6024739"/>
            <a:ext cx="98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</a:rPr>
              <a:t>ADMIN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1705D0-4EB4-4079-BDE5-392E5965B0D6}"/>
              </a:ext>
            </a:extLst>
          </p:cNvPr>
          <p:cNvSpPr txBox="1"/>
          <p:nvPr/>
        </p:nvSpPr>
        <p:spPr>
          <a:xfrm>
            <a:off x="7089103" y="4861567"/>
            <a:ext cx="175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manent Marker" panose="02000000000000000000" pitchFamily="2" charset="0"/>
                <a:ea typeface="Permanent Marker" panose="02000000000000000000" pitchFamily="2" charset="0"/>
              </a:rPr>
              <a:t>WEB SERVICE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4BEA2E-3A08-4A11-978F-777BAEC4D1A1}"/>
              </a:ext>
            </a:extLst>
          </p:cNvPr>
          <p:cNvSpPr txBox="1"/>
          <p:nvPr/>
        </p:nvSpPr>
        <p:spPr>
          <a:xfrm>
            <a:off x="10229442" y="4861567"/>
            <a:ext cx="135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manent Marker" panose="02000000000000000000" pitchFamily="2" charset="0"/>
                <a:ea typeface="Permanent Marker" panose="02000000000000000000" pitchFamily="2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78414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8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0" y="2967335"/>
            <a:ext cx="6096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Primary tools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672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9C5182-3523-4986-AB39-34B04C9E7484}"/>
              </a:ext>
            </a:extLst>
          </p:cNvPr>
          <p:cNvSpPr/>
          <p:nvPr/>
        </p:nvSpPr>
        <p:spPr>
          <a:xfrm>
            <a:off x="-12736" y="0"/>
            <a:ext cx="2520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DEDD10-537B-4125-98C7-61A8AEE2D504}"/>
              </a:ext>
            </a:extLst>
          </p:cNvPr>
          <p:cNvSpPr/>
          <p:nvPr/>
        </p:nvSpPr>
        <p:spPr>
          <a:xfrm>
            <a:off x="2507264" y="0"/>
            <a:ext cx="253048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D58868-2682-4CEE-9D65-E177A2997AB9}"/>
              </a:ext>
            </a:extLst>
          </p:cNvPr>
          <p:cNvSpPr/>
          <p:nvPr/>
        </p:nvSpPr>
        <p:spPr>
          <a:xfrm>
            <a:off x="5035500" y="0"/>
            <a:ext cx="2520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1CCC2A-4803-4AC5-84E2-D062668A1F67}"/>
              </a:ext>
            </a:extLst>
          </p:cNvPr>
          <p:cNvSpPr/>
          <p:nvPr/>
        </p:nvSpPr>
        <p:spPr>
          <a:xfrm>
            <a:off x="7532357" y="0"/>
            <a:ext cx="237180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102096-A3EB-4027-A354-7E3A0590A5DA}"/>
              </a:ext>
            </a:extLst>
          </p:cNvPr>
          <p:cNvSpPr/>
          <p:nvPr/>
        </p:nvSpPr>
        <p:spPr>
          <a:xfrm>
            <a:off x="9904165" y="0"/>
            <a:ext cx="22878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0319A-D70D-4FE1-BFE4-8B618B11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" y="537027"/>
            <a:ext cx="2520000" cy="69668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Permanent Marker" panose="02000000000000000000" pitchFamily="2" charset="0"/>
                <a:ea typeface="Permanent Marker" panose="02000000000000000000" pitchFamily="2" charset="0"/>
              </a:rPr>
              <a:t>Front-end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085321-FC72-4D58-B86A-3450E61DE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4" y="2109332"/>
            <a:ext cx="1810212" cy="2238488"/>
          </a:xfrm>
          <a:ln>
            <a:noFill/>
          </a:ln>
          <a:effectLst>
            <a:outerShdw blurRad="149987" dist="304800" dir="5400000" algn="ctr">
              <a:srgbClr val="000000">
                <a:alpha val="28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0E9142-F12E-4C10-821A-E13D95BA0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72" y="2476557"/>
            <a:ext cx="2628528" cy="1660123"/>
          </a:xfrm>
          <a:prstGeom prst="rect">
            <a:avLst/>
          </a:prstGeom>
          <a:ln>
            <a:noFill/>
          </a:ln>
          <a:effectLst>
            <a:outerShdw blurRad="304800" dist="114300" dir="5400000" algn="ctr">
              <a:srgbClr val="000000">
                <a:alpha val="31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D440DF-DAC3-42AA-A938-95D7C666F7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426" y="2398515"/>
            <a:ext cx="1660123" cy="1660123"/>
          </a:xfrm>
          <a:prstGeom prst="rect">
            <a:avLst/>
          </a:prstGeom>
          <a:ln>
            <a:noFill/>
          </a:ln>
          <a:effectLst>
            <a:outerShdw blurRad="292100" dist="177800" dir="5400000" algn="ctr">
              <a:srgbClr val="000000"/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6CE6D9-87B6-422F-94FA-DE1ECA767C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812" y="3006423"/>
            <a:ext cx="2109210" cy="600389"/>
          </a:xfrm>
          <a:prstGeom prst="rect">
            <a:avLst/>
          </a:prstGeom>
          <a:ln>
            <a:noFill/>
          </a:ln>
          <a:effectLst>
            <a:outerShdw blurRad="152400" dist="165100" dir="5400000" sx="99000" sy="99000" algn="ctr">
              <a:srgbClr val="000000"/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A72195-8DD8-42B4-8918-C369FD435C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443" y="2248392"/>
            <a:ext cx="4069790" cy="2116450"/>
          </a:xfrm>
          <a:prstGeom prst="rect">
            <a:avLst/>
          </a:prstGeom>
          <a:ln>
            <a:noFill/>
          </a:ln>
          <a:effectLst>
            <a:outerShdw blurRad="114300" dist="76200" dir="5400000" sx="106000" sy="106000" algn="t" rotWithShape="0">
              <a:schemeClr val="tx1"/>
            </a:outerShdw>
          </a:effectLst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72C0AD0B-339C-4332-9AA1-0B5DA37997FE}"/>
              </a:ext>
            </a:extLst>
          </p:cNvPr>
          <p:cNvSpPr txBox="1">
            <a:spLocks/>
          </p:cNvSpPr>
          <p:nvPr/>
        </p:nvSpPr>
        <p:spPr>
          <a:xfrm>
            <a:off x="2485313" y="551540"/>
            <a:ext cx="2520000" cy="696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Permanent Marker" panose="02000000000000000000" pitchFamily="2" charset="0"/>
                <a:ea typeface="Permanent Marker" panose="02000000000000000000" pitchFamily="2" charset="0"/>
              </a:rPr>
              <a:t>Back-end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A14B638D-5F19-49E8-99A4-E35FC0929024}"/>
              </a:ext>
            </a:extLst>
          </p:cNvPr>
          <p:cNvSpPr txBox="1">
            <a:spLocks/>
          </p:cNvSpPr>
          <p:nvPr/>
        </p:nvSpPr>
        <p:spPr>
          <a:xfrm>
            <a:off x="5091543" y="551540"/>
            <a:ext cx="2520000" cy="696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ermanent Marker" panose="02000000000000000000" pitchFamily="2" charset="0"/>
                <a:ea typeface="Permanent Marker" panose="02000000000000000000" pitchFamily="2" charset="0"/>
              </a:rPr>
              <a:t>Database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EAE5405E-3465-46A3-9112-0915C5042DEE}"/>
              </a:ext>
            </a:extLst>
          </p:cNvPr>
          <p:cNvSpPr txBox="1">
            <a:spLocks/>
          </p:cNvSpPr>
          <p:nvPr/>
        </p:nvSpPr>
        <p:spPr>
          <a:xfrm>
            <a:off x="7644812" y="582211"/>
            <a:ext cx="2109210" cy="696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Permanent Marker" panose="02000000000000000000" pitchFamily="2" charset="0"/>
                <a:ea typeface="Permanent Marker" panose="02000000000000000000" pitchFamily="2" charset="0"/>
              </a:rPr>
              <a:t>Payment</a:t>
            </a:r>
          </a:p>
          <a:p>
            <a:pPr algn="ctr"/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Permanent Marker" panose="02000000000000000000" pitchFamily="2" charset="0"/>
                <a:ea typeface="Permanent Marker" panose="02000000000000000000" pitchFamily="2" charset="0"/>
              </a:rPr>
              <a:t>Gateway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B12FA712-D67A-4222-A64A-9DC60E61CEE1}"/>
              </a:ext>
            </a:extLst>
          </p:cNvPr>
          <p:cNvSpPr txBox="1">
            <a:spLocks/>
          </p:cNvSpPr>
          <p:nvPr/>
        </p:nvSpPr>
        <p:spPr>
          <a:xfrm>
            <a:off x="9977457" y="582211"/>
            <a:ext cx="2163128" cy="696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9718916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4" grpId="0" animBg="1"/>
      <p:bldP spid="36" grpId="0" animBg="1"/>
      <p:bldP spid="38" grpId="0" animBg="1"/>
      <p:bldP spid="40" grpId="0" animBg="1"/>
      <p:bldP spid="2" grpId="0"/>
      <p:bldP spid="41" grpId="0"/>
      <p:bldP spid="42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0" y="2967335"/>
            <a:ext cx="6096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User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76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3219B-FCAC-49A5-B865-44B7F3D076F8}"/>
              </a:ext>
            </a:extLst>
          </p:cNvPr>
          <p:cNvSpPr/>
          <p:nvPr/>
        </p:nvSpPr>
        <p:spPr>
          <a:xfrm>
            <a:off x="0" y="-12586"/>
            <a:ext cx="6096000" cy="3441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F1E95D-CB40-4D58-A7FE-28455CE4A73D}"/>
              </a:ext>
            </a:extLst>
          </p:cNvPr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67019D-00AF-43DA-9265-8B8F479FFD1A}"/>
              </a:ext>
            </a:extLst>
          </p:cNvPr>
          <p:cNvSpPr/>
          <p:nvPr/>
        </p:nvSpPr>
        <p:spPr>
          <a:xfrm>
            <a:off x="0" y="3416414"/>
            <a:ext cx="6096000" cy="3441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E04BA-FBC2-4168-8D7A-26D5E730EF8B}"/>
              </a:ext>
            </a:extLst>
          </p:cNvPr>
          <p:cNvSpPr/>
          <p:nvPr/>
        </p:nvSpPr>
        <p:spPr>
          <a:xfrm>
            <a:off x="6096000" y="3416414"/>
            <a:ext cx="6096000" cy="3441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D239F-6671-4969-8EDD-70567D87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57" y="3338143"/>
            <a:ext cx="3820886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</a:rPr>
              <a:t>Pembeli</a:t>
            </a:r>
            <a:endParaRPr lang="en-US" dirty="0">
              <a:solidFill>
                <a:schemeClr val="bg1"/>
              </a:solidFill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AAFEB-FC32-4D91-9EF5-D686E0B16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7054847"/>
            <a:ext cx="5965371" cy="24952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1160E16-D124-4CDC-A7C8-408303C32F5A}"/>
              </a:ext>
            </a:extLst>
          </p:cNvPr>
          <p:cNvSpPr txBox="1">
            <a:spLocks/>
          </p:cNvSpPr>
          <p:nvPr/>
        </p:nvSpPr>
        <p:spPr>
          <a:xfrm>
            <a:off x="235857" y="106192"/>
            <a:ext cx="3820886" cy="840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</a:rPr>
              <a:t>Spot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381CB7C-0FBB-490E-A303-E4B7A2D0E4BB}"/>
              </a:ext>
            </a:extLst>
          </p:cNvPr>
          <p:cNvSpPr txBox="1">
            <a:spLocks/>
          </p:cNvSpPr>
          <p:nvPr/>
        </p:nvSpPr>
        <p:spPr>
          <a:xfrm>
            <a:off x="6331857" y="149453"/>
            <a:ext cx="5624286" cy="754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</a:rPr>
              <a:t>Vendor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C9D30E4-BFDC-475F-9373-38A31FD2C18C}"/>
              </a:ext>
            </a:extLst>
          </p:cNvPr>
          <p:cNvSpPr txBox="1">
            <a:spLocks/>
          </p:cNvSpPr>
          <p:nvPr/>
        </p:nvSpPr>
        <p:spPr>
          <a:xfrm>
            <a:off x="6331857" y="3338142"/>
            <a:ext cx="38208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</a:rPr>
              <a:t>Admin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0B8E744-705E-447F-BF1C-4B68AFF9222E}"/>
              </a:ext>
            </a:extLst>
          </p:cNvPr>
          <p:cNvSpPr txBox="1">
            <a:spLocks/>
          </p:cNvSpPr>
          <p:nvPr/>
        </p:nvSpPr>
        <p:spPr>
          <a:xfrm>
            <a:off x="-1" y="4340281"/>
            <a:ext cx="5965371" cy="249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Pemesanan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makanan</a:t>
            </a:r>
            <a:r>
              <a:rPr lang="en-US" dirty="0">
                <a:solidFill>
                  <a:schemeClr val="bg1"/>
                </a:solidFill>
              </a:rPr>
              <a:t> di vendor</a:t>
            </a:r>
          </a:p>
          <a:p>
            <a:r>
              <a:rPr lang="en-US" dirty="0" err="1">
                <a:solidFill>
                  <a:schemeClr val="bg1"/>
                </a:solidFill>
              </a:rPr>
              <a:t>Pemesanan</a:t>
            </a:r>
            <a:r>
              <a:rPr lang="en-US" dirty="0">
                <a:solidFill>
                  <a:schemeClr val="bg1"/>
                </a:solidFill>
              </a:rPr>
              <a:t> menu PO</a:t>
            </a:r>
          </a:p>
          <a:p>
            <a:r>
              <a:rPr lang="en-US" dirty="0">
                <a:solidFill>
                  <a:schemeClr val="bg1"/>
                </a:solidFill>
              </a:rPr>
              <a:t>Rating and review</a:t>
            </a:r>
          </a:p>
          <a:p>
            <a:r>
              <a:rPr lang="en-US" dirty="0">
                <a:solidFill>
                  <a:schemeClr val="bg1"/>
                </a:solidFill>
              </a:rPr>
              <a:t>Report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900ABD3-EABD-4BC4-ADF6-A3BDB950244E}"/>
              </a:ext>
            </a:extLst>
          </p:cNvPr>
          <p:cNvSpPr txBox="1">
            <a:spLocks/>
          </p:cNvSpPr>
          <p:nvPr/>
        </p:nvSpPr>
        <p:spPr>
          <a:xfrm>
            <a:off x="6331857" y="903344"/>
            <a:ext cx="5965371" cy="24952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Membuat</a:t>
            </a:r>
            <a:r>
              <a:rPr lang="en-US" dirty="0">
                <a:solidFill>
                  <a:schemeClr val="bg1"/>
                </a:solidFill>
              </a:rPr>
              <a:t> menu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vendor</a:t>
            </a:r>
          </a:p>
          <a:p>
            <a:r>
              <a:rPr lang="en-US" dirty="0" err="1">
                <a:solidFill>
                  <a:schemeClr val="bg1"/>
                </a:solidFill>
              </a:rPr>
              <a:t>Pembukaan</a:t>
            </a:r>
            <a:r>
              <a:rPr lang="en-US" dirty="0">
                <a:solidFill>
                  <a:schemeClr val="bg1"/>
                </a:solidFill>
              </a:rPr>
              <a:t> menu PO</a:t>
            </a:r>
          </a:p>
          <a:p>
            <a:r>
              <a:rPr lang="en-US" dirty="0">
                <a:solidFill>
                  <a:schemeClr val="bg1"/>
                </a:solidFill>
              </a:rPr>
              <a:t>Broadcast </a:t>
            </a:r>
            <a:r>
              <a:rPr lang="en-US" dirty="0" err="1">
                <a:solidFill>
                  <a:schemeClr val="bg1"/>
                </a:solidFill>
              </a:rPr>
              <a:t>pesan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pengumuman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Pemasangan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iklan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Report 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68FAD14-E8B5-4A91-A99F-12BC0E26CDEE}"/>
              </a:ext>
            </a:extLst>
          </p:cNvPr>
          <p:cNvSpPr txBox="1">
            <a:spLocks/>
          </p:cNvSpPr>
          <p:nvPr/>
        </p:nvSpPr>
        <p:spPr>
          <a:xfrm>
            <a:off x="6331856" y="4380594"/>
            <a:ext cx="5965371" cy="249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Penerimaan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pembuatan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iklan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Ban/unban user</a:t>
            </a:r>
          </a:p>
          <a:p>
            <a:r>
              <a:rPr lang="en-US" dirty="0">
                <a:solidFill>
                  <a:schemeClr val="bg1"/>
                </a:solidFill>
              </a:rPr>
              <a:t>Cek report</a:t>
            </a:r>
          </a:p>
          <a:p>
            <a:r>
              <a:rPr lang="en-US" dirty="0" err="1">
                <a:solidFill>
                  <a:schemeClr val="bg1"/>
                </a:solidFill>
              </a:rPr>
              <a:t>Laporan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transaksi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82234E3-7241-46E9-B0C6-79E88893178C}"/>
              </a:ext>
            </a:extLst>
          </p:cNvPr>
          <p:cNvSpPr txBox="1">
            <a:spLocks/>
          </p:cNvSpPr>
          <p:nvPr/>
        </p:nvSpPr>
        <p:spPr>
          <a:xfrm>
            <a:off x="261258" y="912459"/>
            <a:ext cx="5965371" cy="24952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Pemesanan</a:t>
            </a:r>
            <a:r>
              <a:rPr lang="en-US" dirty="0">
                <a:solidFill>
                  <a:schemeClr val="bg1"/>
                </a:solidFill>
              </a:rPr>
              <a:t> menu </a:t>
            </a:r>
            <a:r>
              <a:rPr lang="en-US" dirty="0" err="1">
                <a:solidFill>
                  <a:schemeClr val="bg1"/>
                </a:solidFill>
              </a:rPr>
              <a:t>makanan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vendor</a:t>
            </a:r>
          </a:p>
          <a:p>
            <a:r>
              <a:rPr lang="en-US" dirty="0">
                <a:solidFill>
                  <a:schemeClr val="bg1"/>
                </a:solidFill>
              </a:rPr>
              <a:t>Broadcast </a:t>
            </a:r>
            <a:r>
              <a:rPr lang="en-US" dirty="0" err="1">
                <a:solidFill>
                  <a:schemeClr val="bg1"/>
                </a:solidFill>
              </a:rPr>
              <a:t>pesan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pengumuman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Pemasangan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iklan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Report</a:t>
            </a:r>
          </a:p>
          <a:p>
            <a:r>
              <a:rPr lang="en-US" dirty="0">
                <a:solidFill>
                  <a:schemeClr val="bg1"/>
                </a:solidFill>
              </a:rPr>
              <a:t>Rating and review </a:t>
            </a:r>
          </a:p>
        </p:txBody>
      </p:sp>
    </p:spTree>
    <p:extLst>
      <p:ext uri="{BB962C8B-B14F-4D97-AF65-F5344CB8AC3E}">
        <p14:creationId xmlns:p14="http://schemas.microsoft.com/office/powerpoint/2010/main" val="414902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14" grpId="0" animBg="1"/>
      <p:bldP spid="2" grpId="0"/>
      <p:bldP spid="17" grpId="0"/>
      <p:bldP spid="18" grpId="0"/>
      <p:bldP spid="19" grpId="0"/>
      <p:bldP spid="20" grpId="0"/>
      <p:bldP spid="21" grpId="0"/>
      <p:bldP spid="22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6867524" y="2746073"/>
            <a:ext cx="5324475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id="{B481710A-AA9D-4E73-B69D-BA30EE1C4671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Parallelogram 15">
            <a:extLst>
              <a:ext uri="{FF2B5EF4-FFF2-40B4-BE49-F238E27FC236}">
                <a16:creationId xmlns:a16="http://schemas.microsoft.com/office/drawing/2014/main" id="{A1BD260D-E3F7-47E3-A3BE-4F6EE8A1BB18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66">
            <a:extLst>
              <a:ext uri="{FF2B5EF4-FFF2-40B4-BE49-F238E27FC236}">
                <a16:creationId xmlns:a16="http://schemas.microsoft.com/office/drawing/2014/main" id="{5E550CEA-545F-4787-A585-94A7A8A406B6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id="{49C1F161-C4E0-4942-B381-D768EB6236CB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 Same Side Corner Rectangle 8">
            <a:extLst>
              <a:ext uri="{FF2B5EF4-FFF2-40B4-BE49-F238E27FC236}">
                <a16:creationId xmlns:a16="http://schemas.microsoft.com/office/drawing/2014/main" id="{C223DD9B-8313-4684-BF21-211B72BD7DC1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51">
            <a:extLst>
              <a:ext uri="{FF2B5EF4-FFF2-40B4-BE49-F238E27FC236}">
                <a16:creationId xmlns:a16="http://schemas.microsoft.com/office/drawing/2014/main" id="{185F26F9-BF76-405B-8EAA-2CFD211B4A25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859590B9-3DA6-428C-9954-30C7C7203ADA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354002DA-6027-4F48-B43C-0A440FC3CC0C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52DC68C8-3BC7-42F4-83AE-5DB09C69B54F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47D7A762-64D5-4EF5-A9D0-B43776C4BB5F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Chord 15">
            <a:extLst>
              <a:ext uri="{FF2B5EF4-FFF2-40B4-BE49-F238E27FC236}">
                <a16:creationId xmlns:a16="http://schemas.microsoft.com/office/drawing/2014/main" id="{F8CF7EFE-5FDF-4243-A5A4-670A2E4528F0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Freeform 53">
            <a:extLst>
              <a:ext uri="{FF2B5EF4-FFF2-40B4-BE49-F238E27FC236}">
                <a16:creationId xmlns:a16="http://schemas.microsoft.com/office/drawing/2014/main" id="{0DEF0AD9-55E1-4264-A04E-4760C192F951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Donut 39">
            <a:extLst>
              <a:ext uri="{FF2B5EF4-FFF2-40B4-BE49-F238E27FC236}">
                <a16:creationId xmlns:a16="http://schemas.microsoft.com/office/drawing/2014/main" id="{77F2D254-78DF-41D7-BB13-46B1AA80D1A6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345</Words>
  <Application>Microsoft Office PowerPoint</Application>
  <PresentationFormat>Widescreen</PresentationFormat>
  <Paragraphs>55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Permanent Marker</vt:lpstr>
      <vt:lpstr>Office Theme</vt:lpstr>
      <vt:lpstr>Aplikasi Pengaturan Spot Penjualan Produk Makanan Berbasis Android Menggunakan Framework Flutter </vt:lpstr>
      <vt:lpstr>Background</vt:lpstr>
      <vt:lpstr>System Architecture</vt:lpstr>
      <vt:lpstr>PowerPoint Presentation</vt:lpstr>
      <vt:lpstr>Front-end</vt:lpstr>
      <vt:lpstr>PowerPoint Presentation</vt:lpstr>
      <vt:lpstr>Pembeli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delvincantaka@gmail.com</dc:creator>
  <cp:lastModifiedBy>delvincantaka@gmail.com</cp:lastModifiedBy>
  <cp:revision>30</cp:revision>
  <dcterms:created xsi:type="dcterms:W3CDTF">2020-09-07T05:26:53Z</dcterms:created>
  <dcterms:modified xsi:type="dcterms:W3CDTF">2020-09-08T15:59:34Z</dcterms:modified>
</cp:coreProperties>
</file>