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r:id="rId23" roundtripDataSignature="AMtx7mjjdHULvZWfs3kfH8pEH4Ab2hU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56" name="Google Shape;56;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8" name="Google Shape;148;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86" name="Google Shape;186;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76" name="Google Shape;7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86" name="Google Shape;8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5" name="Google Shape;9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3" name="Google Shape;10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1" name="Google Shape;11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5" name="Google Shape;135;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3"/>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53"/>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53"/>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 name="Google Shape;17;p53"/>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 name="Google Shape;18;p53"/>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1" name="Shape 21"/>
        <p:cNvGrpSpPr/>
        <p:nvPr/>
      </p:nvGrpSpPr>
      <p:grpSpPr>
        <a:xfrm>
          <a:off x="0" y="0"/>
          <a:ext cx="0" cy="0"/>
          <a:chOff x="0" y="0"/>
          <a:chExt cx="0" cy="0"/>
        </a:xfrm>
      </p:grpSpPr>
      <p:sp>
        <p:nvSpPr>
          <p:cNvPr id="22" name="Google Shape;22;p55"/>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3" name="Google Shape;23;p55"/>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6" name="Google Shape;26;p5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7" name="Google Shape;27;p5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8" name="Google Shape;28;p5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9" name="Google Shape;29;p5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5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3" name="Google Shape;33;p5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4" name="Google Shape;34;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5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7" name="Google Shape;37;p5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5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1" name="Google Shape;41;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5" name="Google Shape;45;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46" name="Google Shape;46;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7" name="Google Shape;4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0" name="Google Shape;5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52"/>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chemeClr val="lt1"/>
                </a:solidFill>
                <a:latin typeface="Arial"/>
                <a:ea typeface="Arial"/>
                <a:cs typeface="Arial"/>
                <a:sym typeface="Arial"/>
              </a:rPr>
              <a:t>Next Gen Employability Program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5"/>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59" name="Google Shape;59;p5"/>
          <p:cNvPicPr preferRelativeResize="0"/>
          <p:nvPr/>
        </p:nvPicPr>
        <p:blipFill rotWithShape="1">
          <a:blip r:embed="rId3">
            <a:alphaModFix amt="5000"/>
          </a:blip>
          <a:srcRect b="10205" l="0" r="745" t="5928"/>
          <a:stretch/>
        </p:blipFill>
        <p:spPr>
          <a:xfrm>
            <a:off x="29890" y="142382"/>
            <a:ext cx="9130937" cy="5143501"/>
          </a:xfrm>
          <a:prstGeom prst="rect">
            <a:avLst/>
          </a:prstGeom>
          <a:noFill/>
          <a:ln>
            <a:noFill/>
          </a:ln>
        </p:spPr>
      </p:pic>
      <p:sp>
        <p:nvSpPr>
          <p:cNvPr id="60" name="Google Shape;60;p5"/>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 name="Google Shape;61;p5"/>
          <p:cNvSpPr/>
          <p:nvPr/>
        </p:nvSpPr>
        <p:spPr>
          <a:xfrm>
            <a:off x="977787" y="1061739"/>
            <a:ext cx="6985193" cy="3451405"/>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 name="Google Shape;62;p5"/>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 name="Google Shape;63;p5"/>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161D23"/>
                </a:solidFill>
                <a:latin typeface="Arial"/>
                <a:ea typeface="Arial"/>
                <a:cs typeface="Arial"/>
                <a:sym typeface="Arial"/>
              </a:rPr>
              <a:t>NEXT GEN EMPLOYABILITY PROGRAM</a:t>
            </a:r>
            <a:endParaRPr/>
          </a:p>
        </p:txBody>
      </p:sp>
      <p:sp>
        <p:nvSpPr>
          <p:cNvPr id="64" name="Google Shape;64;p5"/>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161D23"/>
                </a:solidFill>
                <a:latin typeface="Arial"/>
                <a:ea typeface="Arial"/>
                <a:cs typeface="Arial"/>
                <a:sym typeface="Arial"/>
              </a:rPr>
              <a:t>Creating a future-ready workforce</a:t>
            </a:r>
            <a:endParaRPr/>
          </a:p>
        </p:txBody>
      </p:sp>
      <p:sp>
        <p:nvSpPr>
          <p:cNvPr id="65" name="Google Shape;65;p5"/>
          <p:cNvSpPr txBox="1"/>
          <p:nvPr/>
        </p:nvSpPr>
        <p:spPr>
          <a:xfrm>
            <a:off x="1003625" y="364253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Team Members</a:t>
            </a:r>
            <a:endParaRPr/>
          </a:p>
        </p:txBody>
      </p:sp>
      <p:sp>
        <p:nvSpPr>
          <p:cNvPr id="66" name="Google Shape;66;p5"/>
          <p:cNvSpPr txBox="1"/>
          <p:nvPr/>
        </p:nvSpPr>
        <p:spPr>
          <a:xfrm>
            <a:off x="1095101" y="3956075"/>
            <a:ext cx="23418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Student Name : </a:t>
            </a:r>
            <a:r>
              <a:rPr lang="en" sz="1100">
                <a:solidFill>
                  <a:schemeClr val="dk1"/>
                </a:solidFill>
              </a:rPr>
              <a:t>Adriel Joshua J</a:t>
            </a:r>
            <a:endParaRPr/>
          </a:p>
          <a:p>
            <a:pPr indent="0" lvl="0" marL="0" marR="0" rtl="0" algn="l">
              <a:lnSpc>
                <a:spcPct val="100000"/>
              </a:lnSpc>
              <a:spcBef>
                <a:spcPts val="200"/>
              </a:spcBef>
              <a:spcAft>
                <a:spcPts val="0"/>
              </a:spcAft>
              <a:buNone/>
            </a:pPr>
            <a:r>
              <a:rPr b="0" i="0" lang="en" sz="1100" u="none" cap="none" strike="noStrike">
                <a:solidFill>
                  <a:schemeClr val="dk1"/>
                </a:solidFill>
                <a:latin typeface="Arial"/>
                <a:ea typeface="Arial"/>
                <a:cs typeface="Arial"/>
                <a:sym typeface="Arial"/>
              </a:rPr>
              <a:t>Student ID : au3111211040</a:t>
            </a:r>
            <a:r>
              <a:rPr lang="en" sz="1100">
                <a:solidFill>
                  <a:schemeClr val="dk1"/>
                </a:solidFill>
              </a:rPr>
              <a:t>02</a:t>
            </a:r>
            <a:endParaRPr/>
          </a:p>
        </p:txBody>
      </p:sp>
      <p:cxnSp>
        <p:nvCxnSpPr>
          <p:cNvPr id="67" name="Google Shape;67;p5"/>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sp>
        <p:nvSpPr>
          <p:cNvPr id="68" name="Google Shape;68;p5"/>
          <p:cNvSpPr txBox="1"/>
          <p:nvPr/>
        </p:nvSpPr>
        <p:spPr>
          <a:xfrm>
            <a:off x="5596477" y="362729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College Name</a:t>
            </a:r>
            <a:endParaRPr/>
          </a:p>
        </p:txBody>
      </p:sp>
      <p:cxnSp>
        <p:nvCxnSpPr>
          <p:cNvPr id="69" name="Google Shape;69;p5"/>
          <p:cNvCxnSpPr/>
          <p:nvPr/>
        </p:nvCxnSpPr>
        <p:spPr>
          <a:xfrm>
            <a:off x="5693065" y="3919492"/>
            <a:ext cx="1360332" cy="0"/>
          </a:xfrm>
          <a:prstGeom prst="straightConnector1">
            <a:avLst/>
          </a:prstGeom>
          <a:noFill/>
          <a:ln cap="flat" cmpd="sng" w="9525">
            <a:solidFill>
              <a:schemeClr val="dk1"/>
            </a:solidFill>
            <a:prstDash val="lgDashDot"/>
            <a:round/>
            <a:headEnd len="sm" w="sm" type="none"/>
            <a:tailEnd len="sm" w="sm" type="none"/>
          </a:ln>
        </p:spPr>
      </p:cxnSp>
      <p:sp>
        <p:nvSpPr>
          <p:cNvPr id="70" name="Google Shape;70;p5"/>
          <p:cNvSpPr txBox="1"/>
          <p:nvPr/>
        </p:nvSpPr>
        <p:spPr>
          <a:xfrm>
            <a:off x="5693356" y="3956068"/>
            <a:ext cx="2095554"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Loyola ICAM College of Engineering and Technology</a:t>
            </a:r>
            <a:endParaRPr/>
          </a:p>
        </p:txBody>
      </p:sp>
      <p:pic>
        <p:nvPicPr>
          <p:cNvPr id="71" name="Google Shape;71;p5"/>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2" name="Google Shape;72;p5"/>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3" name="Google Shape;73;p5"/>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43"/>
          <p:cNvSpPr txBox="1"/>
          <p:nvPr>
            <p:ph type="title"/>
          </p:nvPr>
        </p:nvSpPr>
        <p:spPr>
          <a:xfrm>
            <a:off x="138652" y="569658"/>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cxnSp>
        <p:nvCxnSpPr>
          <p:cNvPr id="151" name="Google Shape;151;p43"/>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52" name="Google Shape;152;p43"/>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53" name="Google Shape;153;p43"/>
          <p:cNvSpPr txBox="1"/>
          <p:nvPr/>
        </p:nvSpPr>
        <p:spPr>
          <a:xfrm>
            <a:off x="248575" y="891925"/>
            <a:ext cx="8646900" cy="386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Since </a:t>
            </a:r>
            <a:r>
              <a:rPr lang="en">
                <a:solidFill>
                  <a:schemeClr val="dk1"/>
                </a:solidFill>
              </a:rPr>
              <a:t>MusicBox</a:t>
            </a:r>
            <a:r>
              <a:rPr b="0" i="0" lang="en" sz="1400" u="none" cap="none" strike="noStrike">
                <a:solidFill>
                  <a:schemeClr val="dk1"/>
                </a:solidFill>
                <a:latin typeface="Arial"/>
                <a:ea typeface="Arial"/>
                <a:cs typeface="Arial"/>
                <a:sym typeface="Arial"/>
              </a:rPr>
              <a:t> is still in the proposal stage, we can't showcase real-world results. However, here's a breakdown of potential modeling techniques and expected outcomes:</a:t>
            </a:r>
            <a:endParaRPr b="1" i="0" sz="1400" u="none" cap="none" strike="noStrike">
              <a:solidFill>
                <a:schemeClr val="dk1"/>
              </a:solidFill>
            </a:endParaRPr>
          </a:p>
          <a:p>
            <a:pPr indent="0" lvl="0" marL="0" marR="0" rtl="0" algn="l">
              <a:lnSpc>
                <a:spcPct val="150000"/>
              </a:lnSpc>
              <a:spcBef>
                <a:spcPts val="0"/>
              </a:spcBef>
              <a:spcAft>
                <a:spcPts val="0"/>
              </a:spcAft>
              <a:buNone/>
            </a:pPr>
            <a:r>
              <a:rPr b="1" lang="en">
                <a:solidFill>
                  <a:schemeClr val="dk1"/>
                </a:solidFill>
              </a:rPr>
              <a:t>1. </a:t>
            </a:r>
            <a:r>
              <a:rPr b="1" lang="en">
                <a:solidFill>
                  <a:schemeClr val="dk1"/>
                </a:solidFill>
              </a:rPr>
              <a:t>Search </a:t>
            </a:r>
            <a:r>
              <a:rPr b="1" lang="en">
                <a:solidFill>
                  <a:schemeClr val="dk1"/>
                </a:solidFill>
              </a:rPr>
              <a:t>Functionality</a:t>
            </a:r>
            <a:r>
              <a:rPr b="1" lang="en">
                <a:solidFill>
                  <a:schemeClr val="dk1"/>
                </a:solidFill>
              </a:rPr>
              <a:t>:</a:t>
            </a:r>
            <a:endParaRPr b="1">
              <a:solidFill>
                <a:schemeClr val="dk1"/>
              </a:solidFill>
            </a:endParaRPr>
          </a:p>
          <a:p>
            <a:pPr indent="0" lvl="0" marL="0" rtl="0" algn="l">
              <a:lnSpc>
                <a:spcPct val="150000"/>
              </a:lnSpc>
              <a:spcBef>
                <a:spcPts val="0"/>
              </a:spcBef>
              <a:spcAft>
                <a:spcPts val="0"/>
              </a:spcAft>
              <a:buSzPts val="1100"/>
              <a:buNone/>
            </a:pPr>
            <a:r>
              <a:rPr lang="en">
                <a:solidFill>
                  <a:schemeClr val="dk1"/>
                </a:solidFill>
              </a:rPr>
              <a:t>The search functionality in MusicBox allows users to find songs, artists, or albums by entering keywords into a search bar. When a search query is submitted, the system retrieves relevant matches from the database based on the entered keywords. It then presents the results to the user, typically in a list format, displaying matching songs, artists, or albums that match the search criteria. Users can then select from the search results to access the desired content and continue exploring or playing music within the platform.</a:t>
            </a:r>
            <a:endParaRPr b="1">
              <a:solidFill>
                <a:schemeClr val="dk1"/>
              </a:solidFill>
            </a:endParaRPr>
          </a:p>
          <a:p>
            <a:pPr indent="0" lvl="0" marL="0" marR="0" rtl="0" algn="l">
              <a:lnSpc>
                <a:spcPct val="150000"/>
              </a:lnSpc>
              <a:spcBef>
                <a:spcPts val="0"/>
              </a:spcBef>
              <a:spcAft>
                <a:spcPts val="0"/>
              </a:spcAft>
              <a:buNone/>
            </a:pPr>
            <a:r>
              <a:rPr b="1" lang="en">
                <a:solidFill>
                  <a:schemeClr val="dk1"/>
                </a:solidFill>
              </a:rPr>
              <a:t>2</a:t>
            </a:r>
            <a:r>
              <a:rPr b="1" i="0" lang="en" sz="1400" u="none" cap="none" strike="noStrike">
                <a:solidFill>
                  <a:schemeClr val="dk1"/>
                </a:solidFill>
                <a:latin typeface="Arial"/>
                <a:ea typeface="Arial"/>
                <a:cs typeface="Arial"/>
                <a:sym typeface="Arial"/>
              </a:rPr>
              <a:t>. Personalized Recommendation Modeling:</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chemeClr val="dk1"/>
                </a:solidFill>
                <a:latin typeface="Arial"/>
                <a:ea typeface="Arial"/>
                <a:cs typeface="Arial"/>
                <a:sym typeface="Arial"/>
              </a:rPr>
              <a:t>Evaluation Metrics: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chemeClr val="dk1"/>
                </a:solidFill>
                <a:latin typeface="Arial"/>
                <a:ea typeface="Arial"/>
                <a:cs typeface="Arial"/>
                <a:sym typeface="Arial"/>
              </a:rPr>
              <a:t>For Trend Analysis:</a:t>
            </a:r>
            <a:r>
              <a:rPr b="0" i="0" lang="en" sz="1400" u="none" cap="none" strike="noStrike">
                <a:solidFill>
                  <a:schemeClr val="dk1"/>
                </a:solidFill>
                <a:latin typeface="Arial"/>
                <a:ea typeface="Arial"/>
                <a:cs typeface="Arial"/>
                <a:sym typeface="Arial"/>
              </a:rPr>
              <a:t> Precision (accuracy of identifying rising trends), Recall (capturing significant portion of emerging trends).</a:t>
            </a:r>
            <a:endParaRPr/>
          </a:p>
          <a:p>
            <a:pPr indent="0" lvl="0" marL="0" marR="0" rtl="0" algn="l">
              <a:lnSpc>
                <a:spcPct val="100000"/>
              </a:lnSpc>
              <a:spcBef>
                <a:spcPts val="0"/>
              </a:spcBef>
              <a:spcAft>
                <a:spcPts val="0"/>
              </a:spcAft>
              <a:buNone/>
            </a:pPr>
            <a:r>
              <a:rPr b="1" i="0" lang="en" sz="1400" u="none" cap="none" strike="noStrike">
                <a:solidFill>
                  <a:schemeClr val="dk1"/>
                </a:solidFill>
                <a:latin typeface="Arial"/>
                <a:ea typeface="Arial"/>
                <a:cs typeface="Arial"/>
                <a:sym typeface="Arial"/>
              </a:rPr>
              <a:t>For Recommendation System:</a:t>
            </a:r>
            <a:r>
              <a:rPr b="0" i="0" lang="en" sz="1400" u="none" cap="none" strike="noStrike">
                <a:solidFill>
                  <a:schemeClr val="dk1"/>
                </a:solidFill>
                <a:latin typeface="Arial"/>
                <a:ea typeface="Arial"/>
                <a:cs typeface="Arial"/>
                <a:sym typeface="Arial"/>
              </a:rPr>
              <a:t> Click-through rate (user engagement with recommendations), Normalized Discounted Cumulative Gain (NDCG) (ranking quality of recommendations).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4"/>
          <p:cNvSpPr txBox="1"/>
          <p:nvPr>
            <p:ph type="title"/>
          </p:nvPr>
        </p:nvSpPr>
        <p:spPr>
          <a:xfrm>
            <a:off x="628785" y="492957"/>
            <a:ext cx="7886430" cy="632649"/>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Login-Page</a:t>
            </a:r>
            <a:endParaRPr/>
          </a:p>
        </p:txBody>
      </p:sp>
      <p:pic>
        <p:nvPicPr>
          <p:cNvPr id="159" name="Google Shape;159;p44"/>
          <p:cNvPicPr preferRelativeResize="0"/>
          <p:nvPr/>
        </p:nvPicPr>
        <p:blipFill>
          <a:blip r:embed="rId3">
            <a:alphaModFix/>
          </a:blip>
          <a:stretch>
            <a:fillRect/>
          </a:stretch>
        </p:blipFill>
        <p:spPr>
          <a:xfrm>
            <a:off x="1273000" y="1125606"/>
            <a:ext cx="6976736" cy="37130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6"/>
          <p:cNvSpPr txBox="1"/>
          <p:nvPr>
            <p:ph type="title"/>
          </p:nvPr>
        </p:nvSpPr>
        <p:spPr>
          <a:xfrm>
            <a:off x="628560" y="484901"/>
            <a:ext cx="7886430" cy="649583"/>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Home-Page</a:t>
            </a:r>
            <a:endParaRPr/>
          </a:p>
        </p:txBody>
      </p:sp>
      <p:pic>
        <p:nvPicPr>
          <p:cNvPr id="165" name="Google Shape;165;p46"/>
          <p:cNvPicPr preferRelativeResize="0"/>
          <p:nvPr/>
        </p:nvPicPr>
        <p:blipFill>
          <a:blip r:embed="rId3">
            <a:alphaModFix/>
          </a:blip>
          <a:stretch>
            <a:fillRect/>
          </a:stretch>
        </p:blipFill>
        <p:spPr>
          <a:xfrm>
            <a:off x="1096525" y="1134475"/>
            <a:ext cx="7228076" cy="3852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5"/>
          <p:cNvSpPr txBox="1"/>
          <p:nvPr>
            <p:ph type="title"/>
          </p:nvPr>
        </p:nvSpPr>
        <p:spPr>
          <a:xfrm>
            <a:off x="628560" y="502656"/>
            <a:ext cx="7886430" cy="649583"/>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Register New User-Page</a:t>
            </a:r>
            <a:endParaRPr/>
          </a:p>
        </p:txBody>
      </p:sp>
      <p:pic>
        <p:nvPicPr>
          <p:cNvPr id="171" name="Google Shape;171;p45"/>
          <p:cNvPicPr preferRelativeResize="0"/>
          <p:nvPr/>
        </p:nvPicPr>
        <p:blipFill>
          <a:blip r:embed="rId3">
            <a:alphaModFix/>
          </a:blip>
          <a:stretch>
            <a:fillRect/>
          </a:stretch>
        </p:blipFill>
        <p:spPr>
          <a:xfrm>
            <a:off x="956525" y="1152250"/>
            <a:ext cx="7230948" cy="3848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8"/>
          <p:cNvSpPr txBox="1"/>
          <p:nvPr>
            <p:ph type="title"/>
          </p:nvPr>
        </p:nvSpPr>
        <p:spPr>
          <a:xfrm>
            <a:off x="628560" y="474790"/>
            <a:ext cx="7886400" cy="624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Search Functionality</a:t>
            </a:r>
            <a:endParaRPr/>
          </a:p>
        </p:txBody>
      </p:sp>
      <p:pic>
        <p:nvPicPr>
          <p:cNvPr id="177" name="Google Shape;177;p48"/>
          <p:cNvPicPr preferRelativeResize="0"/>
          <p:nvPr/>
        </p:nvPicPr>
        <p:blipFill>
          <a:blip r:embed="rId3">
            <a:alphaModFix/>
          </a:blip>
          <a:stretch>
            <a:fillRect/>
          </a:stretch>
        </p:blipFill>
        <p:spPr>
          <a:xfrm>
            <a:off x="3117300" y="1099090"/>
            <a:ext cx="2909402" cy="37396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9"/>
          <p:cNvSpPr txBox="1"/>
          <p:nvPr>
            <p:ph type="title"/>
          </p:nvPr>
        </p:nvSpPr>
        <p:spPr>
          <a:xfrm>
            <a:off x="228606" y="509961"/>
            <a:ext cx="8421900" cy="5481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 sz="1600">
                <a:solidFill>
                  <a:srgbClr val="213163"/>
                </a:solidFill>
                <a:latin typeface="Arial"/>
                <a:ea typeface="Arial"/>
                <a:cs typeface="Arial"/>
                <a:sym typeface="Arial"/>
              </a:rPr>
              <a:t>Future Enhancements</a:t>
            </a:r>
            <a:r>
              <a:rPr b="1" lang="en" sz="1600">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endParaRPr/>
          </a:p>
        </p:txBody>
      </p:sp>
      <p:sp>
        <p:nvSpPr>
          <p:cNvPr id="183" name="Google Shape;183;p49"/>
          <p:cNvSpPr txBox="1"/>
          <p:nvPr/>
        </p:nvSpPr>
        <p:spPr>
          <a:xfrm>
            <a:off x="228600" y="902175"/>
            <a:ext cx="8922900" cy="3894300"/>
          </a:xfrm>
          <a:prstGeom prst="rect">
            <a:avLst/>
          </a:prstGeom>
          <a:noFill/>
          <a:ln>
            <a:noFill/>
          </a:ln>
        </p:spPr>
        <p:txBody>
          <a:bodyPr anchorCtr="0" anchor="t" bIns="45700" lIns="91425" spcFirstLastPara="1" rIns="91425" wrap="square" tIns="45700">
            <a:spAutoFit/>
          </a:bodyPr>
          <a:lstStyle/>
          <a:p>
            <a:pPr indent="-311150" lvl="0" marL="457200" rtl="0" algn="l">
              <a:spcBef>
                <a:spcPts val="0"/>
              </a:spcBef>
              <a:spcAft>
                <a:spcPts val="0"/>
              </a:spcAft>
              <a:buSzPts val="1300"/>
              <a:buChar char="•"/>
            </a:pPr>
            <a:r>
              <a:rPr b="1" lang="en" sz="1300">
                <a:solidFill>
                  <a:schemeClr val="dk1"/>
                </a:solidFill>
              </a:rPr>
              <a:t>Advanced Playback Features:</a:t>
            </a:r>
            <a:endParaRPr b="1" sz="1300">
              <a:solidFill>
                <a:schemeClr val="dk1"/>
              </a:solidFill>
            </a:endParaRPr>
          </a:p>
          <a:p>
            <a:pPr indent="457200" lvl="0" marL="457200" rtl="0" algn="l">
              <a:spcBef>
                <a:spcPts val="0"/>
              </a:spcBef>
              <a:spcAft>
                <a:spcPts val="0"/>
              </a:spcAft>
              <a:buNone/>
            </a:pPr>
            <a:r>
              <a:rPr lang="en" sz="1300">
                <a:solidFill>
                  <a:schemeClr val="dk1"/>
                </a:solidFill>
              </a:rPr>
              <a:t>Implement features like volume control, queue management, and seeking within the audio player for a seamless listening experience.</a:t>
            </a:r>
            <a:endParaRPr sz="1300">
              <a:solidFill>
                <a:schemeClr val="dk1"/>
              </a:solidFill>
            </a:endParaRPr>
          </a:p>
          <a:p>
            <a:pPr indent="-311150" lvl="0" marL="457200" rtl="0" algn="l">
              <a:spcBef>
                <a:spcPts val="0"/>
              </a:spcBef>
              <a:spcAft>
                <a:spcPts val="0"/>
              </a:spcAft>
              <a:buSzPts val="1300"/>
              <a:buChar char="•"/>
            </a:pPr>
            <a:r>
              <a:rPr b="1" lang="en" sz="1300">
                <a:solidFill>
                  <a:schemeClr val="dk1"/>
                </a:solidFill>
              </a:rPr>
              <a:t>Mobile App Development:</a:t>
            </a:r>
            <a:endParaRPr b="1" sz="1300">
              <a:solidFill>
                <a:schemeClr val="dk1"/>
              </a:solidFill>
            </a:endParaRPr>
          </a:p>
          <a:p>
            <a:pPr indent="457200" lvl="0" marL="457200" rtl="0" algn="l">
              <a:spcBef>
                <a:spcPts val="0"/>
              </a:spcBef>
              <a:spcAft>
                <a:spcPts val="0"/>
              </a:spcAft>
              <a:buNone/>
            </a:pPr>
            <a:r>
              <a:rPr lang="en" sz="1300">
                <a:solidFill>
                  <a:schemeClr val="dk1"/>
                </a:solidFill>
              </a:rPr>
              <a:t>Create a mobile application for MusicBox to enable users to access their music library on the go, requiring expertise in mobile development frameworks like React Native or Flutter.</a:t>
            </a:r>
            <a:endParaRPr sz="1300">
              <a:solidFill>
                <a:schemeClr val="dk1"/>
              </a:solidFill>
            </a:endParaRPr>
          </a:p>
          <a:p>
            <a:pPr indent="-311150" lvl="0" marL="457200" rtl="0" algn="l">
              <a:spcBef>
                <a:spcPts val="0"/>
              </a:spcBef>
              <a:spcAft>
                <a:spcPts val="0"/>
              </a:spcAft>
              <a:buSzPts val="1300"/>
              <a:buChar char="•"/>
            </a:pPr>
            <a:r>
              <a:rPr b="1" lang="en" sz="1300">
                <a:solidFill>
                  <a:schemeClr val="dk1"/>
                </a:solidFill>
              </a:rPr>
              <a:t>Social Features:</a:t>
            </a:r>
            <a:endParaRPr b="1" sz="1300">
              <a:solidFill>
                <a:schemeClr val="dk1"/>
              </a:solidFill>
            </a:endParaRPr>
          </a:p>
          <a:p>
            <a:pPr indent="457200" lvl="0" marL="457200" rtl="0" algn="l">
              <a:spcBef>
                <a:spcPts val="0"/>
              </a:spcBef>
              <a:spcAft>
                <a:spcPts val="0"/>
              </a:spcAft>
              <a:buNone/>
            </a:pPr>
            <a:r>
              <a:rPr lang="en" sz="1300">
                <a:solidFill>
                  <a:schemeClr val="dk1"/>
                </a:solidFill>
              </a:rPr>
              <a:t>Integrate social functionalities such as allowing users to follow each other, share playlists, and view their friends' listening activities for a more interactive music community.</a:t>
            </a:r>
            <a:endParaRPr sz="1300">
              <a:solidFill>
                <a:schemeClr val="dk1"/>
              </a:solidFill>
            </a:endParaRPr>
          </a:p>
          <a:p>
            <a:pPr indent="-311150" lvl="0" marL="457200" rtl="0" algn="l">
              <a:spcBef>
                <a:spcPts val="0"/>
              </a:spcBef>
              <a:spcAft>
                <a:spcPts val="0"/>
              </a:spcAft>
              <a:buSzPts val="1300"/>
              <a:buChar char="•"/>
            </a:pPr>
            <a:r>
              <a:rPr b="1" lang="en" sz="1300">
                <a:solidFill>
                  <a:schemeClr val="dk1"/>
                </a:solidFill>
              </a:rPr>
              <a:t>Genre and Mood Classification:</a:t>
            </a:r>
            <a:endParaRPr b="1" sz="1300">
              <a:solidFill>
                <a:schemeClr val="dk1"/>
              </a:solidFill>
            </a:endParaRPr>
          </a:p>
          <a:p>
            <a:pPr indent="457200" lvl="0" marL="457200" rtl="0" algn="l">
              <a:spcBef>
                <a:spcPts val="0"/>
              </a:spcBef>
              <a:spcAft>
                <a:spcPts val="0"/>
              </a:spcAft>
              <a:buNone/>
            </a:pPr>
            <a:r>
              <a:rPr lang="en" sz="1300">
                <a:solidFill>
                  <a:schemeClr val="dk1"/>
                </a:solidFill>
              </a:rPr>
              <a:t>Incorporate music genre and mood classification to categorize songs, enabling users to explore and discover music based on their preferred genres or moods.</a:t>
            </a:r>
            <a:endParaRPr sz="1300">
              <a:solidFill>
                <a:schemeClr val="dk1"/>
              </a:solidFill>
            </a:endParaRPr>
          </a:p>
          <a:p>
            <a:pPr indent="-311150" lvl="0" marL="457200" rtl="0" algn="l">
              <a:spcBef>
                <a:spcPts val="0"/>
              </a:spcBef>
              <a:spcAft>
                <a:spcPts val="0"/>
              </a:spcAft>
              <a:buSzPts val="1300"/>
              <a:buChar char="•"/>
            </a:pPr>
            <a:r>
              <a:rPr b="1" lang="en" sz="1300">
                <a:solidFill>
                  <a:schemeClr val="dk1"/>
                </a:solidFill>
              </a:rPr>
              <a:t>Song Uploads:</a:t>
            </a:r>
            <a:endParaRPr b="1" sz="1300">
              <a:solidFill>
                <a:schemeClr val="dk1"/>
              </a:solidFill>
            </a:endParaRPr>
          </a:p>
          <a:p>
            <a:pPr indent="457200" lvl="0" marL="457200" rtl="0" algn="l">
              <a:spcBef>
                <a:spcPts val="0"/>
              </a:spcBef>
              <a:spcAft>
                <a:spcPts val="0"/>
              </a:spcAft>
              <a:buNone/>
            </a:pPr>
            <a:r>
              <a:rPr lang="en" sz="1300">
                <a:solidFill>
                  <a:schemeClr val="dk1"/>
                </a:solidFill>
              </a:rPr>
              <a:t>Enable authenticated users to upload their own songs to MusicBox, taking into account storage limitations to manage user-generated content effectively.</a:t>
            </a:r>
            <a:endParaRPr sz="1300">
              <a:solidFill>
                <a:schemeClr val="dk1"/>
              </a:solidFill>
            </a:endParaRPr>
          </a:p>
          <a:p>
            <a:pPr indent="-311150" lvl="0" marL="457200" rtl="0" algn="l">
              <a:spcBef>
                <a:spcPts val="0"/>
              </a:spcBef>
              <a:spcAft>
                <a:spcPts val="0"/>
              </a:spcAft>
              <a:buSzPts val="1300"/>
              <a:buChar char="•"/>
            </a:pPr>
            <a:r>
              <a:rPr b="1" lang="en" sz="1300">
                <a:solidFill>
                  <a:schemeClr val="dk1"/>
                </a:solidFill>
              </a:rPr>
              <a:t>Lyrics Integration:</a:t>
            </a:r>
            <a:endParaRPr b="1" sz="1300">
              <a:solidFill>
                <a:schemeClr val="dk1"/>
              </a:solidFill>
            </a:endParaRPr>
          </a:p>
          <a:p>
            <a:pPr indent="457200" lvl="0" marL="457200" rtl="0" algn="l">
              <a:spcBef>
                <a:spcPts val="0"/>
              </a:spcBef>
              <a:spcAft>
                <a:spcPts val="0"/>
              </a:spcAft>
              <a:buNone/>
            </a:pPr>
            <a:r>
              <a:rPr lang="en" sz="1300">
                <a:solidFill>
                  <a:schemeClr val="dk1"/>
                </a:solidFill>
              </a:rPr>
              <a:t>Display song lyrics alongside the audio player, allowing users to sing along and enhance their music experience with synchronized lyrics.</a:t>
            </a:r>
            <a:endParaRPr sz="1300">
              <a:solidFill>
                <a:schemeClr val="dk1"/>
              </a:solidFill>
            </a:endParaRPr>
          </a:p>
          <a:p>
            <a:pPr indent="0" lvl="0" marL="0" rtl="0" algn="l">
              <a:spcBef>
                <a:spcPts val="0"/>
              </a:spcBef>
              <a:spcAft>
                <a:spcPts val="0"/>
              </a:spcAft>
              <a:buNone/>
            </a:pPr>
            <a:r>
              <a:t/>
            </a:r>
            <a:endParaRPr sz="13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0"/>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Conclusion</a:t>
            </a:r>
            <a:endParaRPr b="0" i="0" sz="1600" u="none" cap="none" strike="noStrike">
              <a:solidFill>
                <a:srgbClr val="000000"/>
              </a:solidFill>
              <a:latin typeface="Arial"/>
              <a:ea typeface="Arial"/>
              <a:cs typeface="Arial"/>
              <a:sym typeface="Arial"/>
            </a:endParaRPr>
          </a:p>
        </p:txBody>
      </p:sp>
      <p:cxnSp>
        <p:nvCxnSpPr>
          <p:cNvPr id="189" name="Google Shape;189;p5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90" name="Google Shape;190;p5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91" name="Google Shape;191;p50"/>
          <p:cNvSpPr txBox="1"/>
          <p:nvPr/>
        </p:nvSpPr>
        <p:spPr>
          <a:xfrm>
            <a:off x="492236" y="1186755"/>
            <a:ext cx="7661400" cy="3324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
              <a:t>MusicBox is a Django-based music streaming platform offering essential features like song playback, downloads, and a watch later list. This project showcases a robust Django backend for an audio streaming application. Future plans include user authentication, playlist creation, search functionalities, and potentially user-generated content (subject to storage and copyright constraints). MusicBox aims to grow into a feature-rich and personalized music streaming service.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Beyond its core functionalities, MusicBox aims to address diverse user preferences and foster community engagement. The roadmap includes integrating social features for playlist sharing, friend following, and collaborative music discovery. Advanced music analysis for genre and mood classification will allow users to curate their listening experience based on specific styles or atmospheres. Ultimately, MusicBox envisions becoming a comprehensive music platform that seamlessly combines individual enjoyment with the excitement of shared musical exploration.</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51"/>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A blue and white rectangle with a white border&#10;&#10;Description automatically generated" id="78" name="Google Shape;78;p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79" name="Google Shape;79;p8"/>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None/>
            </a:pPr>
            <a:r>
              <a:rPr b="1" i="0" lang="en" sz="2000" u="none" cap="none" strike="noStrike">
                <a:solidFill>
                  <a:srgbClr val="213164"/>
                </a:solidFill>
                <a:latin typeface="Arial"/>
                <a:ea typeface="Arial"/>
                <a:cs typeface="Arial"/>
                <a:sym typeface="Arial"/>
              </a:rPr>
              <a:t>CAPSTONE PROJECT SHOWCASE</a:t>
            </a:r>
            <a:endParaRPr/>
          </a:p>
        </p:txBody>
      </p:sp>
      <p:sp>
        <p:nvSpPr>
          <p:cNvPr id="80" name="Google Shape;80;p8"/>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1" name="Google Shape;81;p8"/>
          <p:cNvSpPr txBox="1"/>
          <p:nvPr/>
        </p:nvSpPr>
        <p:spPr>
          <a:xfrm>
            <a:off x="1504077" y="3189726"/>
            <a:ext cx="6135846"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i="0" lang="en" sz="1600" u="none" cap="none" strike="noStrike">
                <a:solidFill>
                  <a:schemeClr val="dk1"/>
                </a:solidFill>
                <a:latin typeface="Arial"/>
                <a:ea typeface="Arial"/>
                <a:cs typeface="Arial"/>
                <a:sym typeface="Arial"/>
              </a:rPr>
              <a:t>MUSIC WEB APPLICATION USING DJANGO FRAMEWORK </a:t>
            </a:r>
            <a:endParaRPr b="0" i="0" sz="1600" u="none" cap="none" strike="noStrike">
              <a:solidFill>
                <a:schemeClr val="dk1"/>
              </a:solidFill>
              <a:latin typeface="Arial"/>
              <a:ea typeface="Arial"/>
              <a:cs typeface="Arial"/>
              <a:sym typeface="Arial"/>
            </a:endParaRPr>
          </a:p>
        </p:txBody>
      </p:sp>
      <p:sp>
        <p:nvSpPr>
          <p:cNvPr id="82" name="Google Shape;82;p8"/>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3" name="Google Shape;83;p8"/>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6"/>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endParaRPr b="0" i="0" sz="1600" u="none" cap="none" strike="noStrike">
              <a:solidFill>
                <a:srgbClr val="000000"/>
              </a:solidFill>
              <a:latin typeface="Arial"/>
              <a:ea typeface="Arial"/>
              <a:cs typeface="Arial"/>
              <a:sym typeface="Arial"/>
            </a:endParaRPr>
          </a:p>
        </p:txBody>
      </p:sp>
      <p:cxnSp>
        <p:nvCxnSpPr>
          <p:cNvPr id="89" name="Google Shape;89;p3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0" name="Google Shape;90;p3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 </a:t>
            </a:r>
            <a:endParaRPr/>
          </a:p>
        </p:txBody>
      </p:sp>
      <p:sp>
        <p:nvSpPr>
          <p:cNvPr id="91" name="Google Shape;91;p36"/>
          <p:cNvSpPr txBox="1"/>
          <p:nvPr/>
        </p:nvSpPr>
        <p:spPr>
          <a:xfrm>
            <a:off x="419469" y="1344928"/>
            <a:ext cx="81831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a:t>MusicBox </a:t>
            </a:r>
            <a:r>
              <a:rPr lang="en"/>
              <a:t>is a personalized music player that suggests new tracks based on your preferences and trending genres. It seamlessly combines trend analysis with curated recommendations, enhancing your music discovery experience. With MusicBox, you can effortlessly explore and enjoy a variety of music that resonates with your unique style.</a:t>
            </a:r>
            <a:endParaRPr/>
          </a:p>
        </p:txBody>
      </p:sp>
      <p:sp>
        <p:nvSpPr>
          <p:cNvPr id="92" name="Google Shape;92;p36"/>
          <p:cNvSpPr txBox="1"/>
          <p:nvPr/>
        </p:nvSpPr>
        <p:spPr>
          <a:xfrm>
            <a:off x="419469" y="2757190"/>
            <a:ext cx="81831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a:t> It personalizes your music discovery journey by learning your preferences over time and tailoring recommendations to your unique listening habits. With its seamless integration, MusicBox provides a convenient music player interface, allowing you to explore new discoveries directly within the app.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7"/>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Problem Statement</a:t>
            </a:r>
            <a:endParaRPr b="0" i="0" sz="1600" u="none" cap="none" strike="noStrike">
              <a:solidFill>
                <a:srgbClr val="000000"/>
              </a:solidFill>
              <a:latin typeface="Arial"/>
              <a:ea typeface="Arial"/>
              <a:cs typeface="Arial"/>
              <a:sym typeface="Arial"/>
            </a:endParaRPr>
          </a:p>
        </p:txBody>
      </p:sp>
      <p:cxnSp>
        <p:nvCxnSpPr>
          <p:cNvPr id="98" name="Google Shape;98;p3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9" name="Google Shape;99;p3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00" name="Google Shape;100;p37"/>
          <p:cNvSpPr txBox="1"/>
          <p:nvPr/>
        </p:nvSpPr>
        <p:spPr>
          <a:xfrm>
            <a:off x="310718" y="1099281"/>
            <a:ext cx="8703600" cy="354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Music listeners often struggle to discover new music that aligns with their evolving preferences and broader cultural shifts within the music industry. Music streaming services primarily focus on personalized recommendations based on past listening history potentially leading to stagnation in musical exploration.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
                <a:solidFill>
                  <a:schemeClr val="dk1"/>
                </a:solidFill>
              </a:rPr>
              <a:t>MusicBox </a:t>
            </a:r>
            <a:r>
              <a:rPr b="0" i="0" lang="en" sz="1400" u="none" cap="none" strike="noStrike">
                <a:solidFill>
                  <a:schemeClr val="dk1"/>
                </a:solidFill>
                <a:latin typeface="Arial"/>
                <a:ea typeface="Arial"/>
                <a:cs typeface="Arial"/>
                <a:sym typeface="Arial"/>
              </a:rPr>
              <a:t>aims to address these challenges by creating a music player app that:</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i="0" lang="en" sz="1400" u="none" cap="none" strike="noStrike">
                <a:solidFill>
                  <a:schemeClr val="dk1"/>
                </a:solidFill>
              </a:rPr>
              <a:t>Analyzes music trends</a:t>
            </a:r>
            <a:r>
              <a:rPr b="1" i="0" lang="en" sz="1400" u="none" cap="none" strike="noStrike">
                <a:solidFill>
                  <a:schemeClr val="dk1"/>
                </a:solidFill>
                <a:latin typeface="Arial"/>
                <a:ea typeface="Arial"/>
                <a:cs typeface="Arial"/>
                <a:sym typeface="Arial"/>
              </a:rPr>
              <a:t>:</a:t>
            </a:r>
            <a:r>
              <a:rPr b="0" i="0" lang="en" sz="1400" u="none" cap="none" strike="noStrike">
                <a:solidFill>
                  <a:schemeClr val="dk1"/>
                </a:solidFill>
                <a:latin typeface="Arial"/>
                <a:ea typeface="Arial"/>
                <a:cs typeface="Arial"/>
                <a:sym typeface="Arial"/>
              </a:rPr>
              <a:t> Captures the dynamic nature of popular music by analyzing data and user behavior to identify emerging genres, artists, and styles.</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Char char="•"/>
            </a:pPr>
            <a:r>
              <a:rPr i="0" lang="en" sz="1400" u="none" cap="none" strike="noStrike">
                <a:solidFill>
                  <a:schemeClr val="dk1"/>
                </a:solidFill>
              </a:rPr>
              <a:t>Offers personalized recommendations: Leverages trend analysis to suggest music that aligns with both a user's individual taste and the current cultural zeitgeist.</a:t>
            </a:r>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1"/>
              </a:solidFill>
            </a:endParaRPr>
          </a:p>
          <a:p>
            <a:pPr indent="-88900" lvl="0" marL="0" marR="0" rtl="0" algn="l">
              <a:lnSpc>
                <a:spcPct val="100000"/>
              </a:lnSpc>
              <a:spcBef>
                <a:spcPts val="0"/>
              </a:spcBef>
              <a:spcAft>
                <a:spcPts val="0"/>
              </a:spcAft>
              <a:buClr>
                <a:srgbClr val="000000"/>
              </a:buClr>
              <a:buSzPts val="1400"/>
              <a:buChar char="•"/>
            </a:pPr>
            <a:r>
              <a:rPr i="0" lang="en" sz="1400" u="none" cap="none" strike="noStrike">
                <a:solidFill>
                  <a:schemeClr val="dk1"/>
                </a:solidFill>
              </a:rPr>
              <a:t>Provides a seamless listening experience: Integrates music discovery with a user-friendly music player interface, allowing users to explore new music directly within the app.</a:t>
            </a:r>
            <a:endParaRPr/>
          </a:p>
          <a:p>
            <a:pPr indent="0" lvl="0" marL="0" marR="0" rtl="0" algn="l">
              <a:lnSpc>
                <a:spcPct val="100000"/>
              </a:lnSpc>
              <a:spcBef>
                <a:spcPts val="0"/>
              </a:spcBef>
              <a:spcAft>
                <a:spcPts val="0"/>
              </a:spcAft>
              <a:buNone/>
            </a:pPr>
            <a:r>
              <a:rPr i="0" lang="en" sz="1400" u="none" cap="none" strike="noStrike">
                <a:solidFill>
                  <a:schemeClr val="dk1"/>
                </a:solidFill>
              </a:rPr>
              <a:t>By solving these problems, </a:t>
            </a:r>
            <a:r>
              <a:rPr lang="en">
                <a:solidFill>
                  <a:schemeClr val="dk1"/>
                </a:solidFill>
              </a:rPr>
              <a:t>MusicBox </a:t>
            </a:r>
            <a:r>
              <a:rPr i="0" lang="en" sz="1400" u="none" cap="none" strike="noStrike">
                <a:solidFill>
                  <a:schemeClr val="dk1"/>
                </a:solidFill>
              </a:rPr>
              <a:t>can become a valuable tool for music listeners, fostering a sense of discovery and keeping them engaged with the ever-evolving landscape of music.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8"/>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Project Overview</a:t>
            </a:r>
            <a:endParaRPr b="0" i="0" sz="1600" u="none" cap="none" strike="noStrike">
              <a:solidFill>
                <a:srgbClr val="000000"/>
              </a:solidFill>
              <a:latin typeface="Arial"/>
              <a:ea typeface="Arial"/>
              <a:cs typeface="Arial"/>
              <a:sym typeface="Arial"/>
            </a:endParaRPr>
          </a:p>
        </p:txBody>
      </p:sp>
      <p:cxnSp>
        <p:nvCxnSpPr>
          <p:cNvPr id="106" name="Google Shape;106;p3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7" name="Google Shape;107;p3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08" name="Google Shape;108;p38"/>
          <p:cNvSpPr txBox="1"/>
          <p:nvPr/>
        </p:nvSpPr>
        <p:spPr>
          <a:xfrm>
            <a:off x="275208" y="1125200"/>
            <a:ext cx="8593500" cy="3971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
                <a:solidFill>
                  <a:schemeClr val="dk1"/>
                </a:solidFill>
              </a:rPr>
              <a:t>MusicBox</a:t>
            </a:r>
            <a:r>
              <a:rPr lang="en">
                <a:solidFill>
                  <a:schemeClr val="dk1"/>
                </a:solidFill>
              </a:rPr>
              <a:t> is more than just a music player; it's your personalized music discovery companion. By analyzing trends, MusicBox offers tailored music recommendations that match your current taste while also introducing you to new and exciting sounds, making every listening session a journey of discovery.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With MusicBox, </a:t>
            </a:r>
            <a:r>
              <a:rPr b="1" lang="en">
                <a:solidFill>
                  <a:schemeClr val="dk1"/>
                </a:solidFill>
              </a:rPr>
              <a:t>seamless integration</a:t>
            </a:r>
            <a:r>
              <a:rPr lang="en">
                <a:solidFill>
                  <a:schemeClr val="dk1"/>
                </a:solidFill>
              </a:rPr>
              <a:t> is key. You can explore and play fresh music directly within the app's built-in music player, eliminating the need to switch between different platforms and enhancing your overall listening experience.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Who's it for?</a:t>
            </a:r>
            <a:r>
              <a:rPr lang="en">
                <a:solidFill>
                  <a:schemeClr val="dk1"/>
                </a:solidFill>
              </a:rPr>
              <a:t> MusicBox is designed for music enthusiasts who crave new experiences. Whether you're looking to discover hidden gems or stay ahead of emerging trends and artists, MusicBox empowers you to break free from routine playlists and explore the vibrant world of music.</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marR="0" rtl="0" algn="l">
              <a:lnSpc>
                <a:spcPct val="100000"/>
              </a:lnSpc>
              <a:spcBef>
                <a:spcPts val="0"/>
              </a:spcBef>
              <a:spcAft>
                <a:spcPts val="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9"/>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Proposed Solution</a:t>
            </a:r>
            <a:endParaRPr b="0" i="0" sz="1600" u="none" cap="none" strike="noStrike">
              <a:solidFill>
                <a:srgbClr val="000000"/>
              </a:solidFill>
              <a:latin typeface="Arial"/>
              <a:ea typeface="Arial"/>
              <a:cs typeface="Arial"/>
              <a:sym typeface="Arial"/>
            </a:endParaRPr>
          </a:p>
        </p:txBody>
      </p:sp>
      <p:sp>
        <p:nvSpPr>
          <p:cNvPr id="114" name="Google Shape;114;p39"/>
          <p:cNvSpPr txBox="1"/>
          <p:nvPr/>
        </p:nvSpPr>
        <p:spPr>
          <a:xfrm>
            <a:off x="138533" y="1102220"/>
            <a:ext cx="8866934" cy="3768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 sz="1400" u="none" cap="none" strike="noStrike">
                <a:solidFill>
                  <a:srgbClr val="374151"/>
                </a:solidFill>
                <a:latin typeface="Times New Roman"/>
                <a:ea typeface="Times New Roman"/>
                <a:cs typeface="Times New Roman"/>
                <a:sym typeface="Times New Roman"/>
              </a:rPr>
              <a:t>.</a:t>
            </a:r>
            <a:endParaRPr/>
          </a:p>
        </p:txBody>
      </p:sp>
      <p:cxnSp>
        <p:nvCxnSpPr>
          <p:cNvPr id="115" name="Google Shape;115;p3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6" name="Google Shape;116;p3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17" name="Google Shape;117;p39"/>
          <p:cNvSpPr txBox="1"/>
          <p:nvPr/>
        </p:nvSpPr>
        <p:spPr>
          <a:xfrm>
            <a:off x="395056" y="1137383"/>
            <a:ext cx="8353800" cy="397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Here's an expanded explanation of the proposed solution for </a:t>
            </a:r>
            <a:r>
              <a:rPr lang="en">
                <a:solidFill>
                  <a:schemeClr val="dk1"/>
                </a:solidFill>
              </a:rPr>
              <a:t>MusicBox</a:t>
            </a:r>
            <a:r>
              <a:rPr b="0" i="0" lang="en" sz="1400" u="none" cap="none" strike="noStrike">
                <a:solidFill>
                  <a:schemeClr val="dk1"/>
                </a:solidFill>
                <a:latin typeface="Arial"/>
                <a:ea typeface="Arial"/>
                <a:cs typeface="Arial"/>
                <a:sym typeface="Arial"/>
              </a:rPr>
              <a:t>, diving deeper into each component:</a:t>
            </a:r>
            <a:endParaRPr/>
          </a:p>
          <a:p>
            <a:pPr indent="0" lvl="0" marL="0" marR="0" rtl="0" algn="l">
              <a:lnSpc>
                <a:spcPct val="100000"/>
              </a:lnSpc>
              <a:spcBef>
                <a:spcPts val="0"/>
              </a:spcBef>
              <a:spcAft>
                <a:spcPts val="0"/>
              </a:spcAft>
              <a:buNone/>
            </a:pPr>
            <a:r>
              <a:rPr b="1" i="0" lang="en" sz="1400" u="none" cap="none" strike="noStrike">
                <a:solidFill>
                  <a:schemeClr val="dk1"/>
                </a:solidFill>
                <a:latin typeface="Arial"/>
                <a:ea typeface="Arial"/>
                <a:cs typeface="Arial"/>
                <a:sym typeface="Arial"/>
              </a:rPr>
              <a:t>1. </a:t>
            </a:r>
            <a:r>
              <a:rPr b="1" lang="en">
                <a:solidFill>
                  <a:schemeClr val="dk1"/>
                </a:solidFill>
              </a:rPr>
              <a:t>Personalized Search</a:t>
            </a:r>
            <a:r>
              <a:rPr b="1" i="0" lang="en" sz="1400" u="none" cap="none" strike="noStrike">
                <a:solidFill>
                  <a:schemeClr val="dk1"/>
                </a:solidFill>
                <a:latin typeface="Arial"/>
                <a:ea typeface="Arial"/>
                <a:cs typeface="Arial"/>
                <a:sym typeface="Arial"/>
              </a:rPr>
              <a:t> Engine:</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search functionality in MusicBox allows users to find songs, artists, or albums by entering keywords into a search bar. When a search query is submitted, the system retrieves relevant matches from the database based on the entered keywords. It then presents the results to the user, typically in a list format, displaying matching songs, artists, or albums that match the search criteria. Users can then select from the search results to access the desired content and continue exploring or playing music within the platform.</a:t>
            </a: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User Experience Impact:</a:t>
            </a:r>
            <a:r>
              <a:rPr lang="en">
                <a:solidFill>
                  <a:schemeClr val="dk1"/>
                </a:solidFill>
              </a:rPr>
              <a:t> Efficient search functionality significantly enhances the user experience by allowing quick access to desired content, leading to higher satisfaction levels and increased engagement. This seamless experience encourages users to explore more, create playlists, and interact with social features, contributing to improved retention rates.</a:t>
            </a: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Technical Robustness and Scalability:</a:t>
            </a:r>
            <a:r>
              <a:rPr lang="en">
                <a:solidFill>
                  <a:schemeClr val="dk1"/>
                </a:solidFill>
              </a:rPr>
              <a:t> A well-performing search system reflects the platform's technical strength and scalability. It demonstrates the ability to handle large data volumes and complex queries without sacrificing speed or accuracy. This reliability is crucial for maintaining platform performance as the user base and content library grow.</a:t>
            </a:r>
            <a:endParaRPr>
              <a:solidFill>
                <a:schemeClr val="dk1"/>
              </a:solidFill>
            </a:endParaRPr>
          </a:p>
          <a:p>
            <a:pPr indent="0" lvl="0" marL="457200" marR="0" rtl="0" algn="l">
              <a:lnSpc>
                <a:spcPct val="100000"/>
              </a:lnSpc>
              <a:spcBef>
                <a:spcPts val="0"/>
              </a:spcBef>
              <a:spcAft>
                <a:spcPts val="0"/>
              </a:spcAft>
              <a:buNone/>
            </a:pPr>
            <a:r>
              <a:t/>
            </a:r>
            <a:endParaRPr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0"/>
          <p:cNvSpPr txBox="1"/>
          <p:nvPr/>
        </p:nvSpPr>
        <p:spPr>
          <a:xfrm>
            <a:off x="457200" y="752832"/>
            <a:ext cx="8017933" cy="700000"/>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None/>
            </a:pPr>
            <a:r>
              <a:t/>
            </a:r>
            <a:endParaRPr b="0" i="0" sz="1400" u="none" cap="none" strike="noStrike">
              <a:solidFill>
                <a:srgbClr val="374151"/>
              </a:solidFill>
              <a:latin typeface="Times New Roman"/>
              <a:ea typeface="Times New Roman"/>
              <a:cs typeface="Times New Roman"/>
              <a:sym typeface="Times New Roman"/>
            </a:endParaRPr>
          </a:p>
          <a:p>
            <a:pPr indent="-196850" lvl="1" marL="7429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374151"/>
              </a:solidFill>
              <a:latin typeface="Times New Roman"/>
              <a:ea typeface="Times New Roman"/>
              <a:cs typeface="Times New Roman"/>
              <a:sym typeface="Times New Roman"/>
            </a:endParaRPr>
          </a:p>
        </p:txBody>
      </p:sp>
      <p:cxnSp>
        <p:nvCxnSpPr>
          <p:cNvPr id="123" name="Google Shape;123;p4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4" name="Google Shape;124;p4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25" name="Google Shape;125;p40"/>
          <p:cNvSpPr txBox="1"/>
          <p:nvPr/>
        </p:nvSpPr>
        <p:spPr>
          <a:xfrm>
            <a:off x="138652" y="809248"/>
            <a:ext cx="8818800" cy="31092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00000"/>
              </a:lnSpc>
              <a:spcBef>
                <a:spcPts val="0"/>
              </a:spcBef>
              <a:spcAft>
                <a:spcPts val="0"/>
              </a:spcAft>
              <a:buClr>
                <a:schemeClr val="dk1"/>
              </a:buClr>
              <a:buSzPts val="1400"/>
              <a:buChar char="●"/>
            </a:pPr>
            <a:r>
              <a:rPr b="1" lang="en">
                <a:solidFill>
                  <a:schemeClr val="dk1"/>
                </a:solidFill>
              </a:rPr>
              <a:t>Competitive Advantage and Personalization: </a:t>
            </a:r>
            <a:r>
              <a:rPr lang="en">
                <a:solidFill>
                  <a:schemeClr val="dk1"/>
                </a:solidFill>
              </a:rPr>
              <a:t>Platforms with efficient search capabilities gain a competitive edge by offering a smooth user experience and personalized content recommendations. Leveraging user behavior data, the search function can deliver relevant results and suggestions, further enhancing user satisfaction and loyalty while standing out in a competitive market.</a:t>
            </a:r>
            <a:endParaRPr>
              <a:solidFill>
                <a:schemeClr val="dk1"/>
              </a:solidFill>
            </a:endParaRPr>
          </a:p>
          <a:p>
            <a:pPr indent="0" lvl="0" marL="0" marR="0" rtl="0" algn="l">
              <a:lnSpc>
                <a:spcPct val="100000"/>
              </a:lnSpc>
              <a:spcBef>
                <a:spcPts val="0"/>
              </a:spcBef>
              <a:spcAft>
                <a:spcPts val="0"/>
              </a:spcAft>
              <a:buNone/>
            </a:pPr>
            <a:r>
              <a:t/>
            </a:r>
            <a:endParaRPr b="1">
              <a:solidFill>
                <a:schemeClr val="dk1"/>
              </a:solidFill>
            </a:endParaRPr>
          </a:p>
          <a:p>
            <a:pPr indent="0" lvl="0" marL="0" marR="0" rtl="0" algn="l">
              <a:lnSpc>
                <a:spcPct val="100000"/>
              </a:lnSpc>
              <a:spcBef>
                <a:spcPts val="0"/>
              </a:spcBef>
              <a:spcAft>
                <a:spcPts val="0"/>
              </a:spcAft>
              <a:buNone/>
            </a:pPr>
            <a:r>
              <a:rPr b="1" i="0" lang="en" sz="1400" u="none" cap="none" strike="noStrike">
                <a:solidFill>
                  <a:schemeClr val="dk1"/>
                </a:solidFill>
                <a:latin typeface="Arial"/>
                <a:ea typeface="Arial"/>
                <a:cs typeface="Arial"/>
                <a:sym typeface="Arial"/>
              </a:rPr>
              <a:t>2. Personalized Recommendation System:</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 sz="1400" u="none" cap="none" strike="noStrike">
                <a:solidFill>
                  <a:schemeClr val="dk1"/>
                </a:solidFill>
                <a:latin typeface="Arial"/>
                <a:ea typeface="Arial"/>
                <a:cs typeface="Arial"/>
                <a:sym typeface="Arial"/>
              </a:rPr>
              <a:t>User Interaction Integration:</a:t>
            </a:r>
            <a:endParaRPr b="0" i="0" sz="1400" u="none" cap="none" strike="noStrike">
              <a:solidFill>
                <a:schemeClr val="dk1"/>
              </a:solidFill>
              <a:latin typeface="Arial"/>
              <a:ea typeface="Arial"/>
              <a:cs typeface="Arial"/>
              <a:sym typeface="Arial"/>
            </a:endParaRPr>
          </a:p>
          <a:p>
            <a:pPr indent="0" lvl="3" marL="0" marR="0" rtl="0" algn="l">
              <a:lnSpc>
                <a:spcPct val="100000"/>
              </a:lnSpc>
              <a:spcBef>
                <a:spcPts val="0"/>
              </a:spcBef>
              <a:spcAft>
                <a:spcPts val="0"/>
              </a:spcAft>
              <a:buNone/>
            </a:pPr>
            <a:r>
              <a:rPr b="1" i="0" lang="en" sz="1400" u="none" cap="none" strike="noStrike">
                <a:solidFill>
                  <a:schemeClr val="dk1"/>
                </a:solidFill>
                <a:latin typeface="Arial"/>
                <a:ea typeface="Arial"/>
                <a:cs typeface="Arial"/>
                <a:sym typeface="Arial"/>
              </a:rPr>
              <a:t>	Feedback Mechanism:</a:t>
            </a:r>
            <a:r>
              <a:rPr b="0" i="0" lang="en" sz="1400" u="none" cap="none" strike="noStrike">
                <a:solidFill>
                  <a:schemeClr val="dk1"/>
                </a:solidFill>
                <a:latin typeface="Arial"/>
                <a:ea typeface="Arial"/>
                <a:cs typeface="Arial"/>
                <a:sym typeface="Arial"/>
              </a:rPr>
              <a:t> Allow users to like/dislike recommendations, providing valuable data for the recommendation engine to improve its accuracy.</a:t>
            </a:r>
            <a:endParaRPr/>
          </a:p>
          <a:p>
            <a:pPr indent="457200" lvl="3" marL="0" marR="0" rtl="0" algn="l">
              <a:lnSpc>
                <a:spcPct val="100000"/>
              </a:lnSpc>
              <a:spcBef>
                <a:spcPts val="0"/>
              </a:spcBef>
              <a:spcAft>
                <a:spcPts val="0"/>
              </a:spcAft>
              <a:buNone/>
            </a:pPr>
            <a:r>
              <a:rPr b="1" i="0" lang="en" sz="1400" u="none" cap="none" strike="noStrike">
                <a:solidFill>
                  <a:schemeClr val="dk1"/>
                </a:solidFill>
                <a:latin typeface="Arial"/>
                <a:ea typeface="Arial"/>
                <a:cs typeface="Arial"/>
                <a:sym typeface="Arial"/>
              </a:rPr>
              <a:t>Playlists and Saved Songs:</a:t>
            </a:r>
            <a:r>
              <a:rPr b="0" i="0" lang="en" sz="1400" u="none" cap="none" strike="noStrike">
                <a:solidFill>
                  <a:schemeClr val="dk1"/>
                </a:solidFill>
                <a:latin typeface="Arial"/>
                <a:ea typeface="Arial"/>
                <a:cs typeface="Arial"/>
                <a:sym typeface="Arial"/>
              </a:rPr>
              <a:t> Analyzing user-created playlists and saved songs can reveal specific tastes and genres they enjoy.</a:t>
            </a:r>
            <a:endParaRPr/>
          </a:p>
          <a:p>
            <a:pPr indent="0" lvl="3" marL="0" marR="0" rtl="0" algn="l">
              <a:lnSpc>
                <a:spcPct val="100000"/>
              </a:lnSpc>
              <a:spcBef>
                <a:spcPts val="0"/>
              </a:spcBef>
              <a:spcAft>
                <a:spcPts val="0"/>
              </a:spcAft>
              <a:buNone/>
            </a:pPr>
            <a:r>
              <a:rPr b="1" i="0" lang="en" sz="1400" u="none" cap="none" strike="noStrike">
                <a:solidFill>
                  <a:schemeClr val="dk1"/>
                </a:solidFill>
                <a:latin typeface="Arial"/>
                <a:ea typeface="Arial"/>
                <a:cs typeface="Arial"/>
                <a:sym typeface="Arial"/>
              </a:rPr>
              <a:t>	Explorative Listening:</a:t>
            </a:r>
            <a:r>
              <a:rPr b="0" i="0" lang="en" sz="1400" u="none" cap="none" strike="noStrike">
                <a:solidFill>
                  <a:schemeClr val="dk1"/>
                </a:solidFill>
                <a:latin typeface="Arial"/>
                <a:ea typeface="Arial"/>
                <a:cs typeface="Arial"/>
                <a:sym typeface="Arial"/>
              </a:rPr>
              <a:t> Track user behavior when exploring new recommendations to understand their openness to different styles.</a:t>
            </a:r>
            <a:endParaRPr/>
          </a:p>
          <a:p>
            <a:pPr indent="0" lvl="1" marL="45720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1"/>
          <p:cNvSpPr txBox="1"/>
          <p:nvPr/>
        </p:nvSpPr>
        <p:spPr>
          <a:xfrm>
            <a:off x="204710" y="608581"/>
            <a:ext cx="8734500" cy="418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chemeClr val="dk1"/>
                </a:solidFill>
                <a:latin typeface="Arial"/>
                <a:ea typeface="Arial"/>
                <a:cs typeface="Arial"/>
                <a:sym typeface="Arial"/>
              </a:rPr>
              <a:t>Recommendation Delivery and Refinement:</a:t>
            </a:r>
            <a:endParaRPr b="0" i="0" sz="1400" u="none" cap="none" strike="noStrike">
              <a:solidFill>
                <a:schemeClr val="dk1"/>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1" i="0" lang="en" sz="1400" u="none" cap="none" strike="noStrike">
                <a:solidFill>
                  <a:schemeClr val="dk1"/>
                </a:solidFill>
                <a:latin typeface="Arial"/>
                <a:ea typeface="Arial"/>
                <a:cs typeface="Arial"/>
                <a:sym typeface="Arial"/>
              </a:rPr>
              <a:t>Personalized Playlists:</a:t>
            </a:r>
            <a:r>
              <a:rPr b="0" i="0" lang="en" sz="1400" u="none" cap="none" strike="noStrike">
                <a:solidFill>
                  <a:schemeClr val="dk1"/>
                </a:solidFill>
                <a:latin typeface="Arial"/>
                <a:ea typeface="Arial"/>
                <a:cs typeface="Arial"/>
                <a:sym typeface="Arial"/>
              </a:rPr>
              <a:t> Generate playlists curated with suggested songs, considering user preferences and trends.</a:t>
            </a:r>
            <a:endParaRPr/>
          </a:p>
          <a:p>
            <a:pPr indent="-88900" lvl="0" marL="0" marR="0" rtl="0" algn="l">
              <a:lnSpc>
                <a:spcPct val="100000"/>
              </a:lnSpc>
              <a:spcBef>
                <a:spcPts val="0"/>
              </a:spcBef>
              <a:spcAft>
                <a:spcPts val="0"/>
              </a:spcAft>
              <a:buClr>
                <a:srgbClr val="000000"/>
              </a:buClr>
              <a:buSzPts val="1400"/>
              <a:buFont typeface="Arial"/>
              <a:buChar char="•"/>
            </a:pPr>
            <a:r>
              <a:rPr b="1" i="0" lang="en" sz="1400" u="none" cap="none" strike="noStrike">
                <a:solidFill>
                  <a:schemeClr val="dk1"/>
                </a:solidFill>
                <a:latin typeface="Arial"/>
                <a:ea typeface="Arial"/>
                <a:cs typeface="Arial"/>
                <a:sym typeface="Arial"/>
              </a:rPr>
              <a:t>New Release Recommendations:</a:t>
            </a:r>
            <a:r>
              <a:rPr b="0" i="0" lang="en" sz="1400" u="none" cap="none" strike="noStrike">
                <a:solidFill>
                  <a:schemeClr val="dk1"/>
                </a:solidFill>
                <a:latin typeface="Arial"/>
                <a:ea typeface="Arial"/>
                <a:cs typeface="Arial"/>
                <a:sym typeface="Arial"/>
              </a:rPr>
              <a:t> Highlight trending new releases from artists or genres the user might enjoy.</a:t>
            </a:r>
            <a:endParaRPr/>
          </a:p>
          <a:p>
            <a:pPr indent="-88900" lvl="0" marL="0" marR="0" rtl="0" algn="l">
              <a:lnSpc>
                <a:spcPct val="100000"/>
              </a:lnSpc>
              <a:spcBef>
                <a:spcPts val="0"/>
              </a:spcBef>
              <a:spcAft>
                <a:spcPts val="0"/>
              </a:spcAft>
              <a:buClr>
                <a:srgbClr val="000000"/>
              </a:buClr>
              <a:buSzPts val="1400"/>
              <a:buFont typeface="Arial"/>
              <a:buChar char="•"/>
            </a:pPr>
            <a:r>
              <a:rPr b="1" i="0" lang="en" sz="1400" u="none" cap="none" strike="noStrike">
                <a:solidFill>
                  <a:schemeClr val="dk1"/>
                </a:solidFill>
                <a:latin typeface="Arial"/>
                <a:ea typeface="Arial"/>
                <a:cs typeface="Arial"/>
                <a:sym typeface="Arial"/>
              </a:rPr>
              <a:t>"Discover Weekly" Style Recommendations:</a:t>
            </a:r>
            <a:r>
              <a:rPr b="0" i="0" lang="en" sz="1400" u="none" cap="none" strike="noStrike">
                <a:solidFill>
                  <a:schemeClr val="dk1"/>
                </a:solidFill>
                <a:latin typeface="Arial"/>
                <a:ea typeface="Arial"/>
                <a:cs typeface="Arial"/>
                <a:sym typeface="Arial"/>
              </a:rPr>
              <a:t> Regularly generate personalized recommendations based on the user's evolving listening habits and current music trends.</a:t>
            </a:r>
            <a:endParaRPr/>
          </a:p>
          <a:p>
            <a:pPr indent="-88900" lvl="0" marL="0" marR="0" rtl="0" algn="l">
              <a:lnSpc>
                <a:spcPct val="100000"/>
              </a:lnSpc>
              <a:spcBef>
                <a:spcPts val="0"/>
              </a:spcBef>
              <a:spcAft>
                <a:spcPts val="0"/>
              </a:spcAft>
              <a:buClr>
                <a:srgbClr val="000000"/>
              </a:buClr>
              <a:buSzPts val="1400"/>
              <a:buFont typeface="Arial"/>
              <a:buChar char="•"/>
            </a:pPr>
            <a:r>
              <a:rPr b="1" i="0" lang="en" sz="1400" u="none" cap="none" strike="noStrike">
                <a:solidFill>
                  <a:schemeClr val="dk1"/>
                </a:solidFill>
                <a:latin typeface="Arial"/>
                <a:ea typeface="Arial"/>
                <a:cs typeface="Arial"/>
                <a:sym typeface="Arial"/>
              </a:rPr>
              <a:t>A/B Testing:</a:t>
            </a:r>
            <a:r>
              <a:rPr b="0" i="0" lang="en" sz="1400" u="none" cap="none" strike="noStrike">
                <a:solidFill>
                  <a:schemeClr val="dk1"/>
                </a:solidFill>
                <a:latin typeface="Arial"/>
                <a:ea typeface="Arial"/>
                <a:cs typeface="Arial"/>
                <a:sym typeface="Arial"/>
              </a:rPr>
              <a:t> Continuously test different recommendation strategies to optimize their effectiveness in engaging users.</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chemeClr val="dk1"/>
                </a:solidFill>
                <a:latin typeface="Arial"/>
                <a:ea typeface="Arial"/>
                <a:cs typeface="Arial"/>
                <a:sym typeface="Arial"/>
              </a:rPr>
              <a:t>Additional Considerations:</a:t>
            </a:r>
            <a:endParaRPr b="0" i="0" sz="1400" u="none" cap="none" strike="noStrike">
              <a:solidFill>
                <a:schemeClr val="dk1"/>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1" i="0" lang="en" sz="1400" u="none" cap="none" strike="noStrike">
                <a:solidFill>
                  <a:schemeClr val="dk1"/>
                </a:solidFill>
                <a:latin typeface="Arial"/>
                <a:ea typeface="Arial"/>
                <a:cs typeface="Arial"/>
                <a:sym typeface="Arial"/>
              </a:rPr>
              <a:t>Privacy:</a:t>
            </a:r>
            <a:r>
              <a:rPr b="0" i="0" lang="en" sz="1400" u="none" cap="none" strike="noStrike">
                <a:solidFill>
                  <a:schemeClr val="dk1"/>
                </a:solidFill>
                <a:latin typeface="Arial"/>
                <a:ea typeface="Arial"/>
                <a:cs typeface="Arial"/>
                <a:sym typeface="Arial"/>
              </a:rPr>
              <a:t> User privacy is paramount. </a:t>
            </a:r>
            <a:r>
              <a:rPr lang="en">
                <a:solidFill>
                  <a:schemeClr val="dk1"/>
                </a:solidFill>
              </a:rPr>
              <a:t>MusicBox</a:t>
            </a:r>
            <a:r>
              <a:rPr b="0" i="0" lang="en" sz="1400" u="none" cap="none" strike="noStrike">
                <a:solidFill>
                  <a:schemeClr val="dk1"/>
                </a:solidFill>
                <a:latin typeface="Arial"/>
                <a:ea typeface="Arial"/>
                <a:cs typeface="Arial"/>
                <a:sym typeface="Arial"/>
              </a:rPr>
              <a:t> would need to ensure anonymized data collection and transparent user consent for data usage.</a:t>
            </a:r>
            <a:endParaRPr/>
          </a:p>
          <a:p>
            <a:pPr indent="-88900" lvl="0" marL="0" marR="0" rtl="0" algn="l">
              <a:lnSpc>
                <a:spcPct val="100000"/>
              </a:lnSpc>
              <a:spcBef>
                <a:spcPts val="0"/>
              </a:spcBef>
              <a:spcAft>
                <a:spcPts val="0"/>
              </a:spcAft>
              <a:buClr>
                <a:srgbClr val="000000"/>
              </a:buClr>
              <a:buSzPts val="1400"/>
              <a:buFont typeface="Arial"/>
              <a:buChar char="•"/>
            </a:pPr>
            <a:r>
              <a:rPr b="1" i="0" lang="en" sz="1400" u="none" cap="none" strike="noStrike">
                <a:solidFill>
                  <a:schemeClr val="dk1"/>
                </a:solidFill>
                <a:latin typeface="Arial"/>
                <a:ea typeface="Arial"/>
                <a:cs typeface="Arial"/>
                <a:sym typeface="Arial"/>
              </a:rPr>
              <a:t>Scalability:</a:t>
            </a:r>
            <a:r>
              <a:rPr b="0" i="0" lang="en" sz="1400" u="none" cap="none" strike="noStrike">
                <a:solidFill>
                  <a:schemeClr val="dk1"/>
                </a:solidFill>
                <a:latin typeface="Arial"/>
                <a:ea typeface="Arial"/>
                <a:cs typeface="Arial"/>
                <a:sym typeface="Arial"/>
              </a:rPr>
              <a:t> The system needs to handle a potentially large user base and ever-growing data volumes.</a:t>
            </a:r>
            <a:endParaRPr/>
          </a:p>
          <a:p>
            <a:pPr indent="-88900" lvl="0" marL="0" marR="0" rtl="0" algn="l">
              <a:lnSpc>
                <a:spcPct val="100000"/>
              </a:lnSpc>
              <a:spcBef>
                <a:spcPts val="0"/>
              </a:spcBef>
              <a:spcAft>
                <a:spcPts val="0"/>
              </a:spcAft>
              <a:buClr>
                <a:srgbClr val="000000"/>
              </a:buClr>
              <a:buSzPts val="1400"/>
              <a:buFont typeface="Arial"/>
              <a:buChar char="•"/>
            </a:pPr>
            <a:r>
              <a:rPr b="1" i="0" lang="en" sz="1400" u="none" cap="none" strike="noStrike">
                <a:solidFill>
                  <a:schemeClr val="dk1"/>
                </a:solidFill>
                <a:latin typeface="Arial"/>
                <a:ea typeface="Arial"/>
                <a:cs typeface="Arial"/>
                <a:sym typeface="Arial"/>
              </a:rPr>
              <a:t>Real-Time Updates:</a:t>
            </a:r>
            <a:r>
              <a:rPr b="0" i="0" lang="en" sz="1400" u="none" cap="none" strike="noStrike">
                <a:solidFill>
                  <a:schemeClr val="dk1"/>
                </a:solidFill>
                <a:latin typeface="Arial"/>
                <a:ea typeface="Arial"/>
                <a:cs typeface="Arial"/>
                <a:sym typeface="Arial"/>
              </a:rPr>
              <a:t> </a:t>
            </a:r>
            <a:r>
              <a:rPr lang="en">
                <a:solidFill>
                  <a:schemeClr val="dk1"/>
                </a:solidFill>
              </a:rPr>
              <a:t>MusicBox</a:t>
            </a:r>
            <a:r>
              <a:rPr b="0" i="0" lang="en" sz="1400" u="none" cap="none" strike="noStrike">
                <a:solidFill>
                  <a:schemeClr val="dk1"/>
                </a:solidFill>
                <a:latin typeface="Arial"/>
                <a:ea typeface="Arial"/>
                <a:cs typeface="Arial"/>
                <a:sym typeface="Arial"/>
              </a:rPr>
              <a:t> should strive to deliver real-time or near real-time recommendations to keep users informed about the latest trends.</a:t>
            </a:r>
            <a:endParaRPr/>
          </a:p>
          <a:p>
            <a:pPr indent="-88900" lvl="0" marL="0" marR="0" rtl="0" algn="l">
              <a:lnSpc>
                <a:spcPct val="100000"/>
              </a:lnSpc>
              <a:spcBef>
                <a:spcPts val="0"/>
              </a:spcBef>
              <a:spcAft>
                <a:spcPts val="0"/>
              </a:spcAft>
              <a:buClr>
                <a:srgbClr val="000000"/>
              </a:buClr>
              <a:buSzPts val="1400"/>
              <a:buFont typeface="Arial"/>
              <a:buChar char="•"/>
            </a:pPr>
            <a:r>
              <a:rPr b="1" i="0" lang="en" sz="1400" u="none" cap="none" strike="noStrike">
                <a:solidFill>
                  <a:schemeClr val="dk1"/>
                </a:solidFill>
                <a:latin typeface="Arial"/>
                <a:ea typeface="Arial"/>
                <a:cs typeface="Arial"/>
                <a:sym typeface="Arial"/>
              </a:rPr>
              <a:t>User Interface:</a:t>
            </a:r>
            <a:r>
              <a:rPr b="0" i="0" lang="en" sz="1400" u="none" cap="none" strike="noStrike">
                <a:solidFill>
                  <a:schemeClr val="dk1"/>
                </a:solidFill>
                <a:latin typeface="Arial"/>
                <a:ea typeface="Arial"/>
                <a:cs typeface="Arial"/>
                <a:sym typeface="Arial"/>
              </a:rPr>
              <a:t> Design a user-friendly interface for exploring recommendations, managing playlists, and providing feedback.</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cxnSp>
        <p:nvCxnSpPr>
          <p:cNvPr id="131" name="Google Shape;131;p4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2" name="Google Shape;132;p41"/>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2"/>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38" name="Google Shape;138;p42"/>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2"/>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42"/>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rgbClr val="000000"/>
                </a:solidFill>
              </a:rPr>
              <a:t>Front-end</a:t>
            </a:r>
            <a:endParaRPr b="1"/>
          </a:p>
        </p:txBody>
      </p:sp>
      <p:sp>
        <p:nvSpPr>
          <p:cNvPr id="141" name="Google Shape;141;p42"/>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rgbClr val="000000"/>
                </a:solidFill>
              </a:rPr>
              <a:t>Back-end</a:t>
            </a:r>
            <a:endParaRPr b="1"/>
          </a:p>
        </p:txBody>
      </p:sp>
      <p:cxnSp>
        <p:nvCxnSpPr>
          <p:cNvPr id="142" name="Google Shape;142;p4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3" name="Google Shape;143;p42"/>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pic>
        <p:nvPicPr>
          <p:cNvPr id="144" name="Google Shape;144;p42"/>
          <p:cNvPicPr preferRelativeResize="0"/>
          <p:nvPr/>
        </p:nvPicPr>
        <p:blipFill>
          <a:blip r:embed="rId3">
            <a:alphaModFix/>
          </a:blip>
          <a:stretch>
            <a:fillRect/>
          </a:stretch>
        </p:blipFill>
        <p:spPr>
          <a:xfrm>
            <a:off x="131026" y="1965150"/>
            <a:ext cx="4466219" cy="1213212"/>
          </a:xfrm>
          <a:prstGeom prst="rect">
            <a:avLst/>
          </a:prstGeom>
          <a:noFill/>
          <a:ln>
            <a:noFill/>
          </a:ln>
        </p:spPr>
      </p:pic>
      <p:pic>
        <p:nvPicPr>
          <p:cNvPr id="145" name="Google Shape;145;p42"/>
          <p:cNvPicPr preferRelativeResize="0"/>
          <p:nvPr/>
        </p:nvPicPr>
        <p:blipFill>
          <a:blip r:embed="rId4">
            <a:alphaModFix/>
          </a:blip>
          <a:stretch>
            <a:fillRect/>
          </a:stretch>
        </p:blipFill>
        <p:spPr>
          <a:xfrm>
            <a:off x="5628675" y="1895100"/>
            <a:ext cx="2593625" cy="2593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2024-04-06T14:14:43Z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7bfcb197-6f6b-4223-b520-e619ffb7fa7f</vt:lpwstr>
  </property>
  <property fmtid="{D5CDD505-2E9C-101B-9397-08002B2CF9AE}" pid="8" name="MSIP_Label_defa4170-0d19-0005-0004-bc88714345d2_ActionId">
    <vt:lpwstr>40b75f89-cc69-4854-8682-df90583646fb</vt:lpwstr>
  </property>
  <property fmtid="{D5CDD505-2E9C-101B-9397-08002B2CF9AE}" pid="9" name="MSIP_Label_defa4170-0d19-0005-0004-bc88714345d2_ContentBits">
    <vt:lpwstr>0</vt:lpwstr>
  </property>
</Properties>
</file>