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12192000" cy="6858000"/>
  <p:embeddedFontLst>
    <p:embeddedFont>
      <p:font typeface="Arim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hykqS0/VXTtfmOgM4t+Hktvhw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Arim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mo-bold.fntdata"/><Relationship Id="rId16" Type="http://schemas.openxmlformats.org/officeDocument/2006/relationships/slide" Target="slides/slide11.xml"/><Relationship Id="rId38" Type="http://schemas.openxmlformats.org/officeDocument/2006/relationships/font" Target="fonts/Arim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4300"/>
            <a:ext cx="11711939" cy="623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type="title"/>
          </p:nvPr>
        </p:nvSpPr>
        <p:spPr>
          <a:xfrm>
            <a:off x="609237" y="1373980"/>
            <a:ext cx="109735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09237" y="1373980"/>
            <a:ext cx="109735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953152" y="1802663"/>
            <a:ext cx="10285695" cy="23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ctrTitle"/>
          </p:nvPr>
        </p:nvSpPr>
        <p:spPr>
          <a:xfrm>
            <a:off x="911225" y="314528"/>
            <a:ext cx="103695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609237" y="1373980"/>
            <a:ext cx="109735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59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3880" y="5720400"/>
            <a:ext cx="1878479" cy="4586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3"/>
          <p:cNvSpPr txBox="1"/>
          <p:nvPr>
            <p:ph type="title"/>
          </p:nvPr>
        </p:nvSpPr>
        <p:spPr>
          <a:xfrm>
            <a:off x="609237" y="1373980"/>
            <a:ext cx="109735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3"/>
          <p:cNvSpPr txBox="1"/>
          <p:nvPr>
            <p:ph idx="1" type="body"/>
          </p:nvPr>
        </p:nvSpPr>
        <p:spPr>
          <a:xfrm>
            <a:off x="953152" y="1802663"/>
            <a:ext cx="10285695" cy="23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3.jpg"/><Relationship Id="rId6" Type="http://schemas.openxmlformats.org/officeDocument/2006/relationships/image" Target="../media/image8.jpg"/><Relationship Id="rId7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abnet.datasus.gov.b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jpg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jpg"/><Relationship Id="rId4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jpg"/><Relationship Id="rId4" Type="http://schemas.openxmlformats.org/officeDocument/2006/relationships/image" Target="../media/image3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lapei.face.ufg.br/" TargetMode="External"/><Relationship Id="rId10" Type="http://schemas.openxmlformats.org/officeDocument/2006/relationships/hyperlink" Target="http://cepasp.face.ufg.br/" TargetMode="External"/><Relationship Id="rId13" Type="http://schemas.openxmlformats.org/officeDocument/2006/relationships/hyperlink" Target="http://www.linegov.com.br/" TargetMode="External"/><Relationship Id="rId12" Type="http://schemas.openxmlformats.org/officeDocument/2006/relationships/hyperlink" Target="https://cepasp.face.ufg.br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jpg"/><Relationship Id="rId4" Type="http://schemas.openxmlformats.org/officeDocument/2006/relationships/image" Target="../media/image41.png"/><Relationship Id="rId9" Type="http://schemas.openxmlformats.org/officeDocument/2006/relationships/hyperlink" Target="http://cepasp.face.ufg.br/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48.png"/><Relationship Id="rId7" Type="http://schemas.openxmlformats.org/officeDocument/2006/relationships/hyperlink" Target="https://lapei.face.ufg.br/" TargetMode="External"/><Relationship Id="rId8" Type="http://schemas.openxmlformats.org/officeDocument/2006/relationships/hyperlink" Target="https://cepasp.face.ufg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Relationship Id="rId5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51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9.jpg"/><Relationship Id="rId8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877603" y="1916172"/>
            <a:ext cx="5399405" cy="203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Reports de atividades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35" lvl="0" marL="12065" marR="5080" rtl="0" algn="ctr">
              <a:lnSpc>
                <a:spcPct val="108124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Modelagem de força de  trabalho em situações de  emergência sanitária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1015347" y="1583535"/>
            <a:ext cx="259207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69275"/>
            <a:ext cx="4879175" cy="4519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1015347" y="1583535"/>
            <a:ext cx="2696845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0.333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69262"/>
            <a:ext cx="4879175" cy="4519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911225" y="314528"/>
            <a:ext cx="18834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722" y="1304725"/>
            <a:ext cx="4140876" cy="324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95836"/>
            <a:ext cx="5257800" cy="121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256575"/>
            <a:ext cx="6830324" cy="22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1015347" y="1583535"/>
            <a:ext cx="2696845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2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0.333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69267"/>
            <a:ext cx="4879175" cy="451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911225" y="314528"/>
            <a:ext cx="55587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Encaminhamentos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015347" y="1802663"/>
            <a:ext cx="9638030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Adquirir dados do SINAN com resolução diária;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5080" rtl="0" algn="l">
              <a:lnSpc>
                <a:spcPct val="107857"/>
              </a:lnSpc>
              <a:spcBef>
                <a:spcPts val="21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Aumentar o nível de complexidade das modelagens,  usando modelos mais 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794625" y="325125"/>
            <a:ext cx="3869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596247" y="1129363"/>
            <a:ext cx="1069467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3694" lvl="0" marL="36576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Uso do modelo SEIR (Suscetíveis, Exposto, Infectados e Recuperados)  para modelar a dengue;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1186875" y="2127789"/>
            <a:ext cx="96012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25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i. Todos os indivíduos nascem suscetíveis;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ii. O tamanho da população é constante, logo, a taxa de natalidade e a taxa de mortalidade são iguais;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iii. Imigração e emigração serão desconsideradas;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iv. Todos os indivíduos têm a mesma chance de se infectar;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v. Os indivíduos infectados que se recuperam ganham imunidade e vão para o compartimento de recuperados</a:t>
            </a:r>
            <a:r>
              <a:rPr b="0" i="0" lang="en-US" sz="1000" u="none" cap="none" strike="noStrike">
                <a:solidFill>
                  <a:srgbClr val="11111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911225" y="314528"/>
            <a:ext cx="32537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596247" y="1129363"/>
            <a:ext cx="1069467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3694" lvl="0" marL="36576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Uso do modelo SEIR (Suscetíveis, Exposto, Infectados e Recuperados)  para modelar a dengue;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492125" y="5851640"/>
            <a:ext cx="1600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37459" y="2702025"/>
            <a:ext cx="315849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S(t) + I(t) + E(t) + R(t) = 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4595470" y="1999946"/>
            <a:ext cx="1944370" cy="1867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s(t) = S(t)/N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e(t) = e(t)/N</a:t>
            </a:r>
            <a:endParaRPr/>
          </a:p>
          <a:p>
            <a:pPr indent="0" lvl="0" marL="1397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 = I(t)/N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r(t) = R(t)/N</a:t>
            </a:r>
            <a:endParaRPr sz="1800">
              <a:solidFill>
                <a:srgbClr val="18191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0" name="Google Shape;200;p16"/>
          <p:cNvGrpSpPr/>
          <p:nvPr/>
        </p:nvGrpSpPr>
        <p:grpSpPr>
          <a:xfrm>
            <a:off x="3395651" y="2811854"/>
            <a:ext cx="791651" cy="123793"/>
            <a:chOff x="3973527" y="2741328"/>
            <a:chExt cx="791651" cy="123793"/>
          </a:xfrm>
        </p:grpSpPr>
        <p:sp>
          <p:nvSpPr>
            <p:cNvPr id="201" name="Google Shape;201;p16"/>
            <p:cNvSpPr/>
            <p:nvPr/>
          </p:nvSpPr>
          <p:spPr>
            <a:xfrm>
              <a:off x="3973527" y="2803224"/>
              <a:ext cx="697865" cy="0"/>
            </a:xfrm>
            <a:custGeom>
              <a:rect b="b" l="l" r="r" t="t"/>
              <a:pathLst>
                <a:path extrusionOk="0" h="120000" w="697864">
                  <a:moveTo>
                    <a:pt x="0" y="0"/>
                  </a:moveTo>
                  <a:lnTo>
                    <a:pt x="697727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09358" y="2741328"/>
              <a:ext cx="155820" cy="1237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16"/>
          <p:cNvGrpSpPr/>
          <p:nvPr/>
        </p:nvGrpSpPr>
        <p:grpSpPr>
          <a:xfrm>
            <a:off x="6713989" y="2749925"/>
            <a:ext cx="791651" cy="123793"/>
            <a:chOff x="7069062" y="2741328"/>
            <a:chExt cx="791651" cy="123793"/>
          </a:xfrm>
        </p:grpSpPr>
        <p:sp>
          <p:nvSpPr>
            <p:cNvPr id="204" name="Google Shape;204;p16"/>
            <p:cNvSpPr/>
            <p:nvPr/>
          </p:nvSpPr>
          <p:spPr>
            <a:xfrm>
              <a:off x="7069062" y="2803224"/>
              <a:ext cx="697865" cy="0"/>
            </a:xfrm>
            <a:custGeom>
              <a:rect b="b" l="l" r="r" t="t"/>
              <a:pathLst>
                <a:path extrusionOk="0" h="120000" w="697865">
                  <a:moveTo>
                    <a:pt x="0" y="0"/>
                  </a:moveTo>
                  <a:lnTo>
                    <a:pt x="697727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04893" y="2741328"/>
              <a:ext cx="155820" cy="123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6"/>
          <p:cNvSpPr txBox="1"/>
          <p:nvPr/>
        </p:nvSpPr>
        <p:spPr>
          <a:xfrm>
            <a:off x="7970425" y="1926135"/>
            <a:ext cx="279527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ds/dt = -</a:t>
            </a: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3928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ds/dt = </a:t>
            </a: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i(t)s(t) -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8880374" y="3083952"/>
            <a:ext cx="26975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dr/dt=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γi(t)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24046" y="3806971"/>
            <a:ext cx="1584000" cy="90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9" name="Google Shape;209;p16"/>
          <p:cNvGrpSpPr/>
          <p:nvPr/>
        </p:nvGrpSpPr>
        <p:grpSpPr>
          <a:xfrm>
            <a:off x="2016592" y="4173903"/>
            <a:ext cx="1726798" cy="163960"/>
            <a:chOff x="2524375" y="4108605"/>
            <a:chExt cx="1726798" cy="163960"/>
          </a:xfrm>
        </p:grpSpPr>
        <p:sp>
          <p:nvSpPr>
            <p:cNvPr id="210" name="Google Shape;210;p16"/>
            <p:cNvSpPr/>
            <p:nvPr/>
          </p:nvSpPr>
          <p:spPr>
            <a:xfrm>
              <a:off x="2524375" y="4185435"/>
              <a:ext cx="1517235" cy="79379"/>
            </a:xfrm>
            <a:custGeom>
              <a:rect b="b" l="l" r="r" t="t"/>
              <a:pathLst>
                <a:path extrusionOk="0" h="120000" w="2357120">
                  <a:moveTo>
                    <a:pt x="0" y="0"/>
                  </a:moveTo>
                  <a:lnTo>
                    <a:pt x="770674" y="0"/>
                  </a:lnTo>
                </a:path>
                <a:path extrusionOk="0" h="120000" w="2357120">
                  <a:moveTo>
                    <a:pt x="1814974" y="0"/>
                  </a:moveTo>
                  <a:lnTo>
                    <a:pt x="2357102" y="0"/>
                  </a:lnTo>
                </a:path>
              </a:pathLst>
            </a:custGeom>
            <a:noFill/>
            <a:ln cap="flat" cmpd="sng" w="4900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9878" y="4108605"/>
              <a:ext cx="211295" cy="16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16"/>
          <p:cNvSpPr txBox="1"/>
          <p:nvPr/>
        </p:nvSpPr>
        <p:spPr>
          <a:xfrm>
            <a:off x="6969570" y="3806971"/>
            <a:ext cx="1584000" cy="900000"/>
          </a:xfrm>
          <a:prstGeom prst="rect">
            <a:avLst/>
          </a:prstGeom>
          <a:solidFill>
            <a:srgbClr val="FBD4B4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8547885" y="4244148"/>
            <a:ext cx="904240" cy="0"/>
          </a:xfrm>
          <a:custGeom>
            <a:rect b="b" l="l" r="r" t="t"/>
            <a:pathLst>
              <a:path extrusionOk="0" h="120000" w="904240">
                <a:moveTo>
                  <a:pt x="0" y="0"/>
                </a:moveTo>
                <a:lnTo>
                  <a:pt x="904199" y="0"/>
                </a:lnTo>
              </a:path>
            </a:pathLst>
          </a:custGeom>
          <a:noFill/>
          <a:ln cap="flat" cmpd="sng" w="380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6"/>
          <p:cNvGrpSpPr/>
          <p:nvPr/>
        </p:nvGrpSpPr>
        <p:grpSpPr>
          <a:xfrm>
            <a:off x="9314783" y="4143981"/>
            <a:ext cx="867551" cy="163961"/>
            <a:chOff x="8744374" y="4109844"/>
            <a:chExt cx="867551" cy="163961"/>
          </a:xfrm>
        </p:grpSpPr>
        <p:sp>
          <p:nvSpPr>
            <p:cNvPr id="215" name="Google Shape;215;p16"/>
            <p:cNvSpPr/>
            <p:nvPr/>
          </p:nvSpPr>
          <p:spPr>
            <a:xfrm>
              <a:off x="8744374" y="4191824"/>
              <a:ext cx="675640" cy="0"/>
            </a:xfrm>
            <a:custGeom>
              <a:rect b="b" l="l" r="r" t="t"/>
              <a:pathLst>
                <a:path extrusionOk="0" h="120000" w="675640">
                  <a:moveTo>
                    <a:pt x="0" y="0"/>
                  </a:moveTo>
                  <a:lnTo>
                    <a:pt x="675599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00924" y="4109844"/>
              <a:ext cx="211001" cy="1639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16"/>
          <p:cNvSpPr txBox="1"/>
          <p:nvPr/>
        </p:nvSpPr>
        <p:spPr>
          <a:xfrm>
            <a:off x="10201147" y="3806971"/>
            <a:ext cx="1620000" cy="900000"/>
          </a:xfrm>
          <a:prstGeom prst="rect">
            <a:avLst/>
          </a:prstGeom>
          <a:solidFill>
            <a:srgbClr val="CEE1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8" name="Google Shape;218;p16"/>
          <p:cNvGrpSpPr/>
          <p:nvPr/>
        </p:nvGrpSpPr>
        <p:grpSpPr>
          <a:xfrm>
            <a:off x="2302184" y="4018041"/>
            <a:ext cx="1044575" cy="462280"/>
            <a:chOff x="3295050" y="3949124"/>
            <a:chExt cx="1044575" cy="462280"/>
          </a:xfrm>
        </p:grpSpPr>
        <p:sp>
          <p:nvSpPr>
            <p:cNvPr id="219" name="Google Shape;219;p16"/>
            <p:cNvSpPr/>
            <p:nvPr/>
          </p:nvSpPr>
          <p:spPr>
            <a:xfrm>
              <a:off x="3295050" y="3949124"/>
              <a:ext cx="1044575" cy="462280"/>
            </a:xfrm>
            <a:custGeom>
              <a:rect b="b" l="l" r="r" t="t"/>
              <a:pathLst>
                <a:path extrusionOk="0" h="462279" w="1044575">
                  <a:moveTo>
                    <a:pt x="1044299" y="461699"/>
                  </a:moveTo>
                  <a:lnTo>
                    <a:pt x="0" y="461699"/>
                  </a:lnTo>
                  <a:lnTo>
                    <a:pt x="0" y="0"/>
                  </a:lnTo>
                  <a:lnTo>
                    <a:pt x="1044299" y="0"/>
                  </a:lnTo>
                  <a:lnTo>
                    <a:pt x="1044299" y="461699"/>
                  </a:lnTo>
                  <a:close/>
                </a:path>
              </a:pathLst>
            </a:custGeom>
            <a:solidFill>
              <a:srgbClr val="FFF1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295050" y="3949124"/>
              <a:ext cx="1044575" cy="462280"/>
            </a:xfrm>
            <a:custGeom>
              <a:rect b="b" l="l" r="r" t="t"/>
              <a:pathLst>
                <a:path extrusionOk="0" h="462279" w="1044575">
                  <a:moveTo>
                    <a:pt x="0" y="0"/>
                  </a:moveTo>
                  <a:lnTo>
                    <a:pt x="1044299" y="0"/>
                  </a:lnTo>
                  <a:lnTo>
                    <a:pt x="10442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6"/>
          <p:cNvSpPr txBox="1"/>
          <p:nvPr/>
        </p:nvSpPr>
        <p:spPr>
          <a:xfrm>
            <a:off x="2302184" y="4056522"/>
            <a:ext cx="123164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0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3104015" y="4055126"/>
            <a:ext cx="8191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8902552" y="3985386"/>
            <a:ext cx="739775" cy="517525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5321828" y="4968753"/>
            <a:ext cx="3994785" cy="12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18159" rtl="0" algn="just">
              <a:lnSpc>
                <a:spcPct val="14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</a:t>
            </a:r>
            <a:r>
              <a:rPr lang="en-US" sz="14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4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taxa de reprodutividade  </a:t>
            </a:r>
            <a:endParaRPr sz="1400">
              <a:solidFill>
                <a:srgbClr val="18191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18159" rtl="0" algn="just">
              <a:lnSpc>
                <a:spcPct val="142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&gt; 1: aumenta o nº de infectados  </a:t>
            </a:r>
            <a:endParaRPr sz="1400">
              <a:solidFill>
                <a:srgbClr val="18191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18159" rtl="0" algn="just">
              <a:lnSpc>
                <a:spcPct val="142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&lt; 1: diminui o nº de infectados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β / (γ + σ)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3737993" y="3806971"/>
            <a:ext cx="1584000" cy="90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5321993" y="4220225"/>
            <a:ext cx="904240" cy="0"/>
          </a:xfrm>
          <a:custGeom>
            <a:rect b="b" l="l" r="r" t="t"/>
            <a:pathLst>
              <a:path extrusionOk="0" h="120000" w="904240">
                <a:moveTo>
                  <a:pt x="0" y="0"/>
                </a:moveTo>
                <a:lnTo>
                  <a:pt x="904199" y="0"/>
                </a:lnTo>
              </a:path>
            </a:pathLst>
          </a:custGeom>
          <a:noFill/>
          <a:ln cap="flat" cmpd="sng" w="380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6101526" y="4137992"/>
            <a:ext cx="867551" cy="163961"/>
            <a:chOff x="8744374" y="4109844"/>
            <a:chExt cx="867551" cy="163961"/>
          </a:xfrm>
        </p:grpSpPr>
        <p:sp>
          <p:nvSpPr>
            <p:cNvPr id="228" name="Google Shape;228;p16"/>
            <p:cNvSpPr/>
            <p:nvPr/>
          </p:nvSpPr>
          <p:spPr>
            <a:xfrm>
              <a:off x="8744374" y="4191824"/>
              <a:ext cx="675640" cy="0"/>
            </a:xfrm>
            <a:custGeom>
              <a:rect b="b" l="l" r="r" t="t"/>
              <a:pathLst>
                <a:path extrusionOk="0" h="120000" w="675640">
                  <a:moveTo>
                    <a:pt x="0" y="0"/>
                  </a:moveTo>
                  <a:lnTo>
                    <a:pt x="675599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00924" y="4109844"/>
              <a:ext cx="211001" cy="1639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6"/>
          <p:cNvSpPr txBox="1"/>
          <p:nvPr/>
        </p:nvSpPr>
        <p:spPr>
          <a:xfrm>
            <a:off x="5676660" y="3961463"/>
            <a:ext cx="739775" cy="517525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827078" y="4912491"/>
            <a:ext cx="5589357" cy="1274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18159" rtl="0" algn="just">
              <a:lnSpc>
                <a:spcPct val="14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N : tamanho total da população</a:t>
            </a:r>
            <a:endParaRPr/>
          </a:p>
          <a:p>
            <a:pPr indent="0" lvl="0" marL="12700" marR="518159" rtl="0" algn="just">
              <a:lnSpc>
                <a:spcPct val="142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β: taxa de transmissão</a:t>
            </a:r>
            <a:endParaRPr/>
          </a:p>
          <a:p>
            <a:pPr indent="0" lvl="0" marL="12700" marR="518159" rtl="0" algn="just">
              <a:lnSpc>
                <a:spcPct val="142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σ: taxa de progressão da doença (1/ período de incubação)</a:t>
            </a:r>
            <a:endParaRPr/>
          </a:p>
          <a:p>
            <a:pPr indent="0" lvl="0" marL="12700" marR="518159" rtl="0" algn="just">
              <a:lnSpc>
                <a:spcPct val="142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γ: taxa de recuperação (1/ período de infecção)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911224" y="314528"/>
            <a:ext cx="5641975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Conjunto de dados</a:t>
            </a:r>
            <a:endParaRPr b="1">
              <a:solidFill>
                <a:srgbClr val="0098D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5" y="3258584"/>
            <a:ext cx="3520535" cy="27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004460"/>
            <a:ext cx="6908122" cy="213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040" y="3203166"/>
            <a:ext cx="3520535" cy="27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8449" y="3127682"/>
            <a:ext cx="3520535" cy="276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911225" y="314528"/>
            <a:ext cx="88265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Parametrização e modelagem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75" y="4841630"/>
            <a:ext cx="1895651" cy="27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1152325"/>
            <a:ext cx="3620449" cy="58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1502857"/>
            <a:ext cx="2553970" cy="380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775" y="5250575"/>
            <a:ext cx="4659505" cy="27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" y="1815761"/>
            <a:ext cx="4664180" cy="138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092" y="1010488"/>
            <a:ext cx="5852172" cy="438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911225" y="314528"/>
            <a:ext cx="88938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8D6"/>
                </a:solidFill>
              </a:rPr>
              <a:t>Descrever qual o planejamento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466725" y="5858141"/>
            <a:ext cx="19177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>
            <a:off x="0" y="121920"/>
            <a:ext cx="12191999" cy="6339839"/>
            <a:chOff x="0" y="121920"/>
            <a:chExt cx="12191999" cy="6339839"/>
          </a:xfrm>
        </p:grpSpPr>
        <p:pic>
          <p:nvPicPr>
            <p:cNvPr id="266" name="Google Shape;26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1920"/>
              <a:ext cx="12191999" cy="6339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2875" y="5714753"/>
              <a:ext cx="1878934" cy="458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0"/>
          <p:cNvSpPr txBox="1"/>
          <p:nvPr>
            <p:ph type="title"/>
          </p:nvPr>
        </p:nvSpPr>
        <p:spPr>
          <a:xfrm>
            <a:off x="1481031" y="2152186"/>
            <a:ext cx="9566910" cy="199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-2318385" lvl="0" marL="2330450" marR="508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Verdana"/>
                <a:ea typeface="Verdana"/>
                <a:cs typeface="Verdana"/>
                <a:sym typeface="Verdana"/>
              </a:rPr>
              <a:t>Semana 07/01/2024 a  14/02/2024</a:t>
            </a:r>
            <a:endParaRPr sz="6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911225" y="314528"/>
            <a:ext cx="4479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O que foi feito?</a:t>
            </a:r>
            <a:endParaRPr/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1015347" y="1802663"/>
            <a:ext cx="10234295" cy="198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Estudo de modelos compartimentais do tipo SIR e SEIR;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368300" rtl="0" algn="l">
              <a:lnSpc>
                <a:spcPct val="107857"/>
              </a:lnSpc>
              <a:spcBef>
                <a:spcPts val="21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Levantamento de possíveis variáveis para comparação  com modelagem proposta;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695325" rtl="0" algn="l">
              <a:lnSpc>
                <a:spcPct val="107857"/>
              </a:lnSpc>
              <a:spcBef>
                <a:spcPts val="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Levantamento de artigos com abordagens similares  para a dengue;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911225" y="314528"/>
            <a:ext cx="55587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Encaminhamentos</a:t>
            </a:r>
            <a:endParaRPr/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1015347" y="1802663"/>
            <a:ext cx="86690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Implementação de modelos do tipo SIR e SEIR;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3"/>
          <p:cNvGrpSpPr/>
          <p:nvPr/>
        </p:nvGrpSpPr>
        <p:grpSpPr>
          <a:xfrm>
            <a:off x="0" y="121920"/>
            <a:ext cx="12191999" cy="6339839"/>
            <a:chOff x="0" y="121920"/>
            <a:chExt cx="12191999" cy="6339839"/>
          </a:xfrm>
        </p:grpSpPr>
        <p:pic>
          <p:nvPicPr>
            <p:cNvPr id="289" name="Google Shape;28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1920"/>
              <a:ext cx="12191999" cy="6339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2875" y="5714753"/>
              <a:ext cx="1878934" cy="458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3"/>
          <p:cNvSpPr txBox="1"/>
          <p:nvPr>
            <p:ph type="title"/>
          </p:nvPr>
        </p:nvSpPr>
        <p:spPr>
          <a:xfrm>
            <a:off x="1456417" y="2152186"/>
            <a:ext cx="9614535" cy="199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-2395855" lvl="0" marL="2407920" marR="508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Verdana"/>
                <a:ea typeface="Verdana"/>
                <a:cs typeface="Verdana"/>
                <a:sym typeface="Verdana"/>
              </a:rPr>
              <a:t>Semana 14/02/2024 a  21/02/2024</a:t>
            </a:r>
            <a:endParaRPr sz="6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911225" y="314528"/>
            <a:ext cx="4479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O que foi feito?</a:t>
            </a:r>
            <a:endParaRPr/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1015347" y="1802663"/>
            <a:ext cx="9878060" cy="198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3694" lvl="0" marL="36576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Modelagem da dengue por meio de um modelo  compartimental de Suscetíveis, Infectados, Expostos e  Recuperados (SEIR);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67310" rtl="0" algn="l">
              <a:lnSpc>
                <a:spcPct val="107857"/>
              </a:lnSpc>
              <a:spcBef>
                <a:spcPts val="1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Utilização de uma taxa de infectados coletada a partir  do: </a:t>
            </a:r>
            <a:r>
              <a:rPr b="1" lang="en-US" sz="2800" u="sng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 tabnet.datasus.gov.br</a:t>
            </a:r>
            <a:r>
              <a:rPr b="1"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/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175" y="2208350"/>
            <a:ext cx="4899849" cy="24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 txBox="1"/>
          <p:nvPr/>
        </p:nvSpPr>
        <p:spPr>
          <a:xfrm>
            <a:off x="2103355" y="1715488"/>
            <a:ext cx="21183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Base model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975" y="1556201"/>
            <a:ext cx="5901473" cy="374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911225" y="314528"/>
            <a:ext cx="55587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Encaminhamentos</a:t>
            </a:r>
            <a:endParaRPr/>
          </a:p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015347" y="1802663"/>
            <a:ext cx="8977630" cy="160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Otimizar os parâmetros para modelagem;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5080" rtl="0" algn="l">
              <a:lnSpc>
                <a:spcPct val="107857"/>
              </a:lnSpc>
              <a:spcBef>
                <a:spcPts val="21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Simular outras regiões de saúde com as mesmas  condições;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660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Considerar outros fatores como reinfecção;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0" y="121920"/>
            <a:ext cx="12191999" cy="6339839"/>
            <a:chOff x="0" y="121920"/>
            <a:chExt cx="12191999" cy="6339839"/>
          </a:xfrm>
        </p:grpSpPr>
        <p:pic>
          <p:nvPicPr>
            <p:cNvPr id="321" name="Google Shape;32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1920"/>
              <a:ext cx="12191999" cy="6339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2875" y="5714753"/>
              <a:ext cx="1878934" cy="458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7"/>
          <p:cNvSpPr txBox="1"/>
          <p:nvPr>
            <p:ph type="title"/>
          </p:nvPr>
        </p:nvSpPr>
        <p:spPr>
          <a:xfrm>
            <a:off x="1509524" y="2152186"/>
            <a:ext cx="9507855" cy="199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-2227580" lvl="0" marL="2239645" marR="508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Verdana"/>
                <a:ea typeface="Verdana"/>
                <a:cs typeface="Verdana"/>
                <a:sym typeface="Verdana"/>
              </a:rPr>
              <a:t>Semana 21/02/2024 a  28/02/2024</a:t>
            </a:r>
            <a:endParaRPr sz="6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27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911225" y="314528"/>
            <a:ext cx="4479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O que foi feito?</a:t>
            </a:r>
            <a:endParaRPr/>
          </a:p>
        </p:txBody>
      </p:sp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953152" y="1802663"/>
            <a:ext cx="10285695" cy="23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3695" lvl="0" marL="427355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/>
              <a:t>Modelagem da dengue por meio de um modelo  compartimental de Suscetíveis, Infectados, Expostos e  Recuperados (SEIR), considerando tanto a população de  indivíduos quanto vetores de transmissão;</a:t>
            </a:r>
            <a:endParaRPr/>
          </a:p>
          <a:p>
            <a:pPr indent="-353695" lvl="0" marL="427355" marR="915669" rtl="0" algn="l">
              <a:lnSpc>
                <a:spcPct val="107857"/>
              </a:lnSpc>
              <a:spcBef>
                <a:spcPts val="2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/>
              <a:t>Simulação com alguns parâmetros para observar o  comportamento da dengue;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grpSp>
        <p:nvGrpSpPr>
          <p:cNvPr id="337" name="Google Shape;337;p29"/>
          <p:cNvGrpSpPr/>
          <p:nvPr/>
        </p:nvGrpSpPr>
        <p:grpSpPr>
          <a:xfrm>
            <a:off x="759049" y="819374"/>
            <a:ext cx="11253476" cy="5509027"/>
            <a:chOff x="759049" y="819374"/>
            <a:chExt cx="11253476" cy="5509027"/>
          </a:xfrm>
        </p:grpSpPr>
        <p:pic>
          <p:nvPicPr>
            <p:cNvPr id="338" name="Google Shape;33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50775" y="819374"/>
              <a:ext cx="7561750" cy="2883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9049" y="3574600"/>
              <a:ext cx="7463700" cy="2753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>
            <a:off x="0" y="121920"/>
            <a:ext cx="12191999" cy="6339839"/>
            <a:chOff x="0" y="121920"/>
            <a:chExt cx="12191999" cy="6339839"/>
          </a:xfrm>
        </p:grpSpPr>
        <p:pic>
          <p:nvPicPr>
            <p:cNvPr id="58" name="Google Shape;5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1920"/>
              <a:ext cx="12191999" cy="6339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2875" y="5714753"/>
              <a:ext cx="1878934" cy="458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3"/>
          <p:cNvSpPr txBox="1"/>
          <p:nvPr>
            <p:ph type="title"/>
          </p:nvPr>
        </p:nvSpPr>
        <p:spPr>
          <a:xfrm>
            <a:off x="1408492" y="2152186"/>
            <a:ext cx="9711055" cy="199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-1772920" lvl="0" marL="1784985" marR="5080" rtl="0" algn="l">
              <a:lnSpc>
                <a:spcPct val="107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Verdana"/>
                <a:ea typeface="Verdana"/>
                <a:cs typeface="Verdana"/>
                <a:sym typeface="Verdana"/>
              </a:rPr>
              <a:t>Epidemio - Estudo de  caso: Dengue</a:t>
            </a:r>
            <a:endParaRPr sz="6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66725" y="5858141"/>
            <a:ext cx="19177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grpSp>
        <p:nvGrpSpPr>
          <p:cNvPr id="346" name="Google Shape;346;p30"/>
          <p:cNvGrpSpPr/>
          <p:nvPr/>
        </p:nvGrpSpPr>
        <p:grpSpPr>
          <a:xfrm>
            <a:off x="838200" y="551350"/>
            <a:ext cx="10952523" cy="5884292"/>
            <a:chOff x="838200" y="551350"/>
            <a:chExt cx="10952523" cy="5884292"/>
          </a:xfrm>
        </p:grpSpPr>
        <p:pic>
          <p:nvPicPr>
            <p:cNvPr id="347" name="Google Shape;34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90974" y="551350"/>
              <a:ext cx="7499749" cy="2877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8200" y="3429000"/>
              <a:ext cx="7888099" cy="30066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911225" y="314528"/>
            <a:ext cx="55587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Encaminhamentos</a:t>
            </a:r>
            <a:endParaRPr/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1015347" y="1802663"/>
            <a:ext cx="9969500" cy="198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Otimizar os parâmetros para modelagem;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5080" rtl="0" algn="l">
              <a:lnSpc>
                <a:spcPct val="107857"/>
              </a:lnSpc>
              <a:spcBef>
                <a:spcPts val="21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Ajustar parâmetros de acordo com a base de dados do  SINAN;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521334" rtl="0" algn="l">
              <a:lnSpc>
                <a:spcPct val="107857"/>
              </a:lnSpc>
              <a:spcBef>
                <a:spcPts val="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Modelar para diferentes anos usando o ano de 2024  como “validação”;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2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362" name="Google Shape;36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212" y="3208632"/>
              <a:ext cx="1362078" cy="1362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6212" y="4467243"/>
              <a:ext cx="1561184" cy="878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0577" y="5095619"/>
              <a:ext cx="1289588" cy="12895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32"/>
          <p:cNvSpPr txBox="1"/>
          <p:nvPr/>
        </p:nvSpPr>
        <p:spPr>
          <a:xfrm>
            <a:off x="609237" y="2927229"/>
            <a:ext cx="5313045" cy="1221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Integram o CIGETS: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7824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Laboratório de Pesquisa em  Empreendedorismo e Inovação  - UFG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2392169" y="4141854"/>
            <a:ext cx="1400810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lapei.face.uf</a:t>
            </a:r>
            <a:r>
              <a:rPr lang="en-U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g.br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2379469" y="4550185"/>
            <a:ext cx="30664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Centro de Estudos e Pesquisas  Aplicadas ao Setor Público - UFG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2392169" y="4995294"/>
            <a:ext cx="1608455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cepasp.face.uf</a:t>
            </a:r>
            <a:r>
              <a:rPr lang="en-US" sz="14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g.br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2379469" y="5403624"/>
            <a:ext cx="3432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Laboratório de Inovação e Estratégia  em Governo - UnB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392169" y="5848734"/>
            <a:ext cx="1308100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linegov.com.br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p32"/>
          <p:cNvSpPr txBox="1"/>
          <p:nvPr>
            <p:ph type="title"/>
          </p:nvPr>
        </p:nvSpPr>
        <p:spPr>
          <a:xfrm>
            <a:off x="609237" y="1373980"/>
            <a:ext cx="28632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Obrigado!</a:t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2315288" y="4133941"/>
            <a:ext cx="2392045" cy="307975"/>
          </a:xfrm>
          <a:prstGeom prst="rect">
            <a:avLst/>
          </a:prstGeom>
          <a:solidFill>
            <a:srgbClr val="0096D4"/>
          </a:solidFill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lapei.face.ufg.br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2315288" y="4989723"/>
            <a:ext cx="2392045" cy="307975"/>
          </a:xfrm>
          <a:prstGeom prst="rect">
            <a:avLst/>
          </a:prstGeom>
          <a:solidFill>
            <a:srgbClr val="0096D4"/>
          </a:solidFill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cepasp.face.ufg.br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315288" y="5871543"/>
            <a:ext cx="2392045" cy="307975"/>
          </a:xfrm>
          <a:prstGeom prst="rect">
            <a:avLst/>
          </a:prstGeom>
          <a:solidFill>
            <a:srgbClr val="0096D4"/>
          </a:solidFill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linegov.com.br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911225" y="314528"/>
            <a:ext cx="32537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596247" y="1129363"/>
            <a:ext cx="1069467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3694" lvl="0" marL="36576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Uso do modelo SIR (Suscetíveis, Infectados e Recuperados)  para modelar a dengue;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492125" y="5851640"/>
            <a:ext cx="1600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674573" y="2519263"/>
            <a:ext cx="31584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S(t) + I(t) + R(t) = 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963509" y="1926135"/>
            <a:ext cx="1944370" cy="155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s(t) = S(t)/N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0858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 = I(t)/N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r(t) = R(t)/N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3973527" y="2741328"/>
            <a:ext cx="791651" cy="123793"/>
            <a:chOff x="3973527" y="2741328"/>
            <a:chExt cx="791651" cy="123793"/>
          </a:xfrm>
        </p:grpSpPr>
        <p:sp>
          <p:nvSpPr>
            <p:cNvPr id="72" name="Google Shape;72;p4"/>
            <p:cNvSpPr/>
            <p:nvPr/>
          </p:nvSpPr>
          <p:spPr>
            <a:xfrm>
              <a:off x="3973527" y="2803224"/>
              <a:ext cx="697865" cy="0"/>
            </a:xfrm>
            <a:custGeom>
              <a:rect b="b" l="l" r="r" t="t"/>
              <a:pathLst>
                <a:path extrusionOk="0" h="120000" w="697864">
                  <a:moveTo>
                    <a:pt x="0" y="0"/>
                  </a:moveTo>
                  <a:lnTo>
                    <a:pt x="697727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09358" y="2741328"/>
              <a:ext cx="155820" cy="1237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4"/>
          <p:cNvGrpSpPr/>
          <p:nvPr/>
        </p:nvGrpSpPr>
        <p:grpSpPr>
          <a:xfrm>
            <a:off x="7069062" y="2741328"/>
            <a:ext cx="791651" cy="123793"/>
            <a:chOff x="7069062" y="2741328"/>
            <a:chExt cx="791651" cy="123793"/>
          </a:xfrm>
        </p:grpSpPr>
        <p:sp>
          <p:nvSpPr>
            <p:cNvPr id="75" name="Google Shape;75;p4"/>
            <p:cNvSpPr/>
            <p:nvPr/>
          </p:nvSpPr>
          <p:spPr>
            <a:xfrm>
              <a:off x="7069062" y="2803224"/>
              <a:ext cx="697865" cy="0"/>
            </a:xfrm>
            <a:custGeom>
              <a:rect b="b" l="l" r="r" t="t"/>
              <a:pathLst>
                <a:path extrusionOk="0" h="120000" w="697865">
                  <a:moveTo>
                    <a:pt x="0" y="0"/>
                  </a:moveTo>
                  <a:lnTo>
                    <a:pt x="697727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04893" y="2741328"/>
              <a:ext cx="155820" cy="123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4"/>
          <p:cNvSpPr txBox="1"/>
          <p:nvPr/>
        </p:nvSpPr>
        <p:spPr>
          <a:xfrm>
            <a:off x="7970425" y="1926135"/>
            <a:ext cx="279527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ds/dt = -</a:t>
            </a: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3928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ds/dt = </a:t>
            </a: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i(t)s(t) -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7970425" y="3416607"/>
            <a:ext cx="16294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dr/dt = 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9587039" y="3440686"/>
            <a:ext cx="256540" cy="433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293575" y="5005940"/>
            <a:ext cx="279082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taxa de transmissão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taxa de recuperação (1/</a:t>
            </a:r>
            <a:r>
              <a:rPr lang="en-US" sz="16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período de infecção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533424" y="3627375"/>
            <a:ext cx="2010410" cy="1105535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2" name="Google Shape;82;p4"/>
          <p:cNvGrpSpPr/>
          <p:nvPr/>
        </p:nvGrpSpPr>
        <p:grpSpPr>
          <a:xfrm>
            <a:off x="2524375" y="4108917"/>
            <a:ext cx="2530001" cy="163960"/>
            <a:chOff x="2524375" y="4108917"/>
            <a:chExt cx="2530001" cy="163960"/>
          </a:xfrm>
        </p:grpSpPr>
        <p:sp>
          <p:nvSpPr>
            <p:cNvPr id="83" name="Google Shape;83;p4"/>
            <p:cNvSpPr/>
            <p:nvPr/>
          </p:nvSpPr>
          <p:spPr>
            <a:xfrm>
              <a:off x="2524375" y="4185436"/>
              <a:ext cx="2357120" cy="0"/>
            </a:xfrm>
            <a:custGeom>
              <a:rect b="b" l="l" r="r" t="t"/>
              <a:pathLst>
                <a:path extrusionOk="0" h="120000" w="2357120">
                  <a:moveTo>
                    <a:pt x="0" y="0"/>
                  </a:moveTo>
                  <a:lnTo>
                    <a:pt x="770674" y="0"/>
                  </a:lnTo>
                </a:path>
                <a:path extrusionOk="0" h="120000" w="2357120">
                  <a:moveTo>
                    <a:pt x="1814974" y="0"/>
                  </a:moveTo>
                  <a:lnTo>
                    <a:pt x="2357102" y="0"/>
                  </a:lnTo>
                </a:path>
              </a:pathLst>
            </a:custGeom>
            <a:noFill/>
            <a:ln cap="flat" cmpd="sng" w="4900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43081" y="4108917"/>
              <a:ext cx="211295" cy="16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4"/>
          <p:cNvSpPr txBox="1"/>
          <p:nvPr/>
        </p:nvSpPr>
        <p:spPr>
          <a:xfrm>
            <a:off x="5090974" y="3639225"/>
            <a:ext cx="2010410" cy="1105535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100975" y="4191825"/>
            <a:ext cx="904240" cy="0"/>
          </a:xfrm>
          <a:custGeom>
            <a:rect b="b" l="l" r="r" t="t"/>
            <a:pathLst>
              <a:path extrusionOk="0" h="120000" w="904240">
                <a:moveTo>
                  <a:pt x="0" y="0"/>
                </a:moveTo>
                <a:lnTo>
                  <a:pt x="904199" y="0"/>
                </a:lnTo>
              </a:path>
            </a:pathLst>
          </a:custGeom>
          <a:noFill/>
          <a:ln cap="flat" cmpd="sng" w="380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8744374" y="4109844"/>
            <a:ext cx="867551" cy="163961"/>
            <a:chOff x="8744374" y="4109844"/>
            <a:chExt cx="867551" cy="163961"/>
          </a:xfrm>
        </p:grpSpPr>
        <p:sp>
          <p:nvSpPr>
            <p:cNvPr id="88" name="Google Shape;88;p4"/>
            <p:cNvSpPr/>
            <p:nvPr/>
          </p:nvSpPr>
          <p:spPr>
            <a:xfrm>
              <a:off x="8744374" y="4191824"/>
              <a:ext cx="675640" cy="0"/>
            </a:xfrm>
            <a:custGeom>
              <a:rect b="b" l="l" r="r" t="t"/>
              <a:pathLst>
                <a:path extrusionOk="0" h="120000" w="675640">
                  <a:moveTo>
                    <a:pt x="0" y="0"/>
                  </a:moveTo>
                  <a:lnTo>
                    <a:pt x="675599" y="0"/>
                  </a:lnTo>
                </a:path>
              </a:pathLst>
            </a:custGeom>
            <a:noFill/>
            <a:ln cap="flat" cmpd="sng" w="3807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00924" y="4109844"/>
              <a:ext cx="211001" cy="1639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4"/>
          <p:cNvSpPr txBox="1"/>
          <p:nvPr/>
        </p:nvSpPr>
        <p:spPr>
          <a:xfrm>
            <a:off x="9648574" y="3639225"/>
            <a:ext cx="2010410" cy="1105535"/>
          </a:xfrm>
          <a:prstGeom prst="rect">
            <a:avLst/>
          </a:prstGeom>
          <a:solidFill>
            <a:srgbClr val="CEE1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r(t)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3295050" y="3949124"/>
            <a:ext cx="1044575" cy="462280"/>
            <a:chOff x="3295050" y="3949124"/>
            <a:chExt cx="1044575" cy="462280"/>
          </a:xfrm>
        </p:grpSpPr>
        <p:sp>
          <p:nvSpPr>
            <p:cNvPr id="92" name="Google Shape;92;p4"/>
            <p:cNvSpPr/>
            <p:nvPr/>
          </p:nvSpPr>
          <p:spPr>
            <a:xfrm>
              <a:off x="3295050" y="3949124"/>
              <a:ext cx="1044575" cy="462280"/>
            </a:xfrm>
            <a:custGeom>
              <a:rect b="b" l="l" r="r" t="t"/>
              <a:pathLst>
                <a:path extrusionOk="0" h="462279" w="1044575">
                  <a:moveTo>
                    <a:pt x="1044299" y="461699"/>
                  </a:moveTo>
                  <a:lnTo>
                    <a:pt x="0" y="461699"/>
                  </a:lnTo>
                  <a:lnTo>
                    <a:pt x="0" y="0"/>
                  </a:lnTo>
                  <a:lnTo>
                    <a:pt x="1044299" y="0"/>
                  </a:lnTo>
                  <a:lnTo>
                    <a:pt x="1044299" y="461699"/>
                  </a:lnTo>
                  <a:close/>
                </a:path>
              </a:pathLst>
            </a:custGeom>
            <a:solidFill>
              <a:srgbClr val="FFF1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295050" y="3949124"/>
              <a:ext cx="1044575" cy="462280"/>
            </a:xfrm>
            <a:custGeom>
              <a:rect b="b" l="l" r="r" t="t"/>
              <a:pathLst>
                <a:path extrusionOk="0" h="462279" w="1044575">
                  <a:moveTo>
                    <a:pt x="0" y="0"/>
                  </a:moveTo>
                  <a:lnTo>
                    <a:pt x="1044299" y="0"/>
                  </a:lnTo>
                  <a:lnTo>
                    <a:pt x="10442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4"/>
          <p:cNvSpPr txBox="1"/>
          <p:nvPr/>
        </p:nvSpPr>
        <p:spPr>
          <a:xfrm>
            <a:off x="3401205" y="3987605"/>
            <a:ext cx="83248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20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i(t)s(t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776322" y="4261925"/>
            <a:ext cx="8191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005174" y="3921374"/>
            <a:ext cx="739775" cy="517525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94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4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i(t)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163999" y="4832712"/>
            <a:ext cx="3994785" cy="1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18159" rtl="0" algn="just">
              <a:lnSpc>
                <a:spcPct val="14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</a:t>
            </a:r>
            <a:r>
              <a:rPr lang="en-US" sz="16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taxa de reprodutividade  R₀ &gt; 1: aumenta o nº de infectados  R₀ &lt; 1: diminui o nº de infectados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1: nº de infectados segue constante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911225" y="314528"/>
            <a:ext cx="18834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600" y="1548074"/>
            <a:ext cx="3520535" cy="27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" y="3256600"/>
            <a:ext cx="6908122" cy="213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673549"/>
            <a:ext cx="4995824" cy="10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911225" y="314528"/>
            <a:ext cx="88265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Parametrização e modelagem</a:t>
            </a:r>
            <a:endParaRPr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75" y="4841630"/>
            <a:ext cx="1895651" cy="27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1152325"/>
            <a:ext cx="3620449" cy="58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3399" y="2229488"/>
            <a:ext cx="1678124" cy="253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" y="1893150"/>
            <a:ext cx="2673730" cy="96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775" y="2991087"/>
            <a:ext cx="1895649" cy="171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775" y="5250575"/>
            <a:ext cx="4659505" cy="2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49525" y="1138850"/>
            <a:ext cx="4982400" cy="453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76675"/>
            <a:ext cx="4879175" cy="4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1015347" y="1583535"/>
            <a:ext cx="270891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1.2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2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0.6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1015347" y="1583535"/>
            <a:ext cx="272542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1.2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0.333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0.4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76667"/>
            <a:ext cx="4879175" cy="451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911225" y="314528"/>
            <a:ext cx="3298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8D6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1015347" y="1583535"/>
            <a:ext cx="289306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R₀ = 1.5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2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1/</a:t>
            </a:r>
            <a:r>
              <a:rPr lang="en-US" sz="2800">
                <a:solidFill>
                  <a:srgbClr val="18191E"/>
                </a:solidFill>
                <a:latin typeface="Lucida Sans"/>
                <a:ea typeface="Lucida Sans"/>
                <a:cs typeface="Lucida Sans"/>
                <a:sym typeface="Lucida Sans"/>
              </a:rPr>
              <a:t>𝜏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18191E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1819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ꞵ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R₀</a:t>
            </a:r>
            <a:r>
              <a:rPr lang="en-US" sz="2800">
                <a:solidFill>
                  <a:srgbClr val="18191E"/>
                </a:solidFill>
                <a:latin typeface="MS PGothic"/>
                <a:ea typeface="MS PGothic"/>
                <a:cs typeface="MS PGothic"/>
                <a:sym typeface="MS PGothic"/>
              </a:rPr>
              <a:t>ｘ</a:t>
            </a:r>
            <a:r>
              <a:rPr lang="en-US" sz="2800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γ </a:t>
            </a:r>
            <a:r>
              <a:rPr lang="en-US" sz="2800">
                <a:solidFill>
                  <a:srgbClr val="18191E"/>
                </a:solidFill>
                <a:latin typeface="Verdana"/>
                <a:ea typeface="Verdana"/>
                <a:cs typeface="Verdana"/>
                <a:sym typeface="Verdana"/>
              </a:rPr>
              <a:t>= 0.75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625" y="1169273"/>
            <a:ext cx="4879165" cy="4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466725" y="5858141"/>
            <a:ext cx="326390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2024-03-13T01:47:35Z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