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sldIdLst>
    <p:sldId id="257" r:id="rId4"/>
    <p:sldId id="265" r:id="rId5"/>
    <p:sldId id="266" r:id="rId6"/>
    <p:sldId id="267" r:id="rId7"/>
    <p:sldId id="268" r:id="rId8"/>
    <p:sldId id="269" r:id="rId9"/>
    <p:sldId id="270" r:id="rId10"/>
    <p:sldId id="258" r:id="rId11"/>
    <p:sldId id="259" r:id="rId12"/>
    <p:sldId id="260" r:id="rId13"/>
    <p:sldId id="283" r:id="rId14"/>
    <p:sldId id="261" r:id="rId15"/>
    <p:sldId id="262" r:id="rId16"/>
    <p:sldId id="284" r:id="rId17"/>
    <p:sldId id="263" r:id="rId18"/>
    <p:sldId id="264" r:id="rId19"/>
    <p:sldId id="271" r:id="rId20"/>
    <p:sldId id="274" r:id="rId21"/>
    <p:sldId id="275" r:id="rId22"/>
    <p:sldId id="272" r:id="rId23"/>
    <p:sldId id="273" r:id="rId24"/>
    <p:sldId id="276" r:id="rId25"/>
    <p:sldId id="279" r:id="rId26"/>
    <p:sldId id="277" r:id="rId27"/>
    <p:sldId id="281" r:id="rId28"/>
    <p:sldId id="278" r:id="rId29"/>
    <p:sldId id="282" r:id="rId30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2B6AF-8BF3-BC48-965D-37E6EBF93C6E}" v="256" dt="2024-02-05T13:13:44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/>
    <p:restoredTop sz="96327"/>
  </p:normalViewPr>
  <p:slideViewPr>
    <p:cSldViewPr snapToGrid="0">
      <p:cViewPr varScale="1">
        <p:scale>
          <a:sx n="118" d="100"/>
          <a:sy n="118" d="100"/>
        </p:scale>
        <p:origin x="24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microsoft.com/office/2016/11/relationships/changesInfo" Target="changesInfos/changesInfo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unzheng" userId="e48b9765-4dad-4e93-91a4-667ddd881570" providerId="ADAL" clId="{C412B6AF-8BF3-BC48-965D-37E6EBF93C6E}"/>
    <pc:docChg chg="undo custSel addSld delSld modSld sldOrd">
      <pc:chgData name="Li Lunzheng" userId="e48b9765-4dad-4e93-91a4-667ddd881570" providerId="ADAL" clId="{C412B6AF-8BF3-BC48-965D-37E6EBF93C6E}" dt="2024-02-05T13:13:44.679" v="736" actId="20577"/>
      <pc:docMkLst>
        <pc:docMk/>
      </pc:docMkLst>
      <pc:sldChg chg="modSp mod">
        <pc:chgData name="Li Lunzheng" userId="e48b9765-4dad-4e93-91a4-667ddd881570" providerId="ADAL" clId="{C412B6AF-8BF3-BC48-965D-37E6EBF93C6E}" dt="2024-02-05T09:51:38.302" v="13" actId="20577"/>
        <pc:sldMkLst>
          <pc:docMk/>
          <pc:sldMk cId="3727905418" sldId="257"/>
        </pc:sldMkLst>
        <pc:spChg chg="mod">
          <ac:chgData name="Li Lunzheng" userId="e48b9765-4dad-4e93-91a4-667ddd881570" providerId="ADAL" clId="{C412B6AF-8BF3-BC48-965D-37E6EBF93C6E}" dt="2024-02-05T09:51:38.302" v="13" actId="20577"/>
          <ac:spMkLst>
            <pc:docMk/>
            <pc:sldMk cId="3727905418" sldId="257"/>
            <ac:spMk id="3" creationId="{43B6188E-346E-09F9-501F-58A37E6A3584}"/>
          </ac:spMkLst>
        </pc:spChg>
      </pc:sldChg>
      <pc:sldChg chg="modSp modAnim">
        <pc:chgData name="Li Lunzheng" userId="e48b9765-4dad-4e93-91a4-667ddd881570" providerId="ADAL" clId="{C412B6AF-8BF3-BC48-965D-37E6EBF93C6E}" dt="2024-02-05T12:54:42.443" v="680"/>
        <pc:sldMkLst>
          <pc:docMk/>
          <pc:sldMk cId="3866584497" sldId="258"/>
        </pc:sldMkLst>
        <pc:spChg chg="mod">
          <ac:chgData name="Li Lunzheng" userId="e48b9765-4dad-4e93-91a4-667ddd881570" providerId="ADAL" clId="{C412B6AF-8BF3-BC48-965D-37E6EBF93C6E}" dt="2024-02-05T12:54:09.418" v="679" actId="20577"/>
          <ac:spMkLst>
            <pc:docMk/>
            <pc:sldMk cId="3866584497" sldId="258"/>
            <ac:spMk id="3" creationId="{00000000-0000-0000-0000-000000000000}"/>
          </ac:spMkLst>
        </pc:spChg>
      </pc:sldChg>
      <pc:sldChg chg="modSp">
        <pc:chgData name="Li Lunzheng" userId="e48b9765-4dad-4e93-91a4-667ddd881570" providerId="ADAL" clId="{C412B6AF-8BF3-BC48-965D-37E6EBF93C6E}" dt="2024-02-05T10:07:02.653" v="149" actId="120"/>
        <pc:sldMkLst>
          <pc:docMk/>
          <pc:sldMk cId="4924610" sldId="259"/>
        </pc:sldMkLst>
        <pc:spChg chg="mod">
          <ac:chgData name="Li Lunzheng" userId="e48b9765-4dad-4e93-91a4-667ddd881570" providerId="ADAL" clId="{C412B6AF-8BF3-BC48-965D-37E6EBF93C6E}" dt="2024-02-05T10:07:02.653" v="149" actId="120"/>
          <ac:spMkLst>
            <pc:docMk/>
            <pc:sldMk cId="4924610" sldId="259"/>
            <ac:spMk id="3" creationId="{00000000-0000-0000-0000-000000000000}"/>
          </ac:spMkLst>
        </pc:spChg>
      </pc:sldChg>
      <pc:sldChg chg="modSp mod">
        <pc:chgData name="Li Lunzheng" userId="e48b9765-4dad-4e93-91a4-667ddd881570" providerId="ADAL" clId="{C412B6AF-8BF3-BC48-965D-37E6EBF93C6E}" dt="2024-02-05T10:08:23.630" v="152" actId="20577"/>
        <pc:sldMkLst>
          <pc:docMk/>
          <pc:sldMk cId="2222101772" sldId="261"/>
        </pc:sldMkLst>
        <pc:spChg chg="mod">
          <ac:chgData name="Li Lunzheng" userId="e48b9765-4dad-4e93-91a4-667ddd881570" providerId="ADAL" clId="{C412B6AF-8BF3-BC48-965D-37E6EBF93C6E}" dt="2024-02-05T10:08:23.630" v="152" actId="20577"/>
          <ac:spMkLst>
            <pc:docMk/>
            <pc:sldMk cId="2222101772" sldId="261"/>
            <ac:spMk id="5" creationId="{00000000-0000-0000-0000-000000000000}"/>
          </ac:spMkLst>
        </pc:spChg>
      </pc:sldChg>
      <pc:sldChg chg="modSp modAnim">
        <pc:chgData name="Li Lunzheng" userId="e48b9765-4dad-4e93-91a4-667ddd881570" providerId="ADAL" clId="{C412B6AF-8BF3-BC48-965D-37E6EBF93C6E}" dt="2024-02-05T10:09:17.855" v="154"/>
        <pc:sldMkLst>
          <pc:docMk/>
          <pc:sldMk cId="1232030668" sldId="262"/>
        </pc:sldMkLst>
        <pc:spChg chg="mod">
          <ac:chgData name="Li Lunzheng" userId="e48b9765-4dad-4e93-91a4-667ddd881570" providerId="ADAL" clId="{C412B6AF-8BF3-BC48-965D-37E6EBF93C6E}" dt="2024-02-05T10:09:17.855" v="154"/>
          <ac:spMkLst>
            <pc:docMk/>
            <pc:sldMk cId="1232030668" sldId="262"/>
            <ac:spMk id="3" creationId="{00000000-0000-0000-0000-000000000000}"/>
          </ac:spMkLst>
        </pc:spChg>
      </pc:sldChg>
      <pc:sldChg chg="modSp">
        <pc:chgData name="Li Lunzheng" userId="e48b9765-4dad-4e93-91a4-667ddd881570" providerId="ADAL" clId="{C412B6AF-8BF3-BC48-965D-37E6EBF93C6E}" dt="2024-02-05T10:12:00.643" v="161" actId="20577"/>
        <pc:sldMkLst>
          <pc:docMk/>
          <pc:sldMk cId="2891032144" sldId="263"/>
        </pc:sldMkLst>
        <pc:spChg chg="mod">
          <ac:chgData name="Li Lunzheng" userId="e48b9765-4dad-4e93-91a4-667ddd881570" providerId="ADAL" clId="{C412B6AF-8BF3-BC48-965D-37E6EBF93C6E}" dt="2024-02-05T10:12:00.643" v="161" actId="20577"/>
          <ac:spMkLst>
            <pc:docMk/>
            <pc:sldMk cId="2891032144" sldId="263"/>
            <ac:spMk id="3" creationId="{00000000-0000-0000-0000-000000000000}"/>
          </ac:spMkLst>
        </pc:spChg>
      </pc:sldChg>
      <pc:sldChg chg="modSp">
        <pc:chgData name="Li Lunzheng" userId="e48b9765-4dad-4e93-91a4-667ddd881570" providerId="ADAL" clId="{C412B6AF-8BF3-BC48-965D-37E6EBF93C6E}" dt="2024-02-05T10:12:13.781" v="173" actId="20577"/>
        <pc:sldMkLst>
          <pc:docMk/>
          <pc:sldMk cId="1124172838" sldId="264"/>
        </pc:sldMkLst>
        <pc:spChg chg="mod">
          <ac:chgData name="Li Lunzheng" userId="e48b9765-4dad-4e93-91a4-667ddd881570" providerId="ADAL" clId="{C412B6AF-8BF3-BC48-965D-37E6EBF93C6E}" dt="2024-02-05T10:12:13.781" v="173" actId="20577"/>
          <ac:spMkLst>
            <pc:docMk/>
            <pc:sldMk cId="1124172838" sldId="264"/>
            <ac:spMk id="3" creationId="{00000000-0000-0000-0000-000000000000}"/>
          </ac:spMkLst>
        </pc:spChg>
      </pc:sldChg>
      <pc:sldChg chg="modSp mod">
        <pc:chgData name="Li Lunzheng" userId="e48b9765-4dad-4e93-91a4-667ddd881570" providerId="ADAL" clId="{C412B6AF-8BF3-BC48-965D-37E6EBF93C6E}" dt="2024-02-05T12:51:53.538" v="674" actId="20577"/>
        <pc:sldMkLst>
          <pc:docMk/>
          <pc:sldMk cId="3096666039" sldId="268"/>
        </pc:sldMkLst>
        <pc:spChg chg="mod">
          <ac:chgData name="Li Lunzheng" userId="e48b9765-4dad-4e93-91a4-667ddd881570" providerId="ADAL" clId="{C412B6AF-8BF3-BC48-965D-37E6EBF93C6E}" dt="2024-02-05T12:51:53.538" v="674" actId="20577"/>
          <ac:spMkLst>
            <pc:docMk/>
            <pc:sldMk cId="3096666039" sldId="268"/>
            <ac:spMk id="3" creationId="{A9595BB6-F486-8457-E72E-8E3A7E6BC063}"/>
          </ac:spMkLst>
        </pc:spChg>
      </pc:sldChg>
      <pc:sldChg chg="modSp mod">
        <pc:chgData name="Li Lunzheng" userId="e48b9765-4dad-4e93-91a4-667ddd881570" providerId="ADAL" clId="{C412B6AF-8BF3-BC48-965D-37E6EBF93C6E}" dt="2024-02-05T12:52:34.030" v="676" actId="20577"/>
        <pc:sldMkLst>
          <pc:docMk/>
          <pc:sldMk cId="23846206" sldId="269"/>
        </pc:sldMkLst>
        <pc:spChg chg="mod">
          <ac:chgData name="Li Lunzheng" userId="e48b9765-4dad-4e93-91a4-667ddd881570" providerId="ADAL" clId="{C412B6AF-8BF3-BC48-965D-37E6EBF93C6E}" dt="2024-02-05T12:52:34.030" v="676" actId="20577"/>
          <ac:spMkLst>
            <pc:docMk/>
            <pc:sldMk cId="23846206" sldId="269"/>
            <ac:spMk id="3" creationId="{71D4F2A1-CE1E-C996-0D4F-B0F6D7B0BBF1}"/>
          </ac:spMkLst>
        </pc:spChg>
      </pc:sldChg>
      <pc:sldChg chg="modSp modAnim">
        <pc:chgData name="Li Lunzheng" userId="e48b9765-4dad-4e93-91a4-667ddd881570" providerId="ADAL" clId="{C412B6AF-8BF3-BC48-965D-37E6EBF93C6E}" dt="2024-02-05T13:13:44.679" v="736" actId="20577"/>
        <pc:sldMkLst>
          <pc:docMk/>
          <pc:sldMk cId="2948401643" sldId="271"/>
        </pc:sldMkLst>
        <pc:spChg chg="mod">
          <ac:chgData name="Li Lunzheng" userId="e48b9765-4dad-4e93-91a4-667ddd881570" providerId="ADAL" clId="{C412B6AF-8BF3-BC48-965D-37E6EBF93C6E}" dt="2024-02-05T13:13:44.679" v="736" actId="20577"/>
          <ac:spMkLst>
            <pc:docMk/>
            <pc:sldMk cId="2948401643" sldId="271"/>
            <ac:spMk id="3" creationId="{00000000-0000-0000-0000-000000000000}"/>
          </ac:spMkLst>
        </pc:spChg>
      </pc:sldChg>
      <pc:sldChg chg="modSp mod">
        <pc:chgData name="Li Lunzheng" userId="e48b9765-4dad-4e93-91a4-667ddd881570" providerId="ADAL" clId="{C412B6AF-8BF3-BC48-965D-37E6EBF93C6E}" dt="2024-02-05T12:24:08.975" v="204" actId="14100"/>
        <pc:sldMkLst>
          <pc:docMk/>
          <pc:sldMk cId="3251497389" sldId="272"/>
        </pc:sldMkLst>
        <pc:spChg chg="mod">
          <ac:chgData name="Li Lunzheng" userId="e48b9765-4dad-4e93-91a4-667ddd881570" providerId="ADAL" clId="{C412B6AF-8BF3-BC48-965D-37E6EBF93C6E}" dt="2024-02-05T12:24:08.975" v="204" actId="14100"/>
          <ac:spMkLst>
            <pc:docMk/>
            <pc:sldMk cId="3251497389" sldId="272"/>
            <ac:spMk id="4" creationId="{5196FE4B-2CD7-6A54-D7C7-0E74EA783689}"/>
          </ac:spMkLst>
        </pc:spChg>
      </pc:sldChg>
      <pc:sldChg chg="addSp delSp modSp mod setBg">
        <pc:chgData name="Li Lunzheng" userId="e48b9765-4dad-4e93-91a4-667ddd881570" providerId="ADAL" clId="{C412B6AF-8BF3-BC48-965D-37E6EBF93C6E}" dt="2024-02-05T12:50:40.286" v="671" actId="20577"/>
        <pc:sldMkLst>
          <pc:docMk/>
          <pc:sldMk cId="4067067950" sldId="274"/>
        </pc:sldMkLst>
        <pc:spChg chg="mod">
          <ac:chgData name="Li Lunzheng" userId="e48b9765-4dad-4e93-91a4-667ddd881570" providerId="ADAL" clId="{C412B6AF-8BF3-BC48-965D-37E6EBF93C6E}" dt="2024-02-05T12:32:28.656" v="430" actId="26606"/>
          <ac:spMkLst>
            <pc:docMk/>
            <pc:sldMk cId="4067067950" sldId="274"/>
            <ac:spMk id="2" creationId="{5B9D1F6C-1884-C230-08F2-91678FE893DD}"/>
          </ac:spMkLst>
        </pc:spChg>
        <pc:spChg chg="mod">
          <ac:chgData name="Li Lunzheng" userId="e48b9765-4dad-4e93-91a4-667ddd881570" providerId="ADAL" clId="{C412B6AF-8BF3-BC48-965D-37E6EBF93C6E}" dt="2024-02-05T12:50:40.286" v="671" actId="20577"/>
          <ac:spMkLst>
            <pc:docMk/>
            <pc:sldMk cId="4067067950" sldId="274"/>
            <ac:spMk id="3" creationId="{C9489902-C42E-369F-A84D-04EF081B21ED}"/>
          </ac:spMkLst>
        </pc:spChg>
        <pc:spChg chg="add del">
          <ac:chgData name="Li Lunzheng" userId="e48b9765-4dad-4e93-91a4-667ddd881570" providerId="ADAL" clId="{C412B6AF-8BF3-BC48-965D-37E6EBF93C6E}" dt="2024-02-05T12:32:18.014" v="423" actId="26606"/>
          <ac:spMkLst>
            <pc:docMk/>
            <pc:sldMk cId="4067067950" sldId="274"/>
            <ac:spMk id="10" creationId="{45D37F4E-DDB4-456B-97E0-9937730A039F}"/>
          </ac:spMkLst>
        </pc:spChg>
        <pc:spChg chg="add del">
          <ac:chgData name="Li Lunzheng" userId="e48b9765-4dad-4e93-91a4-667ddd881570" providerId="ADAL" clId="{C412B6AF-8BF3-BC48-965D-37E6EBF93C6E}" dt="2024-02-05T12:32:18.014" v="423" actId="26606"/>
          <ac:spMkLst>
            <pc:docMk/>
            <pc:sldMk cId="4067067950" sldId="274"/>
            <ac:spMk id="12" creationId="{B2DD41CD-8F47-4F56-AD12-4E2FF7696987}"/>
          </ac:spMkLst>
        </pc:spChg>
        <pc:spChg chg="add del">
          <ac:chgData name="Li Lunzheng" userId="e48b9765-4dad-4e93-91a4-667ddd881570" providerId="ADAL" clId="{C412B6AF-8BF3-BC48-965D-37E6EBF93C6E}" dt="2024-02-05T12:32:28.656" v="430" actId="26606"/>
          <ac:spMkLst>
            <pc:docMk/>
            <pc:sldMk cId="4067067950" sldId="274"/>
            <ac:spMk id="14" creationId="{649C91A9-84E7-4BF0-9026-62F01380D853}"/>
          </ac:spMkLst>
        </pc:spChg>
        <pc:spChg chg="add del">
          <ac:chgData name="Li Lunzheng" userId="e48b9765-4dad-4e93-91a4-667ddd881570" providerId="ADAL" clId="{C412B6AF-8BF3-BC48-965D-37E6EBF93C6E}" dt="2024-02-05T12:32:28.656" v="430" actId="26606"/>
          <ac:spMkLst>
            <pc:docMk/>
            <pc:sldMk cId="4067067950" sldId="274"/>
            <ac:spMk id="15" creationId="{9B47378D-AD27-45D0-8C1C-5B1098DCC068}"/>
          </ac:spMkLst>
        </pc:spChg>
        <pc:spChg chg="add del">
          <ac:chgData name="Li Lunzheng" userId="e48b9765-4dad-4e93-91a4-667ddd881570" providerId="ADAL" clId="{C412B6AF-8BF3-BC48-965D-37E6EBF93C6E}" dt="2024-02-05T12:32:28.640" v="429" actId="26606"/>
          <ac:spMkLst>
            <pc:docMk/>
            <pc:sldMk cId="4067067950" sldId="274"/>
            <ac:spMk id="20" creationId="{649C91A9-84E7-4BF0-9026-62F01380D853}"/>
          </ac:spMkLst>
        </pc:spChg>
        <pc:spChg chg="add del">
          <ac:chgData name="Li Lunzheng" userId="e48b9765-4dad-4e93-91a4-667ddd881570" providerId="ADAL" clId="{C412B6AF-8BF3-BC48-965D-37E6EBF93C6E}" dt="2024-02-05T12:32:28.640" v="429" actId="26606"/>
          <ac:spMkLst>
            <pc:docMk/>
            <pc:sldMk cId="4067067950" sldId="274"/>
            <ac:spMk id="22" creationId="{9B47378D-AD27-45D0-8C1C-5B1098DCC068}"/>
          </ac:spMkLst>
        </pc:spChg>
        <pc:spChg chg="add">
          <ac:chgData name="Li Lunzheng" userId="e48b9765-4dad-4e93-91a4-667ddd881570" providerId="ADAL" clId="{C412B6AF-8BF3-BC48-965D-37E6EBF93C6E}" dt="2024-02-05T12:32:28.656" v="430" actId="26606"/>
          <ac:spMkLst>
            <pc:docMk/>
            <pc:sldMk cId="4067067950" sldId="274"/>
            <ac:spMk id="24" creationId="{9F7D5CDA-D291-4307-BF55-1381FED29634}"/>
          </ac:spMkLst>
        </pc:spChg>
        <pc:picChg chg="add mod">
          <ac:chgData name="Li Lunzheng" userId="e48b9765-4dad-4e93-91a4-667ddd881570" providerId="ADAL" clId="{C412B6AF-8BF3-BC48-965D-37E6EBF93C6E}" dt="2024-02-05T12:44:23.570" v="441" actId="1076"/>
          <ac:picMkLst>
            <pc:docMk/>
            <pc:sldMk cId="4067067950" sldId="274"/>
            <ac:picMk id="5" creationId="{94D2FC49-8C52-0CE3-EAEE-240150CB7F89}"/>
          </ac:picMkLst>
        </pc:picChg>
      </pc:sldChg>
      <pc:sldChg chg="delSp modSp mod modAnim">
        <pc:chgData name="Li Lunzheng" userId="e48b9765-4dad-4e93-91a4-667ddd881570" providerId="ADAL" clId="{C412B6AF-8BF3-BC48-965D-37E6EBF93C6E}" dt="2024-02-05T12:27:43.035" v="410" actId="114"/>
        <pc:sldMkLst>
          <pc:docMk/>
          <pc:sldMk cId="714274008" sldId="276"/>
        </pc:sldMkLst>
        <pc:spChg chg="mod">
          <ac:chgData name="Li Lunzheng" userId="e48b9765-4dad-4e93-91a4-667ddd881570" providerId="ADAL" clId="{C412B6AF-8BF3-BC48-965D-37E6EBF93C6E}" dt="2024-02-05T12:27:43.035" v="410" actId="114"/>
          <ac:spMkLst>
            <pc:docMk/>
            <pc:sldMk cId="714274008" sldId="276"/>
            <ac:spMk id="3" creationId="{00000000-0000-0000-0000-000000000000}"/>
          </ac:spMkLst>
        </pc:spChg>
        <pc:spChg chg="del mod">
          <ac:chgData name="Li Lunzheng" userId="e48b9765-4dad-4e93-91a4-667ddd881570" providerId="ADAL" clId="{C412B6AF-8BF3-BC48-965D-37E6EBF93C6E}" dt="2024-02-05T10:13:41.182" v="177" actId="478"/>
          <ac:spMkLst>
            <pc:docMk/>
            <pc:sldMk cId="714274008" sldId="276"/>
            <ac:spMk id="4" creationId="{00000000-0000-0000-0000-000000000000}"/>
          </ac:spMkLst>
        </pc:spChg>
      </pc:sldChg>
      <pc:sldChg chg="modSp ord">
        <pc:chgData name="Li Lunzheng" userId="e48b9765-4dad-4e93-91a4-667ddd881570" providerId="ADAL" clId="{C412B6AF-8BF3-BC48-965D-37E6EBF93C6E}" dt="2024-02-05T13:10:35.693" v="735" actId="20577"/>
        <pc:sldMkLst>
          <pc:docMk/>
          <pc:sldMk cId="771194440" sldId="277"/>
        </pc:sldMkLst>
        <pc:spChg chg="mod">
          <ac:chgData name="Li Lunzheng" userId="e48b9765-4dad-4e93-91a4-667ddd881570" providerId="ADAL" clId="{C412B6AF-8BF3-BC48-965D-37E6EBF93C6E}" dt="2024-02-05T13:10:35.693" v="735" actId="20577"/>
          <ac:spMkLst>
            <pc:docMk/>
            <pc:sldMk cId="771194440" sldId="277"/>
            <ac:spMk id="3" creationId="{6EC62E1F-F9CD-5547-1D81-E2E6BAFE071C}"/>
          </ac:spMkLst>
        </pc:spChg>
      </pc:sldChg>
      <pc:sldChg chg="ord">
        <pc:chgData name="Li Lunzheng" userId="e48b9765-4dad-4e93-91a4-667ddd881570" providerId="ADAL" clId="{C412B6AF-8BF3-BC48-965D-37E6EBF93C6E}" dt="2024-02-05T12:19:45.158" v="201" actId="20578"/>
        <pc:sldMkLst>
          <pc:docMk/>
          <pc:sldMk cId="3697664412" sldId="278"/>
        </pc:sldMkLst>
      </pc:sldChg>
      <pc:sldChg chg="modSp new mod">
        <pc:chgData name="Li Lunzheng" userId="e48b9765-4dad-4e93-91a4-667ddd881570" providerId="ADAL" clId="{C412B6AF-8BF3-BC48-965D-37E6EBF93C6E}" dt="2024-02-05T12:19:30.246" v="200" actId="20577"/>
        <pc:sldMkLst>
          <pc:docMk/>
          <pc:sldMk cId="112769325" sldId="279"/>
        </pc:sldMkLst>
        <pc:spChg chg="mod">
          <ac:chgData name="Li Lunzheng" userId="e48b9765-4dad-4e93-91a4-667ddd881570" providerId="ADAL" clId="{C412B6AF-8BF3-BC48-965D-37E6EBF93C6E}" dt="2024-02-05T12:16:33.525" v="185" actId="113"/>
          <ac:spMkLst>
            <pc:docMk/>
            <pc:sldMk cId="112769325" sldId="279"/>
            <ac:spMk id="2" creationId="{1C6048AC-9F0C-88D8-CDC5-EFFB82545547}"/>
          </ac:spMkLst>
        </pc:spChg>
        <pc:spChg chg="mod">
          <ac:chgData name="Li Lunzheng" userId="e48b9765-4dad-4e93-91a4-667ddd881570" providerId="ADAL" clId="{C412B6AF-8BF3-BC48-965D-37E6EBF93C6E}" dt="2024-02-05T12:19:30.246" v="200" actId="20577"/>
          <ac:spMkLst>
            <pc:docMk/>
            <pc:sldMk cId="112769325" sldId="279"/>
            <ac:spMk id="3" creationId="{1A6B8F24-5F04-2CBF-44E9-5E40F787162D}"/>
          </ac:spMkLst>
        </pc:spChg>
      </pc:sldChg>
      <pc:sldChg chg="new del">
        <pc:chgData name="Li Lunzheng" userId="e48b9765-4dad-4e93-91a4-667ddd881570" providerId="ADAL" clId="{C412B6AF-8BF3-BC48-965D-37E6EBF93C6E}" dt="2024-02-05T12:19:18.896" v="198" actId="2696"/>
        <pc:sldMkLst>
          <pc:docMk/>
          <pc:sldMk cId="3524942832" sldId="280"/>
        </pc:sldMkLst>
      </pc:sldChg>
      <pc:sldChg chg="modSp add mod">
        <pc:chgData name="Li Lunzheng" userId="e48b9765-4dad-4e93-91a4-667ddd881570" providerId="ADAL" clId="{C412B6AF-8BF3-BC48-965D-37E6EBF93C6E}" dt="2024-02-05T12:19:50.500" v="202" actId="20577"/>
        <pc:sldMkLst>
          <pc:docMk/>
          <pc:sldMk cId="3277928197" sldId="281"/>
        </pc:sldMkLst>
        <pc:spChg chg="mod">
          <ac:chgData name="Li Lunzheng" userId="e48b9765-4dad-4e93-91a4-667ddd881570" providerId="ADAL" clId="{C412B6AF-8BF3-BC48-965D-37E6EBF93C6E}" dt="2024-02-05T12:19:50.500" v="202" actId="20577"/>
          <ac:spMkLst>
            <pc:docMk/>
            <pc:sldMk cId="3277928197" sldId="281"/>
            <ac:spMk id="3" creationId="{1A6B8F24-5F04-2CBF-44E9-5E40F787162D}"/>
          </ac:spMkLst>
        </pc:spChg>
      </pc:sldChg>
      <pc:sldChg chg="add">
        <pc:chgData name="Li Lunzheng" userId="e48b9765-4dad-4e93-91a4-667ddd881570" providerId="ADAL" clId="{C412B6AF-8BF3-BC48-965D-37E6EBF93C6E}" dt="2024-02-05T12:19:20.420" v="199"/>
        <pc:sldMkLst>
          <pc:docMk/>
          <pc:sldMk cId="3377215913" sldId="282"/>
        </pc:sldMkLst>
      </pc:sldChg>
      <pc:sldChg chg="add ord">
        <pc:chgData name="Li Lunzheng" userId="e48b9765-4dad-4e93-91a4-667ddd881570" providerId="ADAL" clId="{C412B6AF-8BF3-BC48-965D-37E6EBF93C6E}" dt="2024-02-05T12:57:37.918" v="682" actId="20578"/>
        <pc:sldMkLst>
          <pc:docMk/>
          <pc:sldMk cId="1039481019" sldId="283"/>
        </pc:sldMkLst>
      </pc:sldChg>
      <pc:sldChg chg="addSp modSp add mod modAnim">
        <pc:chgData name="Li Lunzheng" userId="e48b9765-4dad-4e93-91a4-667ddd881570" providerId="ADAL" clId="{C412B6AF-8BF3-BC48-965D-37E6EBF93C6E}" dt="2024-02-05T13:02:42.620" v="731"/>
        <pc:sldMkLst>
          <pc:docMk/>
          <pc:sldMk cId="914322059" sldId="284"/>
        </pc:sldMkLst>
        <pc:spChg chg="add mod">
          <ac:chgData name="Li Lunzheng" userId="e48b9765-4dad-4e93-91a4-667ddd881570" providerId="ADAL" clId="{C412B6AF-8BF3-BC48-965D-37E6EBF93C6E}" dt="2024-02-05T13:01:57.137" v="727" actId="1076"/>
          <ac:spMkLst>
            <pc:docMk/>
            <pc:sldMk cId="914322059" sldId="284"/>
            <ac:spMk id="6" creationId="{5518942A-E9BD-B80E-F4D4-F7CEE141E1E3}"/>
          </ac:spMkLst>
        </pc:spChg>
        <pc:picChg chg="add mod">
          <ac:chgData name="Li Lunzheng" userId="e48b9765-4dad-4e93-91a4-667ddd881570" providerId="ADAL" clId="{C412B6AF-8BF3-BC48-965D-37E6EBF93C6E}" dt="2024-02-05T13:02:03.332" v="728" actId="14100"/>
          <ac:picMkLst>
            <pc:docMk/>
            <pc:sldMk cId="914322059" sldId="284"/>
            <ac:picMk id="5" creationId="{23644263-1700-5B40-1480-8B0AEE5D90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45CD-FF21-E08F-D78D-6CF58418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497CD-6117-D43A-40F7-BEF31A43F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AA0AA-B220-1CE5-65B7-28494784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05/02/2024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A549-E18B-2D68-8B92-C5290705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E816-4CF8-26F6-7D8B-A1BBE98A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07248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36EA-9965-AB5D-ED6A-1FA34621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33AE2-28D2-C7C8-7C7B-49494E073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94CE0-98AD-26A6-5E32-510676CC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05/02/2024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B38E-1197-4455-9D64-8BCA2B99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944A7-E3A2-422E-D77E-90097A9D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01298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C6AC4-458B-90DF-5006-D977E7014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9353E-647B-C197-07BB-CCBB3C4FC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BFE93-6132-191E-37B8-BAEF1F0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05/02/2024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730C-0F83-8160-6C3C-2597A0FC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1831-2702-518E-D6FB-62436F49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6859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7858-25A2-7FD5-0AAF-0F9A7F8B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CF19C-989B-A988-E647-29B82A51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3F53-41B1-E6D0-142B-93D5C0DF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05/02/2024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0003-6CC6-7DB1-178C-A600552F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A9ED-C32F-C991-F4EA-DEF06BE1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6684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DD05-912F-A798-3EEA-4D0C9A8D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D6873-2542-EF6C-8B30-70784A8A0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D015F-0E49-C71E-9295-19BF0704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05/02/2024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79E39-7CE5-2CF4-42F2-F145C29B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1DCA9-F7B9-44D8-7A5A-75895D78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77130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8CB1-CFE8-B6A4-3B1C-3A3C8C9A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7A93-EB79-DBA1-4E9B-80633DBB5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20B3C-0128-3241-F0A7-7DF592326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17C14-D13B-7A1E-BD41-1FB774E1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05/02/2024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92D25-301F-7F4A-6651-869CA69F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B29B0-96A2-DC94-5EB5-0C11F861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17725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FE46-AB01-FE20-E3D1-CDFB51F5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8D318-27A1-6547-67E1-682AF26FF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68C5A-0651-DEB7-6A7B-D1F7F7426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BFBE7-EA2D-7455-773F-EB06ACE03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9EC37-654F-AF7D-8EBC-D98E61F5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70AF4-E110-EA41-5C83-8FDA0A10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05/02/2024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A23BB-F70A-ECD4-A48F-0C656208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7EA76-C6AB-2509-8413-81B45AEB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9639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9448-A54E-2514-5B77-631129EC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9BD0E-135E-C6EF-3AEE-9B943B1B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05/02/2024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EA209-E05D-1626-7D11-5DD454C5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288C3-530F-6C70-25E6-31EC75D1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3717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71EB1-E27B-B8E6-BE72-FF98DFA3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05/02/2024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59904-FFBC-3524-3B78-062FBCA2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2B101-688B-B312-2B9F-421BE424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62698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6EC6-BFDF-C1A2-3139-EF3F0766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3ADD-3AD6-2EE9-3169-2E419683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C0105-A09D-C92A-DEBF-759A0197C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880A1-075A-E63C-C6AE-341CD756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05/02/2024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C1E62-45D7-874E-9EE0-5F4544A0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C5615-54F1-6591-AA4D-20CDBDE0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2250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DB61-123A-89E2-3A7A-28FF7B23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88A3E-7F3E-7C73-F2A5-E0460D22E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B27A0-CE87-FB83-E40B-5CB6BA5CE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8A23E-A5CF-3623-C908-708F9B0B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30EE-F3DE-214C-A43A-B008227BD935}" type="datetimeFigureOut">
              <a:rPr lang="en-CY" smtClean="0"/>
              <a:t>05/02/2024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C3AA0-5D39-C5F9-02AE-6F86700E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4B1D6-8607-F958-9B5C-059148FB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2493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F06B8D-F559-4CA6-8923-E14A5C59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230DE-BBC9-3162-B17D-632C87E56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44169-6B8A-541A-224B-7577134F0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B30EE-F3DE-214C-A43A-B008227BD935}" type="datetimeFigureOut">
              <a:rPr lang="en-CY" smtClean="0"/>
              <a:t>05/02/2024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62F19-C951-EE22-329D-01CAF98DD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EAEB-C50F-6D24-2190-0F5216A1F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A473-5242-7C4A-987A-05999B2F60B0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1059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FC71-37CF-D9BF-FA9C-4F00EF121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Y" sz="4400" dirty="0"/>
              <a:t>Behavioural &amp; Experimental </a:t>
            </a:r>
            <a:br>
              <a:rPr lang="en-CY" sz="4400" dirty="0"/>
            </a:br>
            <a:r>
              <a:rPr lang="en-CY" sz="4400" dirty="0"/>
              <a:t>Economics</a:t>
            </a:r>
            <a:br>
              <a:rPr lang="en-CY" sz="4400" dirty="0"/>
            </a:br>
            <a:br>
              <a:rPr lang="en-CY" sz="6600" b="1" dirty="0"/>
            </a:br>
            <a:r>
              <a:rPr lang="en-CY" sz="6600" b="1" dirty="0"/>
              <a:t>Probability Judgement</a:t>
            </a:r>
            <a:endParaRPr lang="en-CY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6188E-346E-09F9-501F-58A37E6A3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Y" dirty="0"/>
          </a:p>
          <a:p>
            <a:r>
              <a:rPr lang="en-US" altLang="zh-CN" dirty="0"/>
              <a:t>Lunzheng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</a:p>
          <a:p>
            <a:r>
              <a:rPr lang="en-CY" dirty="0"/>
              <a:t>University of Cyprus</a:t>
            </a:r>
          </a:p>
        </p:txBody>
      </p:sp>
    </p:spTree>
    <p:extLst>
      <p:ext uri="{BB962C8B-B14F-4D97-AF65-F5344CB8AC3E}">
        <p14:creationId xmlns:p14="http://schemas.microsoft.com/office/powerpoint/2010/main" val="372790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 Regular" panose="020B060403050404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A roulette wheel has spaces numbered from 1–36 alternating red and black plus two additional spaces, 0 and 00, both colored green. Thus, there are 18 red spaces, 18 black spaces, and 2 green spaces. What is: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The probability of getting black?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The probability of getting black or green?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The probability of spinning an odd number, 0, or 00? </a:t>
            </a:r>
          </a:p>
        </p:txBody>
      </p:sp>
    </p:spTree>
    <p:extLst>
      <p:ext uri="{BB962C8B-B14F-4D97-AF65-F5344CB8AC3E}">
        <p14:creationId xmlns:p14="http://schemas.microsoft.com/office/powerpoint/2010/main" val="3709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ED2B-EF63-0530-D6AC-D6BE1970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5BB6-F486-8457-E72E-8E3A7E6B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Y" i="1" dirty="0"/>
              <a:t>You are visiting your new neighbo</a:t>
            </a:r>
            <a:r>
              <a:rPr lang="en-GB" i="1" dirty="0"/>
              <a:t>u</a:t>
            </a:r>
            <a:r>
              <a:rPr lang="en-CY" i="1" dirty="0"/>
              <a:t>r, Mrs Jones. She tells you tha</a:t>
            </a:r>
            <a:r>
              <a:rPr lang="en-GB" i="1" dirty="0"/>
              <a:t>t</a:t>
            </a:r>
            <a:r>
              <a:rPr lang="en-CY" i="1" dirty="0"/>
              <a:t> she has two children playing in their room.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Y" i="1" dirty="0"/>
              <a:t>Assume that each time somebody has a child, </a:t>
            </a:r>
            <a:r>
              <a:rPr lang="en-CY" b="1" i="1" dirty="0"/>
              <a:t>the probability of having a girl is the same as the probability of having a boy </a:t>
            </a:r>
            <a:r>
              <a:rPr lang="en-CY" i="1" dirty="0"/>
              <a:t>(and whether the mother had a boy or a girl the first time around does not affect the probabilities involved the second time around).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Y" i="1" dirty="0"/>
              <a:t>Now, Mrs Jones tells you that </a:t>
            </a:r>
            <a:r>
              <a:rPr lang="en-CY" b="1" i="1" dirty="0"/>
              <a:t>at least one of the children is a girl</a:t>
            </a:r>
            <a:r>
              <a:rPr lang="en-CY" i="1" dirty="0"/>
              <a:t>. What is the probability that the other child is a girl, too?</a:t>
            </a:r>
          </a:p>
        </p:txBody>
      </p:sp>
    </p:spTree>
    <p:extLst>
      <p:ext uri="{BB962C8B-B14F-4D97-AF65-F5344CB8AC3E}">
        <p14:creationId xmlns:p14="http://schemas.microsoft.com/office/powerpoint/2010/main" val="103948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ea typeface="Verdana Regular" panose="020B0604030504040204" pitchFamily="34" charset="0"/>
              </a:rPr>
              <a:t>Rules of Probability, cont.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The </a:t>
            </a:r>
            <a:r>
              <a:rPr lang="en-US" b="1" cap="all" dirty="0">
                <a:solidFill>
                  <a:srgbClr val="000000"/>
                </a:solidFill>
              </a:rPr>
              <a:t>Everything</a:t>
            </a:r>
            <a:r>
              <a:rPr lang="en-US" b="1" dirty="0">
                <a:solidFill>
                  <a:srgbClr val="000000"/>
                </a:solidFill>
              </a:rPr>
              <a:t> Rule</a:t>
            </a:r>
            <a:r>
              <a:rPr lang="en-US" dirty="0">
                <a:solidFill>
                  <a:srgbClr val="000000"/>
                </a:solidFill>
              </a:rPr>
              <a:t>: The probability of the entire outcome space equals 1. </a:t>
            </a:r>
          </a:p>
          <a:p>
            <a:r>
              <a:rPr lang="en-US" b="1" dirty="0">
                <a:solidFill>
                  <a:srgbClr val="000000"/>
                </a:solidFill>
              </a:rPr>
              <a:t>The </a:t>
            </a:r>
            <a:r>
              <a:rPr lang="en-US" b="1" cap="all" dirty="0">
                <a:solidFill>
                  <a:srgbClr val="000000"/>
                </a:solidFill>
              </a:rPr>
              <a:t>Not</a:t>
            </a:r>
            <a:r>
              <a:rPr lang="en-US" b="1" dirty="0">
                <a:solidFill>
                  <a:srgbClr val="000000"/>
                </a:solidFill>
              </a:rPr>
              <a:t> Rule</a:t>
            </a:r>
            <a:r>
              <a:rPr lang="en-US" dirty="0">
                <a:solidFill>
                  <a:srgbClr val="000000"/>
                </a:solidFill>
              </a:rPr>
              <a:t>: The probability that some outcome </a:t>
            </a:r>
            <a:r>
              <a:rPr lang="en-US" i="1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 will not occur equals 1 minus the probability that it does, that is: </a:t>
            </a:r>
            <a:r>
              <a:rPr lang="en-US" dirty="0" err="1">
                <a:solidFill>
                  <a:srgbClr val="000000"/>
                </a:solidFill>
              </a:rPr>
              <a:t>Pr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</a:t>
            </a:r>
            <a:r>
              <a:rPr lang="en-US" i="1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)=1–</a:t>
            </a:r>
            <a:r>
              <a:rPr lang="en-US" dirty="0" err="1">
                <a:solidFill>
                  <a:srgbClr val="000000"/>
                </a:solidFill>
              </a:rPr>
              <a:t>Pr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).</a:t>
            </a:r>
          </a:p>
          <a:p>
            <a:r>
              <a:rPr lang="en-US" b="1" dirty="0">
                <a:solidFill>
                  <a:srgbClr val="000000"/>
                </a:solidFill>
              </a:rPr>
              <a:t>The </a:t>
            </a:r>
            <a:r>
              <a:rPr lang="en-US" b="1" cap="all" dirty="0">
                <a:solidFill>
                  <a:srgbClr val="000000"/>
                </a:solidFill>
              </a:rPr>
              <a:t>And</a:t>
            </a:r>
            <a:r>
              <a:rPr lang="en-US" b="1" dirty="0">
                <a:solidFill>
                  <a:srgbClr val="000000"/>
                </a:solidFill>
              </a:rPr>
              <a:t> Rule</a:t>
            </a:r>
            <a:r>
              <a:rPr lang="en-US" dirty="0">
                <a:solidFill>
                  <a:srgbClr val="000000"/>
                </a:solidFill>
              </a:rPr>
              <a:t>: If outcomes </a:t>
            </a:r>
            <a:r>
              <a:rPr lang="en-US" i="1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i="1" dirty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 are independent, the probability of </a:t>
            </a:r>
            <a:r>
              <a:rPr lang="en-US" i="1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i="1" dirty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 equals the probability of </a:t>
            </a:r>
            <a:r>
              <a:rPr lang="en-US" i="1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 times the probability of </a:t>
            </a:r>
            <a:r>
              <a:rPr lang="en-US" i="1" dirty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, that is: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Pr(</a:t>
            </a:r>
            <a:r>
              <a:rPr lang="en-US" i="1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i="1" dirty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)=Pr(</a:t>
            </a:r>
            <a:r>
              <a:rPr lang="en-US" i="1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)*Pr(</a:t>
            </a:r>
            <a:r>
              <a:rPr lang="en-US" i="1" dirty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22210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 Regular" panose="020B0604030504040204" pitchFamily="34" charset="0"/>
              </a:rPr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A roulette wheel has spaces numbered from 1–36 alternating red and black plus two additional spaces, 0 and 00, both colored green. Thus, there are 18 red spaces, 18 black spaces, and 2 green spaces.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Consider the roulette wheel again. What is: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The probability of not getting a number between 1 and 10?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The probability of getting red, black, or green?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The probability of getting black on the first spin and green on the second spin?</a:t>
            </a:r>
          </a:p>
        </p:txBody>
      </p:sp>
    </p:spTree>
    <p:extLst>
      <p:ext uri="{BB962C8B-B14F-4D97-AF65-F5344CB8AC3E}">
        <p14:creationId xmlns:p14="http://schemas.microsoft.com/office/powerpoint/2010/main" val="123203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5A46-D78B-49C1-A3D6-6F21425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F2A1-CE1E-C996-0D4F-B0F6D7B0B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CY" i="1" dirty="0"/>
              <a:t>Linda is 31 years old, single, outspoken and very bright. </a:t>
            </a:r>
          </a:p>
          <a:p>
            <a:pPr marL="0" indent="0" algn="just">
              <a:buNone/>
            </a:pPr>
            <a:r>
              <a:rPr lang="en-CY" i="1" dirty="0"/>
              <a:t>She majored in philosophy. As a student, she was deeply concerned with </a:t>
            </a:r>
            <a:r>
              <a:rPr lang="en-GB" i="1" dirty="0"/>
              <a:t>discrimination and social justice issues</a:t>
            </a:r>
            <a:r>
              <a:rPr lang="en-CY" i="1" dirty="0"/>
              <a:t> and participated in anti-nuclear demo</a:t>
            </a:r>
            <a:r>
              <a:rPr lang="en-GB" i="1" dirty="0"/>
              <a:t>n</a:t>
            </a:r>
            <a:r>
              <a:rPr lang="en-CY" i="1" dirty="0"/>
              <a:t>strations.</a:t>
            </a:r>
          </a:p>
          <a:p>
            <a:pPr marL="0" indent="0">
              <a:buNone/>
            </a:pPr>
            <a:endParaRPr lang="en-CY" i="1" dirty="0"/>
          </a:p>
          <a:p>
            <a:pPr marL="0" indent="0">
              <a:buNone/>
            </a:pPr>
            <a:r>
              <a:rPr lang="en-US" altLang="zh-CN" i="1" dirty="0"/>
              <a:t>Which</a:t>
            </a:r>
            <a:r>
              <a:rPr lang="zh-CN" altLang="en-US" i="1" dirty="0"/>
              <a:t> </a:t>
            </a:r>
            <a:r>
              <a:rPr lang="en-US" altLang="zh-CN" i="1" dirty="0"/>
              <a:t>of</a:t>
            </a:r>
            <a:r>
              <a:rPr lang="zh-CN" altLang="en-US" i="1" dirty="0"/>
              <a:t> </a:t>
            </a:r>
            <a:r>
              <a:rPr lang="en-US" altLang="zh-CN" i="1" dirty="0"/>
              <a:t>the</a:t>
            </a:r>
            <a:r>
              <a:rPr lang="zh-CN" altLang="en-US" i="1" dirty="0"/>
              <a:t> </a:t>
            </a:r>
            <a:r>
              <a:rPr lang="en-US" altLang="zh-CN" i="1" dirty="0"/>
              <a:t>following</a:t>
            </a:r>
            <a:r>
              <a:rPr lang="zh-CN" altLang="en-US" i="1" dirty="0"/>
              <a:t> </a:t>
            </a:r>
            <a:r>
              <a:rPr lang="en-US" altLang="zh-CN" i="1" dirty="0"/>
              <a:t>statements</a:t>
            </a:r>
            <a:r>
              <a:rPr lang="zh-CN" altLang="en-US" i="1" dirty="0"/>
              <a:t> </a:t>
            </a:r>
            <a:r>
              <a:rPr lang="en-US" altLang="zh-CN" i="1" dirty="0"/>
              <a:t>is</a:t>
            </a:r>
            <a:r>
              <a:rPr lang="zh-CN" altLang="en-US" i="1" dirty="0"/>
              <a:t> </a:t>
            </a:r>
            <a:r>
              <a:rPr lang="en-US" altLang="zh-CN" i="1" dirty="0"/>
              <a:t>more</a:t>
            </a:r>
            <a:r>
              <a:rPr lang="zh-CN" altLang="en-US" i="1" dirty="0"/>
              <a:t> </a:t>
            </a:r>
            <a:r>
              <a:rPr lang="en-US" altLang="zh-CN" i="1" dirty="0"/>
              <a:t>likely</a:t>
            </a:r>
            <a:r>
              <a:rPr lang="zh-CN" altLang="en-US" i="1" dirty="0"/>
              <a:t> </a:t>
            </a:r>
            <a:r>
              <a:rPr lang="en-US" altLang="zh-CN" i="1" dirty="0"/>
              <a:t>to</a:t>
            </a:r>
            <a:r>
              <a:rPr lang="zh-CN" altLang="en-US" i="1" dirty="0"/>
              <a:t> </a:t>
            </a:r>
            <a:r>
              <a:rPr lang="en-US" altLang="zh-CN" i="1" dirty="0"/>
              <a:t>be</a:t>
            </a:r>
            <a:r>
              <a:rPr lang="zh-CN" altLang="en-US" i="1" dirty="0"/>
              <a:t> </a:t>
            </a:r>
            <a:r>
              <a:rPr lang="en-US" altLang="zh-CN" i="1" dirty="0"/>
              <a:t>true?</a:t>
            </a:r>
            <a:endParaRPr lang="en-CY" i="1" dirty="0"/>
          </a:p>
          <a:p>
            <a:pPr marL="514350" indent="-514350">
              <a:buFont typeface="+mj-lt"/>
              <a:buAutoNum type="alphaLcParenR"/>
            </a:pPr>
            <a:r>
              <a:rPr lang="en-CY" i="1" dirty="0"/>
              <a:t>Linda is a bank teller</a:t>
            </a:r>
          </a:p>
          <a:p>
            <a:pPr marL="514350" indent="-514350">
              <a:buFont typeface="+mj-lt"/>
              <a:buAutoNum type="alphaLcParenR"/>
            </a:pPr>
            <a:r>
              <a:rPr lang="en-CY" i="1" dirty="0"/>
              <a:t>Linda is a bank teller and a feminist</a:t>
            </a:r>
          </a:p>
        </p:txBody>
      </p:sp>
      <p:pic>
        <p:nvPicPr>
          <p:cNvPr id="5" name="Picture 4" descr="A diagram of a person's relationship&#10;&#10;Description automatically generated">
            <a:extLst>
              <a:ext uri="{FF2B5EF4-FFF2-40B4-BE49-F238E27FC236}">
                <a16:creationId xmlns:a16="http://schemas.microsoft.com/office/drawing/2014/main" id="{23644263-1700-5B40-1480-8B0AEE5D9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292" y="4495778"/>
            <a:ext cx="4196509" cy="2144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18942A-E9BD-B80E-F4D4-F7CEE141E1E3}"/>
              </a:ext>
            </a:extLst>
          </p:cNvPr>
          <p:cNvSpPr txBox="1"/>
          <p:nvPr/>
        </p:nvSpPr>
        <p:spPr>
          <a:xfrm>
            <a:off x="4936605" y="6008516"/>
            <a:ext cx="41965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/>
              <a:t>Conjunction Fallacy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432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 Regular" panose="020B0604030504040204" pitchFamily="34" charset="0"/>
              </a:rPr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The probability that something happens given that something else has happened is called </a:t>
            </a:r>
            <a:r>
              <a:rPr lang="en-US" b="1" dirty="0">
                <a:solidFill>
                  <a:srgbClr val="000000"/>
                </a:solidFill>
                <a:ea typeface="Verdana Regular" panose="020B0604030504040204" pitchFamily="34" charset="0"/>
              </a:rPr>
              <a:t>conditional probability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If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and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are two outcomes, the probability of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conditional of B equals the probability of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and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divided by the probability of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, that is: 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dirty="0" err="1">
                <a:solidFill>
                  <a:srgbClr val="000000"/>
                </a:solidFill>
                <a:ea typeface="Verdana Regular" panose="020B0604030504040204" pitchFamily="34" charset="0"/>
              </a:rPr>
              <a:t>Pr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(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│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)=Pr(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Verdana Regular" panose="020B0604030504040204" pitchFamily="34" charset="0"/>
              </a:rPr>
              <a:t>and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)/Pr(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89103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 Regular" panose="020B0604030504040204" pitchFamily="34" charset="0"/>
              </a:rPr>
              <a:t>More Rules of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The </a:t>
            </a:r>
            <a:r>
              <a:rPr lang="en-US" cap="all" dirty="0">
                <a:solidFill>
                  <a:srgbClr val="000000"/>
                </a:solidFill>
                <a:ea typeface="Verdana Regular" panose="020B0604030504040204" pitchFamily="34" charset="0"/>
              </a:rPr>
              <a:t>General And 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Rule: The probability of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and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equals the probability of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conditional on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times the probability of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, that is: Pr(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Verdana Regular" panose="020B0604030504040204" pitchFamily="34" charset="0"/>
              </a:rPr>
              <a:t>and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)=Pr(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│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)*Pr(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).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NB: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and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need not be independent.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The following are logically equivalent:</a:t>
            </a:r>
          </a:p>
          <a:p>
            <a:pPr marL="1028700" lvl="1" indent="-571500">
              <a:spcAft>
                <a:spcPts val="600"/>
              </a:spcAft>
              <a:buFont typeface="+mj-lt"/>
              <a:buAutoNum type="romanLcPeriod"/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Pr(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│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)=Pr(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)</a:t>
            </a:r>
          </a:p>
          <a:p>
            <a:pPr marL="1028700" lvl="1" indent="-571500">
              <a:spcAft>
                <a:spcPts val="600"/>
              </a:spcAft>
              <a:buFont typeface="+mj-lt"/>
              <a:buAutoNum type="romanLcPeriod"/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Pr(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│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)=Pr(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)</a:t>
            </a:r>
          </a:p>
          <a:p>
            <a:pPr marL="1028700" lvl="1" indent="-571500">
              <a:spcAft>
                <a:spcPts val="600"/>
              </a:spcAft>
              <a:buFont typeface="+mj-lt"/>
              <a:buAutoNum type="romanLcPeriod"/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Pr(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Verdana Regular" panose="020B0604030504040204" pitchFamily="34" charset="0"/>
              </a:rPr>
              <a:t>and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)=Pr(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)*Pr(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41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 Regular" panose="020B0604030504040204" pitchFamily="34" charset="0"/>
              </a:rPr>
              <a:t>Even 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A roulette wheel has spaces numbered from 1–36 alternating red and black plus two additional spaces, 0 and 00, both colored green. Thus, there are 18 red spaces, 18 black spaces, and 2 green spaces.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Consider the roulette wheel again.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What is the probability of getting a 00 given that you spun a green?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What is the probability that you spun a 17 given that you got an even </a:t>
            </a:r>
            <a:r>
              <a:rPr lang="en-US">
                <a:solidFill>
                  <a:srgbClr val="000000"/>
                </a:solidFill>
                <a:ea typeface="Verdana Regular" panose="020B0604030504040204" pitchFamily="34" charset="0"/>
              </a:rPr>
              <a:t>number?</a:t>
            </a:r>
            <a:endParaRPr lang="en-US" dirty="0">
              <a:solidFill>
                <a:srgbClr val="000000"/>
              </a:solidFill>
              <a:ea typeface="Verdana Regular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0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D1F6C-1884-C230-08F2-91678FE8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CY" sz="400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9902-C42E-369F-A84D-04EF081B2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754" y="2340428"/>
            <a:ext cx="7369732" cy="33636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Y" sz="2000" dirty="0"/>
              <a:t>Suppose that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running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frisbee</a:t>
            </a:r>
            <a:r>
              <a:rPr lang="zh-CN" altLang="en-US" sz="2000" dirty="0"/>
              <a:t> </a:t>
            </a:r>
            <a:r>
              <a:rPr lang="en-US" altLang="zh-CN" sz="2000" dirty="0"/>
              <a:t>factory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you</a:t>
            </a:r>
            <a:r>
              <a:rPr lang="zh-CN" altLang="en-US" sz="2000" dirty="0"/>
              <a:t> </a:t>
            </a:r>
            <a:r>
              <a:rPr lang="en-US" altLang="zh-CN" sz="2000" dirty="0"/>
              <a:t>want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know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probability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your</a:t>
            </a:r>
            <a:r>
              <a:rPr lang="zh-CN" altLang="en-US" sz="2000" dirty="0"/>
              <a:t> </a:t>
            </a:r>
            <a:r>
              <a:rPr lang="en-US" altLang="zh-CN" sz="2000" dirty="0"/>
              <a:t>products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defective.</a:t>
            </a:r>
            <a:endParaRPr lang="en-CY" sz="2000" dirty="0"/>
          </a:p>
          <a:p>
            <a:pPr marL="0" indent="0">
              <a:buNone/>
            </a:pP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CY" sz="2000" dirty="0"/>
              <a:t>two machines: </a:t>
            </a:r>
          </a:p>
          <a:p>
            <a:pPr lvl="1"/>
            <a:r>
              <a:rPr lang="en-CY" sz="2000" dirty="0"/>
              <a:t>a new one (</a:t>
            </a:r>
            <a:r>
              <a:rPr lang="en-CY" sz="2000" i="1" dirty="0"/>
              <a:t>B</a:t>
            </a:r>
            <a:r>
              <a:rPr lang="en-CY" sz="2000" dirty="0"/>
              <a:t>) producing 800 frisbees </a:t>
            </a:r>
            <a:r>
              <a:rPr lang="en-US" altLang="zh-CN" sz="2000" dirty="0"/>
              <a:t>per</a:t>
            </a:r>
            <a:r>
              <a:rPr lang="en-CY" sz="2000" dirty="0"/>
              <a:t> day</a:t>
            </a:r>
            <a:r>
              <a:rPr lang="en-GB" altLang="zh-CN" sz="2000" dirty="0"/>
              <a:t>, with 1% being</a:t>
            </a:r>
            <a:r>
              <a:rPr lang="en-US" sz="2000" dirty="0">
                <a:cs typeface="Verdana Regular" panose="020B0604030504040204" pitchFamily="34" charset="0"/>
              </a:rPr>
              <a:t> defective </a:t>
            </a:r>
            <a:r>
              <a:rPr lang="en-US" sz="2000" dirty="0"/>
              <a:t>(D). </a:t>
            </a:r>
          </a:p>
          <a:p>
            <a:pPr lvl="1"/>
            <a:r>
              <a:rPr lang="en-CY" sz="2000" dirty="0"/>
              <a:t>an old one (</a:t>
            </a:r>
            <a:r>
              <a:rPr lang="en-US" sz="2000" dirty="0">
                <a:sym typeface="Symbol"/>
              </a:rPr>
              <a:t></a:t>
            </a:r>
            <a:r>
              <a:rPr lang="en-US" sz="2000" i="1" dirty="0">
                <a:cs typeface="Verdana Regular" panose="020B0604030504040204" pitchFamily="34" charset="0"/>
              </a:rPr>
              <a:t>B</a:t>
            </a:r>
            <a:r>
              <a:rPr lang="en-US" sz="2000" dirty="0">
                <a:cs typeface="Verdana Regular" panose="020B0604030504040204" pitchFamily="34" charset="0"/>
              </a:rPr>
              <a:t>) producing 200 per day</a:t>
            </a:r>
            <a:r>
              <a:rPr lang="en-US" altLang="zh-CN" sz="2000" dirty="0">
                <a:cs typeface="Verdana Regular" panose="020B0604030504040204" pitchFamily="34" charset="0"/>
              </a:rPr>
              <a:t>,</a:t>
            </a:r>
            <a:r>
              <a:rPr lang="zh-CN" altLang="en-US" sz="2000" dirty="0">
                <a:cs typeface="Verdana Regular" panose="020B0604030504040204" pitchFamily="34" charset="0"/>
              </a:rPr>
              <a:t> </a:t>
            </a:r>
            <a:r>
              <a:rPr lang="en-US" altLang="zh-CN" sz="2000" dirty="0">
                <a:cs typeface="Verdana Regular" panose="020B0604030504040204" pitchFamily="34" charset="0"/>
              </a:rPr>
              <a:t>with</a:t>
            </a:r>
            <a:r>
              <a:rPr lang="zh-CN" altLang="en-US" sz="2000" dirty="0">
                <a:cs typeface="Verdana Regular" panose="020B0604030504040204" pitchFamily="34" charset="0"/>
              </a:rPr>
              <a:t> </a:t>
            </a:r>
            <a:r>
              <a:rPr lang="en-US" sz="2000" dirty="0"/>
              <a:t>2% </a:t>
            </a:r>
            <a:r>
              <a:rPr lang="en-US" altLang="zh-CN" sz="2000" dirty="0"/>
              <a:t>being</a:t>
            </a:r>
            <a:r>
              <a:rPr lang="en-US" sz="2000" dirty="0"/>
              <a:t> defective.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/>
              <a:t>What is the probability that a randomly selected frisbee produced in your factory is defective?</a:t>
            </a:r>
            <a:endParaRPr lang="en-CY" sz="2000" i="1" dirty="0"/>
          </a:p>
        </p:txBody>
      </p:sp>
      <p:pic>
        <p:nvPicPr>
          <p:cNvPr id="5" name="Picture 4" descr="A person holding a red frisbee&#10;&#10;Description automatically generated">
            <a:extLst>
              <a:ext uri="{FF2B5EF4-FFF2-40B4-BE49-F238E27FC236}">
                <a16:creationId xmlns:a16="http://schemas.microsoft.com/office/drawing/2014/main" id="{94D2FC49-8C52-0CE3-EAEE-240150CB7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98" r="6361" b="-1"/>
          <a:stretch/>
        </p:blipFill>
        <p:spPr>
          <a:xfrm>
            <a:off x="8534596" y="993055"/>
            <a:ext cx="2973751" cy="382931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7067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6DED6E-39B7-2379-3E0C-C09AADB757CF}"/>
              </a:ext>
            </a:extLst>
          </p:cNvPr>
          <p:cNvGrpSpPr/>
          <p:nvPr/>
        </p:nvGrpSpPr>
        <p:grpSpPr>
          <a:xfrm>
            <a:off x="2284021" y="2583544"/>
            <a:ext cx="2186380" cy="2390092"/>
            <a:chOff x="2980706" y="2873829"/>
            <a:chExt cx="3313216" cy="15047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CAC7F03-5458-F9A6-ED1E-5819C42D141C}"/>
                </a:ext>
              </a:extLst>
            </p:cNvPr>
            <p:cNvCxnSpPr/>
            <p:nvPr/>
          </p:nvCxnSpPr>
          <p:spPr>
            <a:xfrm flipH="1">
              <a:off x="2980706" y="2873829"/>
              <a:ext cx="3313216" cy="6768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4D44FA-9EBC-0D40-F316-78976DBA55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0706" y="3550722"/>
              <a:ext cx="3313216" cy="8278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719CEE-777F-289C-170C-7D0F5CE15DDA}"/>
              </a:ext>
            </a:extLst>
          </p:cNvPr>
          <p:cNvGrpSpPr/>
          <p:nvPr/>
        </p:nvGrpSpPr>
        <p:grpSpPr>
          <a:xfrm>
            <a:off x="4470401" y="2102558"/>
            <a:ext cx="2186380" cy="1096762"/>
            <a:chOff x="2980706" y="2873829"/>
            <a:chExt cx="3313216" cy="150477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5DA0FC-3ADB-B953-0843-A06D4E4F89AC}"/>
                </a:ext>
              </a:extLst>
            </p:cNvPr>
            <p:cNvCxnSpPr/>
            <p:nvPr/>
          </p:nvCxnSpPr>
          <p:spPr>
            <a:xfrm flipH="1">
              <a:off x="2980706" y="2873829"/>
              <a:ext cx="3313216" cy="6768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122A154-701A-F1AF-0B7F-709BCE656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0706" y="3550722"/>
              <a:ext cx="3313216" cy="8278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1749D0-98DA-BCE9-F8AB-FD64A8FC9D3F}"/>
              </a:ext>
            </a:extLst>
          </p:cNvPr>
          <p:cNvGrpSpPr/>
          <p:nvPr/>
        </p:nvGrpSpPr>
        <p:grpSpPr>
          <a:xfrm>
            <a:off x="4470401" y="4468797"/>
            <a:ext cx="2186380" cy="1096762"/>
            <a:chOff x="2980706" y="2873829"/>
            <a:chExt cx="3313216" cy="150477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ED8542-207A-4D98-CDD9-E42DE9A17546}"/>
                </a:ext>
              </a:extLst>
            </p:cNvPr>
            <p:cNvCxnSpPr/>
            <p:nvPr/>
          </p:nvCxnSpPr>
          <p:spPr>
            <a:xfrm flipH="1">
              <a:off x="2980706" y="2873829"/>
              <a:ext cx="3313216" cy="6768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B62CCED-618A-904E-2450-A080FB6D4D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0706" y="3550722"/>
              <a:ext cx="3313216" cy="8278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3B89914-BAC6-5E9F-0F62-54968956324F}"/>
              </a:ext>
            </a:extLst>
          </p:cNvPr>
          <p:cNvSpPr txBox="1"/>
          <p:nvPr/>
        </p:nvSpPr>
        <p:spPr>
          <a:xfrm>
            <a:off x="2642259" y="2730825"/>
            <a:ext cx="2002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000" i="1" dirty="0"/>
              <a:t>Pr(B)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8C8D7F-07A4-6456-0A12-066007BA5C43}"/>
              </a:ext>
            </a:extLst>
          </p:cNvPr>
          <p:cNvSpPr txBox="1"/>
          <p:nvPr/>
        </p:nvSpPr>
        <p:spPr>
          <a:xfrm>
            <a:off x="2284020" y="4509741"/>
            <a:ext cx="2002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000" i="1" dirty="0"/>
              <a:t>Pr(</a:t>
            </a:r>
            <a:r>
              <a:rPr lang="en-US" sz="2000" dirty="0">
                <a:solidFill>
                  <a:srgbClr val="000000"/>
                </a:solidFill>
                <a:sym typeface="Symbol"/>
              </a:rPr>
              <a:t></a:t>
            </a:r>
            <a:r>
              <a:rPr lang="en-US" sz="2000" i="1" dirty="0">
                <a:solidFill>
                  <a:srgbClr val="000000"/>
                </a:solidFill>
                <a:sym typeface="Symbol"/>
              </a:rPr>
              <a:t>B)</a:t>
            </a:r>
            <a:endParaRPr lang="en-CY" sz="20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25B5AF-111F-B353-1562-41123575E585}"/>
              </a:ext>
            </a:extLst>
          </p:cNvPr>
          <p:cNvSpPr txBox="1"/>
          <p:nvPr/>
        </p:nvSpPr>
        <p:spPr>
          <a:xfrm>
            <a:off x="4306293" y="2122873"/>
            <a:ext cx="33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020801-66FC-F8FA-3427-C922FFAA70A2}"/>
              </a:ext>
            </a:extLst>
          </p:cNvPr>
          <p:cNvSpPr txBox="1"/>
          <p:nvPr/>
        </p:nvSpPr>
        <p:spPr>
          <a:xfrm>
            <a:off x="4180032" y="5035798"/>
            <a:ext cx="64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sym typeface="Symbol"/>
              </a:rPr>
              <a:t>B</a:t>
            </a:r>
            <a:endParaRPr lang="en-CY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145113-FAD6-57E7-1705-6F4CAB528C12}"/>
              </a:ext>
            </a:extLst>
          </p:cNvPr>
          <p:cNvSpPr txBox="1"/>
          <p:nvPr/>
        </p:nvSpPr>
        <p:spPr>
          <a:xfrm>
            <a:off x="5002808" y="1827214"/>
            <a:ext cx="1019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000" i="1" dirty="0"/>
              <a:t>Pr(D|B)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E6CFD7-D036-8C04-6250-837A126C657E}"/>
              </a:ext>
            </a:extLst>
          </p:cNvPr>
          <p:cNvSpPr txBox="1"/>
          <p:nvPr/>
        </p:nvSpPr>
        <p:spPr>
          <a:xfrm>
            <a:off x="4835397" y="4268442"/>
            <a:ext cx="135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sz="2000" i="1" dirty="0"/>
              <a:t>Pr(D|</a:t>
            </a:r>
            <a:r>
              <a:rPr lang="en-US" sz="2000" i="1" dirty="0">
                <a:solidFill>
                  <a:srgbClr val="000000"/>
                </a:solidFill>
                <a:sym typeface="Symbol"/>
              </a:rPr>
              <a:t> B)</a:t>
            </a:r>
            <a:endParaRPr lang="en-CY" sz="20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18544-784B-35FC-5104-59C01492529F}"/>
              </a:ext>
            </a:extLst>
          </p:cNvPr>
          <p:cNvSpPr txBox="1"/>
          <p:nvPr/>
        </p:nvSpPr>
        <p:spPr>
          <a:xfrm>
            <a:off x="4782851" y="3022357"/>
            <a:ext cx="127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Y" sz="2000" i="1" dirty="0"/>
              <a:t>Pr(</a:t>
            </a:r>
            <a:r>
              <a:rPr lang="en-US" sz="2000" dirty="0">
                <a:solidFill>
                  <a:srgbClr val="000000"/>
                </a:solidFill>
                <a:sym typeface="Symbol"/>
              </a:rPr>
              <a:t></a:t>
            </a:r>
            <a:r>
              <a:rPr lang="en-CY" sz="2000" i="1" dirty="0">
                <a:solidFill>
                  <a:srgbClr val="000000"/>
                </a:solidFill>
                <a:sym typeface="Symbol"/>
              </a:rPr>
              <a:t>D|B)</a:t>
            </a:r>
            <a:endParaRPr lang="en-CY" sz="20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878F83-027F-7ED3-AD59-78C39DE8EDA3}"/>
              </a:ext>
            </a:extLst>
          </p:cNvPr>
          <p:cNvSpPr txBox="1"/>
          <p:nvPr/>
        </p:nvSpPr>
        <p:spPr>
          <a:xfrm>
            <a:off x="4707655" y="5427666"/>
            <a:ext cx="1456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Y" sz="2000" i="1" dirty="0"/>
              <a:t>Pr(</a:t>
            </a:r>
            <a:r>
              <a:rPr lang="en-US" sz="2000" i="1" dirty="0">
                <a:solidFill>
                  <a:srgbClr val="000000"/>
                </a:solidFill>
                <a:sym typeface="Symbol"/>
              </a:rPr>
              <a:t>D| B)</a:t>
            </a:r>
            <a:endParaRPr lang="en-CY" sz="20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7A7990-C3B8-D341-8D6E-5CAF93552987}"/>
              </a:ext>
            </a:extLst>
          </p:cNvPr>
          <p:cNvSpPr txBox="1"/>
          <p:nvPr/>
        </p:nvSpPr>
        <p:spPr>
          <a:xfrm>
            <a:off x="6840851" y="1912089"/>
            <a:ext cx="30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CY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0FA270-F0FD-4140-A7A0-753B4618FA9B}"/>
              </a:ext>
            </a:extLst>
          </p:cNvPr>
          <p:cNvSpPr txBox="1"/>
          <p:nvPr/>
        </p:nvSpPr>
        <p:spPr>
          <a:xfrm>
            <a:off x="6840851" y="4298152"/>
            <a:ext cx="30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C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EA111C-B270-7C98-E7B3-CA3277A8CA51}"/>
              </a:ext>
            </a:extLst>
          </p:cNvPr>
          <p:cNvSpPr txBox="1"/>
          <p:nvPr/>
        </p:nvSpPr>
        <p:spPr>
          <a:xfrm>
            <a:off x="6830950" y="3014654"/>
            <a:ext cx="30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sym typeface="Symbol"/>
              </a:rPr>
              <a:t>D</a:t>
            </a:r>
            <a:endParaRPr lang="en-C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E6C80E-6A19-C70C-A39B-147F0926EC06}"/>
              </a:ext>
            </a:extLst>
          </p:cNvPr>
          <p:cNvSpPr txBox="1"/>
          <p:nvPr/>
        </p:nvSpPr>
        <p:spPr>
          <a:xfrm>
            <a:off x="6752602" y="5400717"/>
            <a:ext cx="30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sym typeface="Symbol"/>
              </a:rPr>
              <a:t>D</a:t>
            </a: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320241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B885-3605-F1EE-ABA8-086000C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FA87-943E-91EB-1090-357F0545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Choice under Certainty</a:t>
            </a:r>
          </a:p>
          <a:p>
            <a:r>
              <a:rPr lang="en-CY" b="1" dirty="0"/>
              <a:t>Judgement under Risk &amp; Uncertainty</a:t>
            </a:r>
          </a:p>
          <a:p>
            <a:r>
              <a:rPr lang="en-CY" dirty="0"/>
              <a:t>Choices under Risk &amp; Uncertainty</a:t>
            </a:r>
          </a:p>
          <a:p>
            <a:r>
              <a:rPr lang="en-CY" dirty="0"/>
              <a:t>Intertemporal Choice</a:t>
            </a:r>
          </a:p>
          <a:p>
            <a:r>
              <a:rPr lang="en-CY" dirty="0"/>
              <a:t>Strategic Interaction</a:t>
            </a:r>
          </a:p>
        </p:txBody>
      </p:sp>
    </p:spTree>
    <p:extLst>
      <p:ext uri="{BB962C8B-B14F-4D97-AF65-F5344CB8AC3E}">
        <p14:creationId xmlns:p14="http://schemas.microsoft.com/office/powerpoint/2010/main" val="409064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 Regular" panose="020B0604030504040204" pitchFamily="34" charset="0"/>
              </a:rPr>
              <a:t>Total Probability and </a:t>
            </a:r>
            <a:r>
              <a:rPr lang="en-US" dirty="0" err="1">
                <a:ea typeface="Verdana Regular" panose="020B0604030504040204" pitchFamily="34" charset="0"/>
              </a:rPr>
              <a:t>Bayes’s</a:t>
            </a:r>
            <a:r>
              <a:rPr lang="en-US" dirty="0">
                <a:ea typeface="Verdana Regular" panose="020B0604030504040204" pitchFamily="34" charset="0"/>
              </a:rPr>
              <a:t> Rule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000000"/>
              </a:solidFill>
              <a:cs typeface="Verdana Regular" panose="020B060403050404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The </a:t>
            </a:r>
            <a:r>
              <a:rPr lang="en-US" sz="2400" b="1" dirty="0">
                <a:solidFill>
                  <a:srgbClr val="000000"/>
                </a:solidFill>
                <a:cs typeface="Verdana Regular" panose="020B0604030504040204" pitchFamily="34" charset="0"/>
              </a:rPr>
              <a:t>Rule of Total Probability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)=Pr(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|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)*Pr(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)+Pr(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|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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)*Pr(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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</a:t>
            </a:r>
          </a:p>
          <a:p>
            <a:r>
              <a:rPr lang="en-US" sz="2400" b="1" dirty="0">
                <a:solidFill>
                  <a:srgbClr val="000000"/>
                </a:solidFill>
                <a:cs typeface="Verdana Regular" panose="020B0604030504040204" pitchFamily="34" charset="0"/>
              </a:rPr>
              <a:t>Bayes’s Rule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|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)=Pr(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|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)*Pr(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)/Pr(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By applying the Rule of Total Probability to the denominator, we get: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|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)*Pr(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|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)*Pr(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 + </a:t>
            </a:r>
            <a:r>
              <a:rPr lang="en-US" sz="2400" dirty="0" err="1">
                <a:solidFill>
                  <a:srgbClr val="000000"/>
                </a:solidFill>
                <a:cs typeface="Verdana Regular" panose="020B0604030504040204" pitchFamily="34" charset="0"/>
              </a:rPr>
              <a:t>Pr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|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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)*Pr(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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91028" y="5062566"/>
            <a:ext cx="594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196FE4B-2CD7-6A54-D7C7-0E74EA783689}"/>
              </a:ext>
            </a:extLst>
          </p:cNvPr>
          <p:cNvSpPr txBox="1"/>
          <p:nvPr/>
        </p:nvSpPr>
        <p:spPr>
          <a:xfrm>
            <a:off x="1911167" y="4831733"/>
            <a:ext cx="1483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cs typeface="Verdana Regular" panose="020B0604030504040204" pitchFamily="34" charset="0"/>
              </a:rPr>
              <a:t>Pr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|</a:t>
            </a:r>
            <a:r>
              <a:rPr lang="en-US" sz="2400" i="1" dirty="0">
                <a:solidFill>
                  <a:srgbClr val="000000"/>
                </a:solidFill>
                <a:cs typeface="Verdana Regular" panose="020B0604030504040204" pitchFamily="34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cs typeface="Verdana Regular" panose="020B0604030504040204" pitchFamily="34" charset="0"/>
              </a:rPr>
              <a:t>) =</a:t>
            </a:r>
            <a:endParaRPr lang="en-CY" sz="2400" dirty="0"/>
          </a:p>
        </p:txBody>
      </p:sp>
    </p:spTree>
    <p:extLst>
      <p:ext uri="{BB962C8B-B14F-4D97-AF65-F5344CB8AC3E}">
        <p14:creationId xmlns:p14="http://schemas.microsoft.com/office/powerpoint/2010/main" val="325149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 Regular" panose="020B0604030504040204" pitchFamily="34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Ten percent of a company’s employees are smokers. For each nonsmoker, the chance of taking a sick day in the next year is 0.01. For each smoker, the chance of taking a sick day is 0.05. </a:t>
            </a:r>
            <a:b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</a:br>
            <a:b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Given that a worker is sick, what is the chance he was a smoker?</a:t>
            </a:r>
          </a:p>
        </p:txBody>
      </p:sp>
    </p:spTree>
    <p:extLst>
      <p:ext uri="{BB962C8B-B14F-4D97-AF65-F5344CB8AC3E}">
        <p14:creationId xmlns:p14="http://schemas.microsoft.com/office/powerpoint/2010/main" val="352734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 Regular" panose="020B0604030504040204" pitchFamily="34" charset="0"/>
              </a:rPr>
              <a:t>Bayesian Updating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ea typeface="Verdana Regular" panose="020B0604030504040204" pitchFamily="34" charset="0"/>
              </a:rPr>
              <a:t>Bayesian updating 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is the process of updating beliefs in accordance with Bayes’s Rule. 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000000"/>
              </a:solidFill>
              <a:ea typeface="Verdana Regular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000000"/>
                </a:solidFill>
                <a:ea typeface="Verdana Regular" panose="020B0604030504040204" pitchFamily="34" charset="0"/>
              </a:rPr>
              <a:t>Let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Verdana Regular" panose="020B0604030504040204" pitchFamily="34" charset="0"/>
              </a:rPr>
              <a:t>H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Verdana Regular" panose="020B0604030504040204" pitchFamily="34" charset="0"/>
              </a:rPr>
              <a:t>stand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Verdana Regular" panose="020B0604030504040204" pitchFamily="34" charset="0"/>
              </a:rPr>
              <a:t>for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Verdana Regular" panose="020B0604030504040204" pitchFamily="34" charset="0"/>
              </a:rPr>
              <a:t>the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Verdana Regular" panose="020B0604030504040204" pitchFamily="34" charset="0"/>
              </a:rPr>
              <a:t>hypothesis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Verdana Regular" panose="020B0604030504040204" pitchFamily="34" charset="0"/>
              </a:rPr>
              <a:t>and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Verdana Regular" panose="020B0604030504040204" pitchFamily="34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Verdana Regular" panose="020B0604030504040204" pitchFamily="34" charset="0"/>
              </a:rPr>
              <a:t>for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Verdana Regular" panose="020B0604030504040204" pitchFamily="34" charset="0"/>
              </a:rPr>
              <a:t>the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Verdana Regular" panose="020B0604030504040204" pitchFamily="34" charset="0"/>
              </a:rPr>
              <a:t>evidence</a:t>
            </a:r>
          </a:p>
          <a:p>
            <a:pPr lvl="1">
              <a:spcAft>
                <a:spcPts val="600"/>
              </a:spcAft>
            </a:pPr>
            <a:r>
              <a:rPr lang="en-US" altLang="zh-CN" dirty="0" err="1">
                <a:solidFill>
                  <a:srgbClr val="000000"/>
                </a:solidFill>
                <a:ea typeface="Verdana Regular" panose="020B0604030504040204" pitchFamily="34" charset="0"/>
              </a:rPr>
              <a:t>Pr</a:t>
            </a:r>
            <a:r>
              <a:rPr lang="en-US" altLang="zh-CN" dirty="0">
                <a:solidFill>
                  <a:srgbClr val="000000"/>
                </a:solidFill>
                <a:ea typeface="Verdana Regular" panose="020B0604030504040204" pitchFamily="34" charset="0"/>
              </a:rPr>
              <a:t>(H),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Verdana Regular" panose="020B0604030504040204" pitchFamily="34" charset="0"/>
              </a:rPr>
              <a:t>is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Verdana Regular" panose="020B0604030504040204" pitchFamily="34" charset="0"/>
              </a:rPr>
              <a:t>called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Verdana Regular" panose="020B0604030504040204" pitchFamily="34" charset="0"/>
              </a:rPr>
              <a:t>the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Verdana Regular" panose="020B0604030504040204" pitchFamily="34" charset="0"/>
              </a:rPr>
              <a:t>prior</a:t>
            </a:r>
            <a:r>
              <a:rPr lang="zh-CN" altLang="en-US" b="1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Verdana Regular" panose="020B0604030504040204" pitchFamily="34" charset="0"/>
              </a:rPr>
              <a:t>probability</a:t>
            </a:r>
          </a:p>
          <a:p>
            <a:pPr lvl="1">
              <a:spcAft>
                <a:spcPts val="600"/>
              </a:spcAft>
            </a:pPr>
            <a:r>
              <a:rPr lang="en-US" altLang="zh-CN" dirty="0" err="1">
                <a:solidFill>
                  <a:srgbClr val="000000"/>
                </a:solidFill>
                <a:ea typeface="Verdana Regular" panose="020B0604030504040204" pitchFamily="34" charset="0"/>
              </a:rPr>
              <a:t>Pr</a:t>
            </a:r>
            <a:r>
              <a:rPr lang="en-US" altLang="zh-CN" dirty="0">
                <a:solidFill>
                  <a:srgbClr val="000000"/>
                </a:solidFill>
                <a:ea typeface="Verdana Regular" panose="020B0604030504040204" pitchFamily="34" charset="0"/>
              </a:rPr>
              <a:t>(H|E),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Verdana Regular" panose="020B0604030504040204" pitchFamily="34" charset="0"/>
              </a:rPr>
              <a:t>is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Verdana Regular" panose="020B0604030504040204" pitchFamily="34" charset="0"/>
              </a:rPr>
              <a:t>called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Verdana Regular" panose="020B0604030504040204" pitchFamily="34" charset="0"/>
              </a:rPr>
              <a:t>the</a:t>
            </a:r>
            <a:r>
              <a:rPr lang="zh-CN" alt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Verdana Regular" panose="020B0604030504040204" pitchFamily="34" charset="0"/>
              </a:rPr>
              <a:t>posterior</a:t>
            </a:r>
            <a:r>
              <a:rPr lang="zh-CN" altLang="en-US" b="1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Verdana Regular" panose="020B0604030504040204" pitchFamily="34" charset="0"/>
              </a:rPr>
              <a:t>probability</a:t>
            </a:r>
            <a:endParaRPr lang="en-US" b="1" dirty="0">
              <a:solidFill>
                <a:srgbClr val="000000"/>
              </a:solidFill>
              <a:ea typeface="Verdana Regular" panose="020B0604030504040204" pitchFamily="34" charset="0"/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rgbClr val="000000"/>
              </a:solidFill>
              <a:ea typeface="Verdana Regular" panose="020B0604030504040204" pitchFamily="34" charset="0"/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rgbClr val="000000"/>
              </a:solidFill>
              <a:ea typeface="Verdana Regular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27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48AC-9F0C-88D8-CDC5-EFFB8254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Example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B8F24-5F04-2CBF-44E9-5E40F787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Wes and John are trying to determine whether or not a coin has two heads. They cannot see the coin and only know the outcome after it is flipped.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Wes believes with 50% confidence that it has two heads. John thinks it is unlikely and assigns a probability of only 1%  to that.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dirty="0">
              <a:solidFill>
                <a:srgbClr val="000000"/>
              </a:solidFill>
              <a:ea typeface="Verdana Regular" panose="020B0604030504040204" pitchFamily="34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The first flip is heads. What is his updated probability?</a:t>
            </a:r>
          </a:p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112769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4E5D-B5C4-5FFE-625C-FB65A9CF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62E1F-F9CD-5547-1D81-E2E6BAFE07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Y" dirty="0"/>
                  <a:t>The hypothesis (</a:t>
                </a:r>
                <a:r>
                  <a:rPr lang="en-CY" i="1" dirty="0"/>
                  <a:t>H</a:t>
                </a:r>
                <a:r>
                  <a:rPr lang="en-CY" dirty="0"/>
                  <a:t>) is that both sides of the coin are heads. After one flip coming out heads </a:t>
                </a:r>
                <a:r>
                  <a:rPr lang="en-CY" i="1" dirty="0"/>
                  <a:t>(E):</a:t>
                </a:r>
              </a:p>
              <a:p>
                <a:r>
                  <a:rPr lang="en-CY" dirty="0"/>
                  <a:t>For Wes: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1×0.5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1×0.5+0.5 ×0.5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66</m:t>
                      </m:r>
                    </m:oMath>
                  </m:oMathPara>
                </a14:m>
                <a:endParaRPr lang="en-CY" dirty="0"/>
              </a:p>
              <a:p>
                <a:pPr marL="0" indent="0">
                  <a:buNone/>
                </a:pPr>
                <a:endParaRPr lang="en-CY" dirty="0"/>
              </a:p>
              <a:p>
                <a:r>
                  <a:rPr lang="en-CY" dirty="0"/>
                  <a:t>For John: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1×0.01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1×0.01+0.5 ×0.99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≈0.02</m:t>
                      </m:r>
                    </m:oMath>
                  </m:oMathPara>
                </a14:m>
                <a:endParaRPr lang="en-C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62E1F-F9CD-5547-1D81-E2E6BAFE07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194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48AC-9F0C-88D8-CDC5-EFFB8254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Example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B8F24-5F04-2CBF-44E9-5E40F787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Wes and John are trying to determine whether or not a coin has two heads. They cannot see the coin and only know the outcome after it is flipped.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Wes believes with 50% confidence that it has two heads. John thinks it is unlikely and assigns a probability of only 1%  to that.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dirty="0">
              <a:solidFill>
                <a:srgbClr val="000000"/>
              </a:solidFill>
              <a:ea typeface="Verdana Regular" panose="020B0604030504040204" pitchFamily="34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The first flip is heads. What is his updated probability?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Suppose the next flips all continue coming out of heads. How is the updated probability changing?</a:t>
            </a:r>
          </a:p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3277928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FCE2-657E-2B70-7DD2-C8EF7A0E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30B2FF-F13C-AA11-89A4-A5F3B08ACBCF}"/>
              </a:ext>
            </a:extLst>
          </p:cNvPr>
          <p:cNvCxnSpPr/>
          <p:nvPr/>
        </p:nvCxnSpPr>
        <p:spPr>
          <a:xfrm>
            <a:off x="2224216" y="2323070"/>
            <a:ext cx="0" cy="3966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9BCE1F-1F60-1D27-E467-B58B822DA04D}"/>
              </a:ext>
            </a:extLst>
          </p:cNvPr>
          <p:cNvCxnSpPr>
            <a:cxnSpLocks/>
          </p:cNvCxnSpPr>
          <p:nvPr/>
        </p:nvCxnSpPr>
        <p:spPr>
          <a:xfrm flipH="1">
            <a:off x="2224216" y="6289589"/>
            <a:ext cx="61783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115CAC-E33C-F7F1-4932-7A58DEAA10B5}"/>
              </a:ext>
            </a:extLst>
          </p:cNvPr>
          <p:cNvCxnSpPr/>
          <p:nvPr/>
        </p:nvCxnSpPr>
        <p:spPr>
          <a:xfrm>
            <a:off x="2224216" y="4201297"/>
            <a:ext cx="60795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A11E283B-9477-DAFB-926C-4A368C2DF18A}"/>
              </a:ext>
            </a:extLst>
          </p:cNvPr>
          <p:cNvSpPr/>
          <p:nvPr/>
        </p:nvSpPr>
        <p:spPr>
          <a:xfrm>
            <a:off x="2323069" y="2496065"/>
            <a:ext cx="6079524" cy="1705232"/>
          </a:xfrm>
          <a:custGeom>
            <a:avLst/>
            <a:gdLst>
              <a:gd name="connsiteX0" fmla="*/ 0 w 3361038"/>
              <a:gd name="connsiteY0" fmla="*/ 1705232 h 1705232"/>
              <a:gd name="connsiteX1" fmla="*/ 654908 w 3361038"/>
              <a:gd name="connsiteY1" fmla="*/ 383059 h 1705232"/>
              <a:gd name="connsiteX2" fmla="*/ 3361038 w 3361038"/>
              <a:gd name="connsiteY2" fmla="*/ 0 h 170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1038" h="1705232">
                <a:moveTo>
                  <a:pt x="0" y="1705232"/>
                </a:moveTo>
                <a:cubicBezTo>
                  <a:pt x="47367" y="1186248"/>
                  <a:pt x="94735" y="667264"/>
                  <a:pt x="654908" y="383059"/>
                </a:cubicBezTo>
                <a:cubicBezTo>
                  <a:pt x="1215081" y="98854"/>
                  <a:pt x="2778211" y="57665"/>
                  <a:pt x="3361038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1A60F73-98A5-B1E3-43A7-54AC2178D389}"/>
              </a:ext>
            </a:extLst>
          </p:cNvPr>
          <p:cNvSpPr/>
          <p:nvPr/>
        </p:nvSpPr>
        <p:spPr>
          <a:xfrm>
            <a:off x="3657605" y="2496065"/>
            <a:ext cx="5090981" cy="1705232"/>
          </a:xfrm>
          <a:custGeom>
            <a:avLst/>
            <a:gdLst>
              <a:gd name="connsiteX0" fmla="*/ 0 w 3361038"/>
              <a:gd name="connsiteY0" fmla="*/ 1705232 h 1705232"/>
              <a:gd name="connsiteX1" fmla="*/ 654908 w 3361038"/>
              <a:gd name="connsiteY1" fmla="*/ 383059 h 1705232"/>
              <a:gd name="connsiteX2" fmla="*/ 3361038 w 3361038"/>
              <a:gd name="connsiteY2" fmla="*/ 0 h 170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1038" h="1705232">
                <a:moveTo>
                  <a:pt x="0" y="1705232"/>
                </a:moveTo>
                <a:cubicBezTo>
                  <a:pt x="47367" y="1186248"/>
                  <a:pt x="94735" y="667264"/>
                  <a:pt x="654908" y="383059"/>
                </a:cubicBezTo>
                <a:cubicBezTo>
                  <a:pt x="1215081" y="98854"/>
                  <a:pt x="2778211" y="57665"/>
                  <a:pt x="3361038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522CE2B-ACE9-5451-3268-EA3C7A04072F}"/>
              </a:ext>
            </a:extLst>
          </p:cNvPr>
          <p:cNvSpPr/>
          <p:nvPr/>
        </p:nvSpPr>
        <p:spPr>
          <a:xfrm flipH="1" flipV="1">
            <a:off x="2323067" y="4201295"/>
            <a:ext cx="1334534" cy="1989436"/>
          </a:xfrm>
          <a:custGeom>
            <a:avLst/>
            <a:gdLst>
              <a:gd name="connsiteX0" fmla="*/ 0 w 3361038"/>
              <a:gd name="connsiteY0" fmla="*/ 1705232 h 1705232"/>
              <a:gd name="connsiteX1" fmla="*/ 654908 w 3361038"/>
              <a:gd name="connsiteY1" fmla="*/ 383059 h 1705232"/>
              <a:gd name="connsiteX2" fmla="*/ 3361038 w 3361038"/>
              <a:gd name="connsiteY2" fmla="*/ 0 h 170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1038" h="1705232">
                <a:moveTo>
                  <a:pt x="0" y="1705232"/>
                </a:moveTo>
                <a:cubicBezTo>
                  <a:pt x="47367" y="1186248"/>
                  <a:pt x="94735" y="667264"/>
                  <a:pt x="654908" y="383059"/>
                </a:cubicBezTo>
                <a:cubicBezTo>
                  <a:pt x="1215081" y="98854"/>
                  <a:pt x="2778211" y="57665"/>
                  <a:pt x="3361038" y="0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C07E8B-2F94-3629-4D11-E119DBB62B74}"/>
              </a:ext>
            </a:extLst>
          </p:cNvPr>
          <p:cNvSpPr txBox="1"/>
          <p:nvPr/>
        </p:nvSpPr>
        <p:spPr>
          <a:xfrm>
            <a:off x="8130747" y="6388448"/>
            <a:ext cx="18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No. of trials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84D354-1B11-9089-DFB7-4D1DA9C88198}"/>
              </a:ext>
            </a:extLst>
          </p:cNvPr>
          <p:cNvSpPr txBox="1"/>
          <p:nvPr/>
        </p:nvSpPr>
        <p:spPr>
          <a:xfrm>
            <a:off x="212735" y="2343837"/>
            <a:ext cx="1813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Y" dirty="0"/>
              <a:t>Posterior</a:t>
            </a:r>
          </a:p>
          <a:p>
            <a:pPr algn="ctr"/>
            <a:r>
              <a:rPr lang="en-CY" dirty="0"/>
              <a:t>probability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83AC31-A2B5-7897-D828-622D56508116}"/>
              </a:ext>
            </a:extLst>
          </p:cNvPr>
          <p:cNvSpPr txBox="1"/>
          <p:nvPr/>
        </p:nvSpPr>
        <p:spPr>
          <a:xfrm>
            <a:off x="1680513" y="4016629"/>
            <a:ext cx="59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0.5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BDD67D-DB24-2355-EE00-B32FD68977B0}"/>
              </a:ext>
            </a:extLst>
          </p:cNvPr>
          <p:cNvSpPr txBox="1"/>
          <p:nvPr/>
        </p:nvSpPr>
        <p:spPr>
          <a:xfrm>
            <a:off x="1950929" y="6251838"/>
            <a:ext cx="59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94D50-3FC2-2152-84EF-A8C81183FFBD}"/>
              </a:ext>
            </a:extLst>
          </p:cNvPr>
          <p:cNvSpPr txBox="1"/>
          <p:nvPr/>
        </p:nvSpPr>
        <p:spPr>
          <a:xfrm>
            <a:off x="1779374" y="2297671"/>
            <a:ext cx="59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960444-AC31-76E1-8D51-7BE6304BB2F5}"/>
              </a:ext>
            </a:extLst>
          </p:cNvPr>
          <p:cNvCxnSpPr>
            <a:cxnSpLocks/>
          </p:cNvCxnSpPr>
          <p:nvPr/>
        </p:nvCxnSpPr>
        <p:spPr>
          <a:xfrm>
            <a:off x="2224216" y="2520779"/>
            <a:ext cx="640491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AC5F3A-643E-E3D2-8C53-78EB431F0EFD}"/>
              </a:ext>
            </a:extLst>
          </p:cNvPr>
          <p:cNvSpPr txBox="1"/>
          <p:nvPr/>
        </p:nvSpPr>
        <p:spPr>
          <a:xfrm>
            <a:off x="2988893" y="6275866"/>
            <a:ext cx="33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D037B3-02DA-8293-5D4D-998DA3DF9F91}"/>
              </a:ext>
            </a:extLst>
          </p:cNvPr>
          <p:cNvSpPr txBox="1"/>
          <p:nvPr/>
        </p:nvSpPr>
        <p:spPr>
          <a:xfrm>
            <a:off x="3893715" y="6275866"/>
            <a:ext cx="43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50039A-0D30-CEB9-7324-F3527A9B4F6E}"/>
              </a:ext>
            </a:extLst>
          </p:cNvPr>
          <p:cNvSpPr txBox="1"/>
          <p:nvPr/>
        </p:nvSpPr>
        <p:spPr>
          <a:xfrm>
            <a:off x="4995526" y="6275866"/>
            <a:ext cx="43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ADE7F4-B82B-173D-BE77-7706DC59E765}"/>
              </a:ext>
            </a:extLst>
          </p:cNvPr>
          <p:cNvSpPr txBox="1"/>
          <p:nvPr/>
        </p:nvSpPr>
        <p:spPr>
          <a:xfrm>
            <a:off x="6096000" y="6262826"/>
            <a:ext cx="43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4EF082-DC55-EA5E-7B65-2B241B631BA6}"/>
              </a:ext>
            </a:extLst>
          </p:cNvPr>
          <p:cNvSpPr txBox="1"/>
          <p:nvPr/>
        </p:nvSpPr>
        <p:spPr>
          <a:xfrm>
            <a:off x="3854225" y="4925540"/>
            <a:ext cx="69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John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672121-4402-E5D8-D12F-481F2B489C4C}"/>
              </a:ext>
            </a:extLst>
          </p:cNvPr>
          <p:cNvSpPr txBox="1"/>
          <p:nvPr/>
        </p:nvSpPr>
        <p:spPr>
          <a:xfrm>
            <a:off x="2421389" y="2705448"/>
            <a:ext cx="69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Wes</a:t>
            </a:r>
          </a:p>
        </p:txBody>
      </p:sp>
    </p:spTree>
    <p:extLst>
      <p:ext uri="{BB962C8B-B14F-4D97-AF65-F5344CB8AC3E}">
        <p14:creationId xmlns:p14="http://schemas.microsoft.com/office/powerpoint/2010/main" val="3697664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48AC-9F0C-88D8-CDC5-EFFB8254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Example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B8F24-5F04-2CBF-44E9-5E40F787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Wes and John are trying to determine whether or not a coin has two heads. They cannot see the coin and only know the outcome after it is flipped.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Wes believes with 50% confidence that it has two heads. John thinks it is unlikely and assigns a probability of only 1%  to that.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dirty="0">
              <a:solidFill>
                <a:srgbClr val="000000"/>
              </a:solidFill>
              <a:ea typeface="Verdana Regular" panose="020B0604030504040204" pitchFamily="34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The first flip is heads. What is his updated probability?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Suppose the next flips all continue coming out of heads. How is the updated probability changing?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Suppose one of the flips comes out tails. What is his updated probability?</a:t>
            </a:r>
          </a:p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337721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B885-3605-F1EE-ABA8-086000C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FA87-943E-91EB-1090-357F0545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Y" dirty="0"/>
              <a:t>Choice under Certainty</a:t>
            </a:r>
          </a:p>
          <a:p>
            <a:r>
              <a:rPr lang="en-CY" dirty="0"/>
              <a:t>Judgement under Risk &amp; Uncertainty</a:t>
            </a:r>
          </a:p>
          <a:p>
            <a:pPr lvl="1"/>
            <a:r>
              <a:rPr lang="en-CY" b="1" dirty="0"/>
              <a:t>Probability Judgement</a:t>
            </a:r>
          </a:p>
          <a:p>
            <a:pPr lvl="1"/>
            <a:r>
              <a:rPr lang="en-CY" dirty="0"/>
              <a:t>Judgement under Risk &amp; Uncertainty</a:t>
            </a:r>
          </a:p>
          <a:p>
            <a:r>
              <a:rPr lang="en-CY" dirty="0"/>
              <a:t>Choices under Risk &amp; Uncertainty</a:t>
            </a:r>
          </a:p>
          <a:p>
            <a:r>
              <a:rPr lang="en-CY" dirty="0"/>
              <a:t>Intertemporal Choice</a:t>
            </a:r>
          </a:p>
          <a:p>
            <a:r>
              <a:rPr lang="en-CY" dirty="0"/>
              <a:t>Strategic Interaction</a:t>
            </a:r>
          </a:p>
        </p:txBody>
      </p:sp>
    </p:spTree>
    <p:extLst>
      <p:ext uri="{BB962C8B-B14F-4D97-AF65-F5344CB8AC3E}">
        <p14:creationId xmlns:p14="http://schemas.microsoft.com/office/powerpoint/2010/main" val="124108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757F-9A79-DC08-5989-BEF05C12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How to model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FE59-9160-6843-7A9B-EC1414C6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Y" dirty="0"/>
          </a:p>
          <a:p>
            <a:r>
              <a:rPr lang="en-CY" dirty="0"/>
              <a:t>We will use </a:t>
            </a:r>
            <a:r>
              <a:rPr lang="en-CY" b="1" dirty="0"/>
              <a:t>Probability Theory </a:t>
            </a:r>
          </a:p>
          <a:p>
            <a:endParaRPr lang="en-CY" b="1" dirty="0"/>
          </a:p>
          <a:p>
            <a:r>
              <a:rPr lang="en-CY" dirty="0"/>
              <a:t>It is widely accepted as the correct normative theory of probabilistic judgement</a:t>
            </a:r>
            <a:endParaRPr lang="en-CY" b="1" dirty="0"/>
          </a:p>
        </p:txBody>
      </p:sp>
    </p:spTree>
    <p:extLst>
      <p:ext uri="{BB962C8B-B14F-4D97-AF65-F5344CB8AC3E}">
        <p14:creationId xmlns:p14="http://schemas.microsoft.com/office/powerpoint/2010/main" val="321301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ED2B-EF63-0530-D6AC-D6BE1970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5BB6-F486-8457-E72E-8E3A7E6B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Y" i="1" dirty="0"/>
              <a:t>You are visiting your new neighbo</a:t>
            </a:r>
            <a:r>
              <a:rPr lang="en-GB" i="1" dirty="0"/>
              <a:t>u</a:t>
            </a:r>
            <a:r>
              <a:rPr lang="en-CY" i="1" dirty="0"/>
              <a:t>r, Mrs Jones. She tells you tha</a:t>
            </a:r>
            <a:r>
              <a:rPr lang="en-GB" i="1" dirty="0"/>
              <a:t>t</a:t>
            </a:r>
            <a:r>
              <a:rPr lang="en-CY" i="1" dirty="0"/>
              <a:t> she has two children playing in their room.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Y" i="1" dirty="0"/>
              <a:t>Assume that each time somebody has a child, </a:t>
            </a:r>
            <a:r>
              <a:rPr lang="en-CY" b="1" i="1" dirty="0"/>
              <a:t>the probability of having a girl is the same as the probability of having a boy </a:t>
            </a:r>
            <a:r>
              <a:rPr lang="en-CY" i="1" dirty="0"/>
              <a:t>(and whether the mother had a boy or a girl the first time around does not affect the probabilities involved the second time around).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Y" i="1" dirty="0"/>
              <a:t>Now, Mrs Jones tells you that </a:t>
            </a:r>
            <a:r>
              <a:rPr lang="en-CY" b="1" i="1" dirty="0"/>
              <a:t>at least one of the children is a girl</a:t>
            </a:r>
            <a:r>
              <a:rPr lang="en-CY" i="1" dirty="0"/>
              <a:t>. What is the probability that the other child is a girl, too?</a:t>
            </a:r>
          </a:p>
        </p:txBody>
      </p:sp>
    </p:spTree>
    <p:extLst>
      <p:ext uri="{BB962C8B-B14F-4D97-AF65-F5344CB8AC3E}">
        <p14:creationId xmlns:p14="http://schemas.microsoft.com/office/powerpoint/2010/main" val="309666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5A46-D78B-49C1-A3D6-6F21425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Y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F2A1-CE1E-C996-0D4F-B0F6D7B0B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CY" i="1" dirty="0"/>
              <a:t>Linda is 31 years old, single, outspoken and very bright. </a:t>
            </a:r>
          </a:p>
          <a:p>
            <a:pPr marL="0" indent="0" algn="just">
              <a:buNone/>
            </a:pPr>
            <a:r>
              <a:rPr lang="en-CY" i="1" dirty="0"/>
              <a:t>She majored in philosophy. As a student, she was deeply concerned with </a:t>
            </a:r>
            <a:r>
              <a:rPr lang="en-GB" i="1" dirty="0"/>
              <a:t>discrimination and social justice issues</a:t>
            </a:r>
            <a:r>
              <a:rPr lang="en-CY" i="1" dirty="0"/>
              <a:t> and participated in anti-nuclear demo</a:t>
            </a:r>
            <a:r>
              <a:rPr lang="en-GB" i="1" dirty="0"/>
              <a:t>n</a:t>
            </a:r>
            <a:r>
              <a:rPr lang="en-CY" i="1" dirty="0"/>
              <a:t>strations.</a:t>
            </a:r>
          </a:p>
          <a:p>
            <a:pPr marL="0" indent="0">
              <a:buNone/>
            </a:pPr>
            <a:endParaRPr lang="en-CY" i="1" dirty="0"/>
          </a:p>
          <a:p>
            <a:pPr marL="0" indent="0">
              <a:buNone/>
            </a:pPr>
            <a:r>
              <a:rPr lang="en-US" altLang="zh-CN" i="1" dirty="0"/>
              <a:t>Which</a:t>
            </a:r>
            <a:r>
              <a:rPr lang="zh-CN" altLang="en-US" i="1" dirty="0"/>
              <a:t> </a:t>
            </a:r>
            <a:r>
              <a:rPr lang="en-US" altLang="zh-CN" i="1" dirty="0"/>
              <a:t>of</a:t>
            </a:r>
            <a:r>
              <a:rPr lang="zh-CN" altLang="en-US" i="1" dirty="0"/>
              <a:t> </a:t>
            </a:r>
            <a:r>
              <a:rPr lang="en-US" altLang="zh-CN" i="1" dirty="0"/>
              <a:t>the</a:t>
            </a:r>
            <a:r>
              <a:rPr lang="zh-CN" altLang="en-US" i="1" dirty="0"/>
              <a:t> </a:t>
            </a:r>
            <a:r>
              <a:rPr lang="en-US" altLang="zh-CN" i="1" dirty="0"/>
              <a:t>following</a:t>
            </a:r>
            <a:r>
              <a:rPr lang="zh-CN" altLang="en-US" i="1" dirty="0"/>
              <a:t> </a:t>
            </a:r>
            <a:r>
              <a:rPr lang="en-US" altLang="zh-CN" i="1" dirty="0"/>
              <a:t>statements</a:t>
            </a:r>
            <a:r>
              <a:rPr lang="zh-CN" altLang="en-US" i="1" dirty="0"/>
              <a:t> </a:t>
            </a:r>
            <a:r>
              <a:rPr lang="en-US" altLang="zh-CN" i="1" dirty="0"/>
              <a:t>is</a:t>
            </a:r>
            <a:r>
              <a:rPr lang="zh-CN" altLang="en-US" i="1" dirty="0"/>
              <a:t> </a:t>
            </a:r>
            <a:r>
              <a:rPr lang="en-US" altLang="zh-CN" i="1" dirty="0"/>
              <a:t>more</a:t>
            </a:r>
            <a:r>
              <a:rPr lang="zh-CN" altLang="en-US" i="1" dirty="0"/>
              <a:t> </a:t>
            </a:r>
            <a:r>
              <a:rPr lang="en-US" altLang="zh-CN" i="1" dirty="0"/>
              <a:t>likely</a:t>
            </a:r>
            <a:r>
              <a:rPr lang="zh-CN" altLang="en-US" i="1" dirty="0"/>
              <a:t> </a:t>
            </a:r>
            <a:r>
              <a:rPr lang="en-US" altLang="zh-CN" i="1" dirty="0"/>
              <a:t>to</a:t>
            </a:r>
            <a:r>
              <a:rPr lang="zh-CN" altLang="en-US" i="1" dirty="0"/>
              <a:t> </a:t>
            </a:r>
            <a:r>
              <a:rPr lang="en-US" altLang="zh-CN" i="1" dirty="0"/>
              <a:t>be</a:t>
            </a:r>
            <a:r>
              <a:rPr lang="zh-CN" altLang="en-US" i="1" dirty="0"/>
              <a:t> </a:t>
            </a:r>
            <a:r>
              <a:rPr lang="en-US" altLang="zh-CN" i="1" dirty="0"/>
              <a:t>true?</a:t>
            </a:r>
            <a:endParaRPr lang="en-CY" i="1" dirty="0"/>
          </a:p>
          <a:p>
            <a:pPr marL="514350" indent="-514350">
              <a:buFont typeface="+mj-lt"/>
              <a:buAutoNum type="alphaLcParenR"/>
            </a:pPr>
            <a:r>
              <a:rPr lang="en-CY" i="1" dirty="0"/>
              <a:t>Linda is a bank teller</a:t>
            </a:r>
          </a:p>
          <a:p>
            <a:pPr marL="514350" indent="-514350">
              <a:buFont typeface="+mj-lt"/>
              <a:buAutoNum type="alphaLcParenR"/>
            </a:pPr>
            <a:r>
              <a:rPr lang="en-CY" i="1" dirty="0"/>
              <a:t>Linda is a bank teller and a feminist</a:t>
            </a:r>
          </a:p>
        </p:txBody>
      </p:sp>
    </p:spTree>
    <p:extLst>
      <p:ext uri="{BB962C8B-B14F-4D97-AF65-F5344CB8AC3E}">
        <p14:creationId xmlns:p14="http://schemas.microsoft.com/office/powerpoint/2010/main" val="2384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 Regular" panose="020B0604030504040204" pitchFamily="34" charset="0"/>
              </a:rPr>
              <a:t>Important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  <a:ea typeface="Verdana Regular" panose="020B0604030504040204" pitchFamily="34" charset="0"/>
              </a:rPr>
              <a:t>An </a:t>
            </a:r>
            <a:r>
              <a:rPr lang="en-US" sz="2800" b="1" dirty="0">
                <a:solidFill>
                  <a:srgbClr val="000000"/>
                </a:solidFill>
                <a:ea typeface="Verdana Regular" panose="020B0604030504040204" pitchFamily="34" charset="0"/>
              </a:rPr>
              <a:t>outcome space </a:t>
            </a:r>
            <a:r>
              <a:rPr lang="en-US" sz="2800" dirty="0">
                <a:solidFill>
                  <a:srgbClr val="000000"/>
                </a:solidFill>
                <a:ea typeface="Verdana Regular" panose="020B0604030504040204" pitchFamily="34" charset="0"/>
              </a:rPr>
              <a:t>is the set of all possible individual outcomes: {</a:t>
            </a:r>
            <a:r>
              <a:rPr lang="en-US" sz="2800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ea typeface="Verdana Regular" panose="020B0604030504040204" pitchFamily="34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sz="2800" dirty="0">
                <a:solidFill>
                  <a:srgbClr val="000000"/>
                </a:solidFill>
                <a:ea typeface="Verdana Regular" panose="020B0604030504040204" pitchFamily="34" charset="0"/>
              </a:rPr>
              <a:t>,</a:t>
            </a:r>
            <a:r>
              <a:rPr lang="en-US" sz="2800" i="1" dirty="0">
                <a:solidFill>
                  <a:srgbClr val="000000"/>
                </a:solidFill>
                <a:ea typeface="Verdana Regular" panose="020B0604030504040204" pitchFamily="34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ea typeface="Verdana Regular" panose="020B0604030504040204" pitchFamily="34" charset="0"/>
              </a:rPr>
              <a:t>,…}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An </a:t>
            </a:r>
            <a:r>
              <a:rPr lang="en-US" b="1" dirty="0">
                <a:solidFill>
                  <a:srgbClr val="000000"/>
                </a:solidFill>
                <a:ea typeface="Verdana Regular" panose="020B0604030504040204" pitchFamily="34" charset="0"/>
              </a:rPr>
              <a:t>outcome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is a subset of the outcome space.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A </a:t>
            </a:r>
            <a:r>
              <a:rPr lang="en-US" b="1" dirty="0">
                <a:solidFill>
                  <a:srgbClr val="000000"/>
                </a:solidFill>
                <a:ea typeface="Verdana Regular" panose="020B0604030504040204" pitchFamily="34" charset="0"/>
              </a:rPr>
              <a:t>probability function 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Pr(∙) assigns a real number in [0,1] to each outcome in the outcome space.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The number Pr(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) is the </a:t>
            </a:r>
            <a:r>
              <a:rPr lang="en-US" b="1" dirty="0">
                <a:solidFill>
                  <a:srgbClr val="000000"/>
                </a:solidFill>
                <a:ea typeface="Verdana Regular" panose="020B0604030504040204" pitchFamily="34" charset="0"/>
              </a:rPr>
              <a:t>probability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of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 Regular" panose="020B0604030504040204" pitchFamily="34" charset="0"/>
              </a:rPr>
              <a:t>Important Definitions,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Outcomes are </a:t>
            </a:r>
            <a:r>
              <a:rPr lang="en-US" b="1" dirty="0">
                <a:solidFill>
                  <a:srgbClr val="000000"/>
                </a:solidFill>
                <a:ea typeface="Verdana Regular" panose="020B0604030504040204" pitchFamily="34" charset="0"/>
              </a:rPr>
              <a:t>equiprobable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if they occur with the same probability.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Outcomes are </a:t>
            </a:r>
            <a:r>
              <a:rPr lang="en-US" b="1" dirty="0">
                <a:solidFill>
                  <a:srgbClr val="000000"/>
                </a:solidFill>
                <a:ea typeface="Verdana Regular" panose="020B0604030504040204" pitchFamily="34" charset="0"/>
              </a:rPr>
              <a:t>mutually exclusive 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if no more than one of them can occur at any one time.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000000"/>
              </a:solidFill>
              <a:ea typeface="Verdana Regular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Outcomes are </a:t>
            </a:r>
            <a:r>
              <a:rPr lang="en-US" b="1" dirty="0">
                <a:solidFill>
                  <a:srgbClr val="000000"/>
                </a:solidFill>
                <a:ea typeface="Verdana Regular" panose="020B0604030504040204" pitchFamily="34" charset="0"/>
              </a:rPr>
              <a:t>independent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if the occurrence of the one does not affect the probability of the other one occurring. </a:t>
            </a:r>
          </a:p>
        </p:txBody>
      </p:sp>
    </p:spTree>
    <p:extLst>
      <p:ext uri="{BB962C8B-B14F-4D97-AF65-F5344CB8AC3E}">
        <p14:creationId xmlns:p14="http://schemas.microsoft.com/office/powerpoint/2010/main" val="386658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Verdana Regular" panose="020B0604030504040204" pitchFamily="34" charset="0"/>
              </a:rPr>
              <a:t>Rules of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ea typeface="Verdana Regular" panose="020B0604030504040204" pitchFamily="34" charset="0"/>
              </a:rPr>
              <a:t>The EQUIPROBABILITY Rule: 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If individual outcomes {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i="1" baseline="-25000" dirty="0">
                <a:solidFill>
                  <a:srgbClr val="000000"/>
                </a:solidFill>
                <a:ea typeface="Verdana Regular" panose="020B060403050404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,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i="1" baseline="-25000" dirty="0">
                <a:solidFill>
                  <a:srgbClr val="000000"/>
                </a:solidFill>
                <a:ea typeface="Verdana Regular" panose="020B060403050404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,…,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i="1" baseline="-25000" dirty="0">
                <a:solidFill>
                  <a:srgbClr val="000000"/>
                </a:solidFill>
                <a:ea typeface="Verdana Regular" panose="020B0604030504040204" pitchFamily="34" charset="0"/>
              </a:rPr>
              <a:t>n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} are equiprobable, then the probability of any one individual outcome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i="1" baseline="-25000" dirty="0">
                <a:solidFill>
                  <a:srgbClr val="000000"/>
                </a:solidFill>
                <a:ea typeface="Verdana Regular" panose="020B060403050404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is 1/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n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, that is:</a:t>
            </a:r>
            <a:b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</a:br>
            <a:r>
              <a:rPr lang="en-US" dirty="0" err="1">
                <a:solidFill>
                  <a:srgbClr val="000000"/>
                </a:solidFill>
                <a:ea typeface="Verdana Regular" panose="020B0604030504040204" pitchFamily="34" charset="0"/>
              </a:rPr>
              <a:t>Pr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(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i="1" baseline="-25000" dirty="0">
                <a:solidFill>
                  <a:srgbClr val="000000"/>
                </a:solidFill>
                <a:ea typeface="Verdana Regular" panose="020B060403050404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)=1/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n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00"/>
                </a:solidFill>
                <a:ea typeface="Verdana Regular" panose="020B0604030504040204" pitchFamily="34" charset="0"/>
              </a:rPr>
              <a:t>The OR Rule: 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If outcomes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and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are mutually exclusive, then the probability of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or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equals the probability of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 plus the probability of 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, that is:</a:t>
            </a:r>
            <a:b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</a:br>
            <a:r>
              <a:rPr lang="en-US" dirty="0" err="1">
                <a:solidFill>
                  <a:srgbClr val="000000"/>
                </a:solidFill>
                <a:ea typeface="Verdana Regular" panose="020B0604030504040204" pitchFamily="34" charset="0"/>
              </a:rPr>
              <a:t>Pr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ea typeface="Verdana Regular" panose="020B0604030504040204" pitchFamily="34" charset="0"/>
              </a:rPr>
              <a:t>v</a:t>
            </a:r>
            <a:r>
              <a:rPr lang="en-US" i="1" dirty="0" err="1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)=Pr(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)+Pr(</a:t>
            </a:r>
            <a:r>
              <a:rPr lang="en-US" i="1" dirty="0">
                <a:solidFill>
                  <a:srgbClr val="000000"/>
                </a:solidFill>
                <a:ea typeface="Verdana Regular" panose="020B0604030504040204" pitchFamily="34" charset="0"/>
              </a:rPr>
              <a:t>B</a:t>
            </a:r>
            <a:r>
              <a:rPr lang="en-US" dirty="0">
                <a:solidFill>
                  <a:srgbClr val="000000"/>
                </a:solidFill>
                <a:ea typeface="Verdana Regular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E45D06C0EFD94FA598D289C89495FB" ma:contentTypeVersion="15" ma:contentTypeDescription="Create a new document." ma:contentTypeScope="" ma:versionID="c949e7400d32aefdc26d1116e4f44be1">
  <xsd:schema xmlns:xsd="http://www.w3.org/2001/XMLSchema" xmlns:xs="http://www.w3.org/2001/XMLSchema" xmlns:p="http://schemas.microsoft.com/office/2006/metadata/properties" xmlns:ns2="b30e9aa3-99a0-4d34-b7cb-13e4c710f7bb" xmlns:ns3="7c509b86-deaf-4b4f-ad54-a21a0cb5ff9b" targetNamespace="http://schemas.microsoft.com/office/2006/metadata/properties" ma:root="true" ma:fieldsID="632ca0e73f4a78d976638344bd437f47" ns2:_="" ns3:_="">
    <xsd:import namespace="b30e9aa3-99a0-4d34-b7cb-13e4c710f7bb"/>
    <xsd:import namespace="7c509b86-deaf-4b4f-ad54-a21a0cb5ff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LengthInSecond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e9aa3-99a0-4d34-b7cb-13e4c710f7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c5b67b3-f07b-4a01-9212-9530f3790bc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509b86-deaf-4b4f-ad54-a21a0cb5ff9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0f3537a-43e6-485e-ad8f-22e9e3549df1}" ma:internalName="TaxCatchAll" ma:showField="CatchAllData" ma:web="7c509b86-deaf-4b4f-ad54-a21a0cb5ff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EC12ED-B958-4925-8E8A-E19E0C2697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136679-484C-4A2D-9FBC-010BDF92E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e9aa3-99a0-4d34-b7cb-13e4c710f7bb"/>
    <ds:schemaRef ds:uri="7c509b86-deaf-4b4f-ad54-a21a0cb5ff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72487</TotalTime>
  <Words>1845</Words>
  <Application>Microsoft Macintosh PowerPoint</Application>
  <PresentationFormat>Widescreen</PresentationFormat>
  <Paragraphs>166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Verdana Regular</vt:lpstr>
      <vt:lpstr>Arial</vt:lpstr>
      <vt:lpstr>Calibri</vt:lpstr>
      <vt:lpstr>Calibri Light</vt:lpstr>
      <vt:lpstr>Cambria Math</vt:lpstr>
      <vt:lpstr>Symbol</vt:lpstr>
      <vt:lpstr>Office Theme</vt:lpstr>
      <vt:lpstr>Behavioural &amp; Experimental  Economics  Probability Judgement</vt:lpstr>
      <vt:lpstr>Course Outline</vt:lpstr>
      <vt:lpstr>Course Outline</vt:lpstr>
      <vt:lpstr>How to model uncertainty</vt:lpstr>
      <vt:lpstr>Example 1</vt:lpstr>
      <vt:lpstr>Example 2</vt:lpstr>
      <vt:lpstr>Important Definitions</vt:lpstr>
      <vt:lpstr>Important Definitions, cont.</vt:lpstr>
      <vt:lpstr>Rules of Probability</vt:lpstr>
      <vt:lpstr>Example</vt:lpstr>
      <vt:lpstr>Example 1</vt:lpstr>
      <vt:lpstr>Rules of Probability, cont.</vt:lpstr>
      <vt:lpstr>More Examples</vt:lpstr>
      <vt:lpstr>Example 2</vt:lpstr>
      <vt:lpstr>Conditional Probability</vt:lpstr>
      <vt:lpstr>More Rules of Probability</vt:lpstr>
      <vt:lpstr>Even More Examples</vt:lpstr>
      <vt:lpstr>Another Example</vt:lpstr>
      <vt:lpstr>PowerPoint Presentation</vt:lpstr>
      <vt:lpstr>Total Probability and Bayes’s Rule</vt:lpstr>
      <vt:lpstr>Examples</vt:lpstr>
      <vt:lpstr>Bayesian Updating</vt:lpstr>
      <vt:lpstr>Example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&amp; Experimental  Economics  Choice under Certainty</dc:title>
  <dc:creator>Philippos Louis</dc:creator>
  <cp:lastModifiedBy>lunzheng li</cp:lastModifiedBy>
  <cp:revision>12</cp:revision>
  <dcterms:created xsi:type="dcterms:W3CDTF">2022-08-03T15:01:56Z</dcterms:created>
  <dcterms:modified xsi:type="dcterms:W3CDTF">2024-02-05T13:13:46Z</dcterms:modified>
</cp:coreProperties>
</file>