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sldIdLst>
    <p:sldId id="257" r:id="rId5"/>
    <p:sldId id="258" r:id="rId6"/>
    <p:sldId id="259" r:id="rId7"/>
    <p:sldId id="278" r:id="rId8"/>
    <p:sldId id="261" r:id="rId9"/>
    <p:sldId id="325" r:id="rId10"/>
    <p:sldId id="336" r:id="rId11"/>
    <p:sldId id="337" r:id="rId12"/>
    <p:sldId id="332" r:id="rId13"/>
    <p:sldId id="333" r:id="rId14"/>
    <p:sldId id="338" r:id="rId15"/>
    <p:sldId id="374" r:id="rId16"/>
    <p:sldId id="375" r:id="rId17"/>
    <p:sldId id="263" r:id="rId18"/>
    <p:sldId id="271" r:id="rId19"/>
    <p:sldId id="269" r:id="rId20"/>
    <p:sldId id="376" r:id="rId21"/>
    <p:sldId id="266" r:id="rId22"/>
    <p:sldId id="273" r:id="rId23"/>
    <p:sldId id="388" r:id="rId24"/>
    <p:sldId id="377" r:id="rId25"/>
    <p:sldId id="279" r:id="rId26"/>
    <p:sldId id="280" r:id="rId27"/>
    <p:sldId id="265" r:id="rId28"/>
    <p:sldId id="307" r:id="rId29"/>
    <p:sldId id="380" r:id="rId30"/>
    <p:sldId id="302" r:id="rId31"/>
    <p:sldId id="378" r:id="rId32"/>
    <p:sldId id="381" r:id="rId33"/>
    <p:sldId id="382" r:id="rId34"/>
    <p:sldId id="309" r:id="rId35"/>
    <p:sldId id="310" r:id="rId36"/>
    <p:sldId id="312" r:id="rId37"/>
    <p:sldId id="260" r:id="rId38"/>
    <p:sldId id="262" r:id="rId39"/>
    <p:sldId id="264" r:id="rId40"/>
    <p:sldId id="313" r:id="rId41"/>
    <p:sldId id="383" r:id="rId42"/>
    <p:sldId id="389" r:id="rId43"/>
    <p:sldId id="267" r:id="rId44"/>
    <p:sldId id="385" r:id="rId45"/>
    <p:sldId id="384" r:id="rId46"/>
    <p:sldId id="386" r:id="rId47"/>
    <p:sldId id="282" r:id="rId48"/>
    <p:sldId id="272" r:id="rId49"/>
    <p:sldId id="281" r:id="rId50"/>
    <p:sldId id="387" r:id="rId51"/>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8"/>
    <p:restoredTop sz="96327"/>
  </p:normalViewPr>
  <p:slideViewPr>
    <p:cSldViewPr snapToGrid="0">
      <p:cViewPr varScale="1">
        <p:scale>
          <a:sx n="109" d="100"/>
          <a:sy n="109" d="100"/>
        </p:scale>
        <p:origin x="2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734AB-165B-2448-8380-3EDF5B345CC8}" type="datetimeFigureOut">
              <a:rPr lang="en-CY" smtClean="0"/>
              <a:t>03/04/2024</a:t>
            </a:fld>
            <a:endParaRPr lang="en-C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AC84E-BCEB-FC4A-8B30-FA34A00319FF}" type="slidenum">
              <a:rPr lang="en-CY" smtClean="0"/>
              <a:t>‹N°›</a:t>
            </a:fld>
            <a:endParaRPr lang="en-CY"/>
          </a:p>
        </p:txBody>
      </p:sp>
    </p:spTree>
    <p:extLst>
      <p:ext uri="{BB962C8B-B14F-4D97-AF65-F5344CB8AC3E}">
        <p14:creationId xmlns:p14="http://schemas.microsoft.com/office/powerpoint/2010/main" val="1063010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Placeholder 2"/>
          <p:cNvSpPr>
            <a:spLocks noGrp="1" noRot="1" noChangeAspect="1" noChangeArrowheads="1" noTextEdit="1"/>
          </p:cNvSpPr>
          <p:nvPr>
            <p:ph type="sldImg"/>
          </p:nvPr>
        </p:nvSpPr>
        <p:spPr>
          <a:ln/>
        </p:spPr>
      </p:sp>
      <p:sp>
        <p:nvSpPr>
          <p:cNvPr id="31747" name="Placeholder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House Money : </a:t>
            </a:r>
            <a:r>
              <a:rPr lang="fr-FR" dirty="0" err="1"/>
              <a:t>play</a:t>
            </a:r>
            <a:r>
              <a:rPr lang="fr-FR" dirty="0"/>
              <a:t> with other money</a:t>
            </a:r>
          </a:p>
        </p:txBody>
      </p:sp>
      <p:sp>
        <p:nvSpPr>
          <p:cNvPr id="4" name="Espace réservé du numéro de diapositive 3"/>
          <p:cNvSpPr>
            <a:spLocks noGrp="1"/>
          </p:cNvSpPr>
          <p:nvPr>
            <p:ph type="sldNum" sz="quarter" idx="5"/>
          </p:nvPr>
        </p:nvSpPr>
        <p:spPr/>
        <p:txBody>
          <a:bodyPr/>
          <a:lstStyle/>
          <a:p>
            <a:fld id="{7E6AC84E-BCEB-FC4A-8B30-FA34A00319FF}" type="slidenum">
              <a:rPr lang="en-CY" smtClean="0"/>
              <a:t>38</a:t>
            </a:fld>
            <a:endParaRPr lang="en-CY"/>
          </a:p>
        </p:txBody>
      </p:sp>
    </p:spTree>
    <p:extLst>
      <p:ext uri="{BB962C8B-B14F-4D97-AF65-F5344CB8AC3E}">
        <p14:creationId xmlns:p14="http://schemas.microsoft.com/office/powerpoint/2010/main" val="97798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Why </a:t>
            </a:r>
            <a:r>
              <a:rPr lang="fr-FR" dirty="0" err="1"/>
              <a:t>is</a:t>
            </a:r>
            <a:r>
              <a:rPr lang="fr-FR" dirty="0"/>
              <a:t> online </a:t>
            </a:r>
            <a:r>
              <a:rPr lang="fr-FR" dirty="0" err="1"/>
              <a:t>experiment</a:t>
            </a:r>
            <a:r>
              <a:rPr lang="fr-FR" dirty="0"/>
              <a:t> important.</a:t>
            </a:r>
          </a:p>
          <a:p>
            <a:endParaRPr lang="fr-FR" dirty="0"/>
          </a:p>
          <a:p>
            <a:r>
              <a:rPr lang="fr-FR" dirty="0"/>
              <a:t>Looks </a:t>
            </a:r>
            <a:r>
              <a:rPr lang="fr-FR" dirty="0" err="1"/>
              <a:t>great</a:t>
            </a:r>
            <a:r>
              <a:rPr lang="fr-FR" dirty="0"/>
              <a:t> – </a:t>
            </a:r>
            <a:r>
              <a:rPr lang="fr-FR" dirty="0" err="1"/>
              <a:t>treds</a:t>
            </a:r>
            <a:r>
              <a:rPr lang="fr-FR" dirty="0"/>
              <a:t> </a:t>
            </a:r>
            <a:r>
              <a:rPr lang="fr-FR" dirty="0" err="1"/>
              <a:t>see</a:t>
            </a:r>
            <a:r>
              <a:rPr lang="fr-FR" dirty="0"/>
              <a:t> </a:t>
            </a:r>
            <a:r>
              <a:rPr lang="fr-FR" dirty="0" err="1"/>
              <a:t>it</a:t>
            </a:r>
            <a:r>
              <a:rPr lang="fr-FR" dirty="0"/>
              <a:t> </a:t>
            </a:r>
            <a:r>
              <a:rPr lang="fr-FR" dirty="0" err="1"/>
              <a:t>is</a:t>
            </a:r>
            <a:r>
              <a:rPr lang="fr-FR" dirty="0"/>
              <a:t> </a:t>
            </a:r>
            <a:r>
              <a:rPr lang="fr-FR" dirty="0" err="1"/>
              <a:t>increasing</a:t>
            </a:r>
            <a:r>
              <a:rPr lang="fr-FR" dirty="0"/>
              <a:t>, more </a:t>
            </a:r>
            <a:r>
              <a:rPr lang="fr-FR" dirty="0" err="1"/>
              <a:t>importantly</a:t>
            </a:r>
            <a:r>
              <a:rPr lang="fr-FR" dirty="0"/>
              <a:t> in </a:t>
            </a:r>
            <a:r>
              <a:rPr lang="fr-FR" dirty="0" err="1"/>
              <a:t>psychology</a:t>
            </a:r>
            <a:r>
              <a:rPr lang="fr-FR" dirty="0"/>
              <a:t> </a:t>
            </a:r>
            <a:r>
              <a:rPr lang="fr-FR" dirty="0" err="1"/>
              <a:t>unti</a:t>
            </a:r>
            <a:r>
              <a:rPr lang="fr-FR" dirty="0"/>
              <a:t> 2015.</a:t>
            </a:r>
          </a:p>
          <a:p>
            <a:endParaRPr lang="fr-FR" dirty="0"/>
          </a:p>
        </p:txBody>
      </p:sp>
      <p:sp>
        <p:nvSpPr>
          <p:cNvPr id="4" name="Espace réservé du numéro de diapositive 3"/>
          <p:cNvSpPr>
            <a:spLocks noGrp="1"/>
          </p:cNvSpPr>
          <p:nvPr>
            <p:ph type="sldNum" sz="quarter" idx="5"/>
          </p:nvPr>
        </p:nvSpPr>
        <p:spPr/>
        <p:txBody>
          <a:bodyPr/>
          <a:lstStyle/>
          <a:p>
            <a:fld id="{9DB1AB19-1F82-4816-988C-9E33554DB9C8}" type="slidenum">
              <a:rPr lang="fr-FR" smtClean="0"/>
              <a:t>40</a:t>
            </a:fld>
            <a:endParaRPr lang="fr-FR"/>
          </a:p>
        </p:txBody>
      </p:sp>
    </p:spTree>
    <p:extLst>
      <p:ext uri="{BB962C8B-B14F-4D97-AF65-F5344CB8AC3E}">
        <p14:creationId xmlns:p14="http://schemas.microsoft.com/office/powerpoint/2010/main" val="1475056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a:t>
            </a:r>
            <a:r>
              <a:rPr lang="en-CN" dirty="0"/>
              <a:t>uto, a lot of easy to run</a:t>
            </a:r>
          </a:p>
        </p:txBody>
      </p:sp>
      <p:sp>
        <p:nvSpPr>
          <p:cNvPr id="4" name="Slide Number Placeholder 3"/>
          <p:cNvSpPr>
            <a:spLocks noGrp="1"/>
          </p:cNvSpPr>
          <p:nvPr>
            <p:ph type="sldNum" sz="quarter" idx="5"/>
          </p:nvPr>
        </p:nvSpPr>
        <p:spPr/>
        <p:txBody>
          <a:bodyPr/>
          <a:lstStyle/>
          <a:p>
            <a:fld id="{9DB1AB19-1F82-4816-988C-9E33554DB9C8}" type="slidenum">
              <a:rPr lang="fr-FR" smtClean="0"/>
              <a:t>41</a:t>
            </a:fld>
            <a:endParaRPr lang="fr-FR"/>
          </a:p>
        </p:txBody>
      </p:sp>
    </p:spTree>
    <p:extLst>
      <p:ext uri="{BB962C8B-B14F-4D97-AF65-F5344CB8AC3E}">
        <p14:creationId xmlns:p14="http://schemas.microsoft.com/office/powerpoint/2010/main" val="2118417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What are </a:t>
            </a:r>
            <a:r>
              <a:rPr lang="fr-FR" dirty="0" err="1"/>
              <a:t>Mturkers</a:t>
            </a:r>
            <a:r>
              <a:rPr lang="fr-FR" dirty="0"/>
              <a:t> (are they </a:t>
            </a:r>
            <a:r>
              <a:rPr lang="fr-FR" dirty="0" err="1"/>
              <a:t>representative</a:t>
            </a:r>
            <a:r>
              <a:rPr lang="fr-FR" dirty="0"/>
              <a:t> of the </a:t>
            </a:r>
            <a:r>
              <a:rPr lang="fr-FR" dirty="0" err="1"/>
              <a:t>general</a:t>
            </a:r>
            <a:r>
              <a:rPr lang="fr-FR" dirty="0"/>
              <a:t> population) ?</a:t>
            </a:r>
          </a:p>
          <a:p>
            <a:pPr lvl="1"/>
            <a:r>
              <a:rPr lang="fr-FR" dirty="0"/>
              <a:t>What if they do </a:t>
            </a:r>
            <a:r>
              <a:rPr lang="fr-FR" dirty="0" err="1"/>
              <a:t>it</a:t>
            </a:r>
            <a:r>
              <a:rPr lang="fr-FR" dirty="0"/>
              <a:t> as a </a:t>
            </a:r>
            <a:r>
              <a:rPr lang="fr-FR" dirty="0" err="1"/>
              <a:t>regular</a:t>
            </a:r>
            <a:r>
              <a:rPr lang="fr-FR" dirty="0"/>
              <a:t> </a:t>
            </a:r>
            <a:r>
              <a:rPr lang="fr-FR" dirty="0" err="1"/>
              <a:t>work</a:t>
            </a:r>
            <a:r>
              <a:rPr lang="fr-FR" dirty="0"/>
              <a:t> ?</a:t>
            </a:r>
          </a:p>
          <a:p>
            <a:pPr lvl="1"/>
            <a:r>
              <a:rPr lang="fr-FR" dirty="0"/>
              <a:t>What if they multi-</a:t>
            </a:r>
            <a:r>
              <a:rPr lang="fr-FR" dirty="0" err="1"/>
              <a:t>task</a:t>
            </a:r>
            <a:r>
              <a:rPr lang="fr-FR" dirty="0"/>
              <a:t> ?</a:t>
            </a:r>
          </a:p>
          <a:p>
            <a:pPr lvl="1"/>
            <a:r>
              <a:rPr lang="fr-FR" dirty="0"/>
              <a:t>What if they do </a:t>
            </a:r>
            <a:r>
              <a:rPr lang="fr-FR" dirty="0" err="1"/>
              <a:t>something</a:t>
            </a:r>
            <a:r>
              <a:rPr lang="fr-FR" dirty="0"/>
              <a:t> during the passation (</a:t>
            </a:r>
            <a:r>
              <a:rPr lang="fr-FR" dirty="0" err="1"/>
              <a:t>lisntening</a:t>
            </a:r>
            <a:r>
              <a:rPr lang="fr-FR" dirty="0"/>
              <a:t> to music </a:t>
            </a:r>
            <a:r>
              <a:rPr lang="fr-FR" dirty="0" err="1"/>
              <a:t>etc</a:t>
            </a:r>
            <a:r>
              <a:rPr lang="fr-FR" dirty="0"/>
              <a:t> ?)</a:t>
            </a:r>
          </a:p>
          <a:p>
            <a:pPr lvl="1"/>
            <a:endParaRPr lang="fr-FR" dirty="0"/>
          </a:p>
          <a:p>
            <a:pPr lvl="1"/>
            <a:r>
              <a:rPr lang="fr-FR" dirty="0"/>
              <a:t>How can </a:t>
            </a:r>
            <a:r>
              <a:rPr lang="fr-FR" dirty="0" err="1"/>
              <a:t>we</a:t>
            </a:r>
            <a:r>
              <a:rPr lang="fr-FR" dirty="0"/>
              <a:t> control </a:t>
            </a:r>
            <a:r>
              <a:rPr lang="fr-FR" dirty="0" err="1"/>
              <a:t>it</a:t>
            </a:r>
            <a:r>
              <a:rPr lang="fr-FR" dirty="0"/>
              <a:t> ? (do </a:t>
            </a:r>
            <a:r>
              <a:rPr lang="fr-FR" dirty="0" err="1"/>
              <a:t>we</a:t>
            </a:r>
            <a:r>
              <a:rPr lang="fr-FR" dirty="0"/>
              <a:t> </a:t>
            </a:r>
            <a:r>
              <a:rPr lang="fr-FR" dirty="0" err="1"/>
              <a:t>need</a:t>
            </a:r>
            <a:r>
              <a:rPr lang="fr-FR" dirty="0"/>
              <a:t> to control </a:t>
            </a:r>
            <a:r>
              <a:rPr lang="fr-FR" dirty="0" err="1"/>
              <a:t>it</a:t>
            </a:r>
            <a:r>
              <a:rPr lang="fr-FR" dirty="0"/>
              <a:t> ?)</a:t>
            </a:r>
          </a:p>
          <a:p>
            <a:pPr lvl="1"/>
            <a:r>
              <a:rPr lang="fr-FR" dirty="0"/>
              <a:t>How can </a:t>
            </a:r>
            <a:r>
              <a:rPr lang="fr-FR" dirty="0" err="1"/>
              <a:t>we</a:t>
            </a:r>
            <a:r>
              <a:rPr lang="fr-FR" dirty="0"/>
              <a:t> </a:t>
            </a:r>
            <a:r>
              <a:rPr lang="fr-FR" dirty="0" err="1"/>
              <a:t>be</a:t>
            </a:r>
            <a:r>
              <a:rPr lang="fr-FR" dirty="0"/>
              <a:t> sure </a:t>
            </a:r>
            <a:r>
              <a:rPr lang="fr-FR" dirty="0" err="1"/>
              <a:t>it</a:t>
            </a:r>
            <a:r>
              <a:rPr lang="fr-FR" dirty="0"/>
              <a:t> does not influence the results ?</a:t>
            </a:r>
          </a:p>
          <a:p>
            <a:pPr lvl="1"/>
            <a:endParaRPr lang="fr-FR" dirty="0"/>
          </a:p>
          <a:p>
            <a:pPr lvl="1"/>
            <a:r>
              <a:rPr lang="fr-FR" dirty="0" err="1"/>
              <a:t>Filter</a:t>
            </a:r>
            <a:endParaRPr lang="fr-FR" dirty="0"/>
          </a:p>
          <a:p>
            <a:pPr lvl="1"/>
            <a:r>
              <a:rPr lang="fr-FR" dirty="0"/>
              <a:t>Manipulation check</a:t>
            </a:r>
          </a:p>
          <a:p>
            <a:pPr lvl="1"/>
            <a:r>
              <a:rPr lang="fr-FR" dirty="0"/>
              <a:t>Attention check</a:t>
            </a:r>
          </a:p>
          <a:p>
            <a:endParaRPr lang="fr-FR" dirty="0"/>
          </a:p>
        </p:txBody>
      </p:sp>
      <p:sp>
        <p:nvSpPr>
          <p:cNvPr id="4" name="Espace réservé du numéro de diapositive 3"/>
          <p:cNvSpPr>
            <a:spLocks noGrp="1"/>
          </p:cNvSpPr>
          <p:nvPr>
            <p:ph type="sldNum" sz="quarter" idx="5"/>
          </p:nvPr>
        </p:nvSpPr>
        <p:spPr/>
        <p:txBody>
          <a:bodyPr/>
          <a:lstStyle/>
          <a:p>
            <a:fld id="{9DB1AB19-1F82-4816-988C-9E33554DB9C8}" type="slidenum">
              <a:rPr lang="fr-FR" smtClean="0"/>
              <a:t>43</a:t>
            </a:fld>
            <a:endParaRPr lang="fr-FR"/>
          </a:p>
        </p:txBody>
      </p:sp>
    </p:spTree>
    <p:extLst>
      <p:ext uri="{BB962C8B-B14F-4D97-AF65-F5344CB8AC3E}">
        <p14:creationId xmlns:p14="http://schemas.microsoft.com/office/powerpoint/2010/main" val="751631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B1AB19-1F82-4816-988C-9E33554DB9C8}" type="slidenum">
              <a:rPr lang="fr-FR" smtClean="0"/>
              <a:t>44</a:t>
            </a:fld>
            <a:endParaRPr lang="fr-FR"/>
          </a:p>
        </p:txBody>
      </p:sp>
    </p:spTree>
    <p:extLst>
      <p:ext uri="{BB962C8B-B14F-4D97-AF65-F5344CB8AC3E}">
        <p14:creationId xmlns:p14="http://schemas.microsoft.com/office/powerpoint/2010/main" val="918860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B1AB19-1F82-4816-988C-9E33554DB9C8}" type="slidenum">
              <a:rPr lang="fr-FR" smtClean="0"/>
              <a:t>47</a:t>
            </a:fld>
            <a:endParaRPr lang="fr-FR"/>
          </a:p>
        </p:txBody>
      </p:sp>
    </p:spTree>
    <p:extLst>
      <p:ext uri="{BB962C8B-B14F-4D97-AF65-F5344CB8AC3E}">
        <p14:creationId xmlns:p14="http://schemas.microsoft.com/office/powerpoint/2010/main" val="416664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depends on </a:t>
            </a:r>
            <a:r>
              <a:rPr lang="en-US" b="1" dirty="0"/>
              <a:t>what you are testing or exploring, and who you are talking to.</a:t>
            </a:r>
          </a:p>
          <a:p>
            <a:r>
              <a:rPr lang="en-US" dirty="0"/>
              <a:t>•Loosely speaking, a good experiment is one that controls for the most plausible alternative hypotheses that might explain what is being observed, and therefore allows you to distinguish among them. But what are the most plausible alternative hypotheses may depend on who you are talking to (which is why economists and psychologists sometimes run rather different experiments concerning roughly similar phenomena). The most plausible alternative hypotheses may also depend on recent developments in theory, in the laboratory (yours or someone else’s), or in the field. So a “good experiment” is a creature of its time (and may even make itself obsolete, as when it controls for a hypothesis which it discredits, making those controls unnecessary in future experiments).</a:t>
            </a:r>
          </a:p>
          <a:p>
            <a:endParaRPr lang="en-US" dirty="0"/>
          </a:p>
          <a:p>
            <a:pPr defTabSz="892080">
              <a:defRPr/>
            </a:pPr>
            <a:r>
              <a:rPr lang="en-US" dirty="0"/>
              <a:t>One of the first goals of experimental design is to protect </a:t>
            </a:r>
            <a:r>
              <a:rPr lang="en-US" i="1" dirty="0" err="1"/>
              <a:t>ourselvesfrom</a:t>
            </a:r>
            <a:r>
              <a:rPr lang="en-US" i="1" dirty="0"/>
              <a:t> fooling ourselves into believing what we want to believe. </a:t>
            </a:r>
          </a:p>
          <a:p>
            <a:pPr defTabSz="892080">
              <a:defRPr/>
            </a:pPr>
            <a:endParaRPr lang="en-US" i="1" dirty="0"/>
          </a:p>
          <a:p>
            <a:pPr defTabSz="892080">
              <a:defRPr/>
            </a:pPr>
            <a:r>
              <a:rPr lang="en-US" dirty="0"/>
              <a:t>Good design is often about protecting your</a:t>
            </a:r>
            <a:r>
              <a:rPr lang="en-US" i="1" dirty="0"/>
              <a:t>self from jumping to wrong conclusions</a:t>
            </a:r>
            <a:endParaRPr lang="en-US" dirty="0"/>
          </a:p>
          <a:p>
            <a:pPr defTabSz="892080">
              <a:defRPr/>
            </a:pPr>
            <a:endParaRPr lang="en-US" i="1" dirty="0"/>
          </a:p>
          <a:p>
            <a:r>
              <a:rPr lang="en-US" dirty="0"/>
              <a:t>Science is done by people who are following up on their intuitions, and (often) investigating hypotheses that they believe to be true. The same intuition that causes you to believe the hypothesis might give you a good idea of situations in which the conclusions of the hypothesis will hold. But if there are other reasons that those conclusions might hold, you have to make sure that you haven’t just created a situation that gives you the results you expect, but not for the reason that you believe.</a:t>
            </a:r>
          </a:p>
          <a:p>
            <a:r>
              <a:rPr lang="en-US" dirty="0"/>
              <a:t>15</a:t>
            </a:r>
            <a:endParaRPr lang="en-US" i="1" dirty="0"/>
          </a:p>
          <a:p>
            <a:endParaRPr lang="en-US" dirty="0"/>
          </a:p>
        </p:txBody>
      </p:sp>
      <p:sp>
        <p:nvSpPr>
          <p:cNvPr id="4" name="Slide Number Placeholder 3"/>
          <p:cNvSpPr>
            <a:spLocks noGrp="1"/>
          </p:cNvSpPr>
          <p:nvPr>
            <p:ph type="sldNum" sz="quarter" idx="10"/>
          </p:nvPr>
        </p:nvSpPr>
        <p:spPr/>
        <p:txBody>
          <a:bodyPr/>
          <a:lstStyle/>
          <a:p>
            <a:fld id="{95F5CB5A-55BA-499B-B53E-FE50B30D3AF1}" type="slidenum">
              <a:rPr lang="en-US" smtClean="0"/>
              <a:pPr/>
              <a:t>5</a:t>
            </a:fld>
            <a:endParaRPr lang="en-US"/>
          </a:p>
        </p:txBody>
      </p:sp>
    </p:spTree>
    <p:extLst>
      <p:ext uri="{BB962C8B-B14F-4D97-AF65-F5344CB8AC3E}">
        <p14:creationId xmlns:p14="http://schemas.microsoft.com/office/powerpoint/2010/main" val="397933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F5CB5A-55BA-499B-B53E-FE50B30D3AF1}" type="slidenum">
              <a:rPr lang="en-US" smtClean="0"/>
              <a:pPr/>
              <a:t>6</a:t>
            </a:fld>
            <a:endParaRPr lang="en-US"/>
          </a:p>
        </p:txBody>
      </p:sp>
    </p:spTree>
    <p:extLst>
      <p:ext uri="{BB962C8B-B14F-4D97-AF65-F5344CB8AC3E}">
        <p14:creationId xmlns:p14="http://schemas.microsoft.com/office/powerpoint/2010/main" val="824777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The experimenter determines the rules – what choices are available to subjects, when decisions are made, and what the consequences of these decisions will be. </a:t>
            </a:r>
          </a:p>
          <a:p>
            <a:pPr lvl="1"/>
            <a:r>
              <a:rPr lang="en-US" dirty="0"/>
              <a:t>The experimenter controls subjects’ payoffs as a function of the actions they take. </a:t>
            </a:r>
          </a:p>
          <a:p>
            <a:pPr lvl="1"/>
            <a:r>
              <a:rPr lang="en-US" dirty="0"/>
              <a:t>The experimenter controls the information that is available to subjects. </a:t>
            </a:r>
          </a:p>
        </p:txBody>
      </p:sp>
      <p:sp>
        <p:nvSpPr>
          <p:cNvPr id="4" name="Slide Number Placeholder 3"/>
          <p:cNvSpPr>
            <a:spLocks noGrp="1"/>
          </p:cNvSpPr>
          <p:nvPr>
            <p:ph type="sldNum" sz="quarter" idx="10"/>
          </p:nvPr>
        </p:nvSpPr>
        <p:spPr/>
        <p:txBody>
          <a:bodyPr/>
          <a:lstStyle/>
          <a:p>
            <a:fld id="{95F5CB5A-55BA-499B-B53E-FE50B30D3AF1}" type="slidenum">
              <a:rPr lang="en-US" smtClean="0"/>
              <a:pPr/>
              <a:t>7</a:t>
            </a:fld>
            <a:endParaRPr lang="en-US"/>
          </a:p>
        </p:txBody>
      </p:sp>
    </p:spTree>
    <p:extLst>
      <p:ext uri="{BB962C8B-B14F-4D97-AF65-F5344CB8AC3E}">
        <p14:creationId xmlns:p14="http://schemas.microsoft.com/office/powerpoint/2010/main" val="3576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F5CB5A-55BA-499B-B53E-FE50B30D3AF1}" type="slidenum">
              <a:rPr lang="en-US" smtClean="0"/>
              <a:pPr/>
              <a:t>8</a:t>
            </a:fld>
            <a:endParaRPr lang="en-US"/>
          </a:p>
        </p:txBody>
      </p:sp>
    </p:spTree>
    <p:extLst>
      <p:ext uri="{BB962C8B-B14F-4D97-AF65-F5344CB8AC3E}">
        <p14:creationId xmlns:p14="http://schemas.microsoft.com/office/powerpoint/2010/main" val="3922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F5CB5A-55BA-499B-B53E-FE50B30D3AF1}" type="slidenum">
              <a:rPr lang="en-US" smtClean="0"/>
              <a:pPr/>
              <a:t>9</a:t>
            </a:fld>
            <a:endParaRPr lang="en-US"/>
          </a:p>
        </p:txBody>
      </p:sp>
    </p:spTree>
    <p:extLst>
      <p:ext uri="{BB962C8B-B14F-4D97-AF65-F5344CB8AC3E}">
        <p14:creationId xmlns:p14="http://schemas.microsoft.com/office/powerpoint/2010/main" val="1659451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F5CB5A-55BA-499B-B53E-FE50B30D3AF1}" type="slidenum">
              <a:rPr lang="en-US" smtClean="0"/>
              <a:pPr/>
              <a:t>10</a:t>
            </a:fld>
            <a:endParaRPr lang="en-US"/>
          </a:p>
        </p:txBody>
      </p:sp>
    </p:spTree>
    <p:extLst>
      <p:ext uri="{BB962C8B-B14F-4D97-AF65-F5344CB8AC3E}">
        <p14:creationId xmlns:p14="http://schemas.microsoft.com/office/powerpoint/2010/main" val="363704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F5CB5A-55BA-499B-B53E-FE50B30D3AF1}" type="slidenum">
              <a:rPr lang="en-US" smtClean="0"/>
              <a:pPr/>
              <a:t>11</a:t>
            </a:fld>
            <a:endParaRPr lang="en-US"/>
          </a:p>
        </p:txBody>
      </p:sp>
    </p:spTree>
    <p:extLst>
      <p:ext uri="{BB962C8B-B14F-4D97-AF65-F5344CB8AC3E}">
        <p14:creationId xmlns:p14="http://schemas.microsoft.com/office/powerpoint/2010/main" val="1067829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Treatment: a particular condition of the experiment - Often there is a (main) treatment and a control treatment (or more). - Everything else kept equal, only one change • An experiment usually consists of several sessions. - In a session a group of people takes part in the experiment at a particular date and place. • Subjects are participants in the experiment.</a:t>
            </a:r>
            <a:endParaRPr lang="en-US" dirty="0"/>
          </a:p>
        </p:txBody>
      </p:sp>
      <p:sp>
        <p:nvSpPr>
          <p:cNvPr id="4" name="Slide Number Placeholder 3"/>
          <p:cNvSpPr>
            <a:spLocks noGrp="1"/>
          </p:cNvSpPr>
          <p:nvPr>
            <p:ph type="sldNum" sz="quarter" idx="10"/>
          </p:nvPr>
        </p:nvSpPr>
        <p:spPr/>
        <p:txBody>
          <a:bodyPr/>
          <a:lstStyle/>
          <a:p>
            <a:fld id="{95F5CB5A-55BA-499B-B53E-FE50B30D3AF1}" type="slidenum">
              <a:rPr lang="en-US" smtClean="0"/>
              <a:pPr/>
              <a:t>14</a:t>
            </a:fld>
            <a:endParaRPr lang="en-US"/>
          </a:p>
        </p:txBody>
      </p:sp>
    </p:spTree>
    <p:extLst>
      <p:ext uri="{BB962C8B-B14F-4D97-AF65-F5344CB8AC3E}">
        <p14:creationId xmlns:p14="http://schemas.microsoft.com/office/powerpoint/2010/main" val="246266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45CD-FF21-E08F-D78D-6CF5841883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BA8497CD-6117-D43A-40F7-BEF31A43F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03DAA0AA-B220-1CE5-65B7-2849478443B0}"/>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5" name="Footer Placeholder 4">
            <a:extLst>
              <a:ext uri="{FF2B5EF4-FFF2-40B4-BE49-F238E27FC236}">
                <a16:creationId xmlns:a16="http://schemas.microsoft.com/office/drawing/2014/main" id="{23B4A549-E18B-2D68-8B92-C529070519F9}"/>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A550E816-4CF8-26F6-7D8B-A1BBE98A7AAB}"/>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407248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36EA-9965-AB5D-ED6A-1FA346217D8F}"/>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CA233AE2-28D2-C7C8-7C7B-49494E07373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CE594CE0-98AD-26A6-5E32-510676CC1191}"/>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5" name="Footer Placeholder 4">
            <a:extLst>
              <a:ext uri="{FF2B5EF4-FFF2-40B4-BE49-F238E27FC236}">
                <a16:creationId xmlns:a16="http://schemas.microsoft.com/office/drawing/2014/main" id="{423CB38E-1197-4455-9D64-8BCA2B997A1B}"/>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2FF944A7-E3A2-422E-D77E-90097A9DDE68}"/>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101298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C6AC4-458B-90DF-5006-D977E7014D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7599353E-647B-C197-07BB-CCBB3C4FC05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9D0BFE93-6132-191E-37B8-BAEF1F02D1DF}"/>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5" name="Footer Placeholder 4">
            <a:extLst>
              <a:ext uri="{FF2B5EF4-FFF2-40B4-BE49-F238E27FC236}">
                <a16:creationId xmlns:a16="http://schemas.microsoft.com/office/drawing/2014/main" id="{B923730C-0F83-8160-6C3C-2597A0FC477A}"/>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7F01831-2702-518E-D6FB-62436F498193}"/>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306859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7858-25A2-7FD5-0AAF-0F9A7F8B6DF3}"/>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07CCF19C-989B-A988-E647-29B82A518D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934D3F53-41B1-E6D0-142B-93D5C0DFE87B}"/>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5" name="Footer Placeholder 4">
            <a:extLst>
              <a:ext uri="{FF2B5EF4-FFF2-40B4-BE49-F238E27FC236}">
                <a16:creationId xmlns:a16="http://schemas.microsoft.com/office/drawing/2014/main" id="{EC560003-6CC6-7DB1-178C-A600552FDC9E}"/>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BE3A9ED-C32F-C991-F4EA-DEF06BE15D01}"/>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86684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DD05-912F-A798-3EEA-4D0C9A8D60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67DD6873-2542-EF6C-8B30-70784A8A0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5D015F-0E49-C71E-9295-19BF070402A6}"/>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5" name="Footer Placeholder 4">
            <a:extLst>
              <a:ext uri="{FF2B5EF4-FFF2-40B4-BE49-F238E27FC236}">
                <a16:creationId xmlns:a16="http://schemas.microsoft.com/office/drawing/2014/main" id="{27879E39-7CE5-2CF4-42F2-F145C29B2B43}"/>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FAD1DCA9-F7B9-44D8-7A5A-75895D78E431}"/>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177130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8CB1-CFE8-B6A4-3B1C-3A3C8C9A64C6}"/>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6C187A93-EB79-DBA1-4E9B-80633DBB50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F3A20B3C-0128-3241-F0A7-7DF592326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31F17C14-D13B-7A1E-BD41-1FB774E16996}"/>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6" name="Footer Placeholder 5">
            <a:extLst>
              <a:ext uri="{FF2B5EF4-FFF2-40B4-BE49-F238E27FC236}">
                <a16:creationId xmlns:a16="http://schemas.microsoft.com/office/drawing/2014/main" id="{7A892D25-301F-7F4A-6651-869CA69F9D4E}"/>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FF3B29B0-96A2-DC94-5EB5-0C11F8618BBA}"/>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217725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FE46-AB01-FE20-E3D1-CDFB51F5076E}"/>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A4E8D318-27A1-6547-67E1-682AF26FF0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268C5A-0651-DEB7-6A7B-D1F7F7426F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401BFBE7-EA2D-7455-773F-EB06ACE03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C9EC37-654F-AF7D-8EBC-D98E61F5700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B6B70AF4-E110-EA41-5C83-8FDA0A10130B}"/>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8" name="Footer Placeholder 7">
            <a:extLst>
              <a:ext uri="{FF2B5EF4-FFF2-40B4-BE49-F238E27FC236}">
                <a16:creationId xmlns:a16="http://schemas.microsoft.com/office/drawing/2014/main" id="{BC6A23BB-F70A-ECD4-A48F-0C6562088300}"/>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11C7EA76-C6AB-2509-8413-81B45AEB34A0}"/>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419639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9448-A54E-2514-5B77-631129EC12B3}"/>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94E9BD0E-135E-C6EF-3AEE-9B943B1B80C9}"/>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4" name="Footer Placeholder 3">
            <a:extLst>
              <a:ext uri="{FF2B5EF4-FFF2-40B4-BE49-F238E27FC236}">
                <a16:creationId xmlns:a16="http://schemas.microsoft.com/office/drawing/2014/main" id="{564EA209-E05D-1626-7D11-5DD454C55615}"/>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0AD288C3-530F-6C70-25E6-31EC75D1CAAB}"/>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93717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71EB1-E27B-B8E6-BE72-FF98DFA37ACD}"/>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3" name="Footer Placeholder 2">
            <a:extLst>
              <a:ext uri="{FF2B5EF4-FFF2-40B4-BE49-F238E27FC236}">
                <a16:creationId xmlns:a16="http://schemas.microsoft.com/office/drawing/2014/main" id="{D5459904-FFBC-3524-3B78-062FBCA21129}"/>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B3F2B101-688B-B312-2B9F-421BE424DD38}"/>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262698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6EC6-BFDF-C1A2-3139-EF3F0766C3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9F1C3ADD-3AD6-2EE9-3169-2E419683F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077C0105-A09D-C92A-DEBF-759A0197C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880A1-075A-E63C-C6AE-341CD75612EB}"/>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6" name="Footer Placeholder 5">
            <a:extLst>
              <a:ext uri="{FF2B5EF4-FFF2-40B4-BE49-F238E27FC236}">
                <a16:creationId xmlns:a16="http://schemas.microsoft.com/office/drawing/2014/main" id="{744C1E62-45D7-874E-9EE0-5F4544A0862A}"/>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BE8C5615-54F1-6591-AA4D-20CDBDE01229}"/>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362250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DB61-123A-89E2-3A7A-28FF7B2395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D5C88A3E-7F3E-7C73-F2A5-E0460D22EF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46FB27A0-CE87-FB83-E40B-5CB6BA5CE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08A23E-A5CF-3623-C908-708F9B0B6864}"/>
              </a:ext>
            </a:extLst>
          </p:cNvPr>
          <p:cNvSpPr>
            <a:spLocks noGrp="1"/>
          </p:cNvSpPr>
          <p:nvPr>
            <p:ph type="dt" sz="half" idx="10"/>
          </p:nvPr>
        </p:nvSpPr>
        <p:spPr/>
        <p:txBody>
          <a:bodyPr/>
          <a:lstStyle/>
          <a:p>
            <a:fld id="{87EB30EE-F3DE-214C-A43A-B008227BD935}" type="datetimeFigureOut">
              <a:rPr lang="en-CY" smtClean="0"/>
              <a:t>03/04/2024</a:t>
            </a:fld>
            <a:endParaRPr lang="en-CY"/>
          </a:p>
        </p:txBody>
      </p:sp>
      <p:sp>
        <p:nvSpPr>
          <p:cNvPr id="6" name="Footer Placeholder 5">
            <a:extLst>
              <a:ext uri="{FF2B5EF4-FFF2-40B4-BE49-F238E27FC236}">
                <a16:creationId xmlns:a16="http://schemas.microsoft.com/office/drawing/2014/main" id="{AF7C3AA0-5D39-C5F9-02AE-6F86700E0A36}"/>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45F4B1D6-8607-F958-9B5C-059148FBFDCB}"/>
              </a:ext>
            </a:extLst>
          </p:cNvPr>
          <p:cNvSpPr>
            <a:spLocks noGrp="1"/>
          </p:cNvSpPr>
          <p:nvPr>
            <p:ph type="sldNum" sz="quarter" idx="12"/>
          </p:nvPr>
        </p:nvSpPr>
        <p:spPr/>
        <p:txBody>
          <a:bodyPr/>
          <a:lstStyle/>
          <a:p>
            <a:fld id="{B52BA473-5242-7C4A-987A-05999B2F60B0}" type="slidenum">
              <a:rPr lang="en-CY" smtClean="0"/>
              <a:t>‹N°›</a:t>
            </a:fld>
            <a:endParaRPr lang="en-CY"/>
          </a:p>
        </p:txBody>
      </p:sp>
    </p:spTree>
    <p:extLst>
      <p:ext uri="{BB962C8B-B14F-4D97-AF65-F5344CB8AC3E}">
        <p14:creationId xmlns:p14="http://schemas.microsoft.com/office/powerpoint/2010/main" val="224938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06B8D-F559-4CA6-8923-E14A5C59D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B62230DE-BBC9-3162-B17D-632C87E56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0B44169-6B8A-541A-224B-7577134F0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B30EE-F3DE-214C-A43A-B008227BD935}" type="datetimeFigureOut">
              <a:rPr lang="en-CY" smtClean="0"/>
              <a:t>03/04/2024</a:t>
            </a:fld>
            <a:endParaRPr lang="en-CY"/>
          </a:p>
        </p:txBody>
      </p:sp>
      <p:sp>
        <p:nvSpPr>
          <p:cNvPr id="5" name="Footer Placeholder 4">
            <a:extLst>
              <a:ext uri="{FF2B5EF4-FFF2-40B4-BE49-F238E27FC236}">
                <a16:creationId xmlns:a16="http://schemas.microsoft.com/office/drawing/2014/main" id="{BF262F19-C951-EE22-329D-01CAF98D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Y"/>
          </a:p>
        </p:txBody>
      </p:sp>
      <p:sp>
        <p:nvSpPr>
          <p:cNvPr id="6" name="Slide Number Placeholder 5">
            <a:extLst>
              <a:ext uri="{FF2B5EF4-FFF2-40B4-BE49-F238E27FC236}">
                <a16:creationId xmlns:a16="http://schemas.microsoft.com/office/drawing/2014/main" id="{7776EAEB-C50F-6D24-2190-0F5216A1F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BA473-5242-7C4A-987A-05999B2F60B0}" type="slidenum">
              <a:rPr lang="en-CY" smtClean="0"/>
              <a:t>‹N°›</a:t>
            </a:fld>
            <a:endParaRPr lang="en-CY"/>
          </a:p>
        </p:txBody>
      </p:sp>
    </p:spTree>
    <p:extLst>
      <p:ext uri="{BB962C8B-B14F-4D97-AF65-F5344CB8AC3E}">
        <p14:creationId xmlns:p14="http://schemas.microsoft.com/office/powerpoint/2010/main" val="91059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sj.com/articles/SB1000142405270230339380457930866238924641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jpeg"/><Relationship Id="rId5" Type="http://schemas.openxmlformats.org/officeDocument/2006/relationships/image" Target="../media/image20.sv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jpeg"/></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www.apa.org/ethics/code#807"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FC71-37CF-D9BF-FA9C-4F00EF121E5E}"/>
              </a:ext>
            </a:extLst>
          </p:cNvPr>
          <p:cNvSpPr>
            <a:spLocks noGrp="1"/>
          </p:cNvSpPr>
          <p:nvPr>
            <p:ph type="ctrTitle"/>
          </p:nvPr>
        </p:nvSpPr>
        <p:spPr/>
        <p:txBody>
          <a:bodyPr>
            <a:normAutofit fontScale="90000"/>
          </a:bodyPr>
          <a:lstStyle/>
          <a:p>
            <a:r>
              <a:rPr lang="en-CY" sz="4400" dirty="0"/>
              <a:t>Behavioural &amp; Experimental </a:t>
            </a:r>
            <a:br>
              <a:rPr lang="en-CY" sz="4400" dirty="0"/>
            </a:br>
            <a:r>
              <a:rPr lang="en-CY" sz="4400" dirty="0"/>
              <a:t>Economics</a:t>
            </a:r>
            <a:br>
              <a:rPr lang="en-CY" sz="4400" dirty="0"/>
            </a:br>
            <a:br>
              <a:rPr lang="en-CY" sz="6600" b="1" dirty="0"/>
            </a:br>
            <a:r>
              <a:rPr lang="en-CY" sz="6600" b="1" dirty="0"/>
              <a:t>Economic Experiments</a:t>
            </a:r>
            <a:endParaRPr lang="en-CY" sz="4400" dirty="0"/>
          </a:p>
        </p:txBody>
      </p:sp>
      <p:sp>
        <p:nvSpPr>
          <p:cNvPr id="3" name="Subtitle 2">
            <a:extLst>
              <a:ext uri="{FF2B5EF4-FFF2-40B4-BE49-F238E27FC236}">
                <a16:creationId xmlns:a16="http://schemas.microsoft.com/office/drawing/2014/main" id="{43B6188E-346E-09F9-501F-58A37E6A3584}"/>
              </a:ext>
            </a:extLst>
          </p:cNvPr>
          <p:cNvSpPr>
            <a:spLocks noGrp="1"/>
          </p:cNvSpPr>
          <p:nvPr>
            <p:ph type="subTitle" idx="1"/>
          </p:nvPr>
        </p:nvSpPr>
        <p:spPr/>
        <p:txBody>
          <a:bodyPr/>
          <a:lstStyle/>
          <a:p>
            <a:endParaRPr lang="en-CY" dirty="0"/>
          </a:p>
          <a:p>
            <a:r>
              <a:rPr lang="fr-FR" dirty="0"/>
              <a:t>Adrien Fillon</a:t>
            </a:r>
            <a:endParaRPr lang="en-CY" dirty="0"/>
          </a:p>
          <a:p>
            <a:r>
              <a:rPr lang="en-CY" dirty="0"/>
              <a:t>University of Cyprus</a:t>
            </a:r>
          </a:p>
        </p:txBody>
      </p:sp>
    </p:spTree>
    <p:extLst>
      <p:ext uri="{BB962C8B-B14F-4D97-AF65-F5344CB8AC3E}">
        <p14:creationId xmlns:p14="http://schemas.microsoft.com/office/powerpoint/2010/main" val="372790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245225"/>
            <a:ext cx="2133600" cy="476250"/>
          </a:xfrm>
          <a:prstGeom prst="rect">
            <a:avLst/>
          </a:prstGeom>
        </p:spPr>
        <p:txBody>
          <a:bodyPr/>
          <a:lstStyle/>
          <a:p>
            <a:fld id="{5C5AEE1D-5E7C-488C-98D3-AADB73E615FD}" type="slidenum">
              <a:rPr lang="en-NZ" altLang="en-US"/>
              <a:pPr/>
              <a:t>10</a:t>
            </a:fld>
            <a:endParaRPr lang="en-NZ" altLang="en-US"/>
          </a:p>
        </p:txBody>
      </p:sp>
      <p:sp>
        <p:nvSpPr>
          <p:cNvPr id="50178" name="Rectangle 2"/>
          <p:cNvSpPr>
            <a:spLocks noGrp="1" noChangeArrowheads="1"/>
          </p:cNvSpPr>
          <p:nvPr>
            <p:ph type="title"/>
          </p:nvPr>
        </p:nvSpPr>
        <p:spPr>
          <a:xfrm>
            <a:off x="838199" y="692696"/>
            <a:ext cx="10515600" cy="1143000"/>
          </a:xfrm>
        </p:spPr>
        <p:txBody>
          <a:bodyPr>
            <a:normAutofit/>
          </a:bodyPr>
          <a:lstStyle/>
          <a:p>
            <a:r>
              <a:rPr lang="en-NZ" altLang="en-US" sz="3600" b="1" dirty="0"/>
              <a:t>Advantages of (Lab) Experiments – Enhanced Control</a:t>
            </a:r>
            <a:br>
              <a:rPr lang="en-NZ" altLang="en-US" sz="3600" dirty="0"/>
            </a:br>
            <a:endParaRPr lang="en-NZ" altLang="en-US" sz="3600" dirty="0"/>
          </a:p>
        </p:txBody>
      </p:sp>
      <p:sp>
        <p:nvSpPr>
          <p:cNvPr id="50179" name="Rectangle 3"/>
          <p:cNvSpPr>
            <a:spLocks noGrp="1" noChangeArrowheads="1"/>
          </p:cNvSpPr>
          <p:nvPr>
            <p:ph type="body" idx="1"/>
          </p:nvPr>
        </p:nvSpPr>
        <p:spPr/>
        <p:txBody>
          <a:bodyPr/>
          <a:lstStyle/>
          <a:p>
            <a:pPr>
              <a:lnSpc>
                <a:spcPct val="80000"/>
              </a:lnSpc>
            </a:pPr>
            <a:r>
              <a:rPr lang="en-NZ" altLang="en-US" dirty="0"/>
              <a:t>Enhanced control opportunities often imply that the experimenter knows the predicted equilibrium exactly.</a:t>
            </a:r>
          </a:p>
          <a:p>
            <a:pPr marL="0" indent="0">
              <a:lnSpc>
                <a:spcPct val="80000"/>
              </a:lnSpc>
              <a:buNone/>
            </a:pPr>
            <a:endParaRPr lang="en-NZ" altLang="en-US" dirty="0"/>
          </a:p>
          <a:p>
            <a:pPr lvl="1">
              <a:lnSpc>
                <a:spcPct val="80000"/>
              </a:lnSpc>
            </a:pPr>
            <a:r>
              <a:rPr lang="en-NZ" altLang="en-US" dirty="0"/>
              <a:t>Equilibrium and disequilibrium actions can be explicitly observed.</a:t>
            </a:r>
          </a:p>
          <a:p>
            <a:pPr lvl="1">
              <a:lnSpc>
                <a:spcPct val="80000"/>
              </a:lnSpc>
            </a:pPr>
            <a:r>
              <a:rPr lang="en-NZ" altLang="en-US" dirty="0"/>
              <a:t>Quick or sticky adjustment can be explicitly observed</a:t>
            </a:r>
          </a:p>
          <a:p>
            <a:pPr lvl="1">
              <a:lnSpc>
                <a:spcPct val="80000"/>
              </a:lnSpc>
            </a:pPr>
            <a:r>
              <a:rPr lang="en-NZ" altLang="en-US" dirty="0"/>
              <a:t>Example: What are the supply and demand schedules that underlie observable price &amp; quantity data? Is the observed price-quantity combination a competitive equilibrium?</a:t>
            </a:r>
          </a:p>
          <a:p>
            <a:pPr>
              <a:lnSpc>
                <a:spcPct val="80000"/>
              </a:lnSpc>
            </a:pPr>
            <a:endParaRPr lang="en-NZ" altLang="en-US" dirty="0"/>
          </a:p>
        </p:txBody>
      </p:sp>
    </p:spTree>
    <p:extLst>
      <p:ext uri="{BB962C8B-B14F-4D97-AF65-F5344CB8AC3E}">
        <p14:creationId xmlns:p14="http://schemas.microsoft.com/office/powerpoint/2010/main" val="254309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ltLang="en-US" sz="3200" b="1" dirty="0"/>
              <a:t>Advantages of (Lab) Experiments -Theory Free Comparison of Institutions</a:t>
            </a:r>
            <a:endParaRPr lang="en-US" dirty="0"/>
          </a:p>
        </p:txBody>
      </p:sp>
      <p:sp>
        <p:nvSpPr>
          <p:cNvPr id="3" name="Content Placeholder 2"/>
          <p:cNvSpPr>
            <a:spLocks noGrp="1"/>
          </p:cNvSpPr>
          <p:nvPr>
            <p:ph sz="quarter" idx="1"/>
          </p:nvPr>
        </p:nvSpPr>
        <p:spPr/>
        <p:txBody>
          <a:bodyPr/>
          <a:lstStyle/>
          <a:p>
            <a:r>
              <a:rPr lang="en-NZ" altLang="en-US" dirty="0"/>
              <a:t>To learn something about the efficiency properties of institutions it is not necessary to have a full theory that explains and predicts </a:t>
            </a:r>
            <a:r>
              <a:rPr lang="en-NZ" altLang="en-US" dirty="0" err="1"/>
              <a:t>behavior</a:t>
            </a:r>
            <a:r>
              <a:rPr lang="en-NZ" altLang="en-US" dirty="0"/>
              <a:t> </a:t>
            </a:r>
          </a:p>
          <a:p>
            <a:pPr lvl="1"/>
            <a:r>
              <a:rPr lang="en-NZ" altLang="en-US" dirty="0"/>
              <a:t>Welfare measure: total money earnings of all subjects in the experiment divided by the total earnings.</a:t>
            </a:r>
          </a:p>
          <a:p>
            <a:r>
              <a:rPr lang="en-NZ" altLang="en-US" dirty="0"/>
              <a:t>Example: double auction versus one-sided continuous auction</a:t>
            </a:r>
          </a:p>
          <a:p>
            <a:r>
              <a:rPr lang="en-NZ" altLang="en-US" dirty="0"/>
              <a:t>Check the robustness of institutions in different environments.</a:t>
            </a:r>
          </a:p>
          <a:p>
            <a:endParaRPr lang="en-US" dirty="0"/>
          </a:p>
        </p:txBody>
      </p:sp>
    </p:spTree>
    <p:extLst>
      <p:ext uri="{BB962C8B-B14F-4D97-AF65-F5344CB8AC3E}">
        <p14:creationId xmlns:p14="http://schemas.microsoft.com/office/powerpoint/2010/main" val="37962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threats</a:t>
            </a:r>
          </a:p>
        </p:txBody>
      </p:sp>
      <p:sp>
        <p:nvSpPr>
          <p:cNvPr id="3" name="Content Placeholder 2"/>
          <p:cNvSpPr>
            <a:spLocks noGrp="1"/>
          </p:cNvSpPr>
          <p:nvPr>
            <p:ph sz="quarter" idx="1"/>
          </p:nvPr>
        </p:nvSpPr>
        <p:spPr/>
        <p:txBody>
          <a:bodyPr>
            <a:normAutofit lnSpcReduction="10000"/>
          </a:bodyPr>
          <a:lstStyle/>
          <a:p>
            <a:r>
              <a:rPr lang="en-US" dirty="0"/>
              <a:t>Moral and ethical considerations</a:t>
            </a:r>
          </a:p>
          <a:p>
            <a:endParaRPr lang="en-US" dirty="0"/>
          </a:p>
          <a:p>
            <a:r>
              <a:rPr lang="en-US" dirty="0"/>
              <a:t>The nature and extend of scrutiny</a:t>
            </a:r>
          </a:p>
          <a:p>
            <a:endParaRPr lang="en-US" dirty="0"/>
          </a:p>
          <a:p>
            <a:r>
              <a:rPr lang="en-US" dirty="0"/>
              <a:t>The context in which decisions are embedded</a:t>
            </a:r>
          </a:p>
          <a:p>
            <a:endParaRPr lang="en-US" dirty="0"/>
          </a:p>
          <a:p>
            <a:r>
              <a:rPr lang="en-US" dirty="0"/>
              <a:t>Self-selection of individuals</a:t>
            </a:r>
          </a:p>
          <a:p>
            <a:endParaRPr lang="en-US" dirty="0"/>
          </a:p>
          <a:p>
            <a:r>
              <a:rPr lang="en-US" dirty="0"/>
              <a:t>The stakes of the game</a:t>
            </a:r>
          </a:p>
        </p:txBody>
      </p:sp>
    </p:spTree>
    <p:extLst>
      <p:ext uri="{BB962C8B-B14F-4D97-AF65-F5344CB8AC3E}">
        <p14:creationId xmlns:p14="http://schemas.microsoft.com/office/powerpoint/2010/main" val="276387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What makes a good design?</a:t>
            </a:r>
            <a:br>
              <a:rPr lang="en-US" dirty="0"/>
            </a:br>
            <a:r>
              <a:rPr lang="en-US" sz="2400" dirty="0"/>
              <a:t>(but not necessarily a good paper…)</a:t>
            </a:r>
            <a:endParaRPr lang="en-US" dirty="0"/>
          </a:p>
        </p:txBody>
      </p:sp>
      <p:sp>
        <p:nvSpPr>
          <p:cNvPr id="6" name="Content Placeholder 5"/>
          <p:cNvSpPr>
            <a:spLocks noGrp="1"/>
          </p:cNvSpPr>
          <p:nvPr>
            <p:ph idx="1"/>
          </p:nvPr>
        </p:nvSpPr>
        <p:spPr/>
        <p:txBody>
          <a:bodyPr>
            <a:normAutofit/>
          </a:bodyPr>
          <a:lstStyle/>
          <a:p>
            <a:pPr marL="0" indent="0">
              <a:buNone/>
            </a:pPr>
            <a:r>
              <a:rPr lang="en-US" dirty="0"/>
              <a:t>The design should allow you to appropriately address the research question.</a:t>
            </a:r>
          </a:p>
          <a:p>
            <a:r>
              <a:rPr lang="en-US" dirty="0"/>
              <a:t>Determine hypotheses to be tested.</a:t>
            </a:r>
          </a:p>
          <a:p>
            <a:r>
              <a:rPr lang="en-US" dirty="0"/>
              <a:t>Control all non-essential factors.</a:t>
            </a:r>
          </a:p>
          <a:p>
            <a:r>
              <a:rPr lang="en-US" dirty="0"/>
              <a:t>Eliminate potential noise.</a:t>
            </a:r>
          </a:p>
          <a:p>
            <a:r>
              <a:rPr lang="en-US" dirty="0"/>
              <a:t>Only change 1 variable per treatment</a:t>
            </a:r>
          </a:p>
          <a:p>
            <a:r>
              <a:rPr lang="en-US" b="1" dirty="0"/>
              <a:t>Economic </a:t>
            </a:r>
            <a:r>
              <a:rPr lang="en-US" dirty="0"/>
              <a:t>experiments: use incentives</a:t>
            </a:r>
          </a:p>
          <a:p>
            <a:r>
              <a:rPr lang="en-US" i="1" dirty="0"/>
              <a:t>Beware of “sexy-ness” of the design…</a:t>
            </a:r>
          </a:p>
          <a:p>
            <a:endParaRPr lang="en-US" dirty="0"/>
          </a:p>
          <a:p>
            <a:endParaRPr lang="en-US" dirty="0"/>
          </a:p>
        </p:txBody>
      </p:sp>
    </p:spTree>
    <p:extLst>
      <p:ext uri="{BB962C8B-B14F-4D97-AF65-F5344CB8AC3E}">
        <p14:creationId xmlns:p14="http://schemas.microsoft.com/office/powerpoint/2010/main" val="975736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Clarification of Terms</a:t>
            </a:r>
          </a:p>
        </p:txBody>
      </p:sp>
      <p:pic>
        <p:nvPicPr>
          <p:cNvPr id="95234" name="Picture 2"/>
          <p:cNvPicPr>
            <a:picLocks noChangeAspect="1" noChangeArrowheads="1"/>
          </p:cNvPicPr>
          <p:nvPr/>
        </p:nvPicPr>
        <p:blipFill>
          <a:blip r:embed="rId3" cstate="print"/>
          <a:srcRect/>
          <a:stretch>
            <a:fillRect/>
          </a:stretch>
        </p:blipFill>
        <p:spPr bwMode="auto">
          <a:xfrm>
            <a:off x="2351585" y="2204864"/>
            <a:ext cx="7162199" cy="3888432"/>
          </a:xfrm>
          <a:prstGeom prst="rect">
            <a:avLst/>
          </a:prstGeom>
          <a:noFill/>
          <a:ln w="9525">
            <a:noFill/>
            <a:miter lim="800000"/>
            <a:headEnd/>
            <a:tailEnd/>
          </a:ln>
        </p:spPr>
      </p:pic>
    </p:spTree>
    <p:extLst>
      <p:ext uri="{BB962C8B-B14F-4D97-AF65-F5344CB8AC3E}">
        <p14:creationId xmlns:p14="http://schemas.microsoft.com/office/powerpoint/2010/main" val="1233437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Between- vs. Within- </a:t>
            </a:r>
            <a:br>
              <a:rPr lang="en-US" dirty="0"/>
            </a:br>
            <a:r>
              <a:rPr lang="en-US" dirty="0"/>
              <a:t>subjects design</a:t>
            </a:r>
          </a:p>
        </p:txBody>
      </p:sp>
      <p:sp>
        <p:nvSpPr>
          <p:cNvPr id="3" name="Content Placeholder 2"/>
          <p:cNvSpPr>
            <a:spLocks noGrp="1"/>
          </p:cNvSpPr>
          <p:nvPr>
            <p:ph idx="1"/>
          </p:nvPr>
        </p:nvSpPr>
        <p:spPr/>
        <p:txBody>
          <a:bodyPr>
            <a:normAutofit fontScale="92500" lnSpcReduction="10000"/>
          </a:bodyPr>
          <a:lstStyle/>
          <a:p>
            <a:r>
              <a:rPr lang="en-US" dirty="0">
                <a:latin typeface="Calibri" charset="0"/>
                <a:ea typeface="MS PGothic" charset="0"/>
              </a:rPr>
              <a:t>Between-subjects:</a:t>
            </a:r>
          </a:p>
          <a:p>
            <a:pPr lvl="1"/>
            <a:r>
              <a:rPr lang="en-US" dirty="0">
                <a:latin typeface="Calibri" charset="0"/>
                <a:ea typeface="MS PGothic" charset="0"/>
              </a:rPr>
              <a:t>Each treatment run with different subjects.</a:t>
            </a:r>
          </a:p>
          <a:p>
            <a:pPr lvl="1"/>
            <a:r>
              <a:rPr lang="en-US" dirty="0">
                <a:latin typeface="Calibri" charset="0"/>
                <a:ea typeface="MS PGothic" charset="0"/>
              </a:rPr>
              <a:t>Subjects </a:t>
            </a:r>
            <a:r>
              <a:rPr lang="en-US" dirty="0" err="1">
                <a:latin typeface="Calibri" charset="0"/>
                <a:ea typeface="MS PGothic" charset="0"/>
              </a:rPr>
              <a:t>randomised</a:t>
            </a:r>
            <a:r>
              <a:rPr lang="en-US" dirty="0">
                <a:latin typeface="Calibri" charset="0"/>
                <a:ea typeface="MS PGothic" charset="0"/>
              </a:rPr>
              <a:t> to treatment: in expectation same subject pool, so comparison valid.</a:t>
            </a:r>
          </a:p>
          <a:p>
            <a:pPr lvl="1"/>
            <a:r>
              <a:rPr lang="en-US" dirty="0">
                <a:latin typeface="Calibri" charset="0"/>
                <a:ea typeface="MS PGothic" charset="0"/>
              </a:rPr>
              <a:t>Expensive.</a:t>
            </a:r>
          </a:p>
          <a:p>
            <a:r>
              <a:rPr lang="en-US" dirty="0">
                <a:latin typeface="Calibri" charset="0"/>
                <a:ea typeface="MS PGothic" charset="0"/>
              </a:rPr>
              <a:t>Within-subjects:</a:t>
            </a:r>
          </a:p>
          <a:p>
            <a:pPr lvl="1"/>
            <a:r>
              <a:rPr lang="en-US" dirty="0">
                <a:latin typeface="Calibri" charset="0"/>
                <a:ea typeface="MS PGothic" charset="0"/>
              </a:rPr>
              <a:t>Several treatments are run with the same subjects.</a:t>
            </a:r>
          </a:p>
          <a:p>
            <a:pPr lvl="1"/>
            <a:r>
              <a:rPr lang="en-AU" dirty="0">
                <a:latin typeface="Calibri" charset="0"/>
                <a:ea typeface="MS PGothic" charset="0"/>
              </a:rPr>
              <a:t>Control for individual fixed effects </a:t>
            </a:r>
            <a:endParaRPr lang="en-US" dirty="0">
              <a:latin typeface="Calibri" charset="0"/>
              <a:ea typeface="MS PGothic" charset="0"/>
            </a:endParaRPr>
          </a:p>
          <a:p>
            <a:pPr lvl="1"/>
            <a:r>
              <a:rPr lang="en-AU" dirty="0">
                <a:latin typeface="Calibri" charset="0"/>
                <a:ea typeface="MS PGothic" charset="0"/>
              </a:rPr>
              <a:t>Allows for individual comparison </a:t>
            </a:r>
          </a:p>
          <a:p>
            <a:pPr lvl="1"/>
            <a:r>
              <a:rPr lang="en-US" dirty="0">
                <a:latin typeface="Calibri" charset="0"/>
                <a:ea typeface="MS PGothic" charset="0"/>
              </a:rPr>
              <a:t>Cheaper. More powerful pair-wise matched comparisons, allows testing across-task consistency.</a:t>
            </a:r>
          </a:p>
          <a:p>
            <a:pPr lvl="1"/>
            <a:r>
              <a:rPr lang="en-US" dirty="0">
                <a:latin typeface="Calibri" charset="0"/>
                <a:ea typeface="MS PGothic" charset="0"/>
              </a:rPr>
              <a:t>Order effects. Experimenter demand effects. </a:t>
            </a:r>
          </a:p>
          <a:p>
            <a:endParaRPr lang="en-US" dirty="0"/>
          </a:p>
        </p:txBody>
      </p:sp>
    </p:spTree>
    <p:extLst>
      <p:ext uri="{BB962C8B-B14F-4D97-AF65-F5344CB8AC3E}">
        <p14:creationId xmlns:p14="http://schemas.microsoft.com/office/powerpoint/2010/main" val="411806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Basics</a:t>
            </a:r>
          </a:p>
        </p:txBody>
      </p:sp>
      <p:sp>
        <p:nvSpPr>
          <p:cNvPr id="3" name="Content Placeholder 2"/>
          <p:cNvSpPr>
            <a:spLocks noGrp="1"/>
          </p:cNvSpPr>
          <p:nvPr>
            <p:ph idx="1"/>
          </p:nvPr>
        </p:nvSpPr>
        <p:spPr>
          <a:xfrm>
            <a:off x="1981200" y="1600200"/>
            <a:ext cx="8229600" cy="4908864"/>
          </a:xfrm>
        </p:spPr>
        <p:txBody>
          <a:bodyPr>
            <a:normAutofit/>
          </a:bodyPr>
          <a:lstStyle/>
          <a:p>
            <a:r>
              <a:rPr lang="en-US" sz="2400" dirty="0">
                <a:latin typeface="Calibri" charset="0"/>
              </a:rPr>
              <a:t>Treatments:</a:t>
            </a:r>
          </a:p>
          <a:p>
            <a:pPr lvl="1"/>
            <a:r>
              <a:rPr lang="en-US" b="1" dirty="0">
                <a:latin typeface="Calibri" charset="0"/>
              </a:rPr>
              <a:t>Orthogonal design</a:t>
            </a:r>
          </a:p>
          <a:p>
            <a:pPr lvl="1"/>
            <a:endParaRPr lang="en-US" dirty="0">
              <a:latin typeface="Calibri" charset="0"/>
            </a:endParaRPr>
          </a:p>
          <a:p>
            <a:pPr lvl="1"/>
            <a:endParaRPr lang="en-US" b="1" dirty="0">
              <a:latin typeface="Calibri" charset="0"/>
            </a:endParaRPr>
          </a:p>
          <a:p>
            <a:pPr lvl="1"/>
            <a:endParaRPr lang="en-US" b="1" dirty="0">
              <a:latin typeface="Calibri" charset="0"/>
            </a:endParaRPr>
          </a:p>
          <a:p>
            <a:pPr lvl="1"/>
            <a:r>
              <a:rPr lang="en-US" b="1" dirty="0">
                <a:latin typeface="Calibri" charset="0"/>
              </a:rPr>
              <a:t>Factorial design</a:t>
            </a:r>
          </a:p>
          <a:p>
            <a:pPr lvl="1"/>
            <a:endParaRPr lang="en-US" b="1" dirty="0">
              <a:latin typeface="Calibri" charset="0"/>
            </a:endParaRPr>
          </a:p>
          <a:p>
            <a:pPr marL="457200" lvl="1" indent="0">
              <a:buNone/>
            </a:pPr>
            <a:endParaRPr lang="en-US" dirty="0">
              <a:latin typeface="Calibri" charset="0"/>
            </a:endParaRPr>
          </a:p>
          <a:p>
            <a:pPr lvl="1"/>
            <a:endParaRPr lang="en-US" b="1" dirty="0">
              <a:latin typeface="Calibri" charset="0"/>
            </a:endParaRPr>
          </a:p>
          <a:p>
            <a:pPr lvl="1"/>
            <a:endParaRPr lang="en-US" b="1" dirty="0">
              <a:latin typeface="Calibri" charset="0"/>
            </a:endParaRPr>
          </a:p>
          <a:p>
            <a:pPr lvl="1"/>
            <a:endParaRPr lang="en-US" b="1" dirty="0">
              <a:latin typeface="Calibri" charset="0"/>
            </a:endParaRPr>
          </a:p>
        </p:txBody>
      </p:sp>
      <p:sp>
        <p:nvSpPr>
          <p:cNvPr id="4" name="TextBox 3"/>
          <p:cNvSpPr txBox="1"/>
          <p:nvPr/>
        </p:nvSpPr>
        <p:spPr>
          <a:xfrm>
            <a:off x="2780681" y="2632731"/>
            <a:ext cx="2195883" cy="646331"/>
          </a:xfrm>
          <a:prstGeom prst="rect">
            <a:avLst/>
          </a:prstGeom>
          <a:noFill/>
          <a:ln w="25400">
            <a:solidFill>
              <a:schemeClr val="tx1"/>
            </a:solidFill>
          </a:ln>
        </p:spPr>
        <p:txBody>
          <a:bodyPr wrap="square" rtlCol="0">
            <a:spAutoFit/>
          </a:bodyPr>
          <a:lstStyle/>
          <a:p>
            <a:pPr algn="ctr"/>
            <a:r>
              <a:rPr lang="en-US" dirty="0"/>
              <a:t>1st price sealed-bid</a:t>
            </a:r>
          </a:p>
          <a:p>
            <a:pPr algn="ctr"/>
            <a:r>
              <a:rPr lang="en-US" dirty="0"/>
              <a:t>auction</a:t>
            </a:r>
          </a:p>
        </p:txBody>
      </p:sp>
      <p:sp>
        <p:nvSpPr>
          <p:cNvPr id="5" name="TextBox 4"/>
          <p:cNvSpPr txBox="1"/>
          <p:nvPr/>
        </p:nvSpPr>
        <p:spPr>
          <a:xfrm>
            <a:off x="5578723" y="2633245"/>
            <a:ext cx="2122851" cy="646331"/>
          </a:xfrm>
          <a:prstGeom prst="rect">
            <a:avLst/>
          </a:prstGeom>
          <a:noFill/>
          <a:ln w="25400">
            <a:solidFill>
              <a:schemeClr val="tx1"/>
            </a:solidFill>
          </a:ln>
        </p:spPr>
        <p:txBody>
          <a:bodyPr wrap="square" rtlCol="0">
            <a:spAutoFit/>
          </a:bodyPr>
          <a:lstStyle/>
          <a:p>
            <a:pPr algn="ctr"/>
            <a:r>
              <a:rPr lang="en-US" dirty="0"/>
              <a:t>2</a:t>
            </a:r>
            <a:r>
              <a:rPr lang="en-US" baseline="30000" dirty="0"/>
              <a:t>nd</a:t>
            </a:r>
            <a:r>
              <a:rPr lang="en-US" dirty="0"/>
              <a:t> price sealed-bid</a:t>
            </a:r>
          </a:p>
          <a:p>
            <a:pPr algn="ctr"/>
            <a:r>
              <a:rPr lang="en-US" dirty="0"/>
              <a:t>auction</a:t>
            </a:r>
          </a:p>
        </p:txBody>
      </p:sp>
      <p:sp>
        <p:nvSpPr>
          <p:cNvPr id="6" name="TextBox 5"/>
          <p:cNvSpPr txBox="1"/>
          <p:nvPr/>
        </p:nvSpPr>
        <p:spPr>
          <a:xfrm>
            <a:off x="8316962" y="2632731"/>
            <a:ext cx="1893838" cy="646331"/>
          </a:xfrm>
          <a:prstGeom prst="rect">
            <a:avLst/>
          </a:prstGeom>
          <a:noFill/>
          <a:ln w="25400">
            <a:solidFill>
              <a:schemeClr val="tx1"/>
            </a:solidFill>
          </a:ln>
        </p:spPr>
        <p:txBody>
          <a:bodyPr wrap="square" rtlCol="0">
            <a:spAutoFit/>
          </a:bodyPr>
          <a:lstStyle/>
          <a:p>
            <a:pPr algn="ctr"/>
            <a:r>
              <a:rPr lang="en-US" dirty="0"/>
              <a:t>English </a:t>
            </a:r>
          </a:p>
          <a:p>
            <a:pPr algn="ctr"/>
            <a:r>
              <a:rPr lang="en-US" dirty="0"/>
              <a:t>auction</a:t>
            </a:r>
          </a:p>
        </p:txBody>
      </p:sp>
      <p:sp>
        <p:nvSpPr>
          <p:cNvPr id="7" name="TextBox 6"/>
          <p:cNvSpPr txBox="1"/>
          <p:nvPr/>
        </p:nvSpPr>
        <p:spPr>
          <a:xfrm>
            <a:off x="5307269" y="3777366"/>
            <a:ext cx="1944038" cy="646331"/>
          </a:xfrm>
          <a:prstGeom prst="rect">
            <a:avLst/>
          </a:prstGeom>
          <a:noFill/>
          <a:ln w="25400">
            <a:solidFill>
              <a:schemeClr val="tx1"/>
            </a:solidFill>
          </a:ln>
        </p:spPr>
        <p:txBody>
          <a:bodyPr wrap="square" rtlCol="0">
            <a:spAutoFit/>
          </a:bodyPr>
          <a:lstStyle/>
          <a:p>
            <a:pPr algn="ctr"/>
            <a:r>
              <a:rPr lang="en-US" dirty="0"/>
              <a:t>Baseline</a:t>
            </a:r>
          </a:p>
          <a:p>
            <a:pPr algn="ctr"/>
            <a:endParaRPr lang="en-US" dirty="0"/>
          </a:p>
        </p:txBody>
      </p:sp>
      <p:sp>
        <p:nvSpPr>
          <p:cNvPr id="8" name="TextBox 7"/>
          <p:cNvSpPr txBox="1"/>
          <p:nvPr/>
        </p:nvSpPr>
        <p:spPr>
          <a:xfrm>
            <a:off x="7251307" y="3777880"/>
            <a:ext cx="1880818" cy="646331"/>
          </a:xfrm>
          <a:prstGeom prst="rect">
            <a:avLst/>
          </a:prstGeom>
          <a:noFill/>
          <a:ln w="25400">
            <a:solidFill>
              <a:schemeClr val="tx1"/>
            </a:solidFill>
          </a:ln>
        </p:spPr>
        <p:txBody>
          <a:bodyPr wrap="square" rtlCol="0">
            <a:spAutoFit/>
          </a:bodyPr>
          <a:lstStyle/>
          <a:p>
            <a:pPr algn="ctr"/>
            <a:r>
              <a:rPr lang="en-US" dirty="0"/>
              <a:t>with </a:t>
            </a:r>
          </a:p>
          <a:p>
            <a:pPr algn="ctr"/>
            <a:r>
              <a:rPr lang="en-US" dirty="0"/>
              <a:t>competition</a:t>
            </a:r>
          </a:p>
        </p:txBody>
      </p:sp>
      <p:sp>
        <p:nvSpPr>
          <p:cNvPr id="10" name="TextBox 9"/>
          <p:cNvSpPr txBox="1"/>
          <p:nvPr/>
        </p:nvSpPr>
        <p:spPr>
          <a:xfrm>
            <a:off x="7251307" y="4424211"/>
            <a:ext cx="1880818" cy="646331"/>
          </a:xfrm>
          <a:prstGeom prst="rect">
            <a:avLst/>
          </a:prstGeom>
          <a:noFill/>
          <a:ln w="25400">
            <a:solidFill>
              <a:schemeClr val="tx1"/>
            </a:solidFill>
          </a:ln>
        </p:spPr>
        <p:txBody>
          <a:bodyPr wrap="square" rtlCol="0">
            <a:spAutoFit/>
          </a:bodyPr>
          <a:lstStyle/>
          <a:p>
            <a:pPr algn="ctr"/>
            <a:r>
              <a:rPr lang="en-US" dirty="0"/>
              <a:t>with </a:t>
            </a:r>
          </a:p>
          <a:p>
            <a:pPr algn="ctr"/>
            <a:r>
              <a:rPr lang="en-US" dirty="0"/>
              <a:t>both</a:t>
            </a:r>
          </a:p>
        </p:txBody>
      </p:sp>
      <p:sp>
        <p:nvSpPr>
          <p:cNvPr id="12" name="TextBox 11">
            <a:extLst>
              <a:ext uri="{FF2B5EF4-FFF2-40B4-BE49-F238E27FC236}">
                <a16:creationId xmlns:a16="http://schemas.microsoft.com/office/drawing/2014/main" id="{C81DC53A-62C4-6052-312E-8B0B3CC6E809}"/>
              </a:ext>
            </a:extLst>
          </p:cNvPr>
          <p:cNvSpPr txBox="1"/>
          <p:nvPr/>
        </p:nvSpPr>
        <p:spPr>
          <a:xfrm>
            <a:off x="5307269" y="4423697"/>
            <a:ext cx="1944038" cy="646331"/>
          </a:xfrm>
          <a:prstGeom prst="rect">
            <a:avLst/>
          </a:prstGeom>
          <a:noFill/>
          <a:ln w="25400">
            <a:solidFill>
              <a:schemeClr val="tx1"/>
            </a:solidFill>
          </a:ln>
        </p:spPr>
        <p:txBody>
          <a:bodyPr wrap="square" rtlCol="0">
            <a:spAutoFit/>
          </a:bodyPr>
          <a:lstStyle/>
          <a:p>
            <a:pPr algn="ctr"/>
            <a:r>
              <a:rPr lang="en-US" dirty="0"/>
              <a:t>with </a:t>
            </a:r>
          </a:p>
          <a:p>
            <a:pPr algn="ctr"/>
            <a:r>
              <a:rPr lang="en-US" dirty="0"/>
              <a:t>communication</a:t>
            </a:r>
          </a:p>
        </p:txBody>
      </p:sp>
    </p:spTree>
    <p:extLst>
      <p:ext uri="{BB962C8B-B14F-4D97-AF65-F5344CB8AC3E}">
        <p14:creationId xmlns:p14="http://schemas.microsoft.com/office/powerpoint/2010/main" val="95154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Basics</a:t>
            </a:r>
          </a:p>
        </p:txBody>
      </p:sp>
      <p:sp>
        <p:nvSpPr>
          <p:cNvPr id="3" name="Content Placeholder 2"/>
          <p:cNvSpPr>
            <a:spLocks noGrp="1"/>
          </p:cNvSpPr>
          <p:nvPr>
            <p:ph idx="1"/>
          </p:nvPr>
        </p:nvSpPr>
        <p:spPr>
          <a:xfrm>
            <a:off x="1981200" y="1600200"/>
            <a:ext cx="8229600" cy="4908864"/>
          </a:xfrm>
        </p:spPr>
        <p:txBody>
          <a:bodyPr>
            <a:normAutofit lnSpcReduction="10000"/>
          </a:bodyPr>
          <a:lstStyle/>
          <a:p>
            <a:r>
              <a:rPr lang="en-US" sz="2400" dirty="0">
                <a:latin typeface="Calibri" charset="0"/>
              </a:rPr>
              <a:t>Treatments:</a:t>
            </a:r>
          </a:p>
          <a:p>
            <a:pPr lvl="1"/>
            <a:r>
              <a:rPr lang="en-US" b="1" dirty="0">
                <a:latin typeface="Calibri" charset="0"/>
              </a:rPr>
              <a:t>Orthogonal design</a:t>
            </a:r>
          </a:p>
          <a:p>
            <a:pPr lvl="1"/>
            <a:endParaRPr lang="en-US" dirty="0">
              <a:latin typeface="Calibri" charset="0"/>
            </a:endParaRPr>
          </a:p>
          <a:p>
            <a:pPr lvl="1"/>
            <a:endParaRPr lang="en-US" b="1" dirty="0">
              <a:latin typeface="Calibri" charset="0"/>
            </a:endParaRPr>
          </a:p>
          <a:p>
            <a:pPr lvl="1"/>
            <a:endParaRPr lang="en-US" b="1" dirty="0">
              <a:latin typeface="Calibri" charset="0"/>
            </a:endParaRPr>
          </a:p>
          <a:p>
            <a:pPr lvl="1"/>
            <a:r>
              <a:rPr lang="en-US" b="1" dirty="0">
                <a:latin typeface="Calibri" charset="0"/>
              </a:rPr>
              <a:t>Factorial design</a:t>
            </a:r>
          </a:p>
          <a:p>
            <a:pPr lvl="1"/>
            <a:endParaRPr lang="en-US" b="1" dirty="0">
              <a:latin typeface="Calibri" charset="0"/>
            </a:endParaRPr>
          </a:p>
          <a:p>
            <a:pPr marL="457200" lvl="1" indent="0">
              <a:buNone/>
            </a:pPr>
            <a:endParaRPr lang="en-US" dirty="0">
              <a:latin typeface="Calibri" charset="0"/>
            </a:endParaRPr>
          </a:p>
          <a:p>
            <a:pPr lvl="1"/>
            <a:endParaRPr lang="en-US" b="1" dirty="0">
              <a:latin typeface="Calibri" charset="0"/>
            </a:endParaRPr>
          </a:p>
          <a:p>
            <a:pPr lvl="1"/>
            <a:endParaRPr lang="en-US" b="1" dirty="0">
              <a:latin typeface="Calibri" charset="0"/>
            </a:endParaRPr>
          </a:p>
          <a:p>
            <a:pPr lvl="1"/>
            <a:endParaRPr lang="en-US" b="1" dirty="0">
              <a:latin typeface="Calibri" charset="0"/>
            </a:endParaRPr>
          </a:p>
          <a:p>
            <a:pPr lvl="1"/>
            <a:r>
              <a:rPr lang="en-US" b="1" dirty="0">
                <a:latin typeface="Calibri" charset="0"/>
              </a:rPr>
              <a:t>Efficient design</a:t>
            </a:r>
            <a:r>
              <a:rPr lang="en-US" dirty="0">
                <a:latin typeface="Calibri" charset="0"/>
              </a:rPr>
              <a:t>: spend your money carefully (power statistics)</a:t>
            </a:r>
          </a:p>
        </p:txBody>
      </p:sp>
      <p:sp>
        <p:nvSpPr>
          <p:cNvPr id="4" name="TextBox 3"/>
          <p:cNvSpPr txBox="1"/>
          <p:nvPr/>
        </p:nvSpPr>
        <p:spPr>
          <a:xfrm>
            <a:off x="2780681" y="2632731"/>
            <a:ext cx="2195883" cy="646331"/>
          </a:xfrm>
          <a:prstGeom prst="rect">
            <a:avLst/>
          </a:prstGeom>
          <a:noFill/>
          <a:ln w="25400">
            <a:solidFill>
              <a:schemeClr val="tx1"/>
            </a:solidFill>
          </a:ln>
        </p:spPr>
        <p:txBody>
          <a:bodyPr wrap="square" rtlCol="0">
            <a:spAutoFit/>
          </a:bodyPr>
          <a:lstStyle/>
          <a:p>
            <a:pPr algn="ctr"/>
            <a:r>
              <a:rPr lang="en-US" dirty="0"/>
              <a:t>1st price sealed-bid</a:t>
            </a:r>
          </a:p>
          <a:p>
            <a:pPr algn="ctr"/>
            <a:r>
              <a:rPr lang="en-US" dirty="0"/>
              <a:t>auction</a:t>
            </a:r>
          </a:p>
        </p:txBody>
      </p:sp>
      <p:sp>
        <p:nvSpPr>
          <p:cNvPr id="5" name="TextBox 4"/>
          <p:cNvSpPr txBox="1"/>
          <p:nvPr/>
        </p:nvSpPr>
        <p:spPr>
          <a:xfrm>
            <a:off x="5578723" y="2633245"/>
            <a:ext cx="2122851" cy="646331"/>
          </a:xfrm>
          <a:prstGeom prst="rect">
            <a:avLst/>
          </a:prstGeom>
          <a:noFill/>
          <a:ln w="25400">
            <a:solidFill>
              <a:schemeClr val="tx1"/>
            </a:solidFill>
          </a:ln>
        </p:spPr>
        <p:txBody>
          <a:bodyPr wrap="square" rtlCol="0">
            <a:spAutoFit/>
          </a:bodyPr>
          <a:lstStyle/>
          <a:p>
            <a:pPr algn="ctr"/>
            <a:r>
              <a:rPr lang="en-US" dirty="0"/>
              <a:t>2</a:t>
            </a:r>
            <a:r>
              <a:rPr lang="en-US" baseline="30000" dirty="0"/>
              <a:t>nd</a:t>
            </a:r>
            <a:r>
              <a:rPr lang="en-US" dirty="0"/>
              <a:t> price sealed-bid</a:t>
            </a:r>
          </a:p>
          <a:p>
            <a:pPr algn="ctr"/>
            <a:r>
              <a:rPr lang="en-US" dirty="0"/>
              <a:t>auction</a:t>
            </a:r>
          </a:p>
        </p:txBody>
      </p:sp>
      <p:sp>
        <p:nvSpPr>
          <p:cNvPr id="6" name="TextBox 5"/>
          <p:cNvSpPr txBox="1"/>
          <p:nvPr/>
        </p:nvSpPr>
        <p:spPr>
          <a:xfrm>
            <a:off x="8316962" y="2632731"/>
            <a:ext cx="1893838" cy="646331"/>
          </a:xfrm>
          <a:prstGeom prst="rect">
            <a:avLst/>
          </a:prstGeom>
          <a:noFill/>
          <a:ln w="25400">
            <a:solidFill>
              <a:schemeClr val="tx1"/>
            </a:solidFill>
          </a:ln>
        </p:spPr>
        <p:txBody>
          <a:bodyPr wrap="square" rtlCol="0">
            <a:spAutoFit/>
          </a:bodyPr>
          <a:lstStyle/>
          <a:p>
            <a:pPr algn="ctr"/>
            <a:r>
              <a:rPr lang="en-US" dirty="0"/>
              <a:t>English </a:t>
            </a:r>
          </a:p>
          <a:p>
            <a:pPr algn="ctr"/>
            <a:r>
              <a:rPr lang="en-US" dirty="0"/>
              <a:t>auction</a:t>
            </a:r>
          </a:p>
        </p:txBody>
      </p:sp>
      <p:sp>
        <p:nvSpPr>
          <p:cNvPr id="7" name="TextBox 6"/>
          <p:cNvSpPr txBox="1"/>
          <p:nvPr/>
        </p:nvSpPr>
        <p:spPr>
          <a:xfrm>
            <a:off x="5307269" y="3777366"/>
            <a:ext cx="1944038" cy="646331"/>
          </a:xfrm>
          <a:prstGeom prst="rect">
            <a:avLst/>
          </a:prstGeom>
          <a:noFill/>
          <a:ln w="25400">
            <a:solidFill>
              <a:schemeClr val="tx1"/>
            </a:solidFill>
          </a:ln>
        </p:spPr>
        <p:txBody>
          <a:bodyPr wrap="square" rtlCol="0">
            <a:spAutoFit/>
          </a:bodyPr>
          <a:lstStyle/>
          <a:p>
            <a:pPr algn="ctr"/>
            <a:r>
              <a:rPr lang="en-US" dirty="0"/>
              <a:t>Baseline</a:t>
            </a:r>
          </a:p>
          <a:p>
            <a:pPr algn="ctr"/>
            <a:endParaRPr lang="en-US" dirty="0"/>
          </a:p>
        </p:txBody>
      </p:sp>
      <p:sp>
        <p:nvSpPr>
          <p:cNvPr id="8" name="TextBox 7"/>
          <p:cNvSpPr txBox="1"/>
          <p:nvPr/>
        </p:nvSpPr>
        <p:spPr>
          <a:xfrm>
            <a:off x="7251307" y="3777880"/>
            <a:ext cx="1880818" cy="646331"/>
          </a:xfrm>
          <a:prstGeom prst="rect">
            <a:avLst/>
          </a:prstGeom>
          <a:solidFill>
            <a:schemeClr val="tx1"/>
          </a:solidFill>
          <a:ln w="25400">
            <a:solidFill>
              <a:schemeClr val="tx1"/>
            </a:solidFill>
          </a:ln>
        </p:spPr>
        <p:txBody>
          <a:bodyPr wrap="square" rtlCol="0">
            <a:spAutoFit/>
          </a:bodyPr>
          <a:lstStyle/>
          <a:p>
            <a:pPr algn="ctr"/>
            <a:r>
              <a:rPr lang="en-US" dirty="0"/>
              <a:t>with </a:t>
            </a:r>
          </a:p>
          <a:p>
            <a:pPr algn="ctr"/>
            <a:r>
              <a:rPr lang="en-US" dirty="0"/>
              <a:t>competition</a:t>
            </a:r>
          </a:p>
        </p:txBody>
      </p:sp>
      <p:sp>
        <p:nvSpPr>
          <p:cNvPr id="10" name="TextBox 9"/>
          <p:cNvSpPr txBox="1"/>
          <p:nvPr/>
        </p:nvSpPr>
        <p:spPr>
          <a:xfrm>
            <a:off x="7251307" y="4424211"/>
            <a:ext cx="1880818" cy="646331"/>
          </a:xfrm>
          <a:prstGeom prst="rect">
            <a:avLst/>
          </a:prstGeom>
          <a:noFill/>
          <a:ln w="25400">
            <a:solidFill>
              <a:schemeClr val="tx1"/>
            </a:solidFill>
          </a:ln>
        </p:spPr>
        <p:txBody>
          <a:bodyPr wrap="square" rtlCol="0">
            <a:spAutoFit/>
          </a:bodyPr>
          <a:lstStyle/>
          <a:p>
            <a:pPr algn="ctr"/>
            <a:r>
              <a:rPr lang="en-US" dirty="0"/>
              <a:t>with </a:t>
            </a:r>
          </a:p>
          <a:p>
            <a:pPr algn="ctr"/>
            <a:r>
              <a:rPr lang="en-US" dirty="0"/>
              <a:t>both</a:t>
            </a:r>
          </a:p>
        </p:txBody>
      </p:sp>
      <p:sp>
        <p:nvSpPr>
          <p:cNvPr id="12" name="TextBox 11">
            <a:extLst>
              <a:ext uri="{FF2B5EF4-FFF2-40B4-BE49-F238E27FC236}">
                <a16:creationId xmlns:a16="http://schemas.microsoft.com/office/drawing/2014/main" id="{C81DC53A-62C4-6052-312E-8B0B3CC6E809}"/>
              </a:ext>
            </a:extLst>
          </p:cNvPr>
          <p:cNvSpPr txBox="1"/>
          <p:nvPr/>
        </p:nvSpPr>
        <p:spPr>
          <a:xfrm>
            <a:off x="5307269" y="4423697"/>
            <a:ext cx="1944038" cy="646331"/>
          </a:xfrm>
          <a:prstGeom prst="rect">
            <a:avLst/>
          </a:prstGeom>
          <a:noFill/>
          <a:ln w="25400">
            <a:solidFill>
              <a:schemeClr val="tx1"/>
            </a:solidFill>
          </a:ln>
        </p:spPr>
        <p:txBody>
          <a:bodyPr wrap="square" rtlCol="0">
            <a:spAutoFit/>
          </a:bodyPr>
          <a:lstStyle/>
          <a:p>
            <a:pPr algn="ctr"/>
            <a:r>
              <a:rPr lang="en-US" dirty="0"/>
              <a:t>with </a:t>
            </a:r>
          </a:p>
          <a:p>
            <a:pPr algn="ctr"/>
            <a:r>
              <a:rPr lang="en-US" dirty="0"/>
              <a:t>communication</a:t>
            </a:r>
          </a:p>
        </p:txBody>
      </p:sp>
    </p:spTree>
    <p:extLst>
      <p:ext uri="{BB962C8B-B14F-4D97-AF65-F5344CB8AC3E}">
        <p14:creationId xmlns:p14="http://schemas.microsoft.com/office/powerpoint/2010/main" val="277298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Basics</a:t>
            </a:r>
          </a:p>
        </p:txBody>
      </p:sp>
      <p:sp>
        <p:nvSpPr>
          <p:cNvPr id="3" name="Content Placeholder 2"/>
          <p:cNvSpPr>
            <a:spLocks noGrp="1"/>
          </p:cNvSpPr>
          <p:nvPr>
            <p:ph idx="1"/>
          </p:nvPr>
        </p:nvSpPr>
        <p:spPr/>
        <p:txBody>
          <a:bodyPr>
            <a:normAutofit/>
          </a:bodyPr>
          <a:lstStyle/>
          <a:p>
            <a:r>
              <a:rPr lang="en-US" i="1" dirty="0">
                <a:latin typeface="Calibri" charset="0"/>
              </a:rPr>
              <a:t>Beginners mistakes to avoid:</a:t>
            </a:r>
          </a:p>
          <a:p>
            <a:pPr lvl="1"/>
            <a:r>
              <a:rPr lang="en-US" dirty="0">
                <a:latin typeface="Calibri" charset="0"/>
              </a:rPr>
              <a:t>Design too complex across cells (3x2x4) with too few observations per cell</a:t>
            </a:r>
          </a:p>
          <a:p>
            <a:pPr lvl="1"/>
            <a:r>
              <a:rPr lang="en-US" dirty="0">
                <a:latin typeface="Calibri" charset="0"/>
              </a:rPr>
              <a:t>Experimental predictions that are too close together </a:t>
            </a:r>
          </a:p>
        </p:txBody>
      </p:sp>
    </p:spTree>
    <p:extLst>
      <p:ext uri="{BB962C8B-B14F-4D97-AF65-F5344CB8AC3E}">
        <p14:creationId xmlns:p14="http://schemas.microsoft.com/office/powerpoint/2010/main" val="205828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AU">
                <a:latin typeface="Calibri" charset="0"/>
                <a:ea typeface="MS PGothic" charset="0"/>
              </a:rPr>
              <a:t>One Shot vs. Repeated Interactions</a:t>
            </a:r>
            <a:endParaRPr lang="en-US">
              <a:latin typeface="Calibri" charset="0"/>
              <a:ea typeface="MS PGothic" charset="0"/>
            </a:endParaRPr>
          </a:p>
        </p:txBody>
      </p:sp>
      <p:sp>
        <p:nvSpPr>
          <p:cNvPr id="41986" name="Content Placeholder 2"/>
          <p:cNvSpPr>
            <a:spLocks noGrp="1"/>
          </p:cNvSpPr>
          <p:nvPr>
            <p:ph sz="quarter" idx="1"/>
          </p:nvPr>
        </p:nvSpPr>
        <p:spPr/>
        <p:txBody>
          <a:bodyPr>
            <a:normAutofit/>
          </a:bodyPr>
          <a:lstStyle/>
          <a:p>
            <a:r>
              <a:rPr lang="en-AU">
                <a:latin typeface="Calibri" charset="0"/>
                <a:ea typeface="MS PGothic" charset="0"/>
              </a:rPr>
              <a:t>Pro One-Shot </a:t>
            </a:r>
          </a:p>
          <a:p>
            <a:pPr lvl="1"/>
            <a:r>
              <a:rPr lang="en-AU">
                <a:latin typeface="Calibri" charset="0"/>
                <a:ea typeface="MS PGothic" charset="0"/>
              </a:rPr>
              <a:t>Strong incentives for decision </a:t>
            </a:r>
          </a:p>
          <a:p>
            <a:pPr lvl="1"/>
            <a:r>
              <a:rPr lang="en-AU">
                <a:latin typeface="Calibri" charset="0"/>
                <a:ea typeface="MS PGothic" charset="0"/>
              </a:rPr>
              <a:t>No strategic spillovers across periods </a:t>
            </a:r>
          </a:p>
          <a:p>
            <a:pPr lvl="1"/>
            <a:r>
              <a:rPr lang="en-AU">
                <a:latin typeface="Calibri" charset="0"/>
                <a:ea typeface="MS PGothic" charset="0"/>
              </a:rPr>
              <a:t>Easy to perform and short</a:t>
            </a:r>
          </a:p>
          <a:p>
            <a:r>
              <a:rPr lang="en-AU">
                <a:latin typeface="Calibri" charset="0"/>
                <a:ea typeface="MS PGothic" charset="0"/>
              </a:rPr>
              <a:t>Pro repetitions</a:t>
            </a:r>
          </a:p>
          <a:p>
            <a:pPr lvl="1"/>
            <a:r>
              <a:rPr lang="en-AU">
                <a:latin typeface="Calibri" charset="0"/>
                <a:ea typeface="MS PGothic" charset="0"/>
              </a:rPr>
              <a:t>Learning </a:t>
            </a:r>
          </a:p>
          <a:p>
            <a:pPr lvl="1"/>
            <a:r>
              <a:rPr lang="en-AU">
                <a:latin typeface="Calibri" charset="0"/>
                <a:ea typeface="MS PGothic" charset="0"/>
              </a:rPr>
              <a:t>Possible to observe dynamics, e.g., convergence to equilibrium </a:t>
            </a:r>
          </a:p>
          <a:p>
            <a:pPr lvl="1"/>
            <a:r>
              <a:rPr lang="en-AU">
                <a:latin typeface="Calibri" charset="0"/>
                <a:ea typeface="MS PGothic" charset="0"/>
              </a:rPr>
              <a:t>More observations</a:t>
            </a:r>
            <a:endParaRPr lang="en-US">
              <a:latin typeface="Calibri" charset="0"/>
              <a:ea typeface="MS PGothic" charset="0"/>
            </a:endParaRPr>
          </a:p>
        </p:txBody>
      </p:sp>
    </p:spTree>
    <p:extLst>
      <p:ext uri="{BB962C8B-B14F-4D97-AF65-F5344CB8AC3E}">
        <p14:creationId xmlns:p14="http://schemas.microsoft.com/office/powerpoint/2010/main" val="7815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de-CH" dirty="0">
                <a:ea typeface="+mj-ea"/>
                <a:cs typeface="+mj-cs"/>
              </a:rPr>
              <a:t>People you should know</a:t>
            </a:r>
          </a:p>
        </p:txBody>
      </p:sp>
      <p:pic>
        <p:nvPicPr>
          <p:cNvPr id="77826" name="Picture 2" descr="http://www.nobelprize.org/nobel_prizes/economic-sciences/laureates/2002/kahneman.jpg"/>
          <p:cNvPicPr>
            <a:picLocks noChangeAspect="1" noChangeArrowheads="1"/>
          </p:cNvPicPr>
          <p:nvPr/>
        </p:nvPicPr>
        <p:blipFill>
          <a:blip r:embed="rId3" cstate="print"/>
          <a:srcRect/>
          <a:stretch>
            <a:fillRect/>
          </a:stretch>
        </p:blipFill>
        <p:spPr bwMode="auto">
          <a:xfrm>
            <a:off x="7630699" y="2216317"/>
            <a:ext cx="1187381" cy="1663800"/>
          </a:xfrm>
          <a:prstGeom prst="rect">
            <a:avLst/>
          </a:prstGeom>
          <a:noFill/>
        </p:spPr>
      </p:pic>
      <p:sp>
        <p:nvSpPr>
          <p:cNvPr id="77828" name="AutoShape 4" descr="data:image/jpeg;base64,/9j/4AAQSkZJRgABAQAAAQABAAD/2wCEAAkGBxQSEhUUEhQVFBQUFxQUFhQVFBQUFBcUFBUXFhQUFBQYHCggGBolHRQUITEhJSkrLi4uFx8zODMsNygtLisBCgoKDg0OGhAQGiwlHyQsLCwsLCwsLCwsLCwsLCwsLCwsLCwsLCwsLCwsLCwsLCwsLCwsLCwsLCwsLCwsLCwsLP/AABEIAPsAyQMBIgACEQEDEQH/xAAcAAACAgMBAQAAAAAAAAAAAAACAwEGBAUHAAj/xABBEAACAQIEAggEBAUCAwkAAAABAgADEQQSITEFQQYTIlFhcYGRB7HB8BQyQqFSYnKS0SOCM6LhFSRDY3ODo8LS/8QAGQEBAQEBAQEAAAAAAAAAAAAAAAECAwQF/8QAJBEBAQACAwEAAgEFAQAAAAAAAAECEQMhMRIEQVEiMoGx8BP/2gAMAwEAAhEDEQA/AOS5ZISNtPZYUAWTaGFhZYAWnrQ7SIAFZ7JGWkwFZJ7LDMiBFp7LJAk2gLIgWjCIJWABEi0O09aAoiRaMKzxWAu0EiMtIIgKMExpWARAWZFoZEi0BZEi0YRBtA2whgSQsKAIE9aTJAhQ5JGSNAniIACEE8I6hQLEAC5OgA3Jl34d0bWjTDViM2+UW+u/nMZZSNY42qXhuGu+wIHeRpNjhsNRpGzjOw79R6CbvG8UZbqgAXvtc6d0wUweY3J35gC1vWcrybdpxaZOB4rTBs1FSPID3teblOG4euBeggvtYgH0Nt4PB+FZbGysPDT/ACPlLNhsOu6oB/Kw0nP6rWopXEugq27AdT42I9xKfxTg9SgbOptyaxtOzVazj/w7f3MPQgTUY/GkggoSOauA6/uJZy2M3i25BlkWli4zwtCS1MZP5RqPQbiaCpTKmxnoxzmXjjlhcfSmEGNIi5tgBkQ7SCIAGAwjbQSICSIJjSsEiAoyIwiRaBucsnLHWgkQoMk8FjBJtAXJVYzJDQQLV0FwALmow2B1P6RzIvzm1x+MFZyirztc9/vMfo1Vy4aoTyAHqbmbnobwnsCrUGr6he4Hn6zx55br28eGo0mJ4Q2hK6n7P+JsuE4HTIw0tod9Qf8Ap4y14zBhyBba8ZhuHgDbb6zEldLrTCw3CwLHUHYsvfy85nZWXezDvG/qJkBCnl9N5OIoXXMhtp96c5vTjfWn4nXYDQgeImgrYqpm7TAjn5fMyzVcOSL2F+em802OwyDy8Zzy361j/Ct8YRah5A8ipI9O6VHiGENuRIPL70lt4pSGpVjpy0uPfcSu1K4vZx2tr7XHKawuruJnNzSv5YJSZmNp5W8DqPWY89su48dmqUVgkRjQCJULMGMgkQFmAY7LBZYCTBjCINoFiCwhTnlEYIUspItGMs8EgConn0BjQkXihZT6fOZy8anq29HADhnB2ZtfIEX+c6Dgkyqo55ROUcAxRVSO9wPcr/idgodrUdwngy9fQw8NpDW8zKQHzmL1OmkmnVnTG6Zym2VkudIl6eUeH0Ox++6Mw5Pr9IxhLtm4tc6biVbi+hNtuY+9pbcd+W6625c/SU/i9XMM6f7hOPJdN8eG1V4hWF9/Q72mj4io0ZdRr+x/6zd8QObYazVPT0PLW/eNeYlwqZxqK3aW/dp5CY9pmmie1ry5bb7mY2We3jvTxck7JZYJWOKwSJ0YY7LBtHOIFoQqeIhkSCICWEC0cwgWgWYU5OWNAkFYUAEK0IJGKsKTki69O4mWYp9j6yXuEe4f2duVRT+4tOu8JcgC+xA/e84/gw120sDkOpsR2u727p0Knxt0QWembW2pkW9WqG/tPFnJPXv4ruadAogWkfh13E50enlSke0vWC9jlyqQbXtqd7Te8E6bUK+gzK3OnkZ3t/EFQE231lmtL3tbaaASazqBckKO8mwlU6VcZemMtInRczW7LdokKpJ1Udnfc3FtjKLSxmKzM5GcqMwsCz+N3Y6j/Ely1daamG59fp1eqaZ2db/1Agyv4zh46wspurCzAba6Xmj4b0grVVzLTqDLuGFvMq1yJssY9V0V0cU3YhSzpmIVgdCuYAkME11A9ZmyW6s0Tcn1O4rPSZEoc+235EGrML93IeMw8LhOsUMos1u0h0t3+csOE4DTXtEtUqMe1WqEs7EeJ/KN9BYQuOIqBWUgVNVA3DMNbG3kZcZNdMZ/Vy7VDiXD1XYWJ1IzaftpK/Vp2MvXFwGXMF/MLi+4P6lHiPpKfj7Egg8vsTvxPNyxgtFmOKxbCehwJaAY4iARCFEQTGMItoAGRaTPWgW20kLCRY0LDRYE9lj8kkJAR1ckUwdDGkQQIGF+HWmQiXy9nmSbXvbX195aafAjnQ6kaXAazea+80TWHaIuBuL2JHMXsbS/8D4iaqrloO66a3p292I+U8vNj29v41Yy9F8Ln6zIS55aEA950nuiPCuox1QroophbE65i2bUeTCWUirstJUvzdwbf7FGvuIrgOFXOXuTqQSd2N+0333CYttdpjJLqG8cwgaqlXkoCvpc5MwN7dwO/gTG1eH2OZMoB7gLEec2NSwN7bxC4W11p1Gp88nZIF/4QQbDyixJdMY4Itodu4be8xsXQGZV7jnI8ACQT3a2Hjr3TZDh5366ofYD2E1tWn1bWBvf7Mli+/tqeKuR2VGp1sIlOEGpZnvmvn9jMxaH+trsLfKbeibEm17CwN9PH12mZFuWrKovTfCGmyqmikAkffrKHWTWdC6aYq6O3MsEXvCjQmc/M9XFNR4efLeRBWKcTKZYhxOzgQRAIjSIJEBRWJdZkERdSEY5EiHaRAvK0ofVRopwssNEBJNowieCwBVJPVwwsIIYGOyS09AcXYNTP6W08jr/AJleKTK4FVKV17nsp9b2+X7zjzTrb0fj3+rVXji+OcAhOQzMRvlGyjxP+Zqui/Smk10a4cE6EEXBJ1E26Koz5rAaE+WX795pqnDsJVPbKX1G4uCPEec8+r69eXJPNNtxLpRTBARWqnktMZm/wPW0yMJVfEjM1OpQKaoz2DXPgCbjwMxOEYahhvyZQpI1Ft7aazbHjFJR2mFv28pffaz9Wf2xGFx7ao+jrv3HxHhEPrVBPcbXh49lcCrT3FhfkV/UPr6RbJ/qL4An795K19SzcYuJFql/v71lM4p0oxGGx1ZVs9DKqlGNsr5b5lPI9oX9JaMTiAah/hXUny1M59jKDVMZVDA2qBKovswIykemX9jGPtZ5NyQrivETWObzsPPeathNhiuHmncDZdD4TBM9mOtdPBlvfYCIp1mREsJpljMsWRMlliiIQgxbiPcRRhGORItGtBtA6OViyI0CMVIaYnVyQkzOrnurgYwWMURhSLIMDxAi8vaUroQdPPcfuBGCQVmcpuaaxy+bKuVSjTxFEs+xGXfmdvnMXDcDw6sENMJ3EEgN4jXeYHCeIlqeS1iHW48iCPPS0txRbAnUGeKblfRxuu4xqPDcPoLm3dmYa/3TY4fB0/0ooXvsLkz1Civ2Bb5TIC+03upbb+ykpLcgaX1ty9Ji4pgrFr6BT9P8RuLPjYiaLiWI1sWGUam3Pw+++Yt0mmrrKSAg/M57R89bffhMjplgOqwNPEqhZqCszAfm6l2ud+4WPlebTo1wg1HDODr2jfkp+RO3leXDHYcMCCAQRa1tLbWtO3Bh7a4fk8mtYx81P0mSqx0Zb99tvHWNbXabj4g/Dmngqf4qhUIp58jUX1IZr26tuY8Dy5yl8G4jYim+36T3fymer51Hk+t+t1aCwjLQSJFJZYl1mSRE1BCMZothHMIDCBjsJFobCDaEdOVIeSNAE9aGiGSQsyQsk04CQsM0hCAhgQrEanaBlmc6THZYGLVot+ZDZhqDyNuR8JaeF8aWqgDdh1tmU7g/USsYvFpRQvUYKo3J+Q7zKTQ45UxVeoU7IVR1a/y3N83if2nLk4/ruOvFy/N1XdKHE0GmdT6i/tG1uJKove04mOIuykDOtRTsQNP6SIeHwWIravUe3cWJHtPPevXsl+vHRuI8VLEm4VBuxNgB5yOj/Cmr1MwBYbjNcD+phyHh9nUdDui3XVBc5sljY3Kr/MR3zsfD8EtJQqDzPMnvMvHh99/pz5eX/wA5r9/6RgcGKS5Rqd2bmT3w6gj2iqhABJNgASTyAG5nsk0+fbu7rinx44l2qOGU/lBrOP5muqetg/vOPdXeWfptxf8AF4utW5O5y+CL2U8tAPczQhZ00jOwPF7ACoCbaZh9RNjSxaP+Vh5bH2MroXWeMnyu1oiqgmgp4hl2Yj1Pyj04i/Ox8x/iT5NtiRAYTHTiAO4t+8cHB2IMmgtxAtGuIu0Dqq04YWPCSckNEhYYSMhCQIKT3VzXcY6SYfD36yoC38C9pvYbesoXGendardaI6lO/eofXYekuja/8W4xQwy3quFPJd2Pko1lF4t0+ZrjD0wo/ifVv7RoJT6rliSxLE7kkkn1MDLGmdnY7H1axzVXZz4nQeQ2EtPwy4eamJzfp0T1Ov0lTRJ2H4T8NFPDpXeygtVqFjyROzc+HZMaItPEeiFN0NRStNwLFmsFPdmv85g8P4E+VVd8PSZmAXNXRr5ja6hfz35C4v4SkdL+kdbiNfqLdXQzsBTI1FKlZjVc6gObE7aCwG+qeAcGWu9PEMjLhaFqbs2SoQKYz2YBeyCCBcgjW97zF4Mc+67Y/kZ4zUfQ3AeCU8JT6umD3sx/M7c2Y/TYTaTkfQf4kOWK4lf+7FglNwGNSne4AOn+ogsLkarfYj8vWlYEAggg6gjUEHYgzXz89ONtvdeaUb4u8b/DYB0U2qYg9UvflOtU/wBun+4S9GfPPxf41+Ix7Uwbphh1S92feoffT/ZNYztFCq6mDljKggibCWEAiOcRcALQYxoEgmQZKrPWlBLiWHO/nrD/ABx7hEW0g2k0O8AyCYapJyTDbFxWKWkjO5sqi5M5d0h6Y165K0yaVLay6MR/M30EsHxNxxAp0Rsb1G8QNFHvec9C6yyM2lhIWWNtBtKheWeIkg62g1TAbhlvcz6X6P8AR8JhaVEjspTpq3jYAsPUz566O4fNVpLvmq01t/U4H1n1ebKo5C9z5DW59pL4scq6a4XCUcexq5h1mHYMKZdWLVcyoAV01FJr5tLKJUuFcVxCLTpUMmZ6jogZRlpqtgzNlGYnMSe1cALtNh0s6R0Ma9Os2ZX/ABD0hTU9o4VVOSqMwtmLE91r2tzlr+HOFwuLrdb1md8KAEBDK5Dj8zgk3AtlAzNzJOoE6SaxRufh90HXCUg1X85FwhNwLgXYja+mltge8mW/A4fqhZLlSb5SdAD/AA93faZJ1hDacrdqw+O8VXDYatiDYikjt5so0XzLWE+V61VnZmc3ZiWY97Mbk+5nZvjjxQU8NTwy6Gu+dwOdOlY6+bFP7Zxabx8QJES5tvHGKYa3mgo3O+nhz9YMYxgSCGgCSxnkECbTxXl37+UYqwUN7n28htACqYqNYQLQjvs8EkiETYEnYAk+QnN0cb6a441sXVPJD1S+Smx/cmaJRMjGVc71HH6nZh5MxI+cUJtgJnlWeaRTbT3+cAalohjrGOYsbyC19B6ObGYVe+vSPswP0nfPiHinXCilR/4uJqU8Mm9h1hs7E8rIH18pxL4Y083EsGP5yf7abt9JffipxmuMbhlwurYa1ZkNsrtUzdlrkaBEYnX9cv7gpnGajq6E4IU8Sz0xQNFGAK0zuKOqvdiDmHMDkZZsHi8Zgq4xFRRiUqFcopKBV7dPrQezTGgUkWOmp23iP+zsTjyHqVVw+R8opotyqonWKA6uSf8AinQt49wjGwWOrLhqT1BTpjJlZHpdYoe1JL5WDuAHAA7mN9tO3V/hl17guO6+jTq5WTOoJRgQyn9SsDrcG49Jn31lZ6BYJsPQ6l6hqMLVbm+gqlhl1JJ1Rjfxm34vxFcPQq1m2pU6lQ+OVb29dp5sp3puOC/Fbin4jiVUA3WiFor/ALdX/wCZmHpKmZD1mdmdzdnJZj3sxuT7kyDOsQDGLJhNrFMJB4xJa5h1Ty9/v72gWgeIh0xBjKYgTVNlPjoPWRawi3e7W7tfv94bGEA0C0Nou8D6BUTVdMsR1eCrsNDkKjzbs/WbdJTfipjcuGSkN6ri/wDSna+eWc3SuXX7J9JIkKbq3lPKdJth4wNoUGp/iApjIp7yTPUhrIOhfCSnfimG/lFVv/icfWY/HQ2P4lXJqqKdSoxVMy526tCtEov6hZV9zEdBseMPXqVibdXhsSwJ07RTKv7sJq+H8OpdX1jV7EVFRawzm2RWayoLNfsoAeVwZr9iyUcBUwtStRoY2nRQmmjJUq5HbNSRmYqFOUXqEXFjYWJ0llTouq4WnXWtlYrhyrlgtIO7AM3WAXAGtuYtNP0S4BhMQtSpUrGt1blqlQl6RyFAb1Fc3tmzdrv0v3jgKNDLSR8bmW6M1I06yoCxGcAk5VOrXadsb/2mHROgWJc18R1uJp4hmpp+RyxApGwP5QAP9XlzBmJ8aeLdVgUog9rENY/+mhDt+4QesPgvDKOExaimbNUoYjMC2clespGmRyAsHsefebSi/GPinXcQFIG64amqf+4/bf8AY0x6Tjl3ltqeKSshjJJgMZVCYBMkmKqn9/v785EBe+sICQohwqCITtYTyiY2NflCJww0J742BT2jIggwLQzB+9oH0Cs5Z8VsTmxVNOVOmD6ux/8AyJ1MTjPxCrZsfV/lyJ7ID9ZiN1oUHPwkLtILFfIwUOk0yYsXU3hiBUgLYT1HeSxnqO8g22EVWdFqNlVioN7BT2gQrknRTbfymfw2hgvxAUs1iXS7Zfw98rKpLk5rXynN3m+g1mspNTBHWoXW35VbIc3LtWNvYzfVMZghhqa5GLZmzUxpVVU60rnq2Fxd0OncdrTcRk4tMAtapZqtgyKooLTamFWmgYhmIzEsH12O/OWRqWA/BK4ZM7ighy2NdSrr1xNK9g2UN2tjcamarojxXAojl06tkY1ESoOuZs1NVHVvkFjcbG2hvfeYeCx2DQ0v9GrdOrLMaoIuGUsSmU3Fr6XG4E6T/KLJ0TrYWni0NJ62zX61EVcgGYm6te9gdCO+c94jjziK1Wu171qj1NdwGJKr6Cw9Jc+nXFcKKaDCZSxWuM1JerW+IKL2rgEkUxU05EiUFJnPu7WDJgGEximmB4xTan9oRNhIS0AlkwrQRAm81+Ia7TNrOJry3akqsylJYxSNCLQhhOkXCUwJR9CqZwjpRixUxddxsajAH+ns/wD1naeJ4nq6NV/4EdvZTOBnXfUnfz5zEbpqtcWiacixElTKydaLeEDIc7ShZhUd5DT1HeQWPo5xCnQrLUq5sqq2ijMS2hVddr235aTLwHEkp1KdSrhOqXVWrAVSxNWiwzAEhWuHz2te17cpp8EzB1KIlQgMctRVdCFBZiVbTQAmWB+kRxCUqdDDrUamhZ1qKtVbqipmpICNgPPtWt39Ig8TxWnWrVHTBdcHqACo3XXZaVNFy2p/l7Kg2voG1m6fpJh6mCpUVpNUqkYem1GzKCKJWwFQEswYqLAXPa99Xw3pR+EWtRrYcJW7RVaQSmgL00BFRQdNFVri97kWEbhcbWpBKzYGgqUzQbOtHq9CyVEK1LntMFGtjbMdBeakRXeP4tHKqmHFCxYmzVGv+nLZ9BYg7D5TXgzZdLeKrisU1SmGCWVFD2zWUa3sSNyefdNZMW9qlmiyZLGLJkVP0+f384YEFR9/OMhAlfSARDJinaFIrtMcbxlWBTW8yHKYRMXcQ0XvgMG0D2hPFyjtnS97YHEH/wAph7i04nOx9PG/7hW8lH/Os42JItTaLOhjuUS+8tQxTPOdJCyH2kHnk094P3+0JN4Gxw2IZCCouSHXa+jqVJsO4EmWv/tLG4eqr4mmKyt1q9WgpgkU+yzK1NSVAL6X0OundTjWZAGUkML2I32sf2JHrL38Q+JVaFeiKLmmGo5jl0JZnJJvuNVHlabn8IxafEMdXDVqSotMtVqEZaTBRSCuc3WAlrDJY21O1pl0ul9RqVGglAJUBp3d9Ubq0FJCEYWA2vckXEy+jeKerwrGVajF6i9eodtTl6mmtj36ADWUbE9IsTVRles5VrZlvZTqp1A03RfYTURhGsXZnO7sznlqxJOnLeEYqntDaYVDGQv39JDTwO/rIpkm8C8m8ohjEu0N4lpAmoYtXtCaQgmRkUwI2JWGJQTRcJjFXgf/2Q=="/>
          <p:cNvSpPr>
            <a:spLocks noChangeAspect="1" noChangeArrowheads="1"/>
          </p:cNvSpPr>
          <p:nvPr/>
        </p:nvSpPr>
        <p:spPr bwMode="auto">
          <a:xfrm>
            <a:off x="1679575" y="-2560638"/>
            <a:ext cx="4267200" cy="5334001"/>
          </a:xfrm>
          <a:prstGeom prst="rect">
            <a:avLst/>
          </a:prstGeom>
          <a:noFill/>
        </p:spPr>
        <p:txBody>
          <a:bodyPr vert="horz" wrap="square" lIns="91440" tIns="45720" rIns="91440" bIns="45720" numCol="1" anchor="t" anchorCtr="0" compatLnSpc="1">
            <a:prstTxWarp prst="textNoShape">
              <a:avLst/>
            </a:prstTxWarp>
          </a:bodyPr>
          <a:lstStyle/>
          <a:p>
            <a:endParaRPr lang="de-CH"/>
          </a:p>
        </p:txBody>
      </p:sp>
      <p:sp>
        <p:nvSpPr>
          <p:cNvPr id="77830" name="AutoShape 6" descr="data:image/jpeg;base64,/9j/4AAQSkZJRgABAQAAAQABAAD/2wCEAAkGBxQSEhUUEhQVFBQUFxQUFhQVFBQUFBcUFBUXFhQUFBQYHCggGBolHRQUITEhJSkrLi4uFx8zODMsNygtLisBCgoKDg0OGhAQGiwlHyQsLCwsLCwsLCwsLCwsLCwsLCwsLCwsLCwsLCwsLCwsLCwsLCwsLCwsLCwsLCwsLCwsLP/AABEIAPsAyQMBIgACEQEDEQH/xAAcAAACAgMBAQAAAAAAAAAAAAACAwEGBAUHAAj/xABBEAACAQIEAggEBAUCAwkAAAABAgADEQQSITEFQQYTIlFhcYGRB7HB8BQyQqFSYnKS0SOCM6LhFSRDY3ODo8LS/8QAGQEBAQEBAQEAAAAAAAAAAAAAAAECAwQF/8QAJBEBAQACAwEAAgEFAQAAAAAAAAECEQMhMRIEQVEiMoGx8BP/2gAMAwEAAhEDEQA/AOS5ZISNtPZYUAWTaGFhZYAWnrQ7SIAFZ7JGWkwFZJ7LDMiBFp7LJAk2gLIgWjCIJWABEi0O09aAoiRaMKzxWAu0EiMtIIgKMExpWARAWZFoZEi0BZEi0YRBtA2whgSQsKAIE9aTJAhQ5JGSNAniIACEE8I6hQLEAC5OgA3Jl34d0bWjTDViM2+UW+u/nMZZSNY42qXhuGu+wIHeRpNjhsNRpGzjOw79R6CbvG8UZbqgAXvtc6d0wUweY3J35gC1vWcrybdpxaZOB4rTBs1FSPID3teblOG4euBeggvtYgH0Nt4PB+FZbGysPDT/ACPlLNhsOu6oB/Kw0nP6rWopXEugq27AdT42I9xKfxTg9SgbOptyaxtOzVazj/w7f3MPQgTUY/GkggoSOauA6/uJZy2M3i25BlkWli4zwtCS1MZP5RqPQbiaCpTKmxnoxzmXjjlhcfSmEGNIi5tgBkQ7SCIAGAwjbQSICSIJjSsEiAoyIwiRaBucsnLHWgkQoMk8FjBJtAXJVYzJDQQLV0FwALmow2B1P6RzIvzm1x+MFZyirztc9/vMfo1Vy4aoTyAHqbmbnobwnsCrUGr6he4Hn6zx55br28eGo0mJ4Q2hK6n7P+JsuE4HTIw0tod9Qf8Ap4y14zBhyBba8ZhuHgDbb6zEldLrTCw3CwLHUHYsvfy85nZWXezDvG/qJkBCnl9N5OIoXXMhtp96c5vTjfWn4nXYDQgeImgrYqpm7TAjn5fMyzVcOSL2F+em802OwyDy8Zzy361j/Ct8YRah5A8ipI9O6VHiGENuRIPL70lt4pSGpVjpy0uPfcSu1K4vZx2tr7XHKawuruJnNzSv5YJSZmNp5W8DqPWY89su48dmqUVgkRjQCJULMGMgkQFmAY7LBZYCTBjCINoFiCwhTnlEYIUspItGMs8EgConn0BjQkXihZT6fOZy8anq29HADhnB2ZtfIEX+c6Dgkyqo55ROUcAxRVSO9wPcr/idgodrUdwngy9fQw8NpDW8zKQHzmL1OmkmnVnTG6Zym2VkudIl6eUeH0Ox++6Mw5Pr9IxhLtm4tc6biVbi+hNtuY+9pbcd+W6625c/SU/i9XMM6f7hOPJdN8eG1V4hWF9/Q72mj4io0ZdRr+x/6zd8QObYazVPT0PLW/eNeYlwqZxqK3aW/dp5CY9pmmie1ry5bb7mY2We3jvTxck7JZYJWOKwSJ0YY7LBtHOIFoQqeIhkSCICWEC0cwgWgWYU5OWNAkFYUAEK0IJGKsKTki69O4mWYp9j6yXuEe4f2duVRT+4tOu8JcgC+xA/e84/gw120sDkOpsR2u727p0Knxt0QWembW2pkW9WqG/tPFnJPXv4ruadAogWkfh13E50enlSke0vWC9jlyqQbXtqd7Te8E6bUK+gzK3OnkZ3t/EFQE231lmtL3tbaaASazqBckKO8mwlU6VcZemMtInRczW7LdokKpJ1Udnfc3FtjKLSxmKzM5GcqMwsCz+N3Y6j/Ely1daamG59fp1eqaZ2db/1Agyv4zh46wspurCzAba6Xmj4b0grVVzLTqDLuGFvMq1yJssY9V0V0cU3YhSzpmIVgdCuYAkME11A9ZmyW6s0Tcn1O4rPSZEoc+235EGrML93IeMw8LhOsUMos1u0h0t3+csOE4DTXtEtUqMe1WqEs7EeJ/KN9BYQuOIqBWUgVNVA3DMNbG3kZcZNdMZ/Vy7VDiXD1XYWJ1IzaftpK/Vp2MvXFwGXMF/MLi+4P6lHiPpKfj7Egg8vsTvxPNyxgtFmOKxbCehwJaAY4iARCFEQTGMItoAGRaTPWgW20kLCRY0LDRYE9lj8kkJAR1ckUwdDGkQQIGF+HWmQiXy9nmSbXvbX195aafAjnQ6kaXAazea+80TWHaIuBuL2JHMXsbS/8D4iaqrloO66a3p292I+U8vNj29v41Yy9F8Ln6zIS55aEA950nuiPCuox1QroophbE65i2bUeTCWUirstJUvzdwbf7FGvuIrgOFXOXuTqQSd2N+0333CYttdpjJLqG8cwgaqlXkoCvpc5MwN7dwO/gTG1eH2OZMoB7gLEec2NSwN7bxC4W11p1Gp88nZIF/4QQbDyixJdMY4Itodu4be8xsXQGZV7jnI8ACQT3a2Hjr3TZDh5366ofYD2E1tWn1bWBvf7Mli+/tqeKuR2VGp1sIlOEGpZnvmvn9jMxaH+trsLfKbeibEm17CwN9PH12mZFuWrKovTfCGmyqmikAkffrKHWTWdC6aYq6O3MsEXvCjQmc/M9XFNR4efLeRBWKcTKZYhxOzgQRAIjSIJEBRWJdZkERdSEY5EiHaRAvK0ofVRopwssNEBJNowieCwBVJPVwwsIIYGOyS09AcXYNTP6W08jr/AJleKTK4FVKV17nsp9b2+X7zjzTrb0fj3+rVXji+OcAhOQzMRvlGyjxP+Zqui/Smk10a4cE6EEXBJ1E26Koz5rAaE+WX795pqnDsJVPbKX1G4uCPEec8+r69eXJPNNtxLpRTBARWqnktMZm/wPW0yMJVfEjM1OpQKaoz2DXPgCbjwMxOEYahhvyZQpI1Ft7aazbHjFJR2mFv28pffaz9Wf2xGFx7ao+jrv3HxHhEPrVBPcbXh49lcCrT3FhfkV/UPr6RbJ/qL4An795K19SzcYuJFql/v71lM4p0oxGGx1ZVs9DKqlGNsr5b5lPI9oX9JaMTiAah/hXUny1M59jKDVMZVDA2qBKovswIykemX9jGPtZ5NyQrivETWObzsPPeathNhiuHmncDZdD4TBM9mOtdPBlvfYCIp1mREsJpljMsWRMlliiIQgxbiPcRRhGORItGtBtA6OViyI0CMVIaYnVyQkzOrnurgYwWMURhSLIMDxAi8vaUroQdPPcfuBGCQVmcpuaaxy+bKuVSjTxFEs+xGXfmdvnMXDcDw6sENMJ3EEgN4jXeYHCeIlqeS1iHW48iCPPS0txRbAnUGeKblfRxuu4xqPDcPoLm3dmYa/3TY4fB0/0ooXvsLkz1Civ2Bb5TIC+03upbb+ykpLcgaX1ty9Ji4pgrFr6BT9P8RuLPjYiaLiWI1sWGUam3Pw+++Yt0mmrrKSAg/M57R89bffhMjplgOqwNPEqhZqCszAfm6l2ud+4WPlebTo1wg1HDODr2jfkp+RO3leXDHYcMCCAQRa1tLbWtO3Bh7a4fk8mtYx81P0mSqx0Zb99tvHWNbXabj4g/Dmngqf4qhUIp58jUX1IZr26tuY8Dy5yl8G4jYim+36T3fymer51Hk+t+t1aCwjLQSJFJZYl1mSRE1BCMZothHMIDCBjsJFobCDaEdOVIeSNAE9aGiGSQsyQsk04CQsM0hCAhgQrEanaBlmc6THZYGLVot+ZDZhqDyNuR8JaeF8aWqgDdh1tmU7g/USsYvFpRQvUYKo3J+Q7zKTQ45UxVeoU7IVR1a/y3N83if2nLk4/ruOvFy/N1XdKHE0GmdT6i/tG1uJKove04mOIuykDOtRTsQNP6SIeHwWIravUe3cWJHtPPevXsl+vHRuI8VLEm4VBuxNgB5yOj/Cmr1MwBYbjNcD+phyHh9nUdDui3XVBc5sljY3Kr/MR3zsfD8EtJQqDzPMnvMvHh99/pz5eX/wA5r9/6RgcGKS5Rqd2bmT3w6gj2iqhABJNgASTyAG5nsk0+fbu7rinx44l2qOGU/lBrOP5muqetg/vOPdXeWfptxf8AF4utW5O5y+CL2U8tAPczQhZ00jOwPF7ACoCbaZh9RNjSxaP+Vh5bH2MroXWeMnyu1oiqgmgp4hl2Yj1Pyj04i/Ox8x/iT5NtiRAYTHTiAO4t+8cHB2IMmgtxAtGuIu0Dqq04YWPCSckNEhYYSMhCQIKT3VzXcY6SYfD36yoC38C9pvYbesoXGendardaI6lO/eofXYekuja/8W4xQwy3quFPJd2Pko1lF4t0+ZrjD0wo/ifVv7RoJT6rliSxLE7kkkn1MDLGmdnY7H1axzVXZz4nQeQ2EtPwy4eamJzfp0T1Ov0lTRJ2H4T8NFPDpXeygtVqFjyROzc+HZMaItPEeiFN0NRStNwLFmsFPdmv85g8P4E+VVd8PSZmAXNXRr5ja6hfz35C4v4SkdL+kdbiNfqLdXQzsBTI1FKlZjVc6gObE7aCwG+qeAcGWu9PEMjLhaFqbs2SoQKYz2YBeyCCBcgjW97zF4Mc+67Y/kZ4zUfQ3AeCU8JT6umD3sx/M7c2Y/TYTaTkfQf4kOWK4lf+7FglNwGNSne4AOn+ogsLkarfYj8vWlYEAggg6gjUEHYgzXz89ONtvdeaUb4u8b/DYB0U2qYg9UvflOtU/wBun+4S9GfPPxf41+Ix7Uwbphh1S92feoffT/ZNYztFCq6mDljKggibCWEAiOcRcALQYxoEgmQZKrPWlBLiWHO/nrD/ABx7hEW0g2k0O8AyCYapJyTDbFxWKWkjO5sqi5M5d0h6Y165K0yaVLay6MR/M30EsHxNxxAp0Rsb1G8QNFHvec9C6yyM2lhIWWNtBtKheWeIkg62g1TAbhlvcz6X6P8AR8JhaVEjspTpq3jYAsPUz566O4fNVpLvmq01t/U4H1n1ebKo5C9z5DW59pL4scq6a4XCUcexq5h1mHYMKZdWLVcyoAV01FJr5tLKJUuFcVxCLTpUMmZ6jogZRlpqtgzNlGYnMSe1cALtNh0s6R0Ma9Os2ZX/ABD0hTU9o4VVOSqMwtmLE91r2tzlr+HOFwuLrdb1md8KAEBDK5Dj8zgk3AtlAzNzJOoE6SaxRufh90HXCUg1X85FwhNwLgXYja+mltge8mW/A4fqhZLlSb5SdAD/AA93faZJ1hDacrdqw+O8VXDYatiDYikjt5so0XzLWE+V61VnZmc3ZiWY97Mbk+5nZvjjxQU8NTwy6Gu+dwOdOlY6+bFP7Zxabx8QJES5tvHGKYa3mgo3O+nhz9YMYxgSCGgCSxnkECbTxXl37+UYqwUN7n28htACqYqNYQLQjvs8EkiETYEnYAk+QnN0cb6a441sXVPJD1S+Smx/cmaJRMjGVc71HH6nZh5MxI+cUJtgJnlWeaRTbT3+cAalohjrGOYsbyC19B6ObGYVe+vSPswP0nfPiHinXCilR/4uJqU8Mm9h1hs7E8rIH18pxL4Y083EsGP5yf7abt9JffipxmuMbhlwurYa1ZkNsrtUzdlrkaBEYnX9cv7gpnGajq6E4IU8Sz0xQNFGAK0zuKOqvdiDmHMDkZZsHi8Zgq4xFRRiUqFcopKBV7dPrQezTGgUkWOmp23iP+zsTjyHqVVw+R8opotyqonWKA6uSf8AinQt49wjGwWOrLhqT1BTpjJlZHpdYoe1JL5WDuAHAA7mN9tO3V/hl17guO6+jTq5WTOoJRgQyn9SsDrcG49Jn31lZ6BYJsPQ6l6hqMLVbm+gqlhl1JJ1Rjfxm34vxFcPQq1m2pU6lQ+OVb29dp5sp3puOC/Fbin4jiVUA3WiFor/ALdX/wCZmHpKmZD1mdmdzdnJZj3sxuT7kyDOsQDGLJhNrFMJB4xJa5h1Ty9/v72gWgeIh0xBjKYgTVNlPjoPWRawi3e7W7tfv94bGEA0C0Nou8D6BUTVdMsR1eCrsNDkKjzbs/WbdJTfipjcuGSkN6ri/wDSna+eWc3SuXX7J9JIkKbq3lPKdJth4wNoUGp/iApjIp7yTPUhrIOhfCSnfimG/lFVv/icfWY/HQ2P4lXJqqKdSoxVMy526tCtEov6hZV9zEdBseMPXqVibdXhsSwJ07RTKv7sJq+H8OpdX1jV7EVFRawzm2RWayoLNfsoAeVwZr9iyUcBUwtStRoY2nRQmmjJUq5HbNSRmYqFOUXqEXFjYWJ0llTouq4WnXWtlYrhyrlgtIO7AM3WAXAGtuYtNP0S4BhMQtSpUrGt1blqlQl6RyFAb1Fc3tmzdrv0v3jgKNDLSR8bmW6M1I06yoCxGcAk5VOrXadsb/2mHROgWJc18R1uJp4hmpp+RyxApGwP5QAP9XlzBmJ8aeLdVgUog9rENY/+mhDt+4QesPgvDKOExaimbNUoYjMC2clespGmRyAsHsefebSi/GPinXcQFIG64amqf+4/bf8AY0x6Tjl3ltqeKSshjJJgMZVCYBMkmKqn9/v785EBe+sICQohwqCITtYTyiY2NflCJww0J742BT2jIggwLQzB+9oH0Cs5Z8VsTmxVNOVOmD6ux/8AyJ1MTjPxCrZsfV/lyJ7ID9ZiN1oUHPwkLtILFfIwUOk0yYsXU3hiBUgLYT1HeSxnqO8g22EVWdFqNlVioN7BT2gQrknRTbfymfw2hgvxAUs1iXS7Zfw98rKpLk5rXynN3m+g1mspNTBHWoXW35VbIc3LtWNvYzfVMZghhqa5GLZmzUxpVVU60rnq2Fxd0OncdrTcRk4tMAtapZqtgyKooLTamFWmgYhmIzEsH12O/OWRqWA/BK4ZM7ighy2NdSrr1xNK9g2UN2tjcamarojxXAojl06tkY1ESoOuZs1NVHVvkFjcbG2hvfeYeCx2DQ0v9GrdOrLMaoIuGUsSmU3Fr6XG4E6T/KLJ0TrYWni0NJ62zX61EVcgGYm6te9gdCO+c94jjziK1Wu171qj1NdwGJKr6Cw9Jc+nXFcKKaDCZSxWuM1JerW+IKL2rgEkUxU05EiUFJnPu7WDJgGEximmB4xTan9oRNhIS0AlkwrQRAm81+Ia7TNrOJry3akqsylJYxSNCLQhhOkXCUwJR9CqZwjpRixUxddxsajAH+ns/wD1naeJ4nq6NV/4EdvZTOBnXfUnfz5zEbpqtcWiacixElTKydaLeEDIc7ShZhUd5DT1HeQWPo5xCnQrLUq5sqq2ijMS2hVddr235aTLwHEkp1KdSrhOqXVWrAVSxNWiwzAEhWuHz2te17cpp8EzB1KIlQgMctRVdCFBZiVbTQAmWB+kRxCUqdDDrUamhZ1qKtVbqipmpICNgPPtWt39Ig8TxWnWrVHTBdcHqACo3XXZaVNFy2p/l7Kg2voG1m6fpJh6mCpUVpNUqkYem1GzKCKJWwFQEswYqLAXPa99Xw3pR+EWtRrYcJW7RVaQSmgL00BFRQdNFVri97kWEbhcbWpBKzYGgqUzQbOtHq9CyVEK1LntMFGtjbMdBeakRXeP4tHKqmHFCxYmzVGv+nLZ9BYg7D5TXgzZdLeKrisU1SmGCWVFD2zWUa3sSNyefdNZMW9qlmiyZLGLJkVP0+f384YEFR9/OMhAlfSARDJinaFIrtMcbxlWBTW8yHKYRMXcQ0XvgMG0D2hPFyjtnS97YHEH/wAph7i04nOx9PG/7hW8lH/Os42JItTaLOhjuUS+8tQxTPOdJCyH2kHnk094P3+0JN4Gxw2IZCCouSHXa+jqVJsO4EmWv/tLG4eqr4mmKyt1q9WgpgkU+yzK1NSVAL6X0OundTjWZAGUkML2I32sf2JHrL38Q+JVaFeiKLmmGo5jl0JZnJJvuNVHlabn8IxafEMdXDVqSotMtVqEZaTBRSCuc3WAlrDJY21O1pl0ul9RqVGglAJUBp3d9Ubq0FJCEYWA2vckXEy+jeKerwrGVajF6i9eodtTl6mmtj36ADWUbE9IsTVRles5VrZlvZTqp1A03RfYTURhGsXZnO7sznlqxJOnLeEYqntDaYVDGQv39JDTwO/rIpkm8C8m8ohjEu0N4lpAmoYtXtCaQgmRkUwI2JWGJQTRcJjFXgf/2Q=="/>
          <p:cNvSpPr>
            <a:spLocks noChangeAspect="1" noChangeArrowheads="1"/>
          </p:cNvSpPr>
          <p:nvPr/>
        </p:nvSpPr>
        <p:spPr bwMode="auto">
          <a:xfrm>
            <a:off x="1679575" y="-2560638"/>
            <a:ext cx="4267200" cy="5334001"/>
          </a:xfrm>
          <a:prstGeom prst="rect">
            <a:avLst/>
          </a:prstGeom>
          <a:noFill/>
        </p:spPr>
        <p:txBody>
          <a:bodyPr vert="horz" wrap="square" lIns="91440" tIns="45720" rIns="91440" bIns="45720" numCol="1" anchor="t" anchorCtr="0" compatLnSpc="1">
            <a:prstTxWarp prst="textNoShape">
              <a:avLst/>
            </a:prstTxWarp>
          </a:bodyPr>
          <a:lstStyle/>
          <a:p>
            <a:endParaRPr lang="de-CH"/>
          </a:p>
        </p:txBody>
      </p:sp>
      <p:pic>
        <p:nvPicPr>
          <p:cNvPr id="77832" name="Picture 8" descr="http://object.cato.org/sites/cato.org/files/authors/vernon.jpg"/>
          <p:cNvPicPr>
            <a:picLocks noChangeAspect="1" noChangeArrowheads="1"/>
          </p:cNvPicPr>
          <p:nvPr/>
        </p:nvPicPr>
        <p:blipFill>
          <a:blip r:embed="rId4" cstate="print"/>
          <a:srcRect/>
          <a:stretch>
            <a:fillRect/>
          </a:stretch>
        </p:blipFill>
        <p:spPr bwMode="auto">
          <a:xfrm>
            <a:off x="7544468" y="4429496"/>
            <a:ext cx="1359844" cy="1699806"/>
          </a:xfrm>
          <a:prstGeom prst="rect">
            <a:avLst/>
          </a:prstGeom>
          <a:noFill/>
        </p:spPr>
      </p:pic>
      <p:sp>
        <p:nvSpPr>
          <p:cNvPr id="4" name="TextBox 3">
            <a:extLst>
              <a:ext uri="{FF2B5EF4-FFF2-40B4-BE49-F238E27FC236}">
                <a16:creationId xmlns:a16="http://schemas.microsoft.com/office/drawing/2014/main" id="{310109DB-A90C-16E1-AFF3-0136621F3C63}"/>
              </a:ext>
            </a:extLst>
          </p:cNvPr>
          <p:cNvSpPr txBox="1"/>
          <p:nvPr/>
        </p:nvSpPr>
        <p:spPr>
          <a:xfrm>
            <a:off x="604528" y="1457695"/>
            <a:ext cx="6097978" cy="5078313"/>
          </a:xfrm>
          <a:prstGeom prst="rect">
            <a:avLst/>
          </a:prstGeom>
          <a:noFill/>
        </p:spPr>
        <p:txBody>
          <a:bodyPr wrap="square">
            <a:spAutoFit/>
          </a:bodyPr>
          <a:lstStyle/>
          <a:p>
            <a:pPr algn="l" fontAlgn="base"/>
            <a:r>
              <a:rPr lang="en-GB" b="1" i="0" dirty="0">
                <a:solidFill>
                  <a:srgbClr val="2E2A25"/>
                </a:solidFill>
                <a:effectLst/>
                <a:latin typeface="inherit"/>
              </a:rPr>
              <a:t>Nobel Prize in Economics 2002</a:t>
            </a:r>
          </a:p>
          <a:p>
            <a:pPr algn="l" fontAlgn="base"/>
            <a:endParaRPr lang="en-GB" b="1" dirty="0">
              <a:solidFill>
                <a:srgbClr val="2E2A25"/>
              </a:solidFill>
              <a:latin typeface="inherit"/>
            </a:endParaRPr>
          </a:p>
          <a:p>
            <a:pPr algn="l" fontAlgn="base"/>
            <a:r>
              <a:rPr lang="en-GB" b="1" i="0" dirty="0">
                <a:solidFill>
                  <a:srgbClr val="2E2A25"/>
                </a:solidFill>
                <a:effectLst/>
                <a:latin typeface="inherit"/>
              </a:rPr>
              <a:t>Daniel Kahneman</a:t>
            </a:r>
            <a:br>
              <a:rPr lang="en-GB" b="0" i="0" dirty="0">
                <a:solidFill>
                  <a:srgbClr val="2E2A25"/>
                </a:solidFill>
                <a:effectLst/>
                <a:latin typeface="Alfred Serif Regular"/>
              </a:rPr>
            </a:br>
            <a:r>
              <a:rPr lang="en-GB" b="0" i="0" dirty="0">
                <a:solidFill>
                  <a:srgbClr val="2E2A25"/>
                </a:solidFill>
                <a:effectLst/>
                <a:latin typeface="Alfred Serif Regular"/>
              </a:rPr>
              <a:t>Princeton University, USA</a:t>
            </a:r>
            <a:br>
              <a:rPr lang="en-GB" b="0" i="0" dirty="0">
                <a:solidFill>
                  <a:srgbClr val="2E2A25"/>
                </a:solidFill>
                <a:effectLst/>
                <a:latin typeface="Alfred Serif Regular"/>
              </a:rPr>
            </a:br>
            <a:br>
              <a:rPr lang="en-GB" b="0" i="1" dirty="0">
                <a:solidFill>
                  <a:srgbClr val="2E2A25"/>
                </a:solidFill>
                <a:effectLst/>
                <a:latin typeface="var(--secondary-font-italic)"/>
              </a:rPr>
            </a:br>
            <a:r>
              <a:rPr lang="en-GB" b="0" i="1" dirty="0">
                <a:solidFill>
                  <a:srgbClr val="2E2A25"/>
                </a:solidFill>
                <a:effectLst/>
                <a:latin typeface="var(--secondary-font-italic)"/>
              </a:rPr>
              <a:t>“for having integrated insights from psychological research into economic science, especially concerning human judgment and decision-making under uncertainty”</a:t>
            </a:r>
            <a:endParaRPr lang="en-GB" b="0" i="0" dirty="0">
              <a:solidFill>
                <a:srgbClr val="2E2A25"/>
              </a:solidFill>
              <a:effectLst/>
              <a:latin typeface="Alfred Serif Regular"/>
            </a:endParaRPr>
          </a:p>
          <a:p>
            <a:pPr algn="l" fontAlgn="base"/>
            <a:r>
              <a:rPr lang="en-GB" b="0" i="0" dirty="0">
                <a:solidFill>
                  <a:srgbClr val="2E2A25"/>
                </a:solidFill>
                <a:effectLst/>
                <a:latin typeface="Alfred Serif Regular"/>
              </a:rPr>
              <a:t>and</a:t>
            </a:r>
            <a:br>
              <a:rPr lang="en-GB" b="0" i="0" dirty="0">
                <a:solidFill>
                  <a:srgbClr val="2E2A25"/>
                </a:solidFill>
                <a:effectLst/>
                <a:latin typeface="Alfred Serif Regular"/>
              </a:rPr>
            </a:br>
            <a:br>
              <a:rPr lang="en-GB" b="1" i="0" dirty="0">
                <a:solidFill>
                  <a:srgbClr val="2E2A25"/>
                </a:solidFill>
                <a:effectLst/>
                <a:latin typeface="inherit"/>
              </a:rPr>
            </a:br>
            <a:r>
              <a:rPr lang="en-GB" b="1" i="0" dirty="0">
                <a:solidFill>
                  <a:srgbClr val="2E2A25"/>
                </a:solidFill>
                <a:effectLst/>
                <a:latin typeface="inherit"/>
              </a:rPr>
              <a:t>Vernon L. Smith</a:t>
            </a:r>
            <a:br>
              <a:rPr lang="en-GB" b="0" i="0" dirty="0">
                <a:solidFill>
                  <a:srgbClr val="2E2A25"/>
                </a:solidFill>
                <a:effectLst/>
                <a:latin typeface="Alfred Serif Regular"/>
              </a:rPr>
            </a:br>
            <a:r>
              <a:rPr lang="en-GB" b="0" i="0" dirty="0">
                <a:solidFill>
                  <a:srgbClr val="2E2A25"/>
                </a:solidFill>
                <a:effectLst/>
                <a:latin typeface="Alfred Serif Regular"/>
              </a:rPr>
              <a:t>George Mason University, USA</a:t>
            </a:r>
            <a:br>
              <a:rPr lang="en-GB" b="0" i="0" dirty="0">
                <a:solidFill>
                  <a:srgbClr val="2E2A25"/>
                </a:solidFill>
                <a:effectLst/>
                <a:latin typeface="Alfred Serif Regular"/>
              </a:rPr>
            </a:br>
            <a:br>
              <a:rPr lang="en-GB" b="0" i="1" dirty="0">
                <a:solidFill>
                  <a:srgbClr val="2E2A25"/>
                </a:solidFill>
                <a:effectLst/>
                <a:latin typeface="var(--secondary-font-italic)"/>
              </a:rPr>
            </a:br>
            <a:r>
              <a:rPr lang="en-GB" b="0" i="1" dirty="0">
                <a:solidFill>
                  <a:srgbClr val="2E2A25"/>
                </a:solidFill>
                <a:effectLst/>
                <a:latin typeface="var(--secondary-font-italic)"/>
              </a:rPr>
              <a:t>“for having established laboratory experiments as a tool in empirical economic analysis, especially in the study of alternative market mechanisms”.</a:t>
            </a:r>
            <a:endParaRPr lang="en-GB" b="0" i="0" dirty="0">
              <a:solidFill>
                <a:srgbClr val="2E2A25"/>
              </a:solidFill>
              <a:effectLst/>
              <a:latin typeface="Alfred Serif Regular"/>
            </a:endParaRPr>
          </a:p>
          <a:p>
            <a:br>
              <a:rPr lang="en-GB" dirty="0"/>
            </a:br>
            <a:endParaRPr lang="en-CY"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AU">
                <a:latin typeface="Calibri" charset="0"/>
                <a:ea typeface="MS PGothic" charset="0"/>
              </a:rPr>
              <a:t>One Shot vs. Repeated Interactions</a:t>
            </a:r>
            <a:endParaRPr lang="en-US">
              <a:latin typeface="Calibri" charset="0"/>
              <a:ea typeface="MS PGothic" charset="0"/>
            </a:endParaRPr>
          </a:p>
        </p:txBody>
      </p:sp>
      <p:sp>
        <p:nvSpPr>
          <p:cNvPr id="3" name="Espace réservé du contenu 2">
            <a:extLst>
              <a:ext uri="{FF2B5EF4-FFF2-40B4-BE49-F238E27FC236}">
                <a16:creationId xmlns:a16="http://schemas.microsoft.com/office/drawing/2014/main" id="{6311044A-5D8C-0B1F-38BA-200640A8D4A0}"/>
              </a:ext>
            </a:extLst>
          </p:cNvPr>
          <p:cNvSpPr>
            <a:spLocks noGrp="1"/>
          </p:cNvSpPr>
          <p:nvPr>
            <p:ph idx="1"/>
          </p:nvPr>
        </p:nvSpPr>
        <p:spPr>
          <a:xfrm>
            <a:off x="838200" y="1825624"/>
            <a:ext cx="7001307" cy="4583801"/>
          </a:xfrm>
        </p:spPr>
        <p:txBody>
          <a:bodyPr>
            <a:normAutofit fontScale="77500" lnSpcReduction="20000"/>
          </a:bodyPr>
          <a:lstStyle/>
          <a:p>
            <a:pPr>
              <a:lnSpc>
                <a:spcPct val="120000"/>
              </a:lnSpc>
            </a:pPr>
            <a:r>
              <a:rPr lang="en-US" dirty="0"/>
              <a:t>The combined use of descriptive and experiential protocols would also help shed light on the development of statistical reasoning across the lifespan and across species. Developmental psychologist and APS President </a:t>
            </a:r>
            <a:r>
              <a:rPr lang="en-US" dirty="0">
                <a:hlinkClick r:id="rId2"/>
              </a:rPr>
              <a:t>Alison Gopnik once asked</a:t>
            </a:r>
            <a:r>
              <a:rPr lang="en-US" dirty="0"/>
              <a:t>, “Why are grown-ups often so stupid about probabilities when even babies and chimps can be so smart?” (</a:t>
            </a:r>
            <a:r>
              <a:rPr lang="en-US" dirty="0" err="1"/>
              <a:t>Gutíerrez</a:t>
            </a:r>
            <a:r>
              <a:rPr lang="en-US" dirty="0"/>
              <a:t>, 2014). </a:t>
            </a:r>
          </a:p>
          <a:p>
            <a:pPr>
              <a:lnSpc>
                <a:spcPct val="120000"/>
              </a:lnSpc>
            </a:pPr>
            <a:r>
              <a:rPr lang="en-US" dirty="0"/>
              <a:t>Experimental protocols may be a key factor in understanding this discrepancy (Schulze &amp; </a:t>
            </a:r>
            <a:r>
              <a:rPr lang="en-US" dirty="0" err="1"/>
              <a:t>Hertwig</a:t>
            </a:r>
            <a:r>
              <a:rPr lang="en-US" dirty="0"/>
              <a:t>, 2021). Whereas studies with adults typically use descriptive protocols, the protocols used with infants and, similarly, with nonhuman animals tend to involve firsthand experience of information.</a:t>
            </a:r>
            <a:endParaRPr lang="fr-FR" dirty="0"/>
          </a:p>
        </p:txBody>
      </p:sp>
      <p:pic>
        <p:nvPicPr>
          <p:cNvPr id="5" name="Image 4">
            <a:extLst>
              <a:ext uri="{FF2B5EF4-FFF2-40B4-BE49-F238E27FC236}">
                <a16:creationId xmlns:a16="http://schemas.microsoft.com/office/drawing/2014/main" id="{2D72479B-F9D9-53DC-61FA-349568F86AA8}"/>
              </a:ext>
            </a:extLst>
          </p:cNvPr>
          <p:cNvPicPr>
            <a:picLocks noChangeAspect="1"/>
          </p:cNvPicPr>
          <p:nvPr/>
        </p:nvPicPr>
        <p:blipFill>
          <a:blip r:embed="rId3"/>
          <a:stretch>
            <a:fillRect/>
          </a:stretch>
        </p:blipFill>
        <p:spPr>
          <a:xfrm>
            <a:off x="7839507" y="1305260"/>
            <a:ext cx="3936988" cy="2506253"/>
          </a:xfrm>
          <a:prstGeom prst="rect">
            <a:avLst/>
          </a:prstGeom>
        </p:spPr>
      </p:pic>
    </p:spTree>
    <p:extLst>
      <p:ext uri="{BB962C8B-B14F-4D97-AF65-F5344CB8AC3E}">
        <p14:creationId xmlns:p14="http://schemas.microsoft.com/office/powerpoint/2010/main" val="766884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AU">
                <a:latin typeface="Calibri" charset="0"/>
                <a:ea typeface="MS PGothic" charset="0"/>
              </a:rPr>
              <a:t>Paper and Pencil vs. Computerized</a:t>
            </a:r>
            <a:endParaRPr lang="en-US">
              <a:latin typeface="Calibri" charset="0"/>
              <a:ea typeface="MS PGothic" charset="0"/>
            </a:endParaRPr>
          </a:p>
        </p:txBody>
      </p:sp>
      <p:sp>
        <p:nvSpPr>
          <p:cNvPr id="51202" name="Content Placeholder 2"/>
          <p:cNvSpPr>
            <a:spLocks noGrp="1"/>
          </p:cNvSpPr>
          <p:nvPr>
            <p:ph sz="quarter" idx="1"/>
          </p:nvPr>
        </p:nvSpPr>
        <p:spPr/>
        <p:txBody>
          <a:bodyPr>
            <a:normAutofit fontScale="92500" lnSpcReduction="10000"/>
          </a:bodyPr>
          <a:lstStyle/>
          <a:p>
            <a:pPr>
              <a:lnSpc>
                <a:spcPct val="90000"/>
              </a:lnSpc>
            </a:pPr>
            <a:r>
              <a:rPr lang="en-US">
                <a:latin typeface="Calibri" charset="0"/>
                <a:ea typeface="MS PGothic" charset="0"/>
              </a:rPr>
              <a:t>Advantages of computerized experiments:</a:t>
            </a:r>
          </a:p>
          <a:p>
            <a:pPr lvl="1">
              <a:lnSpc>
                <a:spcPct val="90000"/>
              </a:lnSpc>
            </a:pPr>
            <a:r>
              <a:rPr lang="en-US">
                <a:latin typeface="Calibri" charset="0"/>
                <a:ea typeface="MS PGothic" charset="0"/>
              </a:rPr>
              <a:t>Better control</a:t>
            </a:r>
          </a:p>
          <a:p>
            <a:pPr lvl="2">
              <a:lnSpc>
                <a:spcPct val="90000"/>
              </a:lnSpc>
            </a:pPr>
            <a:r>
              <a:rPr lang="en-AU">
                <a:latin typeface="Calibri" charset="0"/>
                <a:ea typeface="MS PGothic" charset="0"/>
              </a:rPr>
              <a:t>Fewer mistakes in conducting the experiment </a:t>
            </a:r>
          </a:p>
          <a:p>
            <a:pPr lvl="2">
              <a:lnSpc>
                <a:spcPct val="90000"/>
              </a:lnSpc>
            </a:pPr>
            <a:r>
              <a:rPr lang="en-AU">
                <a:latin typeface="Calibri" charset="0"/>
                <a:ea typeface="MS PGothic" charset="0"/>
              </a:rPr>
              <a:t>Less interaction with the experimenter</a:t>
            </a:r>
          </a:p>
          <a:p>
            <a:pPr>
              <a:lnSpc>
                <a:spcPct val="90000"/>
              </a:lnSpc>
            </a:pPr>
            <a:r>
              <a:rPr lang="en-US">
                <a:latin typeface="Calibri" charset="0"/>
                <a:ea typeface="MS PGothic" charset="0"/>
              </a:rPr>
              <a:t>Complicated experiments (e.g. market</a:t>
            </a:r>
          </a:p>
          <a:p>
            <a:pPr>
              <a:lnSpc>
                <a:spcPct val="90000"/>
              </a:lnSpc>
              <a:buFont typeface="Wingdings" charset="0"/>
              <a:buNone/>
            </a:pPr>
            <a:r>
              <a:rPr lang="en-AU">
                <a:latin typeface="Calibri" charset="0"/>
                <a:ea typeface="MS PGothic" charset="0"/>
              </a:rPr>
              <a:t>   experiments, repeated public goods experiments)</a:t>
            </a:r>
          </a:p>
          <a:p>
            <a:pPr>
              <a:lnSpc>
                <a:spcPct val="90000"/>
              </a:lnSpc>
              <a:buFont typeface="Wingdings" charset="0"/>
              <a:buNone/>
            </a:pPr>
            <a:r>
              <a:rPr lang="en-AU">
                <a:latin typeface="Calibri" charset="0"/>
                <a:ea typeface="MS PGothic" charset="0"/>
              </a:rPr>
              <a:t>   are easier to carry out.</a:t>
            </a:r>
          </a:p>
          <a:p>
            <a:pPr>
              <a:lnSpc>
                <a:spcPct val="90000"/>
              </a:lnSpc>
            </a:pPr>
            <a:r>
              <a:rPr lang="en-AU">
                <a:latin typeface="Calibri" charset="0"/>
                <a:ea typeface="MS PGothic" charset="0"/>
              </a:rPr>
              <a:t>Payment files are automatically written</a:t>
            </a:r>
          </a:p>
          <a:p>
            <a:pPr>
              <a:lnSpc>
                <a:spcPct val="90000"/>
              </a:lnSpc>
            </a:pPr>
            <a:r>
              <a:rPr lang="en-US">
                <a:latin typeface="Calibri" charset="0"/>
                <a:ea typeface="MS PGothic" charset="0"/>
              </a:rPr>
              <a:t>Automatic collection of data</a:t>
            </a:r>
          </a:p>
          <a:p>
            <a:pPr>
              <a:lnSpc>
                <a:spcPct val="90000"/>
              </a:lnSpc>
            </a:pPr>
            <a:r>
              <a:rPr lang="en-AU">
                <a:latin typeface="Calibri" charset="0"/>
                <a:ea typeface="MS PGothic" charset="0"/>
              </a:rPr>
              <a:t>Many things can be recorded more easily recorded, for example response times</a:t>
            </a:r>
            <a:endParaRPr lang="en-US">
              <a:latin typeface="Calibri" charset="0"/>
              <a:ea typeface="MS PGothic" charset="0"/>
            </a:endParaRPr>
          </a:p>
        </p:txBody>
      </p:sp>
    </p:spTree>
    <p:extLst>
      <p:ext uri="{BB962C8B-B14F-4D97-AF65-F5344CB8AC3E}">
        <p14:creationId xmlns:p14="http://schemas.microsoft.com/office/powerpoint/2010/main" val="428923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Experimenter Demand Effects</a:t>
            </a:r>
          </a:p>
        </p:txBody>
      </p:sp>
      <p:sp>
        <p:nvSpPr>
          <p:cNvPr id="3" name="Content Placeholder 2"/>
          <p:cNvSpPr>
            <a:spLocks noGrp="1"/>
          </p:cNvSpPr>
          <p:nvPr>
            <p:ph idx="1"/>
          </p:nvPr>
        </p:nvSpPr>
        <p:spPr/>
        <p:txBody>
          <a:bodyPr>
            <a:normAutofit fontScale="92500" lnSpcReduction="20000"/>
          </a:bodyPr>
          <a:lstStyle/>
          <a:p>
            <a:pPr>
              <a:lnSpc>
                <a:spcPct val="80000"/>
              </a:lnSpc>
            </a:pPr>
            <a:r>
              <a:rPr lang="en-US" dirty="0" err="1">
                <a:latin typeface="Calibri" charset="0"/>
              </a:rPr>
              <a:t>Zizzo</a:t>
            </a:r>
            <a:r>
              <a:rPr lang="en-US" dirty="0">
                <a:latin typeface="Calibri" charset="0"/>
              </a:rPr>
              <a:t> (2010)</a:t>
            </a:r>
          </a:p>
          <a:p>
            <a:pPr>
              <a:lnSpc>
                <a:spcPct val="80000"/>
              </a:lnSpc>
            </a:pPr>
            <a:r>
              <a:rPr lang="en-US" dirty="0">
                <a:latin typeface="Calibri" charset="0"/>
              </a:rPr>
              <a:t>Subjects might derive (cognitive or social) cues from instructions etc., and behave accordingly.</a:t>
            </a:r>
          </a:p>
          <a:p>
            <a:pPr>
              <a:lnSpc>
                <a:spcPct val="80000"/>
              </a:lnSpc>
            </a:pPr>
            <a:r>
              <a:rPr lang="en-US" dirty="0">
                <a:latin typeface="Calibri" charset="0"/>
              </a:rPr>
              <a:t>That is, they do what they do in a certain treatment</a:t>
            </a:r>
          </a:p>
          <a:p>
            <a:pPr lvl="1">
              <a:lnSpc>
                <a:spcPct val="80000"/>
              </a:lnSpc>
            </a:pPr>
            <a:r>
              <a:rPr lang="en-US" dirty="0">
                <a:latin typeface="Calibri" charset="0"/>
              </a:rPr>
              <a:t>because this is what they think the experimenter wants them to do (in this treatment),</a:t>
            </a:r>
          </a:p>
          <a:p>
            <a:pPr lvl="1">
              <a:lnSpc>
                <a:spcPct val="80000"/>
              </a:lnSpc>
            </a:pPr>
            <a:r>
              <a:rPr lang="en-US" dirty="0">
                <a:latin typeface="Calibri" charset="0"/>
              </a:rPr>
              <a:t>and not because the treatment had a direct effect on their preferences/</a:t>
            </a:r>
            <a:r>
              <a:rPr lang="en-US" dirty="0" err="1">
                <a:latin typeface="Calibri" charset="0"/>
              </a:rPr>
              <a:t>behaviour</a:t>
            </a:r>
            <a:r>
              <a:rPr lang="en-US" dirty="0">
                <a:latin typeface="Calibri" charset="0"/>
              </a:rPr>
              <a:t>/etc.</a:t>
            </a:r>
          </a:p>
          <a:p>
            <a:pPr>
              <a:lnSpc>
                <a:spcPct val="80000"/>
              </a:lnSpc>
            </a:pPr>
            <a:r>
              <a:rPr lang="en-US" dirty="0">
                <a:latin typeface="Calibri" charset="0"/>
              </a:rPr>
              <a:t>Difficult to distinguish, except if the experimenter demand effect would be orthogonal to the hypothesized treatment effect, or would go in the opposite direction.</a:t>
            </a:r>
          </a:p>
          <a:p>
            <a:pPr>
              <a:lnSpc>
                <a:spcPct val="80000"/>
              </a:lnSpc>
            </a:pPr>
            <a:endParaRPr lang="en-US" dirty="0">
              <a:latin typeface="Calibri" charset="0"/>
            </a:endParaRPr>
          </a:p>
          <a:p>
            <a:pPr>
              <a:lnSpc>
                <a:spcPct val="80000"/>
              </a:lnSpc>
            </a:pPr>
            <a:r>
              <a:rPr lang="en-US" dirty="0">
                <a:latin typeface="Calibri" charset="0"/>
                <a:sym typeface="Wingdings" charset="0"/>
              </a:rPr>
              <a:t> </a:t>
            </a:r>
            <a:r>
              <a:rPr lang="en-US" b="1" dirty="0">
                <a:latin typeface="Calibri" charset="0"/>
                <a:sym typeface="Wingdings" charset="0"/>
              </a:rPr>
              <a:t>less problematic when treatment comparison is the main objective of experiment</a:t>
            </a:r>
            <a:r>
              <a:rPr lang="en-US" dirty="0">
                <a:latin typeface="Calibri" charset="0"/>
                <a:sym typeface="Wingdings" charset="0"/>
              </a:rPr>
              <a:t>, not absolute behavior in between-subjects studies.</a:t>
            </a:r>
            <a:endParaRPr lang="en-US" dirty="0">
              <a:latin typeface="Calibri" charset="0"/>
            </a:endParaRPr>
          </a:p>
          <a:p>
            <a:endParaRPr lang="en-US" dirty="0"/>
          </a:p>
        </p:txBody>
      </p:sp>
    </p:spTree>
    <p:extLst>
      <p:ext uri="{BB962C8B-B14F-4D97-AF65-F5344CB8AC3E}">
        <p14:creationId xmlns:p14="http://schemas.microsoft.com/office/powerpoint/2010/main" val="167221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issues</a:t>
            </a:r>
          </a:p>
        </p:txBody>
      </p:sp>
      <p:sp>
        <p:nvSpPr>
          <p:cNvPr id="3" name="Content Placeholder 2"/>
          <p:cNvSpPr>
            <a:spLocks noGrp="1"/>
          </p:cNvSpPr>
          <p:nvPr>
            <p:ph idx="1"/>
          </p:nvPr>
        </p:nvSpPr>
        <p:spPr/>
        <p:txBody>
          <a:bodyPr/>
          <a:lstStyle/>
          <a:p>
            <a:pPr>
              <a:lnSpc>
                <a:spcPct val="80000"/>
              </a:lnSpc>
            </a:pPr>
            <a:endParaRPr lang="en-US" b="1" dirty="0">
              <a:latin typeface="Calibri" charset="0"/>
            </a:endParaRPr>
          </a:p>
          <a:p>
            <a:pPr>
              <a:lnSpc>
                <a:spcPct val="80000"/>
              </a:lnSpc>
            </a:pPr>
            <a:r>
              <a:rPr lang="en-US" b="1" dirty="0">
                <a:latin typeface="Calibri" charset="0"/>
              </a:rPr>
              <a:t>Other issues</a:t>
            </a:r>
          </a:p>
          <a:p>
            <a:pPr lvl="1">
              <a:lnSpc>
                <a:spcPct val="80000"/>
              </a:lnSpc>
            </a:pPr>
            <a:r>
              <a:rPr lang="en-AU" dirty="0">
                <a:latin typeface="Calibri" charset="0"/>
              </a:rPr>
              <a:t>Strategy method</a:t>
            </a:r>
          </a:p>
          <a:p>
            <a:pPr lvl="1">
              <a:lnSpc>
                <a:spcPct val="80000"/>
              </a:lnSpc>
            </a:pPr>
            <a:r>
              <a:rPr lang="en-AU" dirty="0">
                <a:latin typeface="Calibri" charset="0"/>
              </a:rPr>
              <a:t>Order effects</a:t>
            </a:r>
          </a:p>
          <a:p>
            <a:pPr lvl="1">
              <a:lnSpc>
                <a:spcPct val="80000"/>
              </a:lnSpc>
            </a:pPr>
            <a:r>
              <a:rPr lang="en-US" dirty="0">
                <a:latin typeface="Calibri" charset="0"/>
              </a:rPr>
              <a:t>Chained tasks: Incentive compatibility</a:t>
            </a:r>
          </a:p>
          <a:p>
            <a:pPr lvl="1">
              <a:lnSpc>
                <a:spcPct val="80000"/>
              </a:lnSpc>
            </a:pPr>
            <a:r>
              <a:rPr lang="en-AU" dirty="0">
                <a:latin typeface="Calibri" charset="0"/>
              </a:rPr>
              <a:t>Randomisation, counterbalancing, session effects</a:t>
            </a:r>
          </a:p>
          <a:p>
            <a:endParaRPr lang="en-US" dirty="0"/>
          </a:p>
        </p:txBody>
      </p:sp>
    </p:spTree>
    <p:extLst>
      <p:ext uri="{BB962C8B-B14F-4D97-AF65-F5344CB8AC3E}">
        <p14:creationId xmlns:p14="http://schemas.microsoft.com/office/powerpoint/2010/main" val="186589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Deception</a:t>
            </a:r>
          </a:p>
        </p:txBody>
      </p:sp>
      <p:sp>
        <p:nvSpPr>
          <p:cNvPr id="3" name="Content Placeholder 2"/>
          <p:cNvSpPr>
            <a:spLocks noGrp="1"/>
          </p:cNvSpPr>
          <p:nvPr>
            <p:ph idx="1"/>
          </p:nvPr>
        </p:nvSpPr>
        <p:spPr/>
        <p:txBody>
          <a:bodyPr/>
          <a:lstStyle/>
          <a:p>
            <a:pPr marL="0" indent="0">
              <a:buNone/>
            </a:pPr>
            <a:endParaRPr lang="en-US" dirty="0"/>
          </a:p>
          <a:p>
            <a:r>
              <a:rPr lang="en-US" dirty="0"/>
              <a:t>Social psychology</a:t>
            </a:r>
          </a:p>
          <a:p>
            <a:pPr lvl="1"/>
            <a:r>
              <a:rPr lang="en-US" dirty="0"/>
              <a:t>Deception by commission (i.e., confederate)</a:t>
            </a:r>
          </a:p>
          <a:p>
            <a:r>
              <a:rPr lang="en-US" dirty="0"/>
              <a:t>Experimental economics</a:t>
            </a:r>
          </a:p>
          <a:p>
            <a:pPr lvl="1"/>
            <a:r>
              <a:rPr lang="en-US" dirty="0"/>
              <a:t>Taboo to use deception in the lab</a:t>
            </a:r>
          </a:p>
          <a:p>
            <a:pPr lvl="1"/>
            <a:r>
              <a:rPr lang="en-US" dirty="0"/>
              <a:t>Field experiment: seems to be used more</a:t>
            </a:r>
          </a:p>
        </p:txBody>
      </p:sp>
    </p:spTree>
    <p:extLst>
      <p:ext uri="{BB962C8B-B14F-4D97-AF65-F5344CB8AC3E}">
        <p14:creationId xmlns:p14="http://schemas.microsoft.com/office/powerpoint/2010/main" val="50895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de-DE" altLang="en-US"/>
              <a:t>Moral Issues / Privacy</a:t>
            </a:r>
          </a:p>
        </p:txBody>
      </p:sp>
      <p:sp>
        <p:nvSpPr>
          <p:cNvPr id="51203" name="Rectangle 3"/>
          <p:cNvSpPr>
            <a:spLocks noGrp="1" noChangeArrowheads="1"/>
          </p:cNvSpPr>
          <p:nvPr>
            <p:ph type="body" idx="1"/>
          </p:nvPr>
        </p:nvSpPr>
        <p:spPr>
          <a:xfrm>
            <a:off x="2286000" y="1341438"/>
            <a:ext cx="8229600" cy="5256212"/>
          </a:xfrm>
        </p:spPr>
        <p:txBody>
          <a:bodyPr/>
          <a:lstStyle/>
          <a:p>
            <a:r>
              <a:rPr lang="de-DE" altLang="en-US" dirty="0"/>
              <a:t>Privacy laws</a:t>
            </a:r>
          </a:p>
          <a:p>
            <a:r>
              <a:rPr lang="de-DE" altLang="en-US" dirty="0"/>
              <a:t>Ethics and human subject commitees</a:t>
            </a:r>
          </a:p>
          <a:p>
            <a:endParaRPr lang="de-DE" altLang="en-US" dirty="0"/>
          </a:p>
          <a:p>
            <a:endParaRPr lang="de-DE" altLang="en-US" dirty="0"/>
          </a:p>
        </p:txBody>
      </p:sp>
    </p:spTree>
    <p:extLst>
      <p:ext uri="{BB962C8B-B14F-4D97-AF65-F5344CB8AC3E}">
        <p14:creationId xmlns:p14="http://schemas.microsoft.com/office/powerpoint/2010/main" val="85792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de-DE" altLang="en-US"/>
              <a:t>Subject Pool</a:t>
            </a:r>
          </a:p>
        </p:txBody>
      </p:sp>
      <p:sp>
        <p:nvSpPr>
          <p:cNvPr id="16387" name="Rectangle 3"/>
          <p:cNvSpPr>
            <a:spLocks noGrp="1" noChangeArrowheads="1"/>
          </p:cNvSpPr>
          <p:nvPr>
            <p:ph type="body" idx="1"/>
          </p:nvPr>
        </p:nvSpPr>
        <p:spPr>
          <a:xfrm>
            <a:off x="1828800" y="1219200"/>
            <a:ext cx="8686800" cy="5378450"/>
          </a:xfrm>
        </p:spPr>
        <p:txBody>
          <a:bodyPr/>
          <a:lstStyle/>
          <a:p>
            <a:r>
              <a:rPr lang="de-DE" altLang="en-US" dirty="0"/>
              <a:t>The subject pool is an extremely precious resource for experimenters</a:t>
            </a:r>
          </a:p>
          <a:p>
            <a:r>
              <a:rPr lang="de-DE" altLang="en-US" dirty="0"/>
              <a:t>Correspondingly, it should be dealt with very carefully and cautiously</a:t>
            </a:r>
          </a:p>
          <a:p>
            <a:r>
              <a:rPr lang="de-DE" altLang="en-US" dirty="0"/>
              <a:t>ETHICS </a:t>
            </a:r>
            <a:r>
              <a:rPr lang="de-DE" altLang="en-US" dirty="0">
                <a:sym typeface="Wingdings" pitchFamily="2" charset="2"/>
              </a:rPr>
              <a:t>requirement</a:t>
            </a:r>
            <a:endParaRPr lang="de-DE" altLang="en-US" dirty="0"/>
          </a:p>
          <a:p>
            <a:r>
              <a:rPr lang="de-DE" altLang="en-US" dirty="0"/>
              <a:t>Different recruitment procedures</a:t>
            </a:r>
          </a:p>
          <a:p>
            <a:pPr lvl="1"/>
            <a:r>
              <a:rPr lang="de-DE" altLang="en-US" dirty="0"/>
              <a:t>Orally, person to person</a:t>
            </a:r>
          </a:p>
          <a:p>
            <a:pPr lvl="1"/>
            <a:r>
              <a:rPr lang="de-DE" altLang="en-US" dirty="0"/>
              <a:t>Leaflets and lists on blackboards</a:t>
            </a:r>
          </a:p>
          <a:p>
            <a:pPr lvl="1"/>
            <a:r>
              <a:rPr lang="de-DE" altLang="en-US" dirty="0"/>
              <a:t>Email lists</a:t>
            </a:r>
          </a:p>
          <a:p>
            <a:pPr lvl="1"/>
            <a:r>
              <a:rPr lang="de-DE" altLang="en-US" dirty="0"/>
              <a:t>Web-based database </a:t>
            </a:r>
            <a:r>
              <a:rPr lang="de-DE" altLang="en-US" dirty="0">
                <a:sym typeface="Wingdings" pitchFamily="2" charset="2"/>
              </a:rPr>
              <a:t> ORSEE</a:t>
            </a:r>
            <a:endParaRPr lang="de-DE" altLang="en-US" dirty="0"/>
          </a:p>
          <a:p>
            <a:pPr lvl="1"/>
            <a:endParaRPr lang="de-DE" altLang="en-US" dirty="0"/>
          </a:p>
        </p:txBody>
      </p:sp>
    </p:spTree>
    <p:extLst>
      <p:ext uri="{BB962C8B-B14F-4D97-AF65-F5344CB8AC3E}">
        <p14:creationId xmlns:p14="http://schemas.microsoft.com/office/powerpoint/2010/main" val="2462884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de-DE" altLang="en-US"/>
              <a:t>No-shows</a:t>
            </a:r>
          </a:p>
        </p:txBody>
      </p:sp>
      <p:sp>
        <p:nvSpPr>
          <p:cNvPr id="52227" name="Rectangle 3"/>
          <p:cNvSpPr>
            <a:spLocks noGrp="1" noChangeArrowheads="1"/>
          </p:cNvSpPr>
          <p:nvPr>
            <p:ph type="body" idx="1"/>
          </p:nvPr>
        </p:nvSpPr>
        <p:spPr>
          <a:xfrm>
            <a:off x="1828800" y="1143001"/>
            <a:ext cx="8686800" cy="5256213"/>
          </a:xfrm>
        </p:spPr>
        <p:txBody>
          <a:bodyPr>
            <a:normAutofit/>
          </a:bodyPr>
          <a:lstStyle/>
          <a:p>
            <a:r>
              <a:rPr lang="de-DE" altLang="en-US" dirty="0"/>
              <a:t>Almost any experimenter runs into trouble if there are too few participants showing up for an experiment session</a:t>
            </a:r>
          </a:p>
          <a:p>
            <a:r>
              <a:rPr lang="de-DE" altLang="en-US" dirty="0"/>
              <a:t>Solution approach: reserve + incentives </a:t>
            </a:r>
          </a:p>
          <a:p>
            <a:pPr lvl="1"/>
            <a:r>
              <a:rPr lang="de-DE" altLang="en-US" dirty="0"/>
              <a:t>Reserve: we invite more participants than actually needed, showing up on time secures a minimum payment (=showup fee), participants who are not needed can leave right away</a:t>
            </a:r>
          </a:p>
          <a:p>
            <a:pPr lvl="1"/>
            <a:r>
              <a:rPr lang="de-DE" altLang="en-US" dirty="0"/>
              <a:t>Reputation system:</a:t>
            </a:r>
          </a:p>
          <a:p>
            <a:pPr lvl="2"/>
            <a:r>
              <a:rPr lang="de-DE" altLang="en-US" dirty="0"/>
              <a:t>3 no-show-, you are out!</a:t>
            </a:r>
          </a:p>
        </p:txBody>
      </p:sp>
    </p:spTree>
    <p:extLst>
      <p:ext uri="{BB962C8B-B14F-4D97-AF65-F5344CB8AC3E}">
        <p14:creationId xmlns:p14="http://schemas.microsoft.com/office/powerpoint/2010/main" val="682311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altLang="en-US" dirty="0"/>
              <a:t>Typical structure of a lab experiment</a:t>
            </a:r>
            <a:endParaRPr lang="en-US"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altLang="en-US" sz="3100" i="1" dirty="0"/>
              <a:t>Before: Motivation and research question, hypotheses, instructions, software, ethics approval , recruitment</a:t>
            </a:r>
          </a:p>
          <a:p>
            <a:pPr>
              <a:lnSpc>
                <a:spcPct val="90000"/>
              </a:lnSpc>
            </a:pPr>
            <a:r>
              <a:rPr lang="en-US" altLang="en-US" sz="3100" dirty="0"/>
              <a:t>Participant check-in</a:t>
            </a:r>
          </a:p>
          <a:p>
            <a:pPr>
              <a:lnSpc>
                <a:spcPct val="90000"/>
              </a:lnSpc>
            </a:pPr>
            <a:r>
              <a:rPr lang="en-US" altLang="en-US" sz="3100" dirty="0"/>
              <a:t>Informed consent</a:t>
            </a:r>
          </a:p>
          <a:p>
            <a:pPr>
              <a:lnSpc>
                <a:spcPct val="90000"/>
              </a:lnSpc>
            </a:pPr>
            <a:r>
              <a:rPr lang="en-US" altLang="en-US" sz="3100" dirty="0"/>
              <a:t>Control: side-talk, mobile phones, computer use, etc.</a:t>
            </a:r>
          </a:p>
          <a:p>
            <a:pPr>
              <a:lnSpc>
                <a:spcPct val="90000"/>
              </a:lnSpc>
            </a:pPr>
            <a:r>
              <a:rPr lang="en-US" altLang="en-US" sz="3100" dirty="0"/>
              <a:t>Instructions distributed (, read aloud)</a:t>
            </a:r>
          </a:p>
          <a:p>
            <a:pPr>
              <a:lnSpc>
                <a:spcPct val="90000"/>
              </a:lnSpc>
            </a:pPr>
            <a:r>
              <a:rPr lang="en-US" altLang="en-US" sz="3100" dirty="0"/>
              <a:t>Answer questions privately, repeat publicly if appropriate</a:t>
            </a:r>
          </a:p>
          <a:p>
            <a:pPr>
              <a:lnSpc>
                <a:spcPct val="90000"/>
              </a:lnSpc>
            </a:pPr>
            <a:r>
              <a:rPr lang="en-US" altLang="en-US" sz="3100" dirty="0"/>
              <a:t>(Comprehension test, practice rounds)</a:t>
            </a:r>
          </a:p>
          <a:p>
            <a:pPr>
              <a:lnSpc>
                <a:spcPct val="90000"/>
              </a:lnSpc>
            </a:pPr>
            <a:r>
              <a:rPr lang="en-US" altLang="en-US" sz="3100" dirty="0"/>
              <a:t>Run it: decisions are made on computer, paper and pencil</a:t>
            </a:r>
          </a:p>
          <a:p>
            <a:pPr>
              <a:lnSpc>
                <a:spcPct val="90000"/>
              </a:lnSpc>
            </a:pPr>
            <a:r>
              <a:rPr lang="en-US" altLang="en-US" sz="3100" dirty="0"/>
              <a:t>SAVE THE DATA</a:t>
            </a:r>
          </a:p>
          <a:p>
            <a:pPr>
              <a:lnSpc>
                <a:spcPct val="90000"/>
              </a:lnSpc>
            </a:pPr>
            <a:r>
              <a:rPr lang="en-US" altLang="en-US" sz="3100" dirty="0"/>
              <a:t>Post-experimental questionnaire (, debriefing)</a:t>
            </a:r>
          </a:p>
          <a:p>
            <a:pPr>
              <a:lnSpc>
                <a:spcPct val="90000"/>
              </a:lnSpc>
            </a:pPr>
            <a:r>
              <a:rPr lang="en-US" altLang="en-US" sz="3100" dirty="0"/>
              <a:t>Participants paid and dismissed</a:t>
            </a:r>
          </a:p>
          <a:p>
            <a:pPr>
              <a:lnSpc>
                <a:spcPct val="90000"/>
              </a:lnSpc>
            </a:pPr>
            <a:r>
              <a:rPr lang="en-US" altLang="en-US" sz="3100" i="1" dirty="0"/>
              <a:t>Data analysis, paper writing</a:t>
            </a:r>
          </a:p>
          <a:p>
            <a:pPr marL="0" indent="0">
              <a:buNone/>
            </a:pPr>
            <a:endParaRPr lang="en-US" dirty="0"/>
          </a:p>
        </p:txBody>
      </p:sp>
    </p:spTree>
    <p:extLst>
      <p:ext uri="{BB962C8B-B14F-4D97-AF65-F5344CB8AC3E}">
        <p14:creationId xmlns:p14="http://schemas.microsoft.com/office/powerpoint/2010/main" val="2443048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incentives?</a:t>
            </a:r>
          </a:p>
        </p:txBody>
      </p:sp>
      <p:sp>
        <p:nvSpPr>
          <p:cNvPr id="3" name="Content Placeholder 2"/>
          <p:cNvSpPr>
            <a:spLocks noGrp="1"/>
          </p:cNvSpPr>
          <p:nvPr>
            <p:ph idx="1"/>
          </p:nvPr>
        </p:nvSpPr>
        <p:spPr/>
        <p:txBody>
          <a:bodyPr/>
          <a:lstStyle/>
          <a:p>
            <a:r>
              <a:rPr lang="en-US" dirty="0"/>
              <a:t>Psychologists don’t use them!</a:t>
            </a:r>
          </a:p>
          <a:p>
            <a:endParaRPr lang="en-US" dirty="0"/>
          </a:p>
          <a:p>
            <a:r>
              <a:rPr lang="en-US" dirty="0"/>
              <a:t>For the questions economists ask it is important.</a:t>
            </a:r>
          </a:p>
          <a:p>
            <a:endParaRPr lang="en-US" dirty="0"/>
          </a:p>
          <a:p>
            <a:r>
              <a:rPr lang="en-US" dirty="0"/>
              <a:t>Even if subjects want to behave “truthfully” it is hard in hypothetical situations.</a:t>
            </a:r>
          </a:p>
          <a:p>
            <a:endParaRPr lang="en-US" dirty="0"/>
          </a:p>
          <a:p>
            <a:endParaRPr lang="en-US" dirty="0"/>
          </a:p>
        </p:txBody>
      </p:sp>
    </p:spTree>
    <p:extLst>
      <p:ext uri="{BB962C8B-B14F-4D97-AF65-F5344CB8AC3E}">
        <p14:creationId xmlns:p14="http://schemas.microsoft.com/office/powerpoint/2010/main" val="39387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80C1-CD3D-3CD4-B014-094794902645}"/>
              </a:ext>
            </a:extLst>
          </p:cNvPr>
          <p:cNvSpPr>
            <a:spLocks noGrp="1"/>
          </p:cNvSpPr>
          <p:nvPr>
            <p:ph type="title"/>
          </p:nvPr>
        </p:nvSpPr>
        <p:spPr/>
        <p:txBody>
          <a:bodyPr/>
          <a:lstStyle/>
          <a:p>
            <a:r>
              <a:rPr lang="en-AU" dirty="0"/>
              <a:t>Experimental vs. Behavioural Economic</a:t>
            </a:r>
            <a:endParaRPr lang="en-CY" dirty="0"/>
          </a:p>
        </p:txBody>
      </p:sp>
      <p:sp>
        <p:nvSpPr>
          <p:cNvPr id="3" name="Content Placeholder 2">
            <a:extLst>
              <a:ext uri="{FF2B5EF4-FFF2-40B4-BE49-F238E27FC236}">
                <a16:creationId xmlns:a16="http://schemas.microsoft.com/office/drawing/2014/main" id="{6750DBAF-EE9A-F3BE-590C-94ED259D7E62}"/>
              </a:ext>
            </a:extLst>
          </p:cNvPr>
          <p:cNvSpPr>
            <a:spLocks noGrp="1"/>
          </p:cNvSpPr>
          <p:nvPr>
            <p:ph idx="1"/>
          </p:nvPr>
        </p:nvSpPr>
        <p:spPr/>
        <p:txBody>
          <a:bodyPr>
            <a:normAutofit/>
          </a:bodyPr>
          <a:lstStyle/>
          <a:p>
            <a:pPr marL="0" indent="0">
              <a:buNone/>
            </a:pPr>
            <a:r>
              <a:rPr lang="en-CY" sz="2400" b="1" dirty="0"/>
              <a:t>Behavioural Economics:</a:t>
            </a:r>
          </a:p>
          <a:p>
            <a:pPr marL="0" indent="0">
              <a:buNone/>
            </a:pPr>
            <a:r>
              <a:rPr lang="en-CY" sz="2400" dirty="0"/>
              <a:t>The study of human decision making related to economic problems, using insights from psychology.</a:t>
            </a:r>
          </a:p>
          <a:p>
            <a:pPr marL="0" indent="0">
              <a:buNone/>
            </a:pPr>
            <a:endParaRPr lang="en-CY" sz="2400" dirty="0"/>
          </a:p>
          <a:p>
            <a:pPr marL="0" indent="0">
              <a:buNone/>
            </a:pPr>
            <a:r>
              <a:rPr lang="en-CY" sz="2400" b="1" dirty="0"/>
              <a:t>Experimental Economics:</a:t>
            </a:r>
          </a:p>
          <a:p>
            <a:pPr marL="0" indent="0">
              <a:buNone/>
            </a:pPr>
            <a:r>
              <a:rPr lang="en-CY" sz="2400" dirty="0"/>
              <a:t>An empirical method (not a topic!) used to generate data in a controlled fashion, in order to study problems in a variety of economic fields.</a:t>
            </a:r>
          </a:p>
          <a:p>
            <a:pPr marL="0" indent="0">
              <a:buNone/>
            </a:pPr>
            <a:endParaRPr lang="en-CY" sz="2400" dirty="0"/>
          </a:p>
          <a:p>
            <a:pPr marL="0" indent="0">
              <a:buNone/>
            </a:pPr>
            <a:r>
              <a:rPr lang="en-CY" sz="2400" dirty="0"/>
              <a:t>Economic experiments are perhaps the most important source of data for behavioral economics.</a:t>
            </a:r>
          </a:p>
        </p:txBody>
      </p:sp>
    </p:spTree>
    <p:extLst>
      <p:ext uri="{BB962C8B-B14F-4D97-AF65-F5344CB8AC3E}">
        <p14:creationId xmlns:p14="http://schemas.microsoft.com/office/powerpoint/2010/main" val="175792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incentivize?</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296436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incentivize?</a:t>
            </a:r>
          </a:p>
        </p:txBody>
      </p:sp>
      <p:sp>
        <p:nvSpPr>
          <p:cNvPr id="3" name="Content Placeholder 2"/>
          <p:cNvSpPr>
            <a:spLocks noGrp="1"/>
          </p:cNvSpPr>
          <p:nvPr>
            <p:ph idx="1"/>
          </p:nvPr>
        </p:nvSpPr>
        <p:spPr/>
        <p:txBody>
          <a:bodyPr>
            <a:normAutofit fontScale="77500" lnSpcReduction="20000"/>
          </a:bodyPr>
          <a:lstStyle/>
          <a:p>
            <a:r>
              <a:rPr lang="en-US" dirty="0"/>
              <a:t>Money</a:t>
            </a:r>
          </a:p>
          <a:p>
            <a:r>
              <a:rPr lang="en-US" dirty="0"/>
              <a:t>Gift cards</a:t>
            </a:r>
          </a:p>
          <a:p>
            <a:r>
              <a:rPr lang="en-US" dirty="0"/>
              <a:t>Food</a:t>
            </a:r>
          </a:p>
          <a:p>
            <a:r>
              <a:rPr lang="en-US" dirty="0"/>
              <a:t>Mugs</a:t>
            </a:r>
          </a:p>
          <a:p>
            <a:r>
              <a:rPr lang="en-US" dirty="0"/>
              <a:t>Time</a:t>
            </a:r>
          </a:p>
          <a:p>
            <a:r>
              <a:rPr lang="en-US" dirty="0"/>
              <a:t>Status</a:t>
            </a:r>
          </a:p>
          <a:p>
            <a:r>
              <a:rPr lang="en-US" dirty="0" err="1"/>
              <a:t>Entertainement</a:t>
            </a:r>
            <a:endParaRPr lang="en-US" dirty="0"/>
          </a:p>
          <a:p>
            <a:r>
              <a:rPr lang="en-US" dirty="0"/>
              <a:t>Donations to 3</a:t>
            </a:r>
            <a:r>
              <a:rPr lang="en-US" baseline="30000" dirty="0"/>
              <a:t>rd</a:t>
            </a:r>
            <a:r>
              <a:rPr lang="en-US" dirty="0"/>
              <a:t> parties</a:t>
            </a:r>
          </a:p>
          <a:p>
            <a:r>
              <a:rPr lang="en-US" dirty="0"/>
              <a:t>Electrical shocks</a:t>
            </a:r>
          </a:p>
          <a:p>
            <a:r>
              <a:rPr lang="en-US" dirty="0"/>
              <a:t>Killing mice</a:t>
            </a:r>
          </a:p>
          <a:p>
            <a:r>
              <a:rPr lang="en-US" dirty="0"/>
              <a:t>Buying CO2 emissions</a:t>
            </a:r>
          </a:p>
          <a:p>
            <a:r>
              <a:rPr lang="en-US" dirty="0"/>
              <a:t>…</a:t>
            </a:r>
          </a:p>
          <a:p>
            <a:endParaRPr lang="en-US" dirty="0"/>
          </a:p>
        </p:txBody>
      </p:sp>
    </p:spTree>
    <p:extLst>
      <p:ext uri="{BB962C8B-B14F-4D97-AF65-F5344CB8AC3E}">
        <p14:creationId xmlns:p14="http://schemas.microsoft.com/office/powerpoint/2010/main" val="425037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incentivize?</a:t>
            </a:r>
          </a:p>
        </p:txBody>
      </p:sp>
      <p:sp>
        <p:nvSpPr>
          <p:cNvPr id="3" name="Content Placeholder 2"/>
          <p:cNvSpPr>
            <a:spLocks noGrp="1"/>
          </p:cNvSpPr>
          <p:nvPr>
            <p:ph idx="1"/>
          </p:nvPr>
        </p:nvSpPr>
        <p:spPr/>
        <p:txBody>
          <a:bodyPr>
            <a:normAutofit fontScale="55000" lnSpcReduction="20000"/>
          </a:bodyPr>
          <a:lstStyle/>
          <a:p>
            <a:r>
              <a:rPr lang="en-US" dirty="0"/>
              <a:t>Money</a:t>
            </a:r>
          </a:p>
          <a:p>
            <a:r>
              <a:rPr lang="en-US" dirty="0"/>
              <a:t>Gift cards</a:t>
            </a:r>
          </a:p>
          <a:p>
            <a:r>
              <a:rPr lang="en-US" dirty="0"/>
              <a:t>Food</a:t>
            </a:r>
          </a:p>
          <a:p>
            <a:r>
              <a:rPr lang="en-US" dirty="0"/>
              <a:t>Mugs</a:t>
            </a:r>
          </a:p>
          <a:p>
            <a:r>
              <a:rPr lang="en-US" dirty="0"/>
              <a:t>Time</a:t>
            </a:r>
          </a:p>
          <a:p>
            <a:r>
              <a:rPr lang="en-US" dirty="0"/>
              <a:t>Status</a:t>
            </a:r>
          </a:p>
          <a:p>
            <a:r>
              <a:rPr lang="en-US" dirty="0" err="1"/>
              <a:t>Entertainement</a:t>
            </a:r>
            <a:endParaRPr lang="en-US" dirty="0"/>
          </a:p>
          <a:p>
            <a:r>
              <a:rPr lang="en-US" dirty="0"/>
              <a:t>Donations to 3</a:t>
            </a:r>
            <a:r>
              <a:rPr lang="en-US" baseline="30000" dirty="0"/>
              <a:t>rd</a:t>
            </a:r>
            <a:r>
              <a:rPr lang="en-US" dirty="0"/>
              <a:t> parties</a:t>
            </a:r>
          </a:p>
          <a:p>
            <a:r>
              <a:rPr lang="en-US" dirty="0"/>
              <a:t>Electrical shocks</a:t>
            </a:r>
          </a:p>
          <a:p>
            <a:r>
              <a:rPr lang="en-US" dirty="0"/>
              <a:t>Killing mice</a:t>
            </a:r>
          </a:p>
          <a:p>
            <a:r>
              <a:rPr lang="en-US" dirty="0"/>
              <a:t>Buying CO2 emissions</a:t>
            </a:r>
          </a:p>
          <a:p>
            <a:r>
              <a:rPr lang="en-US" dirty="0"/>
              <a:t>…</a:t>
            </a:r>
          </a:p>
          <a:p>
            <a:endParaRPr lang="en-US" dirty="0"/>
          </a:p>
          <a:p>
            <a:pPr marL="0" indent="0">
              <a:buNone/>
            </a:pPr>
            <a:r>
              <a:rPr lang="en-US" sz="5100" dirty="0"/>
              <a:t>The best option depends on the research questions!</a:t>
            </a:r>
          </a:p>
          <a:p>
            <a:endParaRPr lang="en-US" dirty="0"/>
          </a:p>
        </p:txBody>
      </p:sp>
    </p:spTree>
    <p:extLst>
      <p:ext uri="{BB962C8B-B14F-4D97-AF65-F5344CB8AC3E}">
        <p14:creationId xmlns:p14="http://schemas.microsoft.com/office/powerpoint/2010/main" val="460850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incentivize?</a:t>
            </a:r>
          </a:p>
        </p:txBody>
      </p:sp>
      <p:sp>
        <p:nvSpPr>
          <p:cNvPr id="3" name="Content Placeholder 2"/>
          <p:cNvSpPr>
            <a:spLocks noGrp="1"/>
          </p:cNvSpPr>
          <p:nvPr>
            <p:ph idx="1"/>
          </p:nvPr>
        </p:nvSpPr>
        <p:spPr/>
        <p:txBody>
          <a:bodyPr/>
          <a:lstStyle/>
          <a:p>
            <a:r>
              <a:rPr lang="en-US" dirty="0"/>
              <a:t>Make incentives salient: e.g. pay in cash right away.</a:t>
            </a:r>
          </a:p>
          <a:p>
            <a:endParaRPr lang="en-US" dirty="0"/>
          </a:p>
          <a:p>
            <a:r>
              <a:rPr lang="en-US" dirty="0"/>
              <a:t>Pay enough!</a:t>
            </a:r>
          </a:p>
        </p:txBody>
      </p:sp>
    </p:spTree>
    <p:extLst>
      <p:ext uri="{BB962C8B-B14F-4D97-AF65-F5344CB8AC3E}">
        <p14:creationId xmlns:p14="http://schemas.microsoft.com/office/powerpoint/2010/main" val="474393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Pay enough or don’t pay at all</a:t>
            </a:r>
            <a:br>
              <a:rPr lang="en-US" dirty="0"/>
            </a:br>
            <a:r>
              <a:rPr lang="en-US" sz="3100" dirty="0" err="1"/>
              <a:t>Gneezy</a:t>
            </a:r>
            <a:r>
              <a:rPr lang="en-US" sz="3100" dirty="0"/>
              <a:t> and </a:t>
            </a:r>
            <a:r>
              <a:rPr lang="en-US" sz="3100" dirty="0" err="1"/>
              <a:t>Ructichini</a:t>
            </a:r>
            <a:r>
              <a:rPr lang="en-US" sz="3100" dirty="0"/>
              <a:t>, QJE 2000</a:t>
            </a:r>
          </a:p>
        </p:txBody>
      </p:sp>
      <p:sp>
        <p:nvSpPr>
          <p:cNvPr id="6" name="Content Placeholder 5"/>
          <p:cNvSpPr>
            <a:spLocks noGrp="1"/>
          </p:cNvSpPr>
          <p:nvPr>
            <p:ph idx="1"/>
          </p:nvPr>
        </p:nvSpPr>
        <p:spPr/>
        <p:txBody>
          <a:bodyPr/>
          <a:lstStyle/>
          <a:p>
            <a:r>
              <a:rPr lang="en-US" dirty="0"/>
              <a:t>“IQ testing” style exam</a:t>
            </a:r>
          </a:p>
          <a:p>
            <a:endParaRPr lang="en-US" dirty="0"/>
          </a:p>
          <a:p>
            <a:r>
              <a:rPr lang="en-US" dirty="0"/>
              <a:t>With no / low / high / very high incentives</a:t>
            </a:r>
          </a:p>
        </p:txBody>
      </p:sp>
    </p:spTree>
    <p:extLst>
      <p:ext uri="{BB962C8B-B14F-4D97-AF65-F5344CB8AC3E}">
        <p14:creationId xmlns:p14="http://schemas.microsoft.com/office/powerpoint/2010/main" val="1061664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Pay enough or don’t pay at all</a:t>
            </a:r>
            <a:br>
              <a:rPr lang="en-US" dirty="0"/>
            </a:br>
            <a:r>
              <a:rPr lang="en-US" sz="3100" dirty="0" err="1"/>
              <a:t>Gneezy</a:t>
            </a:r>
            <a:r>
              <a:rPr lang="en-US" sz="3100" dirty="0"/>
              <a:t> and </a:t>
            </a:r>
            <a:r>
              <a:rPr lang="en-US" sz="3100" dirty="0" err="1"/>
              <a:t>Ructichini</a:t>
            </a:r>
            <a:r>
              <a:rPr lang="en-US" sz="3100" dirty="0"/>
              <a:t>, QJE 2000</a:t>
            </a:r>
          </a:p>
        </p:txBody>
      </p:sp>
      <p:pic>
        <p:nvPicPr>
          <p:cNvPr id="4" name="Content Placeholder 3"/>
          <p:cNvPicPr>
            <a:picLocks noGrp="1" noChangeAspect="1"/>
          </p:cNvPicPr>
          <p:nvPr>
            <p:ph idx="1"/>
          </p:nvPr>
        </p:nvPicPr>
        <p:blipFill>
          <a:blip r:embed="rId2"/>
          <a:srcRect t="665" b="665"/>
          <a:stretch>
            <a:fillRect/>
          </a:stretch>
        </p:blipFill>
        <p:spPr/>
      </p:pic>
    </p:spTree>
    <p:extLst>
      <p:ext uri="{BB962C8B-B14F-4D97-AF65-F5344CB8AC3E}">
        <p14:creationId xmlns:p14="http://schemas.microsoft.com/office/powerpoint/2010/main" val="1514365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incentivize?</a:t>
            </a:r>
          </a:p>
        </p:txBody>
      </p:sp>
      <p:sp>
        <p:nvSpPr>
          <p:cNvPr id="3" name="Content Placeholder 2"/>
          <p:cNvSpPr>
            <a:spLocks noGrp="1"/>
          </p:cNvSpPr>
          <p:nvPr>
            <p:ph idx="1"/>
          </p:nvPr>
        </p:nvSpPr>
        <p:spPr/>
        <p:txBody>
          <a:bodyPr>
            <a:normAutofit/>
          </a:bodyPr>
          <a:lstStyle/>
          <a:p>
            <a:r>
              <a:rPr lang="en-US" dirty="0"/>
              <a:t>Make incentives salient: e.g. pay in cash right away.</a:t>
            </a:r>
          </a:p>
          <a:p>
            <a:endParaRPr lang="en-US" dirty="0"/>
          </a:p>
          <a:p>
            <a:r>
              <a:rPr lang="en-US" dirty="0"/>
              <a:t>Pay enough!</a:t>
            </a:r>
          </a:p>
          <a:p>
            <a:endParaRPr lang="en-US" dirty="0"/>
          </a:p>
          <a:p>
            <a:r>
              <a:rPr lang="en-US" dirty="0"/>
              <a:t>Pay one round or all? Or some??</a:t>
            </a:r>
          </a:p>
          <a:p>
            <a:pPr lvl="2"/>
            <a:r>
              <a:rPr lang="en-US" dirty="0"/>
              <a:t>Wealth effects</a:t>
            </a:r>
          </a:p>
          <a:p>
            <a:pPr lvl="2"/>
            <a:r>
              <a:rPr lang="en-US" dirty="0"/>
              <a:t>Hedging</a:t>
            </a:r>
          </a:p>
          <a:p>
            <a:pPr marL="914400" lvl="2" indent="0">
              <a:buNone/>
            </a:pPr>
            <a:endParaRPr lang="en-US" dirty="0"/>
          </a:p>
          <a:p>
            <a:r>
              <a:rPr lang="en-US" dirty="0"/>
              <a:t>Make them earn it?</a:t>
            </a:r>
          </a:p>
          <a:p>
            <a:endParaRPr lang="en-US" dirty="0"/>
          </a:p>
        </p:txBody>
      </p:sp>
    </p:spTree>
    <p:extLst>
      <p:ext uri="{BB962C8B-B14F-4D97-AF65-F5344CB8AC3E}">
        <p14:creationId xmlns:p14="http://schemas.microsoft.com/office/powerpoint/2010/main" val="3387927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effort tasks</a:t>
            </a:r>
          </a:p>
        </p:txBody>
      </p:sp>
      <p:pic>
        <p:nvPicPr>
          <p:cNvPr id="4" name="Picture 3"/>
          <p:cNvPicPr>
            <a:picLocks noChangeAspect="1"/>
          </p:cNvPicPr>
          <p:nvPr/>
        </p:nvPicPr>
        <p:blipFill>
          <a:blip r:embed="rId2"/>
          <a:stretch>
            <a:fillRect/>
          </a:stretch>
        </p:blipFill>
        <p:spPr>
          <a:xfrm>
            <a:off x="2480666" y="1841654"/>
            <a:ext cx="7257470" cy="4530862"/>
          </a:xfrm>
          <a:prstGeom prst="rect">
            <a:avLst/>
          </a:prstGeom>
        </p:spPr>
      </p:pic>
    </p:spTree>
    <p:extLst>
      <p:ext uri="{BB962C8B-B14F-4D97-AF65-F5344CB8AC3E}">
        <p14:creationId xmlns:p14="http://schemas.microsoft.com/office/powerpoint/2010/main" val="3277263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Unintended incentives</a:t>
            </a:r>
            <a:br>
              <a:rPr lang="en-US" sz="4000" dirty="0"/>
            </a:br>
            <a:r>
              <a:rPr lang="en-US" sz="2800" dirty="0"/>
              <a:t>and what to do about them</a:t>
            </a:r>
          </a:p>
        </p:txBody>
      </p:sp>
      <p:sp>
        <p:nvSpPr>
          <p:cNvPr id="3" name="Content Placeholder 2"/>
          <p:cNvSpPr>
            <a:spLocks noGrp="1"/>
          </p:cNvSpPr>
          <p:nvPr>
            <p:ph idx="1"/>
          </p:nvPr>
        </p:nvSpPr>
        <p:spPr/>
        <p:txBody>
          <a:bodyPr/>
          <a:lstStyle/>
          <a:p>
            <a:r>
              <a:rPr lang="en-US" dirty="0"/>
              <a:t>Risk (more later)</a:t>
            </a:r>
          </a:p>
          <a:p>
            <a:r>
              <a:rPr lang="en-US" dirty="0"/>
              <a:t>House money effects</a:t>
            </a:r>
          </a:p>
          <a:p>
            <a:r>
              <a:rPr lang="en-US" dirty="0"/>
              <a:t>Utility from winning</a:t>
            </a:r>
          </a:p>
          <a:p>
            <a:r>
              <a:rPr lang="en-US" dirty="0"/>
              <a:t>Social preferences</a:t>
            </a:r>
          </a:p>
          <a:p>
            <a:r>
              <a:rPr lang="en-US" dirty="0"/>
              <a:t>Cognitive costs</a:t>
            </a:r>
          </a:p>
          <a:p>
            <a:r>
              <a:rPr lang="en-US" dirty="0"/>
              <a:t>Intrinsic motivation</a:t>
            </a:r>
          </a:p>
          <a:p>
            <a:r>
              <a:rPr lang="en-US" dirty="0"/>
              <a:t>Time preferences</a:t>
            </a:r>
          </a:p>
          <a:p>
            <a:r>
              <a:rPr lang="en-US" dirty="0"/>
              <a:t>Experimenter demand</a:t>
            </a:r>
          </a:p>
          <a:p>
            <a:endParaRPr lang="en-US" dirty="0"/>
          </a:p>
        </p:txBody>
      </p:sp>
    </p:spTree>
    <p:extLst>
      <p:ext uri="{BB962C8B-B14F-4D97-AF65-F5344CB8AC3E}">
        <p14:creationId xmlns:p14="http://schemas.microsoft.com/office/powerpoint/2010/main" val="929433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E0680-F950-6C55-648E-727D75FD9361}"/>
              </a:ext>
            </a:extLst>
          </p:cNvPr>
          <p:cNvSpPr>
            <a:spLocks noGrp="1"/>
          </p:cNvSpPr>
          <p:nvPr>
            <p:ph type="title"/>
          </p:nvPr>
        </p:nvSpPr>
        <p:spPr/>
        <p:txBody>
          <a:bodyPr/>
          <a:lstStyle/>
          <a:p>
            <a:r>
              <a:rPr lang="fr-FR" dirty="0"/>
              <a:t>Online experiments</a:t>
            </a:r>
          </a:p>
        </p:txBody>
      </p:sp>
      <p:sp>
        <p:nvSpPr>
          <p:cNvPr id="3" name="Espace réservé du contenu 2">
            <a:extLst>
              <a:ext uri="{FF2B5EF4-FFF2-40B4-BE49-F238E27FC236}">
                <a16:creationId xmlns:a16="http://schemas.microsoft.com/office/drawing/2014/main" id="{E4BF4234-DD84-4479-DEF7-301707000F6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59492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16AB-5A62-5412-4E54-9F8F0E173373}"/>
              </a:ext>
            </a:extLst>
          </p:cNvPr>
          <p:cNvSpPr>
            <a:spLocks noGrp="1"/>
          </p:cNvSpPr>
          <p:nvPr>
            <p:ph type="title"/>
          </p:nvPr>
        </p:nvSpPr>
        <p:spPr/>
        <p:txBody>
          <a:bodyPr/>
          <a:lstStyle/>
          <a:p>
            <a:r>
              <a:rPr lang="en-US" sz="4400" dirty="0"/>
              <a:t>The Purposes of Running an Experiment</a:t>
            </a:r>
            <a:endParaRPr lang="en-CY" dirty="0"/>
          </a:p>
        </p:txBody>
      </p:sp>
      <p:sp>
        <p:nvSpPr>
          <p:cNvPr id="3" name="Content Placeholder 2">
            <a:extLst>
              <a:ext uri="{FF2B5EF4-FFF2-40B4-BE49-F238E27FC236}">
                <a16:creationId xmlns:a16="http://schemas.microsoft.com/office/drawing/2014/main" id="{C80760BD-72A1-4623-45E1-74A0FC30BB25}"/>
              </a:ext>
            </a:extLst>
          </p:cNvPr>
          <p:cNvSpPr>
            <a:spLocks noGrp="1"/>
          </p:cNvSpPr>
          <p:nvPr>
            <p:ph idx="1"/>
          </p:nvPr>
        </p:nvSpPr>
        <p:spPr/>
        <p:txBody>
          <a:bodyPr/>
          <a:lstStyle/>
          <a:p>
            <a:r>
              <a:rPr lang="en-GB" sz="2400" dirty="0"/>
              <a:t>Speaking to Theorists</a:t>
            </a:r>
          </a:p>
          <a:p>
            <a:r>
              <a:rPr lang="en-GB" sz="2400" dirty="0"/>
              <a:t>Searching for Facts</a:t>
            </a:r>
            <a:r>
              <a:rPr lang="en-US" sz="2400" dirty="0"/>
              <a:t> </a:t>
            </a:r>
          </a:p>
          <a:p>
            <a:r>
              <a:rPr lang="en-US" sz="2400" dirty="0"/>
              <a:t>Searching for Meanings</a:t>
            </a:r>
          </a:p>
          <a:p>
            <a:r>
              <a:rPr lang="en-GB" sz="2400" dirty="0"/>
              <a:t>Whispering in the Ears of Princes </a:t>
            </a:r>
            <a:endParaRPr lang="en-US" dirty="0"/>
          </a:p>
          <a:p>
            <a:pPr marL="365760" lvl="1" indent="0">
              <a:buNone/>
            </a:pPr>
            <a:endParaRPr lang="en-GB" sz="2100" dirty="0"/>
          </a:p>
          <a:p>
            <a:pPr marL="82296" indent="0">
              <a:buNone/>
            </a:pPr>
            <a:r>
              <a:rPr lang="en-US" sz="2400" dirty="0"/>
              <a:t>Roth Al E (ed), </a:t>
            </a:r>
            <a:r>
              <a:rPr lang="en-US" sz="2400" i="1" dirty="0"/>
              <a:t>Laboratory Experimentation in Economics: Six Points of View</a:t>
            </a:r>
            <a:r>
              <a:rPr lang="en-US" sz="2400" dirty="0"/>
              <a:t>, Cambridge University Press, 2005:</a:t>
            </a:r>
            <a:endParaRPr lang="en-GB" sz="2400" dirty="0"/>
          </a:p>
          <a:p>
            <a:endParaRPr lang="en-CY" dirty="0"/>
          </a:p>
        </p:txBody>
      </p:sp>
    </p:spTree>
    <p:extLst>
      <p:ext uri="{BB962C8B-B14F-4D97-AF65-F5344CB8AC3E}">
        <p14:creationId xmlns:p14="http://schemas.microsoft.com/office/powerpoint/2010/main" val="44976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82868-BEAC-1E5D-BEB4-D1BF06C1E5AA}"/>
              </a:ext>
            </a:extLst>
          </p:cNvPr>
          <p:cNvSpPr>
            <a:spLocks noGrp="1"/>
          </p:cNvSpPr>
          <p:nvPr>
            <p:ph type="title"/>
          </p:nvPr>
        </p:nvSpPr>
        <p:spPr/>
        <p:txBody>
          <a:bodyPr/>
          <a:lstStyle/>
          <a:p>
            <a:r>
              <a:rPr lang="fr-FR" dirty="0" err="1"/>
              <a:t>Overview</a:t>
            </a:r>
            <a:endParaRPr lang="fr-FR" dirty="0"/>
          </a:p>
        </p:txBody>
      </p:sp>
      <p:sp>
        <p:nvSpPr>
          <p:cNvPr id="3" name="Espace réservé du contenu 2">
            <a:extLst>
              <a:ext uri="{FF2B5EF4-FFF2-40B4-BE49-F238E27FC236}">
                <a16:creationId xmlns:a16="http://schemas.microsoft.com/office/drawing/2014/main" id="{E5370C50-0EFA-28DD-426E-2CC7EBA82323}"/>
              </a:ext>
            </a:extLst>
          </p:cNvPr>
          <p:cNvSpPr>
            <a:spLocks noGrp="1"/>
          </p:cNvSpPr>
          <p:nvPr>
            <p:ph idx="1"/>
          </p:nvPr>
        </p:nvSpPr>
        <p:spPr>
          <a:xfrm>
            <a:off x="9278007" y="5897590"/>
            <a:ext cx="2718050" cy="558746"/>
          </a:xfrm>
        </p:spPr>
        <p:txBody>
          <a:bodyPr/>
          <a:lstStyle/>
          <a:p>
            <a:pPr marL="0" indent="0">
              <a:buNone/>
            </a:pPr>
            <a:r>
              <a:rPr lang="fr-FR" dirty="0" err="1"/>
              <a:t>Bohannon</a:t>
            </a:r>
            <a:r>
              <a:rPr lang="fr-FR" dirty="0"/>
              <a:t>, 2016</a:t>
            </a:r>
          </a:p>
        </p:txBody>
      </p:sp>
      <p:pic>
        <p:nvPicPr>
          <p:cNvPr id="4" name="Espace réservé du contenu 4">
            <a:extLst>
              <a:ext uri="{FF2B5EF4-FFF2-40B4-BE49-F238E27FC236}">
                <a16:creationId xmlns:a16="http://schemas.microsoft.com/office/drawing/2014/main" id="{A8AB411E-1561-04F8-5004-10EF77924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600" y="945808"/>
            <a:ext cx="5741971" cy="4351338"/>
          </a:xfrm>
          <a:prstGeom prst="rect">
            <a:avLst/>
          </a:prstGeom>
        </p:spPr>
      </p:pic>
      <p:pic>
        <p:nvPicPr>
          <p:cNvPr id="6" name="Image 5">
            <a:extLst>
              <a:ext uri="{FF2B5EF4-FFF2-40B4-BE49-F238E27FC236}">
                <a16:creationId xmlns:a16="http://schemas.microsoft.com/office/drawing/2014/main" id="{9146E17E-BE95-4F4A-C79C-DC8461BD1B75}"/>
              </a:ext>
            </a:extLst>
          </p:cNvPr>
          <p:cNvPicPr>
            <a:picLocks noChangeAspect="1"/>
          </p:cNvPicPr>
          <p:nvPr/>
        </p:nvPicPr>
        <p:blipFill>
          <a:blip r:embed="rId4"/>
          <a:stretch>
            <a:fillRect/>
          </a:stretch>
        </p:blipFill>
        <p:spPr>
          <a:xfrm>
            <a:off x="345181" y="2427628"/>
            <a:ext cx="4888971" cy="929057"/>
          </a:xfrm>
          <a:prstGeom prst="rect">
            <a:avLst/>
          </a:prstGeom>
        </p:spPr>
      </p:pic>
      <p:pic>
        <p:nvPicPr>
          <p:cNvPr id="8" name="Image 7">
            <a:extLst>
              <a:ext uri="{FF2B5EF4-FFF2-40B4-BE49-F238E27FC236}">
                <a16:creationId xmlns:a16="http://schemas.microsoft.com/office/drawing/2014/main" id="{B4DDC689-FA4C-EA69-FF2B-28CB675B188A}"/>
              </a:ext>
            </a:extLst>
          </p:cNvPr>
          <p:cNvPicPr>
            <a:picLocks noChangeAspect="1"/>
          </p:cNvPicPr>
          <p:nvPr/>
        </p:nvPicPr>
        <p:blipFill>
          <a:blip r:embed="rId5"/>
          <a:stretch>
            <a:fillRect/>
          </a:stretch>
        </p:blipFill>
        <p:spPr>
          <a:xfrm>
            <a:off x="597429" y="4113543"/>
            <a:ext cx="3312419" cy="1990389"/>
          </a:xfrm>
          <a:prstGeom prst="rect">
            <a:avLst/>
          </a:prstGeom>
        </p:spPr>
      </p:pic>
    </p:spTree>
    <p:extLst>
      <p:ext uri="{BB962C8B-B14F-4D97-AF65-F5344CB8AC3E}">
        <p14:creationId xmlns:p14="http://schemas.microsoft.com/office/powerpoint/2010/main" val="184619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3B6C-DB69-A437-DA53-A80EAD2C42B1}"/>
              </a:ext>
            </a:extLst>
          </p:cNvPr>
          <p:cNvSpPr>
            <a:spLocks noGrp="1"/>
          </p:cNvSpPr>
          <p:nvPr>
            <p:ph type="title"/>
          </p:nvPr>
        </p:nvSpPr>
        <p:spPr>
          <a:xfrm>
            <a:off x="612648" y="1078992"/>
            <a:ext cx="6272784" cy="1536192"/>
          </a:xfrm>
        </p:spPr>
        <p:txBody>
          <a:bodyPr anchor="b">
            <a:normAutofit/>
          </a:bodyPr>
          <a:lstStyle/>
          <a:p>
            <a:r>
              <a:rPr lang="en-CN" sz="5200" dirty="0"/>
              <a:t>Advantages of Online experiments</a:t>
            </a:r>
          </a:p>
        </p:txBody>
      </p:sp>
      <p:pic>
        <p:nvPicPr>
          <p:cNvPr id="11" name="Picture 10" descr="A computer on a table&#10;&#10;Description automatically generated with medium confidence">
            <a:extLst>
              <a:ext uri="{FF2B5EF4-FFF2-40B4-BE49-F238E27FC236}">
                <a16:creationId xmlns:a16="http://schemas.microsoft.com/office/drawing/2014/main" id="{C6E826C0-42EC-F9D7-2B0A-9ED68ED0EB11}"/>
              </a:ext>
            </a:extLst>
          </p:cNvPr>
          <p:cNvPicPr>
            <a:picLocks noChangeAspect="1"/>
          </p:cNvPicPr>
          <p:nvPr/>
        </p:nvPicPr>
        <p:blipFill rotWithShape="1">
          <a:blip r:embed="rId3">
            <a:extLst>
              <a:ext uri="{28A0092B-C50C-407E-A947-70E740481C1C}">
                <a14:useLocalDpi xmlns:a14="http://schemas.microsoft.com/office/drawing/2010/main" val="0"/>
              </a:ext>
            </a:extLst>
          </a:blip>
          <a:srcRect l="533" r="-4" b="-4"/>
          <a:stretch/>
        </p:blipFill>
        <p:spPr>
          <a:xfrm>
            <a:off x="7684008" y="10"/>
            <a:ext cx="4507992" cy="2934576"/>
          </a:xfrm>
          <a:prstGeom prst="rect">
            <a:avLst/>
          </a:prstGeom>
        </p:spPr>
      </p:pic>
      <p:sp>
        <p:nvSpPr>
          <p:cNvPr id="3" name="Content Placeholder 2">
            <a:extLst>
              <a:ext uri="{FF2B5EF4-FFF2-40B4-BE49-F238E27FC236}">
                <a16:creationId xmlns:a16="http://schemas.microsoft.com/office/drawing/2014/main" id="{A5A67EFD-4105-CEB9-6F0C-AFF5297C97FE}"/>
              </a:ext>
            </a:extLst>
          </p:cNvPr>
          <p:cNvSpPr>
            <a:spLocks noGrp="1"/>
          </p:cNvSpPr>
          <p:nvPr>
            <p:ph idx="1"/>
          </p:nvPr>
        </p:nvSpPr>
        <p:spPr>
          <a:xfrm>
            <a:off x="612648" y="3355848"/>
            <a:ext cx="6272784" cy="2825496"/>
          </a:xfrm>
        </p:spPr>
        <p:txBody>
          <a:bodyPr>
            <a:normAutofit/>
          </a:bodyPr>
          <a:lstStyle/>
          <a:p>
            <a:pPr>
              <a:buFont typeface="Arial" panose="020B0604020202020204" pitchFamily="34" charset="0"/>
              <a:buChar char="•"/>
            </a:pPr>
            <a:r>
              <a:rPr lang="en-US" sz="2000" b="0" i="0" u="none" strike="noStrike" dirty="0">
                <a:effectLst/>
              </a:rPr>
              <a:t>The basic behavioral patterns (comparative statics) are replicable online.</a:t>
            </a:r>
          </a:p>
          <a:p>
            <a:pPr>
              <a:buFont typeface="Arial" panose="020B0604020202020204" pitchFamily="34" charset="0"/>
              <a:buChar char="•"/>
            </a:pPr>
            <a:r>
              <a:rPr lang="en-US" sz="2000" b="0" i="0" u="none" strike="noStrike" dirty="0">
                <a:effectLst/>
              </a:rPr>
              <a:t>Online experiments are quite easy to run</a:t>
            </a:r>
          </a:p>
          <a:p>
            <a:pPr>
              <a:buFont typeface="Arial" panose="020B0604020202020204" pitchFamily="34" charset="0"/>
              <a:buChar char="•"/>
            </a:pPr>
            <a:r>
              <a:rPr lang="en-US" sz="2000" dirty="0"/>
              <a:t>I</a:t>
            </a:r>
            <a:r>
              <a:rPr lang="en-US" sz="2000" b="0" i="0" u="none" strike="noStrike" dirty="0">
                <a:effectLst/>
              </a:rPr>
              <a:t>mmediate access to a large and diverse subject pool</a:t>
            </a:r>
          </a:p>
          <a:p>
            <a:pPr>
              <a:buFont typeface="Arial" panose="020B0604020202020204" pitchFamily="34" charset="0"/>
              <a:buChar char="•"/>
            </a:pPr>
            <a:r>
              <a:rPr lang="en-US" sz="2000" b="0" i="0" u="none" strike="noStrike" dirty="0">
                <a:effectLst/>
              </a:rPr>
              <a:t>Require far less money and time</a:t>
            </a:r>
          </a:p>
          <a:p>
            <a:pPr>
              <a:buFont typeface="Arial" panose="020B0604020202020204" pitchFamily="34" charset="0"/>
              <a:buChar char="•"/>
            </a:pPr>
            <a:r>
              <a:rPr lang="en-US" sz="2000" dirty="0"/>
              <a:t>L</a:t>
            </a:r>
            <a:r>
              <a:rPr lang="en-US" sz="2000" b="0" i="0" u="none" strike="noStrike" dirty="0">
                <a:effectLst/>
              </a:rPr>
              <a:t>ess "experimenter effect" and other effects relate to "subjects knowing they are in an experiment"</a:t>
            </a:r>
          </a:p>
          <a:p>
            <a:endParaRPr lang="en-CN" sz="2000" dirty="0"/>
          </a:p>
        </p:txBody>
      </p:sp>
      <p:pic>
        <p:nvPicPr>
          <p:cNvPr id="15" name="Picture 14" descr="A group of people in a room with computers&#10;&#10;Description automatically generated with low confidence">
            <a:extLst>
              <a:ext uri="{FF2B5EF4-FFF2-40B4-BE49-F238E27FC236}">
                <a16:creationId xmlns:a16="http://schemas.microsoft.com/office/drawing/2014/main" id="{DA4EACD7-6611-3371-ECF2-21A529038880}"/>
              </a:ext>
            </a:extLst>
          </p:cNvPr>
          <p:cNvPicPr>
            <a:picLocks noChangeAspect="1"/>
          </p:cNvPicPr>
          <p:nvPr/>
        </p:nvPicPr>
        <p:blipFill rotWithShape="1">
          <a:blip r:embed="rId4">
            <a:extLst>
              <a:ext uri="{28A0092B-C50C-407E-A947-70E740481C1C}">
                <a14:useLocalDpi xmlns:a14="http://schemas.microsoft.com/office/drawing/2010/main" val="0"/>
              </a:ext>
            </a:extLst>
          </a:blip>
          <a:srcRect l="8003" r="244" b="-4"/>
          <a:stretch/>
        </p:blipFill>
        <p:spPr>
          <a:xfrm>
            <a:off x="7684008" y="3172968"/>
            <a:ext cx="4507992" cy="3685032"/>
          </a:xfrm>
          <a:prstGeom prst="rect">
            <a:avLst/>
          </a:prstGeom>
        </p:spPr>
      </p:pic>
    </p:spTree>
    <p:extLst>
      <p:ext uri="{BB962C8B-B14F-4D97-AF65-F5344CB8AC3E}">
        <p14:creationId xmlns:p14="http://schemas.microsoft.com/office/powerpoint/2010/main" val="351080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0FA880-145E-A4D9-990B-58311ECC9DFA}"/>
              </a:ext>
            </a:extLst>
          </p:cNvPr>
          <p:cNvSpPr>
            <a:spLocks noGrp="1"/>
          </p:cNvSpPr>
          <p:nvPr>
            <p:ph type="title"/>
          </p:nvPr>
        </p:nvSpPr>
        <p:spPr/>
        <p:txBody>
          <a:bodyPr/>
          <a:lstStyle/>
          <a:p>
            <a:endParaRPr lang="fr-FR" dirty="0"/>
          </a:p>
        </p:txBody>
      </p:sp>
      <p:pic>
        <p:nvPicPr>
          <p:cNvPr id="9" name="Espace réservé du contenu 8">
            <a:extLst>
              <a:ext uri="{FF2B5EF4-FFF2-40B4-BE49-F238E27FC236}">
                <a16:creationId xmlns:a16="http://schemas.microsoft.com/office/drawing/2014/main" id="{41E50E4A-D9A4-7A30-559B-E7D8F9551A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0802" y="387237"/>
            <a:ext cx="3710396" cy="1902165"/>
          </a:xfrm>
        </p:spPr>
      </p:pic>
      <p:pic>
        <p:nvPicPr>
          <p:cNvPr id="15" name="Image 14">
            <a:extLst>
              <a:ext uri="{FF2B5EF4-FFF2-40B4-BE49-F238E27FC236}">
                <a16:creationId xmlns:a16="http://schemas.microsoft.com/office/drawing/2014/main" id="{941C91AF-0454-D47C-B82F-30A964A4DD87}"/>
              </a:ext>
            </a:extLst>
          </p:cNvPr>
          <p:cNvPicPr>
            <a:picLocks noChangeAspect="1"/>
          </p:cNvPicPr>
          <p:nvPr/>
        </p:nvPicPr>
        <p:blipFill>
          <a:blip r:embed="rId3"/>
          <a:stretch>
            <a:fillRect/>
          </a:stretch>
        </p:blipFill>
        <p:spPr>
          <a:xfrm>
            <a:off x="323986" y="3806072"/>
            <a:ext cx="4113010" cy="1325564"/>
          </a:xfrm>
          <a:prstGeom prst="rect">
            <a:avLst/>
          </a:prstGeom>
        </p:spPr>
      </p:pic>
      <p:pic>
        <p:nvPicPr>
          <p:cNvPr id="17" name="Image 16">
            <a:extLst>
              <a:ext uri="{FF2B5EF4-FFF2-40B4-BE49-F238E27FC236}">
                <a16:creationId xmlns:a16="http://schemas.microsoft.com/office/drawing/2014/main" id="{583E0F0C-0954-9842-F5B7-2CAA7CBECD8B}"/>
              </a:ext>
            </a:extLst>
          </p:cNvPr>
          <p:cNvPicPr>
            <a:picLocks noChangeAspect="1"/>
          </p:cNvPicPr>
          <p:nvPr/>
        </p:nvPicPr>
        <p:blipFill>
          <a:blip r:embed="rId4"/>
          <a:stretch>
            <a:fillRect/>
          </a:stretch>
        </p:blipFill>
        <p:spPr>
          <a:xfrm>
            <a:off x="6096000" y="5392399"/>
            <a:ext cx="5795383" cy="866887"/>
          </a:xfrm>
          <a:prstGeom prst="rect">
            <a:avLst/>
          </a:prstGeom>
        </p:spPr>
      </p:pic>
      <p:pic>
        <p:nvPicPr>
          <p:cNvPr id="19" name="Image 18">
            <a:extLst>
              <a:ext uri="{FF2B5EF4-FFF2-40B4-BE49-F238E27FC236}">
                <a16:creationId xmlns:a16="http://schemas.microsoft.com/office/drawing/2014/main" id="{F723F481-44B2-8988-FFE1-409EF7E5DFC5}"/>
              </a:ext>
            </a:extLst>
          </p:cNvPr>
          <p:cNvPicPr>
            <a:picLocks noChangeAspect="1"/>
          </p:cNvPicPr>
          <p:nvPr/>
        </p:nvPicPr>
        <p:blipFill>
          <a:blip r:embed="rId5"/>
          <a:stretch>
            <a:fillRect/>
          </a:stretch>
        </p:blipFill>
        <p:spPr>
          <a:xfrm>
            <a:off x="410187" y="2311514"/>
            <a:ext cx="5579745" cy="817118"/>
          </a:xfrm>
          <a:prstGeom prst="rect">
            <a:avLst/>
          </a:prstGeom>
        </p:spPr>
      </p:pic>
      <p:pic>
        <p:nvPicPr>
          <p:cNvPr id="11" name="Image 10" descr="Une image contenant texte, plancher&#10;&#10;Description générée automatiquement">
            <a:extLst>
              <a:ext uri="{FF2B5EF4-FFF2-40B4-BE49-F238E27FC236}">
                <a16:creationId xmlns:a16="http://schemas.microsoft.com/office/drawing/2014/main" id="{AE29129B-D8FE-12A8-799C-1D61F85266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2506" y="2877911"/>
            <a:ext cx="4514850" cy="3381375"/>
          </a:xfrm>
          <a:prstGeom prst="rect">
            <a:avLst/>
          </a:prstGeom>
        </p:spPr>
      </p:pic>
      <p:pic>
        <p:nvPicPr>
          <p:cNvPr id="21" name="Image 20">
            <a:extLst>
              <a:ext uri="{FF2B5EF4-FFF2-40B4-BE49-F238E27FC236}">
                <a16:creationId xmlns:a16="http://schemas.microsoft.com/office/drawing/2014/main" id="{33B2408D-3A8C-9B65-8874-6F9498F8A1D9}"/>
              </a:ext>
            </a:extLst>
          </p:cNvPr>
          <p:cNvPicPr>
            <a:picLocks noChangeAspect="1"/>
          </p:cNvPicPr>
          <p:nvPr/>
        </p:nvPicPr>
        <p:blipFill>
          <a:blip r:embed="rId7"/>
          <a:stretch>
            <a:fillRect/>
          </a:stretch>
        </p:blipFill>
        <p:spPr>
          <a:xfrm>
            <a:off x="8445663" y="2361614"/>
            <a:ext cx="3247413" cy="2251613"/>
          </a:xfrm>
          <a:prstGeom prst="rect">
            <a:avLst/>
          </a:prstGeom>
        </p:spPr>
      </p:pic>
    </p:spTree>
    <p:extLst>
      <p:ext uri="{BB962C8B-B14F-4D97-AF65-F5344CB8AC3E}">
        <p14:creationId xmlns:p14="http://schemas.microsoft.com/office/powerpoint/2010/main" val="325702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DBE1-946B-D2F3-8961-98A0E08B01AC}"/>
              </a:ext>
            </a:extLst>
          </p:cNvPr>
          <p:cNvSpPr>
            <a:spLocks noGrp="1"/>
          </p:cNvSpPr>
          <p:nvPr>
            <p:ph type="title"/>
          </p:nvPr>
        </p:nvSpPr>
        <p:spPr/>
        <p:txBody>
          <a:bodyPr/>
          <a:lstStyle/>
          <a:p>
            <a:r>
              <a:rPr lang="en-US" dirty="0"/>
              <a:t>Challenges</a:t>
            </a:r>
            <a:endParaRPr lang="en-CN" dirty="0"/>
          </a:p>
        </p:txBody>
      </p:sp>
      <p:sp>
        <p:nvSpPr>
          <p:cNvPr id="3" name="Content Placeholder 2">
            <a:extLst>
              <a:ext uri="{FF2B5EF4-FFF2-40B4-BE49-F238E27FC236}">
                <a16:creationId xmlns:a16="http://schemas.microsoft.com/office/drawing/2014/main" id="{D528E089-87C4-F891-E2B3-8150B43DEF9E}"/>
              </a:ext>
            </a:extLst>
          </p:cNvPr>
          <p:cNvSpPr>
            <a:spLocks noGrp="1"/>
          </p:cNvSpPr>
          <p:nvPr>
            <p:ph idx="1"/>
          </p:nvPr>
        </p:nvSpPr>
        <p:spPr>
          <a:xfrm>
            <a:off x="838200" y="3082706"/>
            <a:ext cx="10515600" cy="4351338"/>
          </a:xfrm>
        </p:spPr>
        <p:txBody>
          <a:bodyPr/>
          <a:lstStyle/>
          <a:p>
            <a:r>
              <a:rPr lang="en-CN" dirty="0"/>
              <a:t>Dropouts</a:t>
            </a:r>
          </a:p>
          <a:p>
            <a:endParaRPr lang="en-CN" dirty="0"/>
          </a:p>
        </p:txBody>
      </p:sp>
      <p:sp>
        <p:nvSpPr>
          <p:cNvPr id="4" name="Content Placeholder 2">
            <a:extLst>
              <a:ext uri="{FF2B5EF4-FFF2-40B4-BE49-F238E27FC236}">
                <a16:creationId xmlns:a16="http://schemas.microsoft.com/office/drawing/2014/main" id="{90917EBE-F838-4C52-01A5-E2D59F115BB9}"/>
              </a:ext>
            </a:extLst>
          </p:cNvPr>
          <p:cNvSpPr txBox="1">
            <a:spLocks/>
          </p:cNvSpPr>
          <p:nvPr/>
        </p:nvSpPr>
        <p:spPr>
          <a:xfrm>
            <a:off x="838200" y="14472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t>
            </a:r>
            <a:r>
              <a:rPr lang="en-CN" dirty="0"/>
              <a:t>ots and duplicates</a:t>
            </a:r>
          </a:p>
        </p:txBody>
      </p:sp>
      <p:sp>
        <p:nvSpPr>
          <p:cNvPr id="5" name="Content Placeholder 2">
            <a:extLst>
              <a:ext uri="{FF2B5EF4-FFF2-40B4-BE49-F238E27FC236}">
                <a16:creationId xmlns:a16="http://schemas.microsoft.com/office/drawing/2014/main" id="{6929717B-0B88-AC55-B555-725EDC0F68D2}"/>
              </a:ext>
            </a:extLst>
          </p:cNvPr>
          <p:cNvSpPr txBox="1">
            <a:spLocks/>
          </p:cNvSpPr>
          <p:nvPr/>
        </p:nvSpPr>
        <p:spPr>
          <a:xfrm>
            <a:off x="838200" y="19464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a:t>
            </a:r>
            <a:r>
              <a:rPr lang="en-CN" dirty="0"/>
              <a:t>xperienced subjects </a:t>
            </a:r>
          </a:p>
          <a:p>
            <a:endParaRPr lang="en-CN" dirty="0"/>
          </a:p>
          <a:p>
            <a:endParaRPr lang="en-CN" dirty="0"/>
          </a:p>
        </p:txBody>
      </p:sp>
      <p:sp>
        <p:nvSpPr>
          <p:cNvPr id="6" name="Content Placeholder 2">
            <a:extLst>
              <a:ext uri="{FF2B5EF4-FFF2-40B4-BE49-F238E27FC236}">
                <a16:creationId xmlns:a16="http://schemas.microsoft.com/office/drawing/2014/main" id="{702CFD90-33F9-E4F5-18E0-52AD504DE6DD}"/>
              </a:ext>
            </a:extLst>
          </p:cNvPr>
          <p:cNvSpPr txBox="1">
            <a:spLocks/>
          </p:cNvSpPr>
          <p:nvPr/>
        </p:nvSpPr>
        <p:spPr>
          <a:xfrm>
            <a:off x="838200" y="25293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t>
            </a:r>
            <a:r>
              <a:rPr lang="en-CN" dirty="0"/>
              <a:t>ontrol in experimental env</a:t>
            </a:r>
            <a:r>
              <a:rPr lang="fr-FR" dirty="0" err="1"/>
              <a:t>ironment</a:t>
            </a:r>
            <a:endParaRPr lang="en-CN" dirty="0"/>
          </a:p>
          <a:p>
            <a:endParaRPr lang="en-CN" dirty="0"/>
          </a:p>
        </p:txBody>
      </p:sp>
      <p:pic>
        <p:nvPicPr>
          <p:cNvPr id="11" name="Image 10">
            <a:extLst>
              <a:ext uri="{FF2B5EF4-FFF2-40B4-BE49-F238E27FC236}">
                <a16:creationId xmlns:a16="http://schemas.microsoft.com/office/drawing/2014/main" id="{1384EFFD-E85D-F154-922B-84008F3C3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640" y="883607"/>
            <a:ext cx="7893269" cy="5124906"/>
          </a:xfrm>
          <a:prstGeom prst="rect">
            <a:avLst/>
          </a:prstGeom>
        </p:spPr>
      </p:pic>
      <p:pic>
        <p:nvPicPr>
          <p:cNvPr id="13" name="Graphique 12" descr="Badge 1 avec un remplissage uni">
            <a:extLst>
              <a:ext uri="{FF2B5EF4-FFF2-40B4-BE49-F238E27FC236}">
                <a16:creationId xmlns:a16="http://schemas.microsoft.com/office/drawing/2014/main" id="{BD3F4325-6AB0-D503-8840-AD3711B72E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9720" y="2988860"/>
            <a:ext cx="914400" cy="914400"/>
          </a:xfrm>
          <a:prstGeom prst="rect">
            <a:avLst/>
          </a:prstGeom>
        </p:spPr>
      </p:pic>
      <p:pic>
        <p:nvPicPr>
          <p:cNvPr id="15" name="Graphique 14" descr="Badge avec un remplissage uni">
            <a:extLst>
              <a:ext uri="{FF2B5EF4-FFF2-40B4-BE49-F238E27FC236}">
                <a16:creationId xmlns:a16="http://schemas.microsoft.com/office/drawing/2014/main" id="{B1B5811A-6BBE-14FF-EAB1-F784CA2BA6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2971800"/>
            <a:ext cx="914400" cy="914400"/>
          </a:xfrm>
          <a:prstGeom prst="rect">
            <a:avLst/>
          </a:prstGeom>
        </p:spPr>
      </p:pic>
      <p:pic>
        <p:nvPicPr>
          <p:cNvPr id="17" name="Graphique 16" descr="Badge 3 avec un remplissage uni">
            <a:extLst>
              <a:ext uri="{FF2B5EF4-FFF2-40B4-BE49-F238E27FC236}">
                <a16:creationId xmlns:a16="http://schemas.microsoft.com/office/drawing/2014/main" id="{7B37D7F0-FB45-5B1F-85E2-779DED95C8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86593" y="2971800"/>
            <a:ext cx="914400" cy="914400"/>
          </a:xfrm>
          <a:prstGeom prst="rect">
            <a:avLst/>
          </a:prstGeom>
        </p:spPr>
      </p:pic>
      <p:sp>
        <p:nvSpPr>
          <p:cNvPr id="18" name="ZoneTexte 17">
            <a:extLst>
              <a:ext uri="{FF2B5EF4-FFF2-40B4-BE49-F238E27FC236}">
                <a16:creationId xmlns:a16="http://schemas.microsoft.com/office/drawing/2014/main" id="{25B6E741-B806-9105-01C7-10776A66250A}"/>
              </a:ext>
            </a:extLst>
          </p:cNvPr>
          <p:cNvSpPr txBox="1"/>
          <p:nvPr/>
        </p:nvSpPr>
        <p:spPr>
          <a:xfrm>
            <a:off x="340613" y="4543412"/>
            <a:ext cx="2727439" cy="630942"/>
          </a:xfrm>
          <a:prstGeom prst="rect">
            <a:avLst/>
          </a:prstGeom>
          <a:noFill/>
        </p:spPr>
        <p:txBody>
          <a:bodyPr wrap="square" rtlCol="0">
            <a:spAutoFit/>
          </a:bodyPr>
          <a:lstStyle/>
          <a:p>
            <a:pPr algn="ctr"/>
            <a:r>
              <a:rPr lang="fr-FR" sz="3500" dirty="0" err="1"/>
              <a:t>Communicate</a:t>
            </a:r>
            <a:endParaRPr lang="fr-FR" sz="3500" dirty="0"/>
          </a:p>
        </p:txBody>
      </p:sp>
      <p:pic>
        <p:nvPicPr>
          <p:cNvPr id="20" name="Image 19">
            <a:extLst>
              <a:ext uri="{FF2B5EF4-FFF2-40B4-BE49-F238E27FC236}">
                <a16:creationId xmlns:a16="http://schemas.microsoft.com/office/drawing/2014/main" id="{E5FDEC9B-BC4E-6BB1-234D-8A45DE4024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24437" y="4155431"/>
            <a:ext cx="2143125" cy="2143125"/>
          </a:xfrm>
          <a:prstGeom prst="rect">
            <a:avLst/>
          </a:prstGeom>
        </p:spPr>
      </p:pic>
      <p:pic>
        <p:nvPicPr>
          <p:cNvPr id="22" name="Image 21">
            <a:extLst>
              <a:ext uri="{FF2B5EF4-FFF2-40B4-BE49-F238E27FC236}">
                <a16:creationId xmlns:a16="http://schemas.microsoft.com/office/drawing/2014/main" id="{0D782107-3EFA-BC85-1698-0FD272FAE93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32151" y="3980046"/>
            <a:ext cx="1771650" cy="2581275"/>
          </a:xfrm>
          <a:prstGeom prst="rect">
            <a:avLst/>
          </a:prstGeom>
        </p:spPr>
      </p:pic>
      <p:pic>
        <p:nvPicPr>
          <p:cNvPr id="24" name="Image 23">
            <a:extLst>
              <a:ext uri="{FF2B5EF4-FFF2-40B4-BE49-F238E27FC236}">
                <a16:creationId xmlns:a16="http://schemas.microsoft.com/office/drawing/2014/main" id="{87C042DE-2A97-20F5-8136-C90E8614635E}"/>
              </a:ext>
            </a:extLst>
          </p:cNvPr>
          <p:cNvPicPr>
            <a:picLocks noChangeAspect="1"/>
          </p:cNvPicPr>
          <p:nvPr/>
        </p:nvPicPr>
        <p:blipFill>
          <a:blip r:embed="rId12"/>
          <a:stretch>
            <a:fillRect/>
          </a:stretch>
        </p:blipFill>
        <p:spPr>
          <a:xfrm>
            <a:off x="838200" y="559444"/>
            <a:ext cx="9883997" cy="6210838"/>
          </a:xfrm>
          <a:prstGeom prst="rect">
            <a:avLst/>
          </a:prstGeom>
        </p:spPr>
      </p:pic>
      <p:pic>
        <p:nvPicPr>
          <p:cNvPr id="26" name="Image 25">
            <a:extLst>
              <a:ext uri="{FF2B5EF4-FFF2-40B4-BE49-F238E27FC236}">
                <a16:creationId xmlns:a16="http://schemas.microsoft.com/office/drawing/2014/main" id="{CF94E443-BED6-4057-DE50-CB623CC7064D}"/>
              </a:ext>
            </a:extLst>
          </p:cNvPr>
          <p:cNvPicPr>
            <a:picLocks noChangeAspect="1"/>
          </p:cNvPicPr>
          <p:nvPr/>
        </p:nvPicPr>
        <p:blipFill>
          <a:blip r:embed="rId13"/>
          <a:stretch>
            <a:fillRect/>
          </a:stretch>
        </p:blipFill>
        <p:spPr>
          <a:xfrm>
            <a:off x="1095700" y="3554403"/>
            <a:ext cx="2834886" cy="3063505"/>
          </a:xfrm>
          <a:prstGeom prst="rect">
            <a:avLst/>
          </a:prstGeom>
        </p:spPr>
      </p:pic>
      <p:pic>
        <p:nvPicPr>
          <p:cNvPr id="28" name="Image 27">
            <a:extLst>
              <a:ext uri="{FF2B5EF4-FFF2-40B4-BE49-F238E27FC236}">
                <a16:creationId xmlns:a16="http://schemas.microsoft.com/office/drawing/2014/main" id="{DCA8669B-C182-DE33-DA3D-3C5670C712A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264112" y="4403785"/>
            <a:ext cx="2600325" cy="1762125"/>
          </a:xfrm>
          <a:prstGeom prst="rect">
            <a:avLst/>
          </a:prstGeom>
        </p:spPr>
      </p:pic>
      <p:sp>
        <p:nvSpPr>
          <p:cNvPr id="29" name="Signe de multiplication 28">
            <a:extLst>
              <a:ext uri="{FF2B5EF4-FFF2-40B4-BE49-F238E27FC236}">
                <a16:creationId xmlns:a16="http://schemas.microsoft.com/office/drawing/2014/main" id="{1CCABC60-F4C6-3437-00D6-61CAC9C9A331}"/>
              </a:ext>
            </a:extLst>
          </p:cNvPr>
          <p:cNvSpPr/>
          <p:nvPr/>
        </p:nvSpPr>
        <p:spPr>
          <a:xfrm>
            <a:off x="8349916" y="4543412"/>
            <a:ext cx="589547" cy="461725"/>
          </a:xfrm>
          <a:prstGeom prst="mathMultiply">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du contenu 4">
            <a:extLst>
              <a:ext uri="{FF2B5EF4-FFF2-40B4-BE49-F238E27FC236}">
                <a16:creationId xmlns:a16="http://schemas.microsoft.com/office/drawing/2014/main" id="{0E07FB68-B088-55D8-C1D9-50B08199A162}"/>
              </a:ext>
            </a:extLst>
          </p:cNvPr>
          <p:cNvPicPr>
            <a:picLocks noChangeAspect="1"/>
          </p:cNvPicPr>
          <p:nvPr/>
        </p:nvPicPr>
        <p:blipFill>
          <a:blip r:embed="rId15"/>
          <a:stretch>
            <a:fillRect/>
          </a:stretch>
        </p:blipFill>
        <p:spPr>
          <a:xfrm>
            <a:off x="4214584" y="692090"/>
            <a:ext cx="7319388" cy="5670439"/>
          </a:xfrm>
          <a:prstGeom prst="rect">
            <a:avLst/>
          </a:prstGeom>
        </p:spPr>
      </p:pic>
      <p:cxnSp>
        <p:nvCxnSpPr>
          <p:cNvPr id="31" name="Connecteur droit 30">
            <a:extLst>
              <a:ext uri="{FF2B5EF4-FFF2-40B4-BE49-F238E27FC236}">
                <a16:creationId xmlns:a16="http://schemas.microsoft.com/office/drawing/2014/main" id="{57AE1659-D854-D5E3-DE1A-B23BDFA9DE36}"/>
              </a:ext>
            </a:extLst>
          </p:cNvPr>
          <p:cNvCxnSpPr/>
          <p:nvPr/>
        </p:nvCxnSpPr>
        <p:spPr>
          <a:xfrm>
            <a:off x="8858600" y="3772046"/>
            <a:ext cx="1778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2C7219C9-D579-88E7-2244-1EB33158AB62}"/>
              </a:ext>
            </a:extLst>
          </p:cNvPr>
          <p:cNvCxnSpPr>
            <a:cxnSpLocks/>
          </p:cNvCxnSpPr>
          <p:nvPr/>
        </p:nvCxnSpPr>
        <p:spPr>
          <a:xfrm>
            <a:off x="4926680" y="4828686"/>
            <a:ext cx="32816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6AEF83B3-90D9-5D85-4F8F-36C104F7022B}"/>
              </a:ext>
            </a:extLst>
          </p:cNvPr>
          <p:cNvCxnSpPr>
            <a:cxnSpLocks/>
          </p:cNvCxnSpPr>
          <p:nvPr/>
        </p:nvCxnSpPr>
        <p:spPr>
          <a:xfrm>
            <a:off x="4855560" y="5255406"/>
            <a:ext cx="40030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C0F05458-ED98-6678-0845-97636612D81C}"/>
              </a:ext>
            </a:extLst>
          </p:cNvPr>
          <p:cNvCxnSpPr>
            <a:cxnSpLocks/>
          </p:cNvCxnSpPr>
          <p:nvPr/>
        </p:nvCxnSpPr>
        <p:spPr>
          <a:xfrm>
            <a:off x="4855560" y="5875166"/>
            <a:ext cx="3352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8"/>
                                        </p:tgtEl>
                                      </p:cBhvr>
                                    </p:animEffect>
                                    <p:set>
                                      <p:cBhvr>
                                        <p:cTn id="58" dur="1" fill="hold">
                                          <p:stCondLst>
                                            <p:cond delay="499"/>
                                          </p:stCondLst>
                                        </p:cTn>
                                        <p:tgtEl>
                                          <p:spTgt spid="18"/>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5"/>
                                        </p:tgtEl>
                                      </p:cBhvr>
                                    </p:animEffect>
                                    <p:set>
                                      <p:cBhvr>
                                        <p:cTn id="61" dur="1" fill="hold">
                                          <p:stCondLst>
                                            <p:cond delay="499"/>
                                          </p:stCondLst>
                                        </p:cTn>
                                        <p:tgtEl>
                                          <p:spTgt spid="1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20"/>
                                        </p:tgtEl>
                                      </p:cBhvr>
                                    </p:animEffect>
                                    <p:set>
                                      <p:cBhvr>
                                        <p:cTn id="64" dur="1" fill="hold">
                                          <p:stCondLst>
                                            <p:cond delay="499"/>
                                          </p:stCondLst>
                                        </p:cTn>
                                        <p:tgtEl>
                                          <p:spTgt spid="2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7"/>
                                        </p:tgtEl>
                                      </p:cBhvr>
                                    </p:animEffect>
                                    <p:set>
                                      <p:cBhvr>
                                        <p:cTn id="67" dur="1" fill="hold">
                                          <p:stCondLst>
                                            <p:cond delay="499"/>
                                          </p:stCondLst>
                                        </p:cTn>
                                        <p:tgtEl>
                                          <p:spTgt spid="17"/>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2"/>
                                        </p:tgtEl>
                                      </p:cBhvr>
                                    </p:animEffect>
                                    <p:set>
                                      <p:cBhvr>
                                        <p:cTn id="70" dur="1" fill="hold">
                                          <p:stCondLst>
                                            <p:cond delay="499"/>
                                          </p:stCondLst>
                                        </p:cTn>
                                        <p:tgtEl>
                                          <p:spTgt spid="2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1"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nodeType="clickEffect">
                                  <p:stCondLst>
                                    <p:cond delay="0"/>
                                  </p:stCondLst>
                                  <p:childTnLst>
                                    <p:animEffect transition="out" filter="fade">
                                      <p:cBhvr>
                                        <p:cTn id="108" dur="500"/>
                                        <p:tgtEl>
                                          <p:spTgt spid="28"/>
                                        </p:tgtEl>
                                      </p:cBhvr>
                                    </p:animEffect>
                                    <p:set>
                                      <p:cBhvr>
                                        <p:cTn id="109" dur="1" fill="hold">
                                          <p:stCondLst>
                                            <p:cond delay="499"/>
                                          </p:stCondLst>
                                        </p:cTn>
                                        <p:tgtEl>
                                          <p:spTgt spid="28"/>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29"/>
                                        </p:tgtEl>
                                      </p:cBhvr>
                                    </p:animEffect>
                                    <p:set>
                                      <p:cBhvr>
                                        <p:cTn id="112"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18" grpId="0"/>
      <p:bldP spid="18" grpId="1"/>
      <p:bldP spid="29" grpId="0" animBg="1"/>
      <p:bldP spid="29"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DBE1-946B-D2F3-8961-98A0E08B01AC}"/>
              </a:ext>
            </a:extLst>
          </p:cNvPr>
          <p:cNvSpPr>
            <a:spLocks noGrp="1"/>
          </p:cNvSpPr>
          <p:nvPr>
            <p:ph type="title"/>
          </p:nvPr>
        </p:nvSpPr>
        <p:spPr/>
        <p:txBody>
          <a:bodyPr/>
          <a:lstStyle/>
          <a:p>
            <a:r>
              <a:rPr lang="en-US" dirty="0"/>
              <a:t>Challenges</a:t>
            </a:r>
            <a:endParaRPr lang="en-CN" dirty="0"/>
          </a:p>
        </p:txBody>
      </p:sp>
      <p:sp>
        <p:nvSpPr>
          <p:cNvPr id="4" name="Content Placeholder 2">
            <a:extLst>
              <a:ext uri="{FF2B5EF4-FFF2-40B4-BE49-F238E27FC236}">
                <a16:creationId xmlns:a16="http://schemas.microsoft.com/office/drawing/2014/main" id="{90917EBE-F838-4C52-01A5-E2D59F115BB9}"/>
              </a:ext>
            </a:extLst>
          </p:cNvPr>
          <p:cNvSpPr txBox="1">
            <a:spLocks/>
          </p:cNvSpPr>
          <p:nvPr/>
        </p:nvSpPr>
        <p:spPr>
          <a:xfrm>
            <a:off x="1080268" y="1290976"/>
            <a:ext cx="61838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B</a:t>
            </a:r>
            <a:r>
              <a:rPr lang="en-CN" dirty="0"/>
              <a:t>ots and duplicates</a:t>
            </a:r>
            <a:r>
              <a:rPr lang="fr-FR" dirty="0"/>
              <a:t> </a:t>
            </a:r>
          </a:p>
          <a:p>
            <a:pPr>
              <a:lnSpc>
                <a:spcPct val="100000"/>
              </a:lnSpc>
            </a:pPr>
            <a:r>
              <a:rPr lang="en-US" dirty="0"/>
              <a:t>E</a:t>
            </a:r>
            <a:r>
              <a:rPr lang="en-CN" dirty="0"/>
              <a:t>xperienced subjects</a:t>
            </a:r>
            <a:endParaRPr lang="fr-FR" dirty="0"/>
          </a:p>
          <a:p>
            <a:pPr>
              <a:lnSpc>
                <a:spcPct val="100000"/>
              </a:lnSpc>
            </a:pPr>
            <a:r>
              <a:rPr lang="fr-FR" dirty="0"/>
              <a:t>C</a:t>
            </a:r>
            <a:r>
              <a:rPr lang="en-CN" dirty="0"/>
              <a:t>ontrol in experimental </a:t>
            </a:r>
            <a:br>
              <a:rPr lang="fr-FR" dirty="0"/>
            </a:br>
            <a:r>
              <a:rPr lang="en-CN" dirty="0"/>
              <a:t>env</a:t>
            </a:r>
            <a:r>
              <a:rPr lang="fr-FR" dirty="0" err="1"/>
              <a:t>ironment</a:t>
            </a:r>
            <a:endParaRPr lang="fr-FR" dirty="0"/>
          </a:p>
          <a:p>
            <a:pPr>
              <a:lnSpc>
                <a:spcPct val="100000"/>
              </a:lnSpc>
            </a:pPr>
            <a:r>
              <a:rPr lang="en-CN" dirty="0"/>
              <a:t>Dropouts</a:t>
            </a:r>
          </a:p>
        </p:txBody>
      </p:sp>
      <p:sp>
        <p:nvSpPr>
          <p:cNvPr id="5" name="Content Placeholder 2">
            <a:extLst>
              <a:ext uri="{FF2B5EF4-FFF2-40B4-BE49-F238E27FC236}">
                <a16:creationId xmlns:a16="http://schemas.microsoft.com/office/drawing/2014/main" id="{6929717B-0B88-AC55-B555-725EDC0F68D2}"/>
              </a:ext>
            </a:extLst>
          </p:cNvPr>
          <p:cNvSpPr txBox="1">
            <a:spLocks/>
          </p:cNvSpPr>
          <p:nvPr/>
        </p:nvSpPr>
        <p:spPr>
          <a:xfrm>
            <a:off x="838200" y="19464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N" dirty="0"/>
          </a:p>
        </p:txBody>
      </p:sp>
      <p:sp>
        <p:nvSpPr>
          <p:cNvPr id="6" name="Content Placeholder 2">
            <a:extLst>
              <a:ext uri="{FF2B5EF4-FFF2-40B4-BE49-F238E27FC236}">
                <a16:creationId xmlns:a16="http://schemas.microsoft.com/office/drawing/2014/main" id="{702CFD90-33F9-E4F5-18E0-52AD504DE6DD}"/>
              </a:ext>
            </a:extLst>
          </p:cNvPr>
          <p:cNvSpPr txBox="1">
            <a:spLocks/>
          </p:cNvSpPr>
          <p:nvPr/>
        </p:nvSpPr>
        <p:spPr>
          <a:xfrm>
            <a:off x="838200" y="25293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N" dirty="0"/>
          </a:p>
        </p:txBody>
      </p:sp>
      <p:sp>
        <p:nvSpPr>
          <p:cNvPr id="7" name="Content Placeholder 2">
            <a:extLst>
              <a:ext uri="{FF2B5EF4-FFF2-40B4-BE49-F238E27FC236}">
                <a16:creationId xmlns:a16="http://schemas.microsoft.com/office/drawing/2014/main" id="{DDDC2573-C4EF-BCF6-EFCA-30C952FD54C8}"/>
              </a:ext>
            </a:extLst>
          </p:cNvPr>
          <p:cNvSpPr txBox="1">
            <a:spLocks/>
          </p:cNvSpPr>
          <p:nvPr/>
        </p:nvSpPr>
        <p:spPr>
          <a:xfrm>
            <a:off x="838200" y="36228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N" dirty="0"/>
          </a:p>
          <a:p>
            <a:endParaRPr lang="en-CN" dirty="0"/>
          </a:p>
        </p:txBody>
      </p:sp>
      <p:pic>
        <p:nvPicPr>
          <p:cNvPr id="8" name="Image 7">
            <a:extLst>
              <a:ext uri="{FF2B5EF4-FFF2-40B4-BE49-F238E27FC236}">
                <a16:creationId xmlns:a16="http://schemas.microsoft.com/office/drawing/2014/main" id="{756A4DBD-F10E-81E2-43F2-3A80586B6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112" y="4403785"/>
            <a:ext cx="2600325" cy="1762125"/>
          </a:xfrm>
          <a:prstGeom prst="rect">
            <a:avLst/>
          </a:prstGeom>
        </p:spPr>
      </p:pic>
      <p:sp>
        <p:nvSpPr>
          <p:cNvPr id="10" name="Signe de multiplication 9">
            <a:extLst>
              <a:ext uri="{FF2B5EF4-FFF2-40B4-BE49-F238E27FC236}">
                <a16:creationId xmlns:a16="http://schemas.microsoft.com/office/drawing/2014/main" id="{4BC77D11-C827-356A-ACBB-F994965A8DA1}"/>
              </a:ext>
            </a:extLst>
          </p:cNvPr>
          <p:cNvSpPr/>
          <p:nvPr/>
        </p:nvSpPr>
        <p:spPr>
          <a:xfrm>
            <a:off x="8349916" y="4543412"/>
            <a:ext cx="589547" cy="461725"/>
          </a:xfrm>
          <a:prstGeom prst="mathMultiply">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7E098DB3-F966-8B5B-44E8-39754A75FC50}"/>
              </a:ext>
            </a:extLst>
          </p:cNvPr>
          <p:cNvPicPr>
            <a:picLocks noChangeAspect="1"/>
          </p:cNvPicPr>
          <p:nvPr/>
        </p:nvPicPr>
        <p:blipFill>
          <a:blip r:embed="rId4"/>
          <a:stretch>
            <a:fillRect/>
          </a:stretch>
        </p:blipFill>
        <p:spPr>
          <a:xfrm>
            <a:off x="1838172" y="4122163"/>
            <a:ext cx="2212984" cy="2391450"/>
          </a:xfrm>
          <a:prstGeom prst="rect">
            <a:avLst/>
          </a:prstGeom>
        </p:spPr>
      </p:pic>
      <p:sp>
        <p:nvSpPr>
          <p:cNvPr id="9" name="TextBox 8">
            <a:extLst>
              <a:ext uri="{FF2B5EF4-FFF2-40B4-BE49-F238E27FC236}">
                <a16:creationId xmlns:a16="http://schemas.microsoft.com/office/drawing/2014/main" id="{11A38288-8413-294D-5D15-663DA7DD718A}"/>
              </a:ext>
            </a:extLst>
          </p:cNvPr>
          <p:cNvSpPr txBox="1"/>
          <p:nvPr/>
        </p:nvSpPr>
        <p:spPr>
          <a:xfrm>
            <a:off x="6713833" y="1297186"/>
            <a:ext cx="5190247" cy="2523768"/>
          </a:xfrm>
          <a:prstGeom prst="rect">
            <a:avLst/>
          </a:prstGeom>
          <a:noFill/>
        </p:spPr>
        <p:txBody>
          <a:bodyPr wrap="square" rtlCol="0">
            <a:spAutoFit/>
          </a:bodyPr>
          <a:lstStyle/>
          <a:p>
            <a:pPr algn="l">
              <a:buFont typeface="Arial" panose="020B0604020202020204" pitchFamily="34" charset="0"/>
              <a:buChar char="•"/>
            </a:pPr>
            <a:r>
              <a:rPr lang="zh-CN" altLang="en-US" sz="2800" b="0" i="0" u="none" strike="noStrike" dirty="0">
                <a:solidFill>
                  <a:srgbClr val="333333"/>
                </a:solidFill>
                <a:effectLst/>
              </a:rPr>
              <a:t> </a:t>
            </a:r>
            <a:r>
              <a:rPr lang="en-US" sz="2800" b="0" i="0" u="none" strike="noStrike" dirty="0">
                <a:solidFill>
                  <a:srgbClr val="333333"/>
                </a:solidFill>
                <a:effectLst/>
              </a:rPr>
              <a:t>Only some types of experiments can be run</a:t>
            </a:r>
          </a:p>
          <a:p>
            <a:pPr algn="l">
              <a:buFont typeface="Arial" panose="020B0604020202020204" pitchFamily="34" charset="0"/>
              <a:buChar char="•"/>
            </a:pPr>
            <a:r>
              <a:rPr lang="zh-CN" altLang="en-US" sz="2800" b="0" i="0" u="none" strike="noStrike" dirty="0">
                <a:solidFill>
                  <a:srgbClr val="333333"/>
                </a:solidFill>
                <a:effectLst/>
              </a:rPr>
              <a:t> </a:t>
            </a:r>
            <a:r>
              <a:rPr lang="en-US" altLang="zh-CN" sz="2800" dirty="0">
                <a:solidFill>
                  <a:srgbClr val="333333"/>
                </a:solidFill>
              </a:rPr>
              <a:t>C</a:t>
            </a:r>
            <a:r>
              <a:rPr lang="en-US" sz="2800" b="0" i="0" u="none" strike="noStrike" dirty="0">
                <a:solidFill>
                  <a:srgbClr val="333333"/>
                </a:solidFill>
                <a:effectLst/>
              </a:rPr>
              <a:t>ommon knowledge among participants</a:t>
            </a:r>
          </a:p>
          <a:p>
            <a:pPr algn="l">
              <a:buFont typeface="Arial" panose="020B0604020202020204" pitchFamily="34" charset="0"/>
              <a:buChar char="•"/>
            </a:pPr>
            <a:r>
              <a:rPr lang="zh-CN" altLang="en-US" sz="2800" dirty="0">
                <a:solidFill>
                  <a:srgbClr val="333333"/>
                </a:solidFill>
              </a:rPr>
              <a:t> </a:t>
            </a:r>
            <a:r>
              <a:rPr lang="en-US" altLang="zh-CN" sz="2800" dirty="0">
                <a:solidFill>
                  <a:srgbClr val="333333"/>
                </a:solidFill>
              </a:rPr>
              <a:t>Deception</a:t>
            </a:r>
            <a:endParaRPr lang="en-US" sz="2800" b="0" i="0" u="none" strike="noStrike" dirty="0">
              <a:solidFill>
                <a:srgbClr val="333333"/>
              </a:solidFill>
              <a:effectLst/>
            </a:endParaRPr>
          </a:p>
          <a:p>
            <a:endParaRPr lang="en-CN" dirty="0"/>
          </a:p>
        </p:txBody>
      </p:sp>
    </p:spTree>
    <p:extLst>
      <p:ext uri="{BB962C8B-B14F-4D97-AF65-F5344CB8AC3E}">
        <p14:creationId xmlns:p14="http://schemas.microsoft.com/office/powerpoint/2010/main" val="214322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057F7-DE50-2609-35D4-40FD0DB3BF0F}"/>
              </a:ext>
            </a:extLst>
          </p:cNvPr>
          <p:cNvSpPr>
            <a:spLocks noGrp="1"/>
          </p:cNvSpPr>
          <p:nvPr>
            <p:ph type="title"/>
          </p:nvPr>
        </p:nvSpPr>
        <p:spPr>
          <a:xfrm>
            <a:off x="411480" y="991443"/>
            <a:ext cx="4443154" cy="1087819"/>
          </a:xfrm>
        </p:spPr>
        <p:txBody>
          <a:bodyPr anchor="b">
            <a:normAutofit/>
          </a:bodyPr>
          <a:lstStyle/>
          <a:p>
            <a:r>
              <a:rPr lang="fr-FR" sz="3400" dirty="0" err="1"/>
              <a:t>Deception</a:t>
            </a:r>
            <a:endParaRPr lang="fr-FR" sz="3400" dirty="0"/>
          </a:p>
        </p:txBody>
      </p:sp>
      <p:sp>
        <p:nvSpPr>
          <p:cNvPr id="3" name="Espace réservé du contenu 2">
            <a:extLst>
              <a:ext uri="{FF2B5EF4-FFF2-40B4-BE49-F238E27FC236}">
                <a16:creationId xmlns:a16="http://schemas.microsoft.com/office/drawing/2014/main" id="{7E4F63EF-DC05-297E-162D-A804F8DE3AC7}"/>
              </a:ext>
            </a:extLst>
          </p:cNvPr>
          <p:cNvSpPr>
            <a:spLocks noGrp="1"/>
          </p:cNvSpPr>
          <p:nvPr>
            <p:ph idx="1"/>
          </p:nvPr>
        </p:nvSpPr>
        <p:spPr>
          <a:xfrm>
            <a:off x="411480" y="2684095"/>
            <a:ext cx="4443154" cy="3003473"/>
          </a:xfrm>
        </p:spPr>
        <p:txBody>
          <a:bodyPr>
            <a:normAutofit/>
          </a:bodyPr>
          <a:lstStyle/>
          <a:p>
            <a:r>
              <a:rPr lang="en-US" sz="1800" dirty="0"/>
              <a:t>There is a strong norm against the use of deception in experimental economics (</a:t>
            </a:r>
            <a:r>
              <a:rPr lang="en-US" sz="1800" dirty="0" err="1"/>
              <a:t>Ortmann</a:t>
            </a:r>
            <a:r>
              <a:rPr lang="en-US" sz="1800" dirty="0"/>
              <a:t>, 2019)</a:t>
            </a:r>
          </a:p>
          <a:p>
            <a:pPr lvl="1"/>
            <a:r>
              <a:rPr lang="en-US" sz="1800" dirty="0"/>
              <a:t>Unethical</a:t>
            </a:r>
          </a:p>
          <a:p>
            <a:pPr lvl="1"/>
            <a:r>
              <a:rPr lang="en-US" sz="1800" dirty="0"/>
              <a:t>Maintain experimental control</a:t>
            </a:r>
          </a:p>
          <a:p>
            <a:pPr lvl="1"/>
            <a:r>
              <a:rPr lang="en-US" sz="1800" dirty="0"/>
              <a:t>Negative externalities</a:t>
            </a:r>
          </a:p>
          <a:p>
            <a:pPr lvl="1"/>
            <a:endParaRPr lang="en-US" sz="1800" dirty="0"/>
          </a:p>
          <a:p>
            <a:r>
              <a:rPr lang="en-US" sz="1800" dirty="0"/>
              <a:t>However, deception is allowed in some other disciplines.</a:t>
            </a:r>
          </a:p>
          <a:p>
            <a:pPr marL="0" indent="0">
              <a:buNone/>
            </a:pPr>
            <a:endParaRPr lang="en-US" sz="1800" dirty="0"/>
          </a:p>
        </p:txBody>
      </p:sp>
      <p:pic>
        <p:nvPicPr>
          <p:cNvPr id="10" name="Picture 9">
            <a:extLst>
              <a:ext uri="{FF2B5EF4-FFF2-40B4-BE49-F238E27FC236}">
                <a16:creationId xmlns:a16="http://schemas.microsoft.com/office/drawing/2014/main" id="{D247345B-ED37-6F19-56FC-CCF6BB2FC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123023"/>
            <a:ext cx="6440424" cy="4556600"/>
          </a:xfrm>
          <a:prstGeom prst="rect">
            <a:avLst/>
          </a:prstGeom>
        </p:spPr>
      </p:pic>
    </p:spTree>
    <p:extLst>
      <p:ext uri="{BB962C8B-B14F-4D97-AF65-F5344CB8AC3E}">
        <p14:creationId xmlns:p14="http://schemas.microsoft.com/office/powerpoint/2010/main" val="182545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02A13-3375-1484-E1AA-7197BAE7E25B}"/>
              </a:ext>
            </a:extLst>
          </p:cNvPr>
          <p:cNvSpPr>
            <a:spLocks noGrp="1"/>
          </p:cNvSpPr>
          <p:nvPr>
            <p:ph idx="1"/>
          </p:nvPr>
        </p:nvSpPr>
        <p:spPr>
          <a:xfrm>
            <a:off x="1087544" y="558800"/>
            <a:ext cx="10515600" cy="5618163"/>
          </a:xfrm>
        </p:spPr>
        <p:txBody>
          <a:bodyPr/>
          <a:lstStyle/>
          <a:p>
            <a:r>
              <a:rPr lang="en-US" dirty="0"/>
              <a:t>Economists can take steps to highlight to their subjects that they adhere to the no-deception rule</a:t>
            </a:r>
          </a:p>
          <a:p>
            <a:r>
              <a:rPr lang="en-US" dirty="0"/>
              <a:t>present arguments to others that deception is a threat to the usefulness of these markets</a:t>
            </a:r>
            <a:endParaRPr lang="en-CN" dirty="0"/>
          </a:p>
        </p:txBody>
      </p:sp>
      <p:pic>
        <p:nvPicPr>
          <p:cNvPr id="5" name="Picture 4" descr="Graphical user interface, text, application, letter&#10;&#10;Description automatically generated">
            <a:extLst>
              <a:ext uri="{FF2B5EF4-FFF2-40B4-BE49-F238E27FC236}">
                <a16:creationId xmlns:a16="http://schemas.microsoft.com/office/drawing/2014/main" id="{B358FDB9-245D-AFFC-C21F-2E4088E5E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781" y="2424467"/>
            <a:ext cx="5356563" cy="4088093"/>
          </a:xfrm>
          <a:prstGeom prst="rect">
            <a:avLst/>
          </a:prstGeom>
        </p:spPr>
      </p:pic>
      <p:pic>
        <p:nvPicPr>
          <p:cNvPr id="7" name="Picture 6" descr="Text, letter&#10;&#10;Description automatically generated">
            <a:extLst>
              <a:ext uri="{FF2B5EF4-FFF2-40B4-BE49-F238E27FC236}">
                <a16:creationId xmlns:a16="http://schemas.microsoft.com/office/drawing/2014/main" id="{46F4B6A5-ABD7-0132-83A6-7A094A975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54" y="2215038"/>
            <a:ext cx="5408381" cy="2834640"/>
          </a:xfrm>
          <a:prstGeom prst="rect">
            <a:avLst/>
          </a:prstGeom>
        </p:spPr>
      </p:pic>
      <p:sp>
        <p:nvSpPr>
          <p:cNvPr id="8" name="TextBox 7">
            <a:extLst>
              <a:ext uri="{FF2B5EF4-FFF2-40B4-BE49-F238E27FC236}">
                <a16:creationId xmlns:a16="http://schemas.microsoft.com/office/drawing/2014/main" id="{1D1F0C4F-189F-2F6A-D00F-CB17A4397DD8}"/>
              </a:ext>
            </a:extLst>
          </p:cNvPr>
          <p:cNvSpPr txBox="1"/>
          <p:nvPr/>
        </p:nvSpPr>
        <p:spPr>
          <a:xfrm>
            <a:off x="6828853" y="5290155"/>
            <a:ext cx="4013200" cy="646331"/>
          </a:xfrm>
          <a:prstGeom prst="rect">
            <a:avLst/>
          </a:prstGeom>
          <a:noFill/>
        </p:spPr>
        <p:txBody>
          <a:bodyPr wrap="square" rtlCol="0">
            <a:spAutoFit/>
          </a:bodyPr>
          <a:lstStyle/>
          <a:p>
            <a:r>
              <a:rPr lang="en-US" dirty="0"/>
              <a:t>﻿The American Psychological Association (</a:t>
            </a:r>
            <a:r>
              <a:rPr lang="en-US" dirty="0">
                <a:hlinkClick r:id="rId4"/>
              </a:rPr>
              <a:t>https://www.apa.org/ethics/code#807</a:t>
            </a:r>
            <a:r>
              <a:rPr lang="en-US" dirty="0"/>
              <a:t>)</a:t>
            </a:r>
            <a:endParaRPr lang="en-CN" dirty="0"/>
          </a:p>
        </p:txBody>
      </p:sp>
    </p:spTree>
    <p:extLst>
      <p:ext uri="{BB962C8B-B14F-4D97-AF65-F5344CB8AC3E}">
        <p14:creationId xmlns:p14="http://schemas.microsoft.com/office/powerpoint/2010/main" val="28099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CFB11E-7975-937D-FC59-D2D67DB289CA}"/>
              </a:ext>
            </a:extLst>
          </p:cNvPr>
          <p:cNvSpPr>
            <a:spLocks noGrp="1"/>
          </p:cNvSpPr>
          <p:nvPr>
            <p:ph type="title"/>
          </p:nvPr>
        </p:nvSpPr>
        <p:spPr/>
        <p:txBody>
          <a:bodyPr/>
          <a:lstStyle/>
          <a:p>
            <a:endParaRPr lang="fr-FR"/>
          </a:p>
        </p:txBody>
      </p:sp>
      <p:pic>
        <p:nvPicPr>
          <p:cNvPr id="5" name="Espace réservé du contenu 4" descr="Une image contenant texte&#10;&#10;Description générée automatiquement">
            <a:extLst>
              <a:ext uri="{FF2B5EF4-FFF2-40B4-BE49-F238E27FC236}">
                <a16:creationId xmlns:a16="http://schemas.microsoft.com/office/drawing/2014/main" id="{280401AD-C722-0559-14D8-FAF8F3029E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2874" y="403375"/>
            <a:ext cx="4908331" cy="6089500"/>
          </a:xfrm>
        </p:spPr>
      </p:pic>
      <p:pic>
        <p:nvPicPr>
          <p:cNvPr id="6" name="Image 5">
            <a:extLst>
              <a:ext uri="{FF2B5EF4-FFF2-40B4-BE49-F238E27FC236}">
                <a16:creationId xmlns:a16="http://schemas.microsoft.com/office/drawing/2014/main" id="{A161034F-1380-09C6-ADBC-3586D621CC91}"/>
              </a:ext>
            </a:extLst>
          </p:cNvPr>
          <p:cNvPicPr>
            <a:picLocks noChangeAspect="1"/>
          </p:cNvPicPr>
          <p:nvPr/>
        </p:nvPicPr>
        <p:blipFill>
          <a:blip r:embed="rId4"/>
          <a:stretch>
            <a:fillRect/>
          </a:stretch>
        </p:blipFill>
        <p:spPr>
          <a:xfrm>
            <a:off x="7144319" y="4943479"/>
            <a:ext cx="4589168" cy="876974"/>
          </a:xfrm>
          <a:prstGeom prst="rect">
            <a:avLst/>
          </a:prstGeom>
        </p:spPr>
      </p:pic>
    </p:spTree>
    <p:extLst>
      <p:ext uri="{BB962C8B-B14F-4D97-AF65-F5344CB8AC3E}">
        <p14:creationId xmlns:p14="http://schemas.microsoft.com/office/powerpoint/2010/main" val="271767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de-CH" dirty="0"/>
            </a:br>
            <a:r>
              <a:rPr lang="en-US" b="1" dirty="0"/>
              <a:t>What Makes a Good Experiment? </a:t>
            </a:r>
            <a:endParaRPr lang="de-CH" dirty="0"/>
          </a:p>
        </p:txBody>
      </p:sp>
      <p:sp>
        <p:nvSpPr>
          <p:cNvPr id="3" name="Content Placeholder 2"/>
          <p:cNvSpPr>
            <a:spLocks noGrp="1"/>
          </p:cNvSpPr>
          <p:nvPr>
            <p:ph sz="quarter" idx="1"/>
          </p:nvPr>
        </p:nvSpPr>
        <p:spPr/>
        <p:txBody>
          <a:bodyPr>
            <a:normAutofit fontScale="92500" lnSpcReduction="20000"/>
          </a:bodyPr>
          <a:lstStyle/>
          <a:p>
            <a:endParaRPr lang="de-CH" dirty="0"/>
          </a:p>
          <a:p>
            <a:r>
              <a:rPr lang="en-US" dirty="0"/>
              <a:t>Should an experiment replicate reality? </a:t>
            </a:r>
          </a:p>
          <a:p>
            <a:pPr>
              <a:buNone/>
            </a:pPr>
            <a:r>
              <a:rPr lang="en-US" dirty="0"/>
              <a:t>	No! We have field studies for that. </a:t>
            </a:r>
          </a:p>
          <a:p>
            <a:endParaRPr lang="de-CH" dirty="0"/>
          </a:p>
          <a:p>
            <a:r>
              <a:rPr lang="en-US" dirty="0"/>
              <a:t>Should an experiment replicate a formal model? </a:t>
            </a:r>
          </a:p>
          <a:p>
            <a:pPr>
              <a:buNone/>
            </a:pPr>
            <a:r>
              <a:rPr lang="en-US" dirty="0"/>
              <a:t>	No! We have theory for that. </a:t>
            </a:r>
          </a:p>
          <a:p>
            <a:endParaRPr lang="de-CH" dirty="0"/>
          </a:p>
          <a:p>
            <a:r>
              <a:rPr lang="en-US" dirty="0"/>
              <a:t>A good experiment tries to capture the most relevant features of reality in a simple, carefully controlled environment. Good experiments are usually designed to test specific hypotheses, sometimes derived from the implications of some economic theory and other times based on previous observations in either experiments or field data. </a:t>
            </a:r>
          </a:p>
          <a:p>
            <a:endParaRPr lang="de-C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Makes a Good Experiment?</a:t>
            </a:r>
            <a:endParaRPr lang="en-US" dirty="0"/>
          </a:p>
        </p:txBody>
      </p:sp>
      <p:sp>
        <p:nvSpPr>
          <p:cNvPr id="3" name="Content Placeholder 2"/>
          <p:cNvSpPr>
            <a:spLocks noGrp="1"/>
          </p:cNvSpPr>
          <p:nvPr>
            <p:ph sz="quarter" idx="1"/>
          </p:nvPr>
        </p:nvSpPr>
        <p:spPr>
          <a:xfrm>
            <a:off x="1981200" y="1600200"/>
            <a:ext cx="6662468" cy="4248509"/>
          </a:xfrm>
        </p:spPr>
        <p:txBody>
          <a:bodyPr>
            <a:normAutofit fontScale="32500" lnSpcReduction="20000"/>
          </a:bodyPr>
          <a:lstStyle/>
          <a:p>
            <a:pPr defTabSz="931774">
              <a:lnSpc>
                <a:spcPct val="120000"/>
              </a:lnSpc>
              <a:defRPr/>
            </a:pPr>
            <a:r>
              <a:rPr lang="en-US" sz="6200" dirty="0"/>
              <a:t>One of the first goals of experimental design is to protect ourselves from </a:t>
            </a:r>
            <a:r>
              <a:rPr lang="en-US" sz="6200" i="1" dirty="0"/>
              <a:t>fooling ourselves </a:t>
            </a:r>
            <a:r>
              <a:rPr lang="en-US" sz="6200" dirty="0"/>
              <a:t>into believing what we want to believe. </a:t>
            </a:r>
          </a:p>
          <a:p>
            <a:pPr marL="0" indent="0" defTabSz="931774">
              <a:lnSpc>
                <a:spcPct val="120000"/>
              </a:lnSpc>
              <a:buNone/>
              <a:defRPr/>
            </a:pPr>
            <a:endParaRPr lang="en-US" sz="6200" dirty="0"/>
          </a:p>
          <a:p>
            <a:pPr defTabSz="931774">
              <a:lnSpc>
                <a:spcPct val="120000"/>
              </a:lnSpc>
              <a:defRPr/>
            </a:pPr>
            <a:r>
              <a:rPr lang="en-US" sz="6200" dirty="0"/>
              <a:t>Good design is often about protecting yourself from jumping to wrong conclusions</a:t>
            </a:r>
          </a:p>
          <a:p>
            <a:pPr defTabSz="931774">
              <a:lnSpc>
                <a:spcPct val="120000"/>
              </a:lnSpc>
              <a:defRPr/>
            </a:pPr>
            <a:endParaRPr lang="en-US" sz="6200" dirty="0"/>
          </a:p>
          <a:p>
            <a:pPr defTabSz="931774">
              <a:lnSpc>
                <a:spcPct val="120000"/>
              </a:lnSpc>
              <a:defRPr/>
            </a:pPr>
            <a:r>
              <a:rPr lang="en-US" sz="6200" dirty="0"/>
              <a:t>If there are other reasons that those conclusions might hold, you have to make sure that you haven’t just created a situation that gives you the results you expect, but not for the reason that you believe.</a:t>
            </a:r>
          </a:p>
          <a:p>
            <a:endParaRPr lang="en-US" dirty="0"/>
          </a:p>
        </p:txBody>
      </p:sp>
    </p:spTree>
    <p:extLst>
      <p:ext uri="{BB962C8B-B14F-4D97-AF65-F5344CB8AC3E}">
        <p14:creationId xmlns:p14="http://schemas.microsoft.com/office/powerpoint/2010/main" val="257890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de-CH" dirty="0"/>
            </a:br>
            <a:r>
              <a:rPr lang="en-US" b="1" dirty="0"/>
              <a:t>What is a </a:t>
            </a:r>
            <a:r>
              <a:rPr lang="en-US" b="1" i="1" dirty="0"/>
              <a:t>Controlled</a:t>
            </a:r>
            <a:r>
              <a:rPr lang="en-US" b="1" dirty="0"/>
              <a:t> Experiment?</a:t>
            </a:r>
            <a:endParaRPr lang="de-CH" dirty="0"/>
          </a:p>
        </p:txBody>
      </p:sp>
      <p:sp>
        <p:nvSpPr>
          <p:cNvPr id="4" name="Content Placeholder 3"/>
          <p:cNvSpPr>
            <a:spLocks noGrp="1"/>
          </p:cNvSpPr>
          <p:nvPr>
            <p:ph sz="quarter" idx="1"/>
          </p:nvPr>
        </p:nvSpPr>
        <p:spPr/>
        <p:txBody>
          <a:bodyPr/>
          <a:lstStyle/>
          <a:p>
            <a:r>
              <a:rPr lang="en-US" dirty="0"/>
              <a:t>As much as possible, the experiment controls all elements of the environment in which the experiment takes place. </a:t>
            </a:r>
          </a:p>
          <a:p>
            <a:pPr lvl="1"/>
            <a:r>
              <a:rPr lang="en-AU" dirty="0"/>
              <a:t>Preferences, beliefs, incentives, technology, and initial endowments</a:t>
            </a:r>
          </a:p>
          <a:p>
            <a:pPr lvl="1"/>
            <a:r>
              <a:rPr lang="en-AU" dirty="0"/>
              <a:t>Institution (rules of the game) </a:t>
            </a:r>
          </a:p>
          <a:p>
            <a:pPr lvl="2"/>
            <a:r>
              <a:rPr lang="en-AU" dirty="0"/>
              <a:t>Possible actions </a:t>
            </a:r>
          </a:p>
          <a:p>
            <a:pPr lvl="2"/>
            <a:r>
              <a:rPr lang="en-AU" dirty="0"/>
              <a:t>Sequence of actions </a:t>
            </a:r>
          </a:p>
          <a:p>
            <a:pPr lvl="2"/>
            <a:r>
              <a:rPr lang="en-AU" dirty="0"/>
              <a:t>Information conditions</a:t>
            </a:r>
          </a:p>
          <a:p>
            <a:pPr lvl="1"/>
            <a:r>
              <a:rPr lang="en-AU" dirty="0"/>
              <a:t>Framing (language, story)</a:t>
            </a:r>
            <a:endParaRPr lang="en-US" dirty="0"/>
          </a:p>
          <a:p>
            <a:endParaRPr lang="de-CH" b="1" dirty="0"/>
          </a:p>
          <a:p>
            <a:endParaRPr lang="de-CH" dirty="0"/>
          </a:p>
        </p:txBody>
      </p:sp>
    </p:spTree>
    <p:extLst>
      <p:ext uri="{BB962C8B-B14F-4D97-AF65-F5344CB8AC3E}">
        <p14:creationId xmlns:p14="http://schemas.microsoft.com/office/powerpoint/2010/main" val="54000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245225"/>
            <a:ext cx="2133600" cy="476250"/>
          </a:xfrm>
          <a:prstGeom prst="rect">
            <a:avLst/>
          </a:prstGeom>
        </p:spPr>
        <p:txBody>
          <a:bodyPr/>
          <a:lstStyle/>
          <a:p>
            <a:fld id="{0FE1E7E4-FD69-48AB-8696-DB1E07EA76D2}" type="slidenum">
              <a:rPr lang="en-NZ" altLang="en-US"/>
              <a:pPr/>
              <a:t>8</a:t>
            </a:fld>
            <a:endParaRPr lang="en-NZ" altLang="en-US"/>
          </a:p>
        </p:txBody>
      </p:sp>
      <p:sp>
        <p:nvSpPr>
          <p:cNvPr id="20482" name="Rectangle 2"/>
          <p:cNvSpPr>
            <a:spLocks noGrp="1" noChangeArrowheads="1"/>
          </p:cNvSpPr>
          <p:nvPr>
            <p:ph type="title"/>
          </p:nvPr>
        </p:nvSpPr>
        <p:spPr>
          <a:xfrm>
            <a:off x="838199" y="692696"/>
            <a:ext cx="10515599" cy="1143000"/>
          </a:xfrm>
        </p:spPr>
        <p:txBody>
          <a:bodyPr>
            <a:normAutofit fontScale="90000"/>
          </a:bodyPr>
          <a:lstStyle/>
          <a:p>
            <a:br>
              <a:rPr lang="en-NZ" altLang="en-US" sz="3600" b="1" dirty="0"/>
            </a:br>
            <a:r>
              <a:rPr lang="en-NZ" altLang="en-US" sz="3600" b="1" dirty="0"/>
              <a:t>Advantages of (Lab) Experiments – Enhanced Control</a:t>
            </a:r>
            <a:br>
              <a:rPr lang="en-NZ" altLang="en-US" sz="3600" dirty="0"/>
            </a:br>
            <a:endParaRPr lang="en-NZ" altLang="en-US" sz="3600" dirty="0"/>
          </a:p>
        </p:txBody>
      </p:sp>
      <p:sp>
        <p:nvSpPr>
          <p:cNvPr id="20483" name="Rectangle 3"/>
          <p:cNvSpPr>
            <a:spLocks noGrp="1" noChangeArrowheads="1"/>
          </p:cNvSpPr>
          <p:nvPr>
            <p:ph type="body" idx="1"/>
          </p:nvPr>
        </p:nvSpPr>
        <p:spPr/>
        <p:txBody>
          <a:bodyPr>
            <a:normAutofit lnSpcReduction="10000"/>
          </a:bodyPr>
          <a:lstStyle/>
          <a:p>
            <a:pPr>
              <a:lnSpc>
                <a:spcPct val="80000"/>
              </a:lnSpc>
            </a:pPr>
            <a:r>
              <a:rPr lang="en-NZ" altLang="en-US" sz="2400" dirty="0"/>
              <a:t>Subjects are randomly assigned to the treatment conditions – rules out selection bias.</a:t>
            </a:r>
          </a:p>
          <a:p>
            <a:pPr>
              <a:lnSpc>
                <a:spcPct val="80000"/>
              </a:lnSpc>
            </a:pPr>
            <a:endParaRPr lang="en-NZ" altLang="en-US" sz="2400" dirty="0"/>
          </a:p>
          <a:p>
            <a:pPr>
              <a:lnSpc>
                <a:spcPct val="80000"/>
              </a:lnSpc>
            </a:pPr>
            <a:r>
              <a:rPr lang="en-NZ" altLang="en-US" sz="2400" dirty="0"/>
              <a:t>It is known which variables are exogenous and which are endogenous – allows to make causal inferences.</a:t>
            </a:r>
          </a:p>
          <a:p>
            <a:pPr>
              <a:lnSpc>
                <a:spcPct val="80000"/>
              </a:lnSpc>
            </a:pPr>
            <a:endParaRPr lang="en-NZ" altLang="en-US" sz="2400" dirty="0"/>
          </a:p>
          <a:p>
            <a:pPr>
              <a:lnSpc>
                <a:spcPct val="80000"/>
              </a:lnSpc>
            </a:pPr>
            <a:r>
              <a:rPr lang="en-NZ" altLang="en-US" sz="2400" dirty="0"/>
              <a:t>Experimenter can make </a:t>
            </a:r>
            <a:r>
              <a:rPr lang="en-NZ" altLang="en-US" sz="2400" i="1" dirty="0"/>
              <a:t>ceteris paribus</a:t>
            </a:r>
            <a:r>
              <a:rPr lang="en-NZ" altLang="en-US" sz="2400" dirty="0"/>
              <a:t> changes in the exogenous variables – allows for the isolation of true causes.</a:t>
            </a:r>
          </a:p>
          <a:p>
            <a:pPr>
              <a:lnSpc>
                <a:spcPct val="80000"/>
              </a:lnSpc>
            </a:pPr>
            <a:endParaRPr lang="en-NZ" altLang="en-US" sz="2400" dirty="0"/>
          </a:p>
          <a:p>
            <a:pPr>
              <a:lnSpc>
                <a:spcPct val="80000"/>
              </a:lnSpc>
            </a:pPr>
            <a:r>
              <a:rPr lang="en-NZ" altLang="en-US" sz="2400" dirty="0"/>
              <a:t>Many variables that cannot be directly observed in the field can be observed in the lab. </a:t>
            </a:r>
          </a:p>
          <a:p>
            <a:pPr lvl="1">
              <a:lnSpc>
                <a:spcPct val="80000"/>
              </a:lnSpc>
            </a:pPr>
            <a:r>
              <a:rPr lang="en-NZ" altLang="en-US" dirty="0"/>
              <a:t>Reservation wages, anticipated versus non-anticipated money supply shocks.</a:t>
            </a:r>
          </a:p>
          <a:p>
            <a:pPr>
              <a:lnSpc>
                <a:spcPct val="80000"/>
              </a:lnSpc>
            </a:pPr>
            <a:endParaRPr lang="en-NZ" altLang="en-US" sz="2400" dirty="0"/>
          </a:p>
        </p:txBody>
      </p:sp>
    </p:spTree>
    <p:extLst>
      <p:ext uri="{BB962C8B-B14F-4D97-AF65-F5344CB8AC3E}">
        <p14:creationId xmlns:p14="http://schemas.microsoft.com/office/powerpoint/2010/main" val="383164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245225"/>
            <a:ext cx="2133600" cy="476250"/>
          </a:xfrm>
          <a:prstGeom prst="rect">
            <a:avLst/>
          </a:prstGeom>
        </p:spPr>
        <p:txBody>
          <a:bodyPr/>
          <a:lstStyle/>
          <a:p>
            <a:fld id="{E5C368FA-96C7-4DBC-88D8-91D523CAEF50}" type="slidenum">
              <a:rPr lang="en-NZ" altLang="en-US"/>
              <a:pPr/>
              <a:t>9</a:t>
            </a:fld>
            <a:endParaRPr lang="en-NZ" altLang="en-US"/>
          </a:p>
        </p:txBody>
      </p:sp>
      <p:sp>
        <p:nvSpPr>
          <p:cNvPr id="21506" name="Rectangle 2"/>
          <p:cNvSpPr>
            <a:spLocks noGrp="1" noChangeArrowheads="1"/>
          </p:cNvSpPr>
          <p:nvPr>
            <p:ph type="title"/>
          </p:nvPr>
        </p:nvSpPr>
        <p:spPr>
          <a:xfrm>
            <a:off x="838200" y="692696"/>
            <a:ext cx="10515600" cy="1143000"/>
          </a:xfrm>
        </p:spPr>
        <p:txBody>
          <a:bodyPr>
            <a:normAutofit/>
          </a:bodyPr>
          <a:lstStyle/>
          <a:p>
            <a:r>
              <a:rPr lang="en-NZ" altLang="en-US" sz="3600" b="1" dirty="0"/>
              <a:t>Advantages of (Lab) Experiments – Enhanced Control</a:t>
            </a:r>
            <a:br>
              <a:rPr lang="en-NZ" altLang="en-US" sz="3600" dirty="0"/>
            </a:br>
            <a:endParaRPr lang="en-NZ" altLang="en-US" sz="3600" dirty="0"/>
          </a:p>
        </p:txBody>
      </p:sp>
      <p:sp>
        <p:nvSpPr>
          <p:cNvPr id="21507" name="Rectangle 3"/>
          <p:cNvSpPr>
            <a:spLocks noGrp="1" noChangeArrowheads="1"/>
          </p:cNvSpPr>
          <p:nvPr>
            <p:ph type="body" idx="1"/>
          </p:nvPr>
        </p:nvSpPr>
        <p:spPr/>
        <p:txBody>
          <a:bodyPr/>
          <a:lstStyle/>
          <a:p>
            <a:pPr>
              <a:lnSpc>
                <a:spcPct val="90000"/>
              </a:lnSpc>
            </a:pPr>
            <a:r>
              <a:rPr lang="en-NZ" altLang="en-US" dirty="0"/>
              <a:t>Information conditions and exogenous stochastic processes can be controlled.</a:t>
            </a:r>
          </a:p>
          <a:p>
            <a:pPr lvl="1">
              <a:lnSpc>
                <a:spcPct val="90000"/>
              </a:lnSpc>
            </a:pPr>
            <a:r>
              <a:rPr lang="en-NZ" altLang="en-US" dirty="0"/>
              <a:t>Important for the testing of models with asymmetric information.</a:t>
            </a:r>
          </a:p>
          <a:p>
            <a:pPr>
              <a:lnSpc>
                <a:spcPct val="90000"/>
              </a:lnSpc>
            </a:pPr>
            <a:endParaRPr lang="en-NZ" altLang="en-US" dirty="0"/>
          </a:p>
          <a:p>
            <a:pPr>
              <a:lnSpc>
                <a:spcPct val="90000"/>
              </a:lnSpc>
            </a:pPr>
            <a:r>
              <a:rPr lang="en-NZ" altLang="en-US" dirty="0"/>
              <a:t>Better direct controls are often a substitute for complicated econometric methods.</a:t>
            </a:r>
          </a:p>
          <a:p>
            <a:pPr>
              <a:lnSpc>
                <a:spcPct val="90000"/>
              </a:lnSpc>
            </a:pPr>
            <a:endParaRPr lang="en-NZ" altLang="en-US" dirty="0"/>
          </a:p>
          <a:p>
            <a:pPr>
              <a:lnSpc>
                <a:spcPct val="90000"/>
              </a:lnSpc>
            </a:pPr>
            <a:r>
              <a:rPr lang="en-NZ" altLang="en-US" b="1" i="1" dirty="0"/>
              <a:t>Replicability</a:t>
            </a:r>
            <a:r>
              <a:rPr lang="en-NZ" altLang="en-US" dirty="0"/>
              <a:t> – provides the basis for statistical tests. Critics can run their own experiments.</a:t>
            </a:r>
          </a:p>
          <a:p>
            <a:pPr>
              <a:lnSpc>
                <a:spcPct val="90000"/>
              </a:lnSpc>
            </a:pPr>
            <a:endParaRPr lang="en-NZ" altLang="en-US" dirty="0"/>
          </a:p>
          <a:p>
            <a:pPr>
              <a:lnSpc>
                <a:spcPct val="90000"/>
              </a:lnSpc>
            </a:pPr>
            <a:endParaRPr lang="en-NZ" altLang="en-US" dirty="0"/>
          </a:p>
          <a:p>
            <a:pPr>
              <a:lnSpc>
                <a:spcPct val="90000"/>
              </a:lnSpc>
            </a:pPr>
            <a:endParaRPr lang="en-NZ" altLang="en-US" dirty="0"/>
          </a:p>
          <a:p>
            <a:pPr>
              <a:lnSpc>
                <a:spcPct val="90000"/>
              </a:lnSpc>
            </a:pPr>
            <a:endParaRPr lang="en-NZ" altLang="en-US" sz="2400" dirty="0"/>
          </a:p>
        </p:txBody>
      </p:sp>
    </p:spTree>
    <p:extLst>
      <p:ext uri="{BB962C8B-B14F-4D97-AF65-F5344CB8AC3E}">
        <p14:creationId xmlns:p14="http://schemas.microsoft.com/office/powerpoint/2010/main" val="1703505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30e9aa3-99a0-4d34-b7cb-13e4c710f7bb">
      <Terms xmlns="http://schemas.microsoft.com/office/infopath/2007/PartnerControls"/>
    </lcf76f155ced4ddcb4097134ff3c332f>
    <TaxCatchAll xmlns="7c509b86-deaf-4b4f-ad54-a21a0cb5ff9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E45D06C0EFD94FA598D289C89495FB" ma:contentTypeVersion="15" ma:contentTypeDescription="Crée un document." ma:contentTypeScope="" ma:versionID="d0ef5e9ad800f74bf7ca735c803e614c">
  <xsd:schema xmlns:xsd="http://www.w3.org/2001/XMLSchema" xmlns:xs="http://www.w3.org/2001/XMLSchema" xmlns:p="http://schemas.microsoft.com/office/2006/metadata/properties" xmlns:ns2="b30e9aa3-99a0-4d34-b7cb-13e4c710f7bb" xmlns:ns3="7c509b86-deaf-4b4f-ad54-a21a0cb5ff9b" targetNamespace="http://schemas.microsoft.com/office/2006/metadata/properties" ma:root="true" ma:fieldsID="26ec61a0f510b6202f6a83f52a47ef4e" ns2:_="" ns3:_="">
    <xsd:import namespace="b30e9aa3-99a0-4d34-b7cb-13e4c710f7bb"/>
    <xsd:import namespace="7c509b86-deaf-4b4f-ad54-a21a0cb5ff9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bjectDetectorVersions" minOccurs="0"/>
                <xsd:element ref="ns2:MediaLengthInSecond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e9aa3-99a0-4d34-b7cb-13e4c710f7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fc5b67b3-f07b-4a01-9212-9530f3790bcd"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c509b86-deaf-4b4f-ad54-a21a0cb5ff9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0f3537a-43e6-485e-ad8f-22e9e3549df1}" ma:internalName="TaxCatchAll" ma:showField="CatchAllData" ma:web="7c509b86-deaf-4b4f-ad54-a21a0cb5ff9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19617E-9139-4121-AD17-A9C21504C0E6}">
  <ds:schemaRefs>
    <ds:schemaRef ds:uri="http://schemas.microsoft.com/office/2006/metadata/properties"/>
    <ds:schemaRef ds:uri="http://schemas.microsoft.com/office/infopath/2007/PartnerControls"/>
    <ds:schemaRef ds:uri="b30e9aa3-99a0-4d34-b7cb-13e4c710f7bb"/>
    <ds:schemaRef ds:uri="7c509b86-deaf-4b4f-ad54-a21a0cb5ff9b"/>
  </ds:schemaRefs>
</ds:datastoreItem>
</file>

<file path=customXml/itemProps2.xml><?xml version="1.0" encoding="utf-8"?>
<ds:datastoreItem xmlns:ds="http://schemas.openxmlformats.org/officeDocument/2006/customXml" ds:itemID="{D9285D29-A366-4F2E-9F22-C2247C24D6AC}">
  <ds:schemaRefs>
    <ds:schemaRef ds:uri="http://schemas.microsoft.com/sharepoint/v3/contenttype/forms"/>
  </ds:schemaRefs>
</ds:datastoreItem>
</file>

<file path=customXml/itemProps3.xml><?xml version="1.0" encoding="utf-8"?>
<ds:datastoreItem xmlns:ds="http://schemas.openxmlformats.org/officeDocument/2006/customXml" ds:itemID="{883134BC-FA4F-4323-84E4-9AF505F79970}"/>
</file>

<file path=docProps/app.xml><?xml version="1.0" encoding="utf-8"?>
<Properties xmlns="http://schemas.openxmlformats.org/officeDocument/2006/extended-properties" xmlns:vt="http://schemas.openxmlformats.org/officeDocument/2006/docPropsVTypes">
  <TotalTime>0</TotalTime>
  <Words>2537</Words>
  <Application>Microsoft Office PowerPoint</Application>
  <PresentationFormat>Grand écran</PresentationFormat>
  <Paragraphs>380</Paragraphs>
  <Slides>47</Slides>
  <Notes>15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47</vt:i4>
      </vt:variant>
    </vt:vector>
  </HeadingPairs>
  <TitlesOfParts>
    <vt:vector size="55" baseType="lpstr">
      <vt:lpstr>Alfred Serif Regular</vt:lpstr>
      <vt:lpstr>Arial</vt:lpstr>
      <vt:lpstr>Calibri</vt:lpstr>
      <vt:lpstr>Calibri Light</vt:lpstr>
      <vt:lpstr>inherit</vt:lpstr>
      <vt:lpstr>var(--secondary-font-italic)</vt:lpstr>
      <vt:lpstr>Wingdings</vt:lpstr>
      <vt:lpstr>Office Theme</vt:lpstr>
      <vt:lpstr>Behavioural &amp; Experimental  Economics  Economic Experiments</vt:lpstr>
      <vt:lpstr>People you should know</vt:lpstr>
      <vt:lpstr>Experimental vs. Behavioural Economic</vt:lpstr>
      <vt:lpstr>The Purposes of Running an Experiment</vt:lpstr>
      <vt:lpstr> What Makes a Good Experiment? </vt:lpstr>
      <vt:lpstr>What Makes a Good Experiment?</vt:lpstr>
      <vt:lpstr> What is a Controlled Experiment?</vt:lpstr>
      <vt:lpstr> Advantages of (Lab) Experiments – Enhanced Control </vt:lpstr>
      <vt:lpstr>Advantages of (Lab) Experiments – Enhanced Control </vt:lpstr>
      <vt:lpstr>Advantages of (Lab) Experiments – Enhanced Control </vt:lpstr>
      <vt:lpstr>Advantages of (Lab) Experiments -Theory Free Comparison of Institutions</vt:lpstr>
      <vt:lpstr>Potential threats</vt:lpstr>
      <vt:lpstr>What makes a good design? (but not necessarily a good paper…)</vt:lpstr>
      <vt:lpstr>Clarification of Terms</vt:lpstr>
      <vt:lpstr>Between- vs. Within-  subjects design</vt:lpstr>
      <vt:lpstr>Design Basics</vt:lpstr>
      <vt:lpstr>Design Basics</vt:lpstr>
      <vt:lpstr>Design Basics</vt:lpstr>
      <vt:lpstr>One Shot vs. Repeated Interactions</vt:lpstr>
      <vt:lpstr>One Shot vs. Repeated Interactions</vt:lpstr>
      <vt:lpstr>Paper and Pencil vs. Computerized</vt:lpstr>
      <vt:lpstr>Experimenter Demand Effects</vt:lpstr>
      <vt:lpstr>Experimental design issues</vt:lpstr>
      <vt:lpstr>Deception</vt:lpstr>
      <vt:lpstr>Moral Issues / Privacy</vt:lpstr>
      <vt:lpstr>Subject Pool</vt:lpstr>
      <vt:lpstr>No-shows</vt:lpstr>
      <vt:lpstr>Typical structure of a lab experiment</vt:lpstr>
      <vt:lpstr>Why use incentives?</vt:lpstr>
      <vt:lpstr>How to incentivize?</vt:lpstr>
      <vt:lpstr>How to incentivize?</vt:lpstr>
      <vt:lpstr>How to incentivize?</vt:lpstr>
      <vt:lpstr>How to incentivize?</vt:lpstr>
      <vt:lpstr>Pay enough or don’t pay at all Gneezy and Ructichini, QJE 2000</vt:lpstr>
      <vt:lpstr>Pay enough or don’t pay at all Gneezy and Ructichini, QJE 2000</vt:lpstr>
      <vt:lpstr>How to incentivize?</vt:lpstr>
      <vt:lpstr>Real effort tasks</vt:lpstr>
      <vt:lpstr>Unintended incentives and what to do about them</vt:lpstr>
      <vt:lpstr>Online experiments</vt:lpstr>
      <vt:lpstr>Overview</vt:lpstr>
      <vt:lpstr>Advantages of Online experiments</vt:lpstr>
      <vt:lpstr>Présentation PowerPoint</vt:lpstr>
      <vt:lpstr>Challenges</vt:lpstr>
      <vt:lpstr>Challenges</vt:lpstr>
      <vt:lpstr>Deception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&amp; Experimental  Economics  Choice under Certainty</dc:title>
  <dc:creator>Philippos Louis</dc:creator>
  <cp:lastModifiedBy>adrien fillon</cp:lastModifiedBy>
  <cp:revision>14</cp:revision>
  <dcterms:created xsi:type="dcterms:W3CDTF">2022-08-03T15:01:56Z</dcterms:created>
  <dcterms:modified xsi:type="dcterms:W3CDTF">2024-03-04T10:58:39Z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0x01010012E45D06C0EFD94FA598D289C89495FB</vt:lpwstr>
  </property>
</Properties>
</file>