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41"/>
  </p:notesMasterIdLst>
  <p:sldIdLst>
    <p:sldId id="257" r:id="rId4"/>
    <p:sldId id="365" r:id="rId5"/>
    <p:sldId id="265" r:id="rId6"/>
    <p:sldId id="266" r:id="rId7"/>
    <p:sldId id="332" r:id="rId8"/>
    <p:sldId id="310" r:id="rId9"/>
    <p:sldId id="333" r:id="rId10"/>
    <p:sldId id="334" r:id="rId11"/>
    <p:sldId id="335" r:id="rId12"/>
    <p:sldId id="336" r:id="rId13"/>
    <p:sldId id="366" r:id="rId14"/>
    <p:sldId id="258" r:id="rId15"/>
    <p:sldId id="260" r:id="rId16"/>
    <p:sldId id="337" r:id="rId17"/>
    <p:sldId id="338" r:id="rId18"/>
    <p:sldId id="339" r:id="rId19"/>
    <p:sldId id="340" r:id="rId20"/>
    <p:sldId id="264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67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262" r:id="rId39"/>
    <p:sldId id="357" r:id="rId40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842B5-9856-9249-8102-9809A2685000}" v="219" dt="2024-03-14T12:35:14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/>
    <p:restoredTop sz="96327"/>
  </p:normalViewPr>
  <p:slideViewPr>
    <p:cSldViewPr snapToGrid="0">
      <p:cViewPr varScale="1">
        <p:scale>
          <a:sx n="141" d="100"/>
          <a:sy n="141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unzheng" userId="e48b9765-4dad-4e93-91a4-667ddd881570" providerId="ADAL" clId="{AE3842B5-9856-9249-8102-9809A2685000}"/>
    <pc:docChg chg="undo custSel addSld delSld modSld sldOrd">
      <pc:chgData name="Li Lunzheng" userId="e48b9765-4dad-4e93-91a4-667ddd881570" providerId="ADAL" clId="{AE3842B5-9856-9249-8102-9809A2685000}" dt="2024-03-14T12:35:14.017" v="427"/>
      <pc:docMkLst>
        <pc:docMk/>
      </pc:docMkLst>
      <pc:sldChg chg="modSp mod">
        <pc:chgData name="Li Lunzheng" userId="e48b9765-4dad-4e93-91a4-667ddd881570" providerId="ADAL" clId="{AE3842B5-9856-9249-8102-9809A2685000}" dt="2024-03-06T13:13:25.509" v="11" actId="20577"/>
        <pc:sldMkLst>
          <pc:docMk/>
          <pc:sldMk cId="3727905418" sldId="257"/>
        </pc:sldMkLst>
        <pc:spChg chg="mod">
          <ac:chgData name="Li Lunzheng" userId="e48b9765-4dad-4e93-91a4-667ddd881570" providerId="ADAL" clId="{AE3842B5-9856-9249-8102-9809A2685000}" dt="2024-03-06T13:13:25.509" v="11" actId="20577"/>
          <ac:spMkLst>
            <pc:docMk/>
            <pc:sldMk cId="3727905418" sldId="257"/>
            <ac:spMk id="3" creationId="{43B6188E-346E-09F9-501F-58A37E6A3584}"/>
          </ac:spMkLst>
        </pc:spChg>
      </pc:sldChg>
      <pc:sldChg chg="modSp modAnim">
        <pc:chgData name="Li Lunzheng" userId="e48b9765-4dad-4e93-91a4-667ddd881570" providerId="ADAL" clId="{AE3842B5-9856-9249-8102-9809A2685000}" dt="2024-03-06T14:37:12.400" v="295"/>
        <pc:sldMkLst>
          <pc:docMk/>
          <pc:sldMk cId="2174209301" sldId="260"/>
        </pc:sldMkLst>
        <pc:spChg chg="mod">
          <ac:chgData name="Li Lunzheng" userId="e48b9765-4dad-4e93-91a4-667ddd881570" providerId="ADAL" clId="{AE3842B5-9856-9249-8102-9809A2685000}" dt="2024-03-06T14:36:37.560" v="291" actId="12"/>
          <ac:spMkLst>
            <pc:docMk/>
            <pc:sldMk cId="2174209301" sldId="260"/>
            <ac:spMk id="3" creationId="{00000000-0000-0000-0000-000000000000}"/>
          </ac:spMkLst>
        </pc:spChg>
      </pc:sldChg>
      <pc:sldChg chg="modSp add del ord">
        <pc:chgData name="Li Lunzheng" userId="e48b9765-4dad-4e93-91a4-667ddd881570" providerId="ADAL" clId="{AE3842B5-9856-9249-8102-9809A2685000}" dt="2024-03-13T15:13:42.367" v="393"/>
        <pc:sldMkLst>
          <pc:docMk/>
          <pc:sldMk cId="2205335578" sldId="262"/>
        </pc:sldMkLst>
        <pc:spChg chg="mod">
          <ac:chgData name="Li Lunzheng" userId="e48b9765-4dad-4e93-91a4-667ddd881570" providerId="ADAL" clId="{AE3842B5-9856-9249-8102-9809A2685000}" dt="2024-03-13T15:13:42.367" v="393"/>
          <ac:spMkLst>
            <pc:docMk/>
            <pc:sldMk cId="2205335578" sldId="262"/>
            <ac:spMk id="3" creationId="{00000000-0000-0000-0000-000000000000}"/>
          </ac:spMkLst>
        </pc:spChg>
      </pc:sldChg>
      <pc:sldChg chg="modSp modAnim">
        <pc:chgData name="Li Lunzheng" userId="e48b9765-4dad-4e93-91a4-667ddd881570" providerId="ADAL" clId="{AE3842B5-9856-9249-8102-9809A2685000}" dt="2024-03-06T14:42:19.351" v="326" actId="20577"/>
        <pc:sldMkLst>
          <pc:docMk/>
          <pc:sldMk cId="2899696537" sldId="264"/>
        </pc:sldMkLst>
        <pc:spChg chg="mod">
          <ac:chgData name="Li Lunzheng" userId="e48b9765-4dad-4e93-91a4-667ddd881570" providerId="ADAL" clId="{AE3842B5-9856-9249-8102-9809A2685000}" dt="2024-03-06T14:42:19.351" v="326" actId="20577"/>
          <ac:spMkLst>
            <pc:docMk/>
            <pc:sldMk cId="2899696537" sldId="264"/>
            <ac:spMk id="3" creationId="{00000000-0000-0000-0000-000000000000}"/>
          </ac:spMkLst>
        </pc:spChg>
      </pc:sldChg>
      <pc:sldChg chg="del">
        <pc:chgData name="Li Lunzheng" userId="e48b9765-4dad-4e93-91a4-667ddd881570" providerId="ADAL" clId="{AE3842B5-9856-9249-8102-9809A2685000}" dt="2024-03-06T15:02:33.837" v="374" actId="2696"/>
        <pc:sldMkLst>
          <pc:docMk/>
          <pc:sldMk cId="3230807661" sldId="267"/>
        </pc:sldMkLst>
      </pc:sldChg>
      <pc:sldChg chg="modSp mod">
        <pc:chgData name="Li Lunzheng" userId="e48b9765-4dad-4e93-91a4-667ddd881570" providerId="ADAL" clId="{AE3842B5-9856-9249-8102-9809A2685000}" dt="2024-03-06T13:39:32.210" v="95" actId="20577"/>
        <pc:sldMkLst>
          <pc:docMk/>
          <pc:sldMk cId="1216546052" sldId="332"/>
        </pc:sldMkLst>
        <pc:spChg chg="mod">
          <ac:chgData name="Li Lunzheng" userId="e48b9765-4dad-4e93-91a4-667ddd881570" providerId="ADAL" clId="{AE3842B5-9856-9249-8102-9809A2685000}" dt="2024-03-06T13:39:32.210" v="95" actId="20577"/>
          <ac:spMkLst>
            <pc:docMk/>
            <pc:sldMk cId="1216546052" sldId="332"/>
            <ac:spMk id="3" creationId="{B74D73D6-9C36-DB63-8D7E-048023E5ED0C}"/>
          </ac:spMkLst>
        </pc:spChg>
      </pc:sldChg>
      <pc:sldChg chg="modSp">
        <pc:chgData name="Li Lunzheng" userId="e48b9765-4dad-4e93-91a4-667ddd881570" providerId="ADAL" clId="{AE3842B5-9856-9249-8102-9809A2685000}" dt="2024-03-06T13:57:32.303" v="114" actId="20577"/>
        <pc:sldMkLst>
          <pc:docMk/>
          <pc:sldMk cId="3476672258" sldId="334"/>
        </pc:sldMkLst>
        <pc:spChg chg="mod">
          <ac:chgData name="Li Lunzheng" userId="e48b9765-4dad-4e93-91a4-667ddd881570" providerId="ADAL" clId="{AE3842B5-9856-9249-8102-9809A2685000}" dt="2024-03-06T13:57:32.303" v="114" actId="20577"/>
          <ac:spMkLst>
            <pc:docMk/>
            <pc:sldMk cId="3476672258" sldId="334"/>
            <ac:spMk id="3" creationId="{00000000-0000-0000-0000-000000000000}"/>
          </ac:spMkLst>
        </pc:spChg>
      </pc:sldChg>
      <pc:sldChg chg="modSp">
        <pc:chgData name="Li Lunzheng" userId="e48b9765-4dad-4e93-91a4-667ddd881570" providerId="ADAL" clId="{AE3842B5-9856-9249-8102-9809A2685000}" dt="2024-03-06T14:20:25.228" v="118" actId="120"/>
        <pc:sldMkLst>
          <pc:docMk/>
          <pc:sldMk cId="2111589636" sldId="335"/>
        </pc:sldMkLst>
        <pc:spChg chg="mod">
          <ac:chgData name="Li Lunzheng" userId="e48b9765-4dad-4e93-91a4-667ddd881570" providerId="ADAL" clId="{AE3842B5-9856-9249-8102-9809A2685000}" dt="2024-03-06T14:20:25.228" v="118" actId="120"/>
          <ac:spMkLst>
            <pc:docMk/>
            <pc:sldMk cId="2111589636" sldId="335"/>
            <ac:spMk id="5" creationId="{27375DFB-806F-F537-DFC2-267105CDB9B0}"/>
          </ac:spMkLst>
        </pc:spChg>
      </pc:sldChg>
      <pc:sldChg chg="modSp mod">
        <pc:chgData name="Li Lunzheng" userId="e48b9765-4dad-4e93-91a4-667ddd881570" providerId="ADAL" clId="{AE3842B5-9856-9249-8102-9809A2685000}" dt="2024-03-06T14:22:47.278" v="134" actId="20577"/>
        <pc:sldMkLst>
          <pc:docMk/>
          <pc:sldMk cId="1660400218" sldId="336"/>
        </pc:sldMkLst>
        <pc:spChg chg="mod">
          <ac:chgData name="Li Lunzheng" userId="e48b9765-4dad-4e93-91a4-667ddd881570" providerId="ADAL" clId="{AE3842B5-9856-9249-8102-9809A2685000}" dt="2024-03-06T14:22:47.278" v="134" actId="20577"/>
          <ac:spMkLst>
            <pc:docMk/>
            <pc:sldMk cId="1660400218" sldId="336"/>
            <ac:spMk id="3" creationId="{D2745ABE-38D0-01A1-0E61-6531767D0873}"/>
          </ac:spMkLst>
        </pc:spChg>
      </pc:sldChg>
      <pc:sldChg chg="modSp mod modAnim">
        <pc:chgData name="Li Lunzheng" userId="e48b9765-4dad-4e93-91a4-667ddd881570" providerId="ADAL" clId="{AE3842B5-9856-9249-8102-9809A2685000}" dt="2024-03-06T14:39:00.676" v="298"/>
        <pc:sldMkLst>
          <pc:docMk/>
          <pc:sldMk cId="2262330522" sldId="338"/>
        </pc:sldMkLst>
        <pc:spChg chg="mod">
          <ac:chgData name="Li Lunzheng" userId="e48b9765-4dad-4e93-91a4-667ddd881570" providerId="ADAL" clId="{AE3842B5-9856-9249-8102-9809A2685000}" dt="2024-03-06T14:37:59.700" v="297"/>
          <ac:spMkLst>
            <pc:docMk/>
            <pc:sldMk cId="2262330522" sldId="338"/>
            <ac:spMk id="5" creationId="{768C02BE-6263-7735-E670-7B61A9CC3714}"/>
          </ac:spMkLst>
        </pc:spChg>
      </pc:sldChg>
      <pc:sldChg chg="modSp modAnim">
        <pc:chgData name="Li Lunzheng" userId="e48b9765-4dad-4e93-91a4-667ddd881570" providerId="ADAL" clId="{AE3842B5-9856-9249-8102-9809A2685000}" dt="2024-03-06T14:40:36.142" v="315"/>
        <pc:sldMkLst>
          <pc:docMk/>
          <pc:sldMk cId="1002396221" sldId="339"/>
        </pc:sldMkLst>
        <pc:spChg chg="mod">
          <ac:chgData name="Li Lunzheng" userId="e48b9765-4dad-4e93-91a4-667ddd881570" providerId="ADAL" clId="{AE3842B5-9856-9249-8102-9809A2685000}" dt="2024-03-06T14:40:03.464" v="313" actId="20577"/>
          <ac:spMkLst>
            <pc:docMk/>
            <pc:sldMk cId="1002396221" sldId="339"/>
            <ac:spMk id="3" creationId="{DD74F342-27FF-1B1E-9092-D8DAF9FEB471}"/>
          </ac:spMkLst>
        </pc:spChg>
      </pc:sldChg>
      <pc:sldChg chg="modSp mod">
        <pc:chgData name="Li Lunzheng" userId="e48b9765-4dad-4e93-91a4-667ddd881570" providerId="ADAL" clId="{AE3842B5-9856-9249-8102-9809A2685000}" dt="2024-03-06T14:41:54.702" v="323" actId="20577"/>
        <pc:sldMkLst>
          <pc:docMk/>
          <pc:sldMk cId="306703998" sldId="340"/>
        </pc:sldMkLst>
        <pc:spChg chg="mod">
          <ac:chgData name="Li Lunzheng" userId="e48b9765-4dad-4e93-91a4-667ddd881570" providerId="ADAL" clId="{AE3842B5-9856-9249-8102-9809A2685000}" dt="2024-03-06T14:41:54.702" v="323" actId="20577"/>
          <ac:spMkLst>
            <pc:docMk/>
            <pc:sldMk cId="306703998" sldId="340"/>
            <ac:spMk id="3" creationId="{DD74F342-27FF-1B1E-9092-D8DAF9FEB471}"/>
          </ac:spMkLst>
        </pc:spChg>
      </pc:sldChg>
      <pc:sldChg chg="modSp mod">
        <pc:chgData name="Li Lunzheng" userId="e48b9765-4dad-4e93-91a4-667ddd881570" providerId="ADAL" clId="{AE3842B5-9856-9249-8102-9809A2685000}" dt="2024-03-06T14:57:02.853" v="358" actId="1076"/>
        <pc:sldMkLst>
          <pc:docMk/>
          <pc:sldMk cId="2377760139" sldId="348"/>
        </pc:sldMkLst>
        <pc:spChg chg="mod">
          <ac:chgData name="Li Lunzheng" userId="e48b9765-4dad-4e93-91a4-667ddd881570" providerId="ADAL" clId="{AE3842B5-9856-9249-8102-9809A2685000}" dt="2024-03-06T14:56:33.384" v="355" actId="27636"/>
          <ac:spMkLst>
            <pc:docMk/>
            <pc:sldMk cId="2377760139" sldId="348"/>
            <ac:spMk id="3" creationId="{6C28C846-FE8C-67DA-4C8B-35B12E39253D}"/>
          </ac:spMkLst>
        </pc:spChg>
        <pc:graphicFrameChg chg="mod">
          <ac:chgData name="Li Lunzheng" userId="e48b9765-4dad-4e93-91a4-667ddd881570" providerId="ADAL" clId="{AE3842B5-9856-9249-8102-9809A2685000}" dt="2024-03-06T14:57:02.853" v="358" actId="1076"/>
          <ac:graphicFrameMkLst>
            <pc:docMk/>
            <pc:sldMk cId="2377760139" sldId="348"/>
            <ac:graphicFrameMk id="4" creationId="{F1DA159C-47EB-0C6F-4202-4FB89E2EBE0A}"/>
          </ac:graphicFrameMkLst>
        </pc:graphicFrameChg>
      </pc:sldChg>
      <pc:sldChg chg="ord">
        <pc:chgData name="Li Lunzheng" userId="e48b9765-4dad-4e93-91a4-667ddd881570" providerId="ADAL" clId="{AE3842B5-9856-9249-8102-9809A2685000}" dt="2024-03-13T15:11:57.847" v="376" actId="20578"/>
        <pc:sldMkLst>
          <pc:docMk/>
          <pc:sldMk cId="2198872678" sldId="349"/>
        </pc:sldMkLst>
      </pc:sldChg>
      <pc:sldChg chg="add del ord">
        <pc:chgData name="Li Lunzheng" userId="e48b9765-4dad-4e93-91a4-667ddd881570" providerId="ADAL" clId="{AE3842B5-9856-9249-8102-9809A2685000}" dt="2024-03-13T15:12:10.178" v="378" actId="20578"/>
        <pc:sldMkLst>
          <pc:docMk/>
          <pc:sldMk cId="517358316" sldId="350"/>
        </pc:sldMkLst>
      </pc:sldChg>
      <pc:sldChg chg="modSp add del mod ord modAnim">
        <pc:chgData name="Li Lunzheng" userId="e48b9765-4dad-4e93-91a4-667ddd881570" providerId="ADAL" clId="{AE3842B5-9856-9249-8102-9809A2685000}" dt="2024-03-14T12:35:14.017" v="427"/>
        <pc:sldMkLst>
          <pc:docMk/>
          <pc:sldMk cId="2671742170" sldId="351"/>
        </pc:sldMkLst>
        <pc:spChg chg="mod">
          <ac:chgData name="Li Lunzheng" userId="e48b9765-4dad-4e93-91a4-667ddd881570" providerId="ADAL" clId="{AE3842B5-9856-9249-8102-9809A2685000}" dt="2024-03-13T15:20:26.977" v="423"/>
          <ac:spMkLst>
            <pc:docMk/>
            <pc:sldMk cId="2671742170" sldId="351"/>
            <ac:spMk id="5" creationId="{7A3B80FB-51B9-D954-3454-449E3437B29E}"/>
          </ac:spMkLst>
        </pc:spChg>
      </pc:sldChg>
      <pc:sldChg chg="add del ord">
        <pc:chgData name="Li Lunzheng" userId="e48b9765-4dad-4e93-91a4-667ddd881570" providerId="ADAL" clId="{AE3842B5-9856-9249-8102-9809A2685000}" dt="2024-03-13T15:12:31.974" v="382" actId="20578"/>
        <pc:sldMkLst>
          <pc:docMk/>
          <pc:sldMk cId="1255296946" sldId="352"/>
        </pc:sldMkLst>
      </pc:sldChg>
      <pc:sldChg chg="add del ord">
        <pc:chgData name="Li Lunzheng" userId="e48b9765-4dad-4e93-91a4-667ddd881570" providerId="ADAL" clId="{AE3842B5-9856-9249-8102-9809A2685000}" dt="2024-03-13T15:12:39.429" v="384" actId="20578"/>
        <pc:sldMkLst>
          <pc:docMk/>
          <pc:sldMk cId="2275050834" sldId="353"/>
        </pc:sldMkLst>
      </pc:sldChg>
      <pc:sldChg chg="add del ord">
        <pc:chgData name="Li Lunzheng" userId="e48b9765-4dad-4e93-91a4-667ddd881570" providerId="ADAL" clId="{AE3842B5-9856-9249-8102-9809A2685000}" dt="2024-03-13T15:12:46.790" v="386" actId="20578"/>
        <pc:sldMkLst>
          <pc:docMk/>
          <pc:sldMk cId="2588942275" sldId="354"/>
        </pc:sldMkLst>
      </pc:sldChg>
      <pc:sldChg chg="modSp add del mod ord">
        <pc:chgData name="Li Lunzheng" userId="e48b9765-4dad-4e93-91a4-667ddd881570" providerId="ADAL" clId="{AE3842B5-9856-9249-8102-9809A2685000}" dt="2024-03-13T15:23:00.476" v="425"/>
        <pc:sldMkLst>
          <pc:docMk/>
          <pc:sldMk cId="2137168877" sldId="355"/>
        </pc:sldMkLst>
        <pc:spChg chg="mod">
          <ac:chgData name="Li Lunzheng" userId="e48b9765-4dad-4e93-91a4-667ddd881570" providerId="ADAL" clId="{AE3842B5-9856-9249-8102-9809A2685000}" dt="2024-03-13T15:23:00.476" v="425"/>
          <ac:spMkLst>
            <pc:docMk/>
            <pc:sldMk cId="2137168877" sldId="355"/>
            <ac:spMk id="3" creationId="{6C28C846-FE8C-67DA-4C8B-35B12E39253D}"/>
          </ac:spMkLst>
        </pc:spChg>
      </pc:sldChg>
      <pc:sldChg chg="add del ord">
        <pc:chgData name="Li Lunzheng" userId="e48b9765-4dad-4e93-91a4-667ddd881570" providerId="ADAL" clId="{AE3842B5-9856-9249-8102-9809A2685000}" dt="2024-03-13T15:13:00.847" v="390" actId="20578"/>
        <pc:sldMkLst>
          <pc:docMk/>
          <pc:sldMk cId="3322858479" sldId="356"/>
        </pc:sldMkLst>
      </pc:sldChg>
      <pc:sldChg chg="add del">
        <pc:chgData name="Li Lunzheng" userId="e48b9765-4dad-4e93-91a4-667ddd881570" providerId="ADAL" clId="{AE3842B5-9856-9249-8102-9809A2685000}" dt="2024-03-13T15:13:08.795" v="391"/>
        <pc:sldMkLst>
          <pc:docMk/>
          <pc:sldMk cId="1828146202" sldId="357"/>
        </pc:sldMkLst>
      </pc:sldChg>
      <pc:sldChg chg="del">
        <pc:chgData name="Li Lunzheng" userId="e48b9765-4dad-4e93-91a4-667ddd881570" providerId="ADAL" clId="{AE3842B5-9856-9249-8102-9809A2685000}" dt="2024-03-06T15:02:30.868" v="368" actId="2696"/>
        <pc:sldMkLst>
          <pc:docMk/>
          <pc:sldMk cId="89373649" sldId="358"/>
        </pc:sldMkLst>
      </pc:sldChg>
      <pc:sldChg chg="del">
        <pc:chgData name="Li Lunzheng" userId="e48b9765-4dad-4e93-91a4-667ddd881570" providerId="ADAL" clId="{AE3842B5-9856-9249-8102-9809A2685000}" dt="2024-03-06T15:02:31.239" v="369" actId="2696"/>
        <pc:sldMkLst>
          <pc:docMk/>
          <pc:sldMk cId="3381882058" sldId="359"/>
        </pc:sldMkLst>
      </pc:sldChg>
      <pc:sldChg chg="del">
        <pc:chgData name="Li Lunzheng" userId="e48b9765-4dad-4e93-91a4-667ddd881570" providerId="ADAL" clId="{AE3842B5-9856-9249-8102-9809A2685000}" dt="2024-03-06T15:02:31.537" v="370" actId="2696"/>
        <pc:sldMkLst>
          <pc:docMk/>
          <pc:sldMk cId="4150332206" sldId="360"/>
        </pc:sldMkLst>
      </pc:sldChg>
      <pc:sldChg chg="del">
        <pc:chgData name="Li Lunzheng" userId="e48b9765-4dad-4e93-91a4-667ddd881570" providerId="ADAL" clId="{AE3842B5-9856-9249-8102-9809A2685000}" dt="2024-03-06T15:02:31.793" v="371" actId="2696"/>
        <pc:sldMkLst>
          <pc:docMk/>
          <pc:sldMk cId="1463191440" sldId="361"/>
        </pc:sldMkLst>
      </pc:sldChg>
      <pc:sldChg chg="del">
        <pc:chgData name="Li Lunzheng" userId="e48b9765-4dad-4e93-91a4-667ddd881570" providerId="ADAL" clId="{AE3842B5-9856-9249-8102-9809A2685000}" dt="2024-03-06T15:02:32.064" v="372" actId="2696"/>
        <pc:sldMkLst>
          <pc:docMk/>
          <pc:sldMk cId="3001747467" sldId="363"/>
        </pc:sldMkLst>
      </pc:sldChg>
      <pc:sldChg chg="del">
        <pc:chgData name="Li Lunzheng" userId="e48b9765-4dad-4e93-91a4-667ddd881570" providerId="ADAL" clId="{AE3842B5-9856-9249-8102-9809A2685000}" dt="2024-03-06T15:02:32.402" v="373" actId="2696"/>
        <pc:sldMkLst>
          <pc:docMk/>
          <pc:sldMk cId="3488540219" sldId="364"/>
        </pc:sldMkLst>
      </pc:sldChg>
      <pc:sldChg chg="addSp modSp new mod modAnim">
        <pc:chgData name="Li Lunzheng" userId="e48b9765-4dad-4e93-91a4-667ddd881570" providerId="ADAL" clId="{AE3842B5-9856-9249-8102-9809A2685000}" dt="2024-03-06T13:38:50.713" v="91"/>
        <pc:sldMkLst>
          <pc:docMk/>
          <pc:sldMk cId="3764573744" sldId="365"/>
        </pc:sldMkLst>
        <pc:spChg chg="mod">
          <ac:chgData name="Li Lunzheng" userId="e48b9765-4dad-4e93-91a4-667ddd881570" providerId="ADAL" clId="{AE3842B5-9856-9249-8102-9809A2685000}" dt="2024-03-06T13:30:30.121" v="41" actId="20577"/>
          <ac:spMkLst>
            <pc:docMk/>
            <pc:sldMk cId="3764573744" sldId="365"/>
            <ac:spMk id="2" creationId="{EBDABFCB-FFB7-5886-4B62-1E5D9536CA03}"/>
          </ac:spMkLst>
        </pc:spChg>
        <pc:spChg chg="mod">
          <ac:chgData name="Li Lunzheng" userId="e48b9765-4dad-4e93-91a4-667ddd881570" providerId="ADAL" clId="{AE3842B5-9856-9249-8102-9809A2685000}" dt="2024-03-06T13:37:06.952" v="79" actId="14100"/>
          <ac:spMkLst>
            <pc:docMk/>
            <pc:sldMk cId="3764573744" sldId="365"/>
            <ac:spMk id="3" creationId="{0CB7BE4F-20AE-E1DA-564E-5842B7D519B5}"/>
          </ac:spMkLst>
        </pc:spChg>
        <pc:spChg chg="add mod">
          <ac:chgData name="Li Lunzheng" userId="e48b9765-4dad-4e93-91a4-667ddd881570" providerId="ADAL" clId="{AE3842B5-9856-9249-8102-9809A2685000}" dt="2024-03-06T13:38:23.165" v="90" actId="113"/>
          <ac:spMkLst>
            <pc:docMk/>
            <pc:sldMk cId="3764573744" sldId="365"/>
            <ac:spMk id="4" creationId="{282074E6-9501-65D5-707B-2BC88F110223}"/>
          </ac:spMkLst>
        </pc:spChg>
      </pc:sldChg>
      <pc:sldChg chg="modSp new mod">
        <pc:chgData name="Li Lunzheng" userId="e48b9765-4dad-4e93-91a4-667ddd881570" providerId="ADAL" clId="{AE3842B5-9856-9249-8102-9809A2685000}" dt="2024-03-06T14:24:33.045" v="138" actId="20577"/>
        <pc:sldMkLst>
          <pc:docMk/>
          <pc:sldMk cId="615137260" sldId="366"/>
        </pc:sldMkLst>
        <pc:spChg chg="mod">
          <ac:chgData name="Li Lunzheng" userId="e48b9765-4dad-4e93-91a4-667ddd881570" providerId="ADAL" clId="{AE3842B5-9856-9249-8102-9809A2685000}" dt="2024-03-06T14:21:35.580" v="122"/>
          <ac:spMkLst>
            <pc:docMk/>
            <pc:sldMk cId="615137260" sldId="366"/>
            <ac:spMk id="2" creationId="{A1D707F8-EFB2-BA4D-0AF4-A17DC0E16545}"/>
          </ac:spMkLst>
        </pc:spChg>
        <pc:spChg chg="mod">
          <ac:chgData name="Li Lunzheng" userId="e48b9765-4dad-4e93-91a4-667ddd881570" providerId="ADAL" clId="{AE3842B5-9856-9249-8102-9809A2685000}" dt="2024-03-06T14:24:33.045" v="138" actId="20577"/>
          <ac:spMkLst>
            <pc:docMk/>
            <pc:sldMk cId="615137260" sldId="366"/>
            <ac:spMk id="3" creationId="{EA7EC2B9-0F3C-E793-F974-47A01792A837}"/>
          </ac:spMkLst>
        </pc:spChg>
      </pc:sldChg>
      <pc:sldChg chg="modSp new mod">
        <pc:chgData name="Li Lunzheng" userId="e48b9765-4dad-4e93-91a4-667ddd881570" providerId="ADAL" clId="{AE3842B5-9856-9249-8102-9809A2685000}" dt="2024-03-06T14:56:47.079" v="357"/>
        <pc:sldMkLst>
          <pc:docMk/>
          <pc:sldMk cId="107395416" sldId="367"/>
        </pc:sldMkLst>
        <pc:spChg chg="mod">
          <ac:chgData name="Li Lunzheng" userId="e48b9765-4dad-4e93-91a4-667ddd881570" providerId="ADAL" clId="{AE3842B5-9856-9249-8102-9809A2685000}" dt="2024-03-06T14:56:47.079" v="357"/>
          <ac:spMkLst>
            <pc:docMk/>
            <pc:sldMk cId="107395416" sldId="367"/>
            <ac:spMk id="3" creationId="{6F6EDAEB-B83D-E37F-D145-ED4A84E116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BC62D-2BA5-5542-8919-B33D0D862749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F717B-A369-A148-B6FF-4C936BA326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5964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45CD-FF21-E08F-D78D-6CF5841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97CD-6117-D43A-40F7-BEF31A43F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A0AA-B220-1CE5-65B7-28494784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A549-E18B-2D68-8B92-C5290705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E816-4CF8-26F6-7D8B-A1BBE98A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724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36EA-9965-AB5D-ED6A-1FA34621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33AE2-28D2-C7C8-7C7B-49494E07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4CE0-98AD-26A6-5E32-510676CC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B38E-1197-4455-9D64-8BCA2B99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944A7-E3A2-422E-D77E-90097A9D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1298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C6AC4-458B-90DF-5006-D977E7014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9353E-647B-C197-07BB-CCBB3C4F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FE93-6132-191E-37B8-BAEF1F0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0C-0F83-8160-6C3C-2597A0FC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1831-2702-518E-D6FB-62436F49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685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7858-25A2-7FD5-0AAF-0F9A7F8B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F19C-989B-A988-E647-29B82A51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3F53-41B1-E6D0-142B-93D5C0DF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0003-6CC6-7DB1-178C-A600552F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A9ED-C32F-C991-F4EA-DEF06BE1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668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DD05-912F-A798-3EEA-4D0C9A8D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D6873-2542-EF6C-8B30-70784A8A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015F-0E49-C71E-9295-19BF0704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9E39-7CE5-2CF4-42F2-F145C29B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DCA9-F7B9-44D8-7A5A-75895D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713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8CB1-CFE8-B6A4-3B1C-3A3C8C9A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7A93-EB79-DBA1-4E9B-80633DBB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0B3C-0128-3241-F0A7-7DF59232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7C14-D13B-7A1E-BD41-1FB774E1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92D25-301F-7F4A-6651-869CA6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B29B0-96A2-DC94-5EB5-0C11F861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7725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FE46-AB01-FE20-E3D1-CDFB51F5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D318-27A1-6547-67E1-682AF26F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8C5A-0651-DEB7-6A7B-D1F7F7426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BFBE7-EA2D-7455-773F-EB06ACE03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9EC37-654F-AF7D-8EBC-D98E61F5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70AF4-E110-EA41-5C83-8FDA0A10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A23BB-F70A-ECD4-A48F-0C656208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7EA76-C6AB-2509-8413-81B45AEB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9639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9448-A54E-2514-5B77-631129EC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9BD0E-135E-C6EF-3AEE-9B943B1B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EA209-E05D-1626-7D11-5DD454C5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288C3-530F-6C70-25E6-31EC75D1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371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71EB1-E27B-B8E6-BE72-FF98DFA3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59904-FFBC-3524-3B78-062FBCA2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B101-688B-B312-2B9F-421BE42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2698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6EC6-BFDF-C1A2-3139-EF3F076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3ADD-3AD6-2EE9-3169-2E419683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C0105-A09D-C92A-DEBF-759A0197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80A1-075A-E63C-C6AE-341CD756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C1E62-45D7-874E-9EE0-5F4544A0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5615-54F1-6591-AA4D-20CDBDE0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2250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DB61-123A-89E2-3A7A-28FF7B23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88A3E-7F3E-7C73-F2A5-E0460D22E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B27A0-CE87-FB83-E40B-5CB6BA5CE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A23E-A5CF-3623-C908-708F9B0B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C3AA0-5D39-C5F9-02AE-6F86700E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B1D6-8607-F958-9B5C-059148F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493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06B8D-F559-4CA6-8923-E14A5C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30DE-BBC9-3162-B17D-632C87E5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4169-6B8A-541A-224B-7577134F0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30EE-F3DE-214C-A43A-B008227BD935}" type="datetimeFigureOut">
              <a:rPr lang="en-CY" smtClean="0"/>
              <a:t>14/03/2024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2F19-C951-EE22-329D-01CAF98D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EAEB-C50F-6D24-2190-0F5216A1F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105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1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FC71-37CF-D9BF-FA9C-4F00EF121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612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CY" sz="4400" dirty="0"/>
            </a:br>
            <a:r>
              <a:rPr lang="en-CY" sz="4400" dirty="0"/>
              <a:t>Behavioural &amp; Experimental </a:t>
            </a:r>
            <a:br>
              <a:rPr lang="en-CY" sz="4400" dirty="0"/>
            </a:br>
            <a:r>
              <a:rPr lang="en-CY" sz="4400" dirty="0"/>
              <a:t>Economics</a:t>
            </a:r>
            <a:br>
              <a:rPr lang="en-CY" sz="4400" dirty="0"/>
            </a:br>
            <a:br>
              <a:rPr lang="en-CY" sz="6600" b="1" dirty="0"/>
            </a:br>
            <a:r>
              <a:rPr lang="en-CY" sz="6600" b="1" dirty="0"/>
              <a:t>Intertemporal Choice</a:t>
            </a:r>
            <a:endParaRPr lang="en-CY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188E-346E-09F9-501F-58A37E6A3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8157"/>
            <a:ext cx="9144000" cy="1655762"/>
          </a:xfrm>
        </p:spPr>
        <p:txBody>
          <a:bodyPr/>
          <a:lstStyle/>
          <a:p>
            <a:endParaRPr lang="en-CY" dirty="0"/>
          </a:p>
          <a:p>
            <a:r>
              <a:rPr lang="en-US" altLang="zh-CN" dirty="0"/>
              <a:t>Lunzheng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CY" dirty="0"/>
          </a:p>
          <a:p>
            <a:r>
              <a:rPr lang="en-CY" dirty="0"/>
              <a:t>University of Cyprus</a:t>
            </a:r>
          </a:p>
        </p:txBody>
      </p:sp>
    </p:spTree>
    <p:extLst>
      <p:ext uri="{BB962C8B-B14F-4D97-AF65-F5344CB8AC3E}">
        <p14:creationId xmlns:p14="http://schemas.microsoft.com/office/powerpoint/2010/main" val="37279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0E0-AF8B-6B5B-522F-AF8D46D5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Simple vs Compound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5ABE-38D0-01A1-0E61-6531767D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i="1" dirty="0"/>
              <a:t>Imagine you borrow €100 with your credit card</a:t>
            </a:r>
            <a:r>
              <a:rPr lang="en-GB" i="1" dirty="0"/>
              <a:t>, and the credit card company charges you an interest rate of 18% every month</a:t>
            </a:r>
            <a:r>
              <a:rPr lang="en-CY" i="1" dirty="0"/>
              <a:t>. </a:t>
            </a:r>
          </a:p>
          <a:p>
            <a:pPr marL="0" indent="0">
              <a:buNone/>
            </a:pPr>
            <a:endParaRPr lang="en-CY" i="1" dirty="0"/>
          </a:p>
          <a:p>
            <a:pPr marL="0" indent="0">
              <a:buNone/>
            </a:pPr>
            <a:r>
              <a:rPr lang="en-CY" i="1" dirty="0"/>
              <a:t>You pay the only interest every month. At the end of the year, you repay the €100 principal. </a:t>
            </a:r>
          </a:p>
          <a:p>
            <a:pPr marL="0" indent="0">
              <a:buNone/>
            </a:pPr>
            <a:endParaRPr lang="en-CY" i="1" dirty="0"/>
          </a:p>
          <a:p>
            <a:pPr marL="0" indent="0">
              <a:buNone/>
            </a:pPr>
            <a:r>
              <a:rPr lang="en-CY" i="1" dirty="0"/>
              <a:t>What is the total interest in euros you pay by the end of the year? As a percentage of the principal?  </a:t>
            </a:r>
          </a:p>
          <a:p>
            <a:endParaRPr lang="en-CY" i="1" dirty="0"/>
          </a:p>
          <a:p>
            <a:endParaRPr lang="en-CY" i="1" dirty="0"/>
          </a:p>
        </p:txBody>
      </p:sp>
    </p:spTree>
    <p:extLst>
      <p:ext uri="{BB962C8B-B14F-4D97-AF65-F5344CB8AC3E}">
        <p14:creationId xmlns:p14="http://schemas.microsoft.com/office/powerpoint/2010/main" val="166040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07F8-EFB2-BA4D-0AF4-A17DC0E1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Simple vs Compound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C2B9-0F3C-E793-F974-47A01792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i="1" dirty="0"/>
              <a:t>Now, imagine that in the same situation, you do NOT pay the interest monthly, so it is added to the principal every month. </a:t>
            </a:r>
          </a:p>
          <a:p>
            <a:pPr marL="0" indent="0">
              <a:buNone/>
            </a:pPr>
            <a:endParaRPr lang="en-CY" i="1" dirty="0"/>
          </a:p>
          <a:p>
            <a:pPr marL="0" indent="0">
              <a:buNone/>
            </a:pPr>
            <a:r>
              <a:rPr lang="en-CY" i="1" dirty="0"/>
              <a:t>What is the total interest in euros that you pay by the end of the year? As a percentage of the principal?  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61513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Y" dirty="0"/>
              <a:t>Simple vs Compound interest</a:t>
            </a:r>
            <a:endParaRPr lang="en-US" b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endParaRPr lang="en-US" b="1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  <a:ea typeface="Verdana" pitchFamily="34" charset="0"/>
                    <a:cs typeface="Verdana" pitchFamily="34" charset="0"/>
                  </a:rPr>
                  <a:t>With </a:t>
                </a:r>
                <a:r>
                  <a:rPr lang="en-US" b="1" dirty="0">
                    <a:ea typeface="Verdana" pitchFamily="34" charset="0"/>
                    <a:cs typeface="Verdana" pitchFamily="34" charset="0"/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  <a:ea typeface="Verdana" pitchFamily="34" charset="0"/>
                    <a:cs typeface="Verdana" pitchFamily="34" charset="0"/>
                  </a:rPr>
                  <a:t>imple interest, </a:t>
                </a:r>
                <a:r>
                  <a:rPr lang="en-US" i="1" dirty="0">
                    <a:solidFill>
                      <a:schemeClr val="tx1"/>
                    </a:solidFill>
                    <a:ea typeface="Verdana" pitchFamily="34" charset="0"/>
                    <a:cs typeface="Verdana" pitchFamily="34" charset="0"/>
                  </a:rPr>
                  <a:t>L</a:t>
                </a:r>
                <a:r>
                  <a:rPr lang="en-US" dirty="0">
                    <a:solidFill>
                      <a:schemeClr val="tx1"/>
                    </a:solidFill>
                    <a:ea typeface="Verdana" pitchFamily="34" charset="0"/>
                    <a:cs typeface="Verdana" pitchFamily="34" charset="0"/>
                  </a:rPr>
                  <a:t> is computed using the following formula: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  <a:ea typeface="Verdana" pitchFamily="34" charset="0"/>
                    <a:cs typeface="Verdana" pitchFamily="34" charset="0"/>
                  </a:rPr>
                  <a:t>With </a:t>
                </a:r>
                <a:r>
                  <a:rPr lang="en-US" b="1" dirty="0">
                    <a:ea typeface="Verdana" pitchFamily="34" charset="0"/>
                    <a:cs typeface="Verdana" pitchFamily="34" charset="0"/>
                  </a:rPr>
                  <a:t>compound interest, </a:t>
                </a:r>
                <a:r>
                  <a:rPr lang="en-US" i="1" dirty="0">
                    <a:ea typeface="Verdana" pitchFamily="34" charset="0"/>
                    <a:cs typeface="Verdana" pitchFamily="34" charset="0"/>
                  </a:rPr>
                  <a:t>L</a:t>
                </a:r>
                <a:r>
                  <a:rPr lang="en-US" b="1" dirty="0">
                    <a:solidFill>
                      <a:schemeClr val="tx1"/>
                    </a:solidFill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Verdana" pitchFamily="34" charset="0"/>
                    <a:cs typeface="Verdana" pitchFamily="34" charset="0"/>
                  </a:rPr>
                  <a:t>is computed using the following formula:</a:t>
                </a:r>
                <a:endParaRPr lang="en-US" i="1" dirty="0">
                  <a:ea typeface="Verdana" pitchFamily="34" charset="0"/>
                  <a:cs typeface="Verdana" pitchFamily="34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⋅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ea typeface="Verdana" pitchFamily="34" charset="0"/>
                  <a:cs typeface="Verdana" pitchFamily="34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dirty="0">
                  <a:solidFill>
                    <a:schemeClr val="tx1"/>
                  </a:solidFill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69370DD6-CB97-9AF2-17B0-90F2B7D00061}"/>
              </a:ext>
            </a:extLst>
          </p:cNvPr>
          <p:cNvSpPr/>
          <p:nvPr/>
        </p:nvSpPr>
        <p:spPr>
          <a:xfrm rot="5400000">
            <a:off x="5918886" y="3163331"/>
            <a:ext cx="203886" cy="38244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379665-CEA0-657E-ADBD-0234A1A2A6C1}"/>
                  </a:ext>
                </a:extLst>
              </p:cNvPr>
              <p:cNvSpPr txBox="1"/>
              <p:nvPr/>
            </p:nvSpPr>
            <p:spPr>
              <a:xfrm>
                <a:off x="5594520" y="5177482"/>
                <a:ext cx="852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Y" dirty="0"/>
                  <a:t>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379665-CEA0-657E-ADBD-0234A1A2A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520" y="5177482"/>
                <a:ext cx="852617" cy="369332"/>
              </a:xfrm>
              <a:prstGeom prst="rect">
                <a:avLst/>
              </a:prstGeom>
              <a:blipFill>
                <a:blip r:embed="rId3"/>
                <a:stretch>
                  <a:fillRect t="-6667" r="-5882" b="-26667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23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You put €100 into a savings account. Your bank promises an annual</a:t>
            </a:r>
            <a:r>
              <a:rPr lang="zh-CN" alt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interest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rate of </a:t>
            </a:r>
            <a:r>
              <a:rPr lang="en-US" altLang="zh-CN" dirty="0">
                <a:ea typeface="Verdana" pitchFamily="34" charset="0"/>
                <a:cs typeface="Verdana" pitchFamily="34" charset="0"/>
              </a:rPr>
              <a:t>10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%. </a:t>
            </a:r>
          </a:p>
          <a:p>
            <a:pPr lvl="1"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What is your balance after 1 year? </a:t>
            </a:r>
            <a:r>
              <a:rPr lang="en-US" altLang="zh-CN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years? </a:t>
            </a:r>
            <a:r>
              <a:rPr lang="en-US" altLang="zh-CN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1</a:t>
            </a:r>
            <a:r>
              <a:rPr lang="en-US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0 years?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What</a:t>
            </a:r>
            <a:r>
              <a:rPr lang="zh-CN" altLang="en-US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if</a:t>
            </a:r>
            <a:r>
              <a:rPr lang="zh-CN" altLang="en-US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</a:t>
            </a:r>
            <a:r>
              <a:rPr lang="zh-CN" altLang="en-US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interest</a:t>
            </a:r>
            <a:r>
              <a:rPr lang="zh-CN" altLang="en-US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rate</a:t>
            </a:r>
            <a:r>
              <a:rPr lang="zh-CN" altLang="en-US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800" dirty="0">
                <a:ea typeface="Verdana" pitchFamily="34" charset="0"/>
                <a:cs typeface="Verdana" pitchFamily="34" charset="0"/>
              </a:rPr>
              <a:t>changes</a:t>
            </a:r>
            <a:r>
              <a:rPr lang="zh-CN" altLang="en-US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to</a:t>
            </a:r>
            <a:r>
              <a:rPr lang="zh-CN" altLang="en-US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5%?</a:t>
            </a:r>
            <a:endParaRPr lang="en-US" sz="2800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0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51833C-B683-CC6A-C632-47B6A3D0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Exponential discounting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1FB4A-3DA5-D767-5D93-D9BBFCFDC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1993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6F5510-63A9-EF17-CE40-E9F1FB9A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Time preference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8C02BE-6263-7735-E670-7B61A9CC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What is better, €1000 today or €1000 in one year?</a:t>
            </a:r>
          </a:p>
          <a:p>
            <a:r>
              <a:rPr lang="en-CY" dirty="0"/>
              <a:t>What is better, €100 now or €110 in one week?</a:t>
            </a:r>
          </a:p>
          <a:p>
            <a:r>
              <a:rPr lang="en-CY" dirty="0"/>
              <a:t>What is better, €100 in three weeks or €110 in 4 weeks?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Different people may answer differently depending on their </a:t>
            </a:r>
            <a:r>
              <a:rPr lang="en-CY" b="1" dirty="0"/>
              <a:t>time preferences</a:t>
            </a:r>
            <a:r>
              <a:rPr lang="en-CY" dirty="0"/>
              <a:t>. But we expect </a:t>
            </a:r>
            <a:r>
              <a:rPr lang="en-GB" dirty="0"/>
              <a:t>almost everyone to</a:t>
            </a:r>
            <a:r>
              <a:rPr lang="en-CY" dirty="0"/>
              <a:t> agree </a:t>
            </a:r>
            <a:r>
              <a:rPr lang="en-GB" dirty="0"/>
              <a:t>with</a:t>
            </a:r>
            <a:r>
              <a:rPr lang="en-CY" dirty="0"/>
              <a:t> the first question: €1000 today is better than €1000 in one year.</a:t>
            </a:r>
          </a:p>
          <a:p>
            <a:pPr marL="0" indent="0">
              <a:buNone/>
            </a:pPr>
            <a:endParaRPr lang="en-CY" dirty="0"/>
          </a:p>
          <a:p>
            <a:pPr marL="0" indent="0">
              <a:buNone/>
            </a:pPr>
            <a:r>
              <a:rPr lang="en-CY" dirty="0"/>
              <a:t>If you also agree, then it means you </a:t>
            </a:r>
            <a:r>
              <a:rPr lang="en-CY" b="1" dirty="0"/>
              <a:t>discount the future.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2623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D110-494C-1DD5-F9A6-208105CB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Exponential discounting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4F342-27FF-1B1E-9092-D8DAF9FEB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CY" dirty="0"/>
                  <a:t>A simple (but powerful) model that captures time discounting.</a:t>
                </a:r>
              </a:p>
              <a:p>
                <a:r>
                  <a:rPr lang="en-CY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Y" dirty="0"/>
                  <a:t> be the utility you get from €1 today.</a:t>
                </a:r>
              </a:p>
              <a:p>
                <a:r>
                  <a:rPr lang="en-CY" dirty="0"/>
                  <a:t>The utility from €1 </a:t>
                </a:r>
                <a:r>
                  <a:rPr lang="en-US" altLang="zh-CN" dirty="0"/>
                  <a:t>“</a:t>
                </a:r>
                <a:r>
                  <a:rPr lang="en-CY" dirty="0"/>
                  <a:t>tomorrow” must be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Y" dirty="0"/>
                  <a:t>.</a:t>
                </a:r>
              </a:p>
              <a:p>
                <a:r>
                  <a:rPr lang="en-CY" dirty="0"/>
                  <a:t>We capture this by multiplying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Y" dirty="0"/>
                  <a:t> with some fraction (a </a:t>
                </a:r>
                <a:r>
                  <a:rPr lang="en-US" altLang="zh-CN" dirty="0"/>
                  <a:t>positive</a:t>
                </a:r>
                <a:r>
                  <a:rPr lang="zh-CN" altLang="en-US" dirty="0"/>
                  <a:t> </a:t>
                </a:r>
                <a:r>
                  <a:rPr lang="en-CY" dirty="0"/>
                  <a:t>number smaller than one) that we call the </a:t>
                </a:r>
                <a:r>
                  <a:rPr lang="en-CY" b="1" dirty="0"/>
                  <a:t>discount factor</a:t>
                </a:r>
                <a:r>
                  <a:rPr lang="en-CY" dirty="0"/>
                  <a:t> and denote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Y" dirty="0"/>
                  <a:t>.</a:t>
                </a:r>
              </a:p>
              <a:p>
                <a:r>
                  <a:rPr lang="en-CY" dirty="0"/>
                  <a:t>So, from your current point of view,  €1 tomorrow has a utility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Y" dirty="0"/>
                  <a:t>.</a:t>
                </a:r>
              </a:p>
              <a:p>
                <a:r>
                  <a:rPr lang="en-CY" dirty="0"/>
                  <a:t>Of course,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Y" dirty="0"/>
                  <a:t> and therefore €1 today is worth more than €1 “tomorrow”</a:t>
                </a:r>
              </a:p>
              <a:p>
                <a:r>
                  <a:rPr lang="en-CY" dirty="0"/>
                  <a:t>€1 the day after tomorrow is worth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CY" dirty="0"/>
              </a:p>
              <a:p>
                <a:r>
                  <a:rPr lang="en-GB" dirty="0"/>
                  <a:t>A</a:t>
                </a:r>
                <a:r>
                  <a:rPr lang="en-CY" dirty="0"/>
                  <a:t>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C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4F342-27FF-1B1E-9092-D8DAF9FEB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39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D110-494C-1DD5-F9A6-208105CB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Exponential discounting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4F342-27FF-1B1E-9092-D8DAF9FEB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can use this model to evaluate whole sequences of utilities, which we call </a:t>
                </a:r>
                <a:r>
                  <a:rPr lang="en-US" b="1" dirty="0"/>
                  <a:t>utility streams.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Y" dirty="0"/>
                  <a:t> represent today,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Y" dirty="0"/>
                  <a:t> represent tomorrow and so on.</a:t>
                </a:r>
              </a:p>
              <a:p>
                <a:r>
                  <a:rPr lang="en-CY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Y" dirty="0"/>
                  <a:t> is the utility you receive in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Y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Y" dirty="0"/>
                  <a:t> is the utility you receive today,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Y" dirty="0"/>
                  <a:t> is the utility you receive tomorrow, and so on.</a:t>
                </a:r>
              </a:p>
              <a:p>
                <a:r>
                  <a:rPr lang="en-CY" dirty="0"/>
                  <a:t>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Y" dirty="0"/>
                  <a:t> a utility stream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CY" dirty="0"/>
                  <a:t> gives you utility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Y" dirty="0"/>
                  <a:t>.</a:t>
                </a:r>
              </a:p>
              <a:p>
                <a:r>
                  <a:rPr lang="en-CY" dirty="0"/>
                  <a:t>The </a:t>
                </a:r>
                <a:r>
                  <a:rPr lang="en-CY" i="1" dirty="0"/>
                  <a:t>delta function:</a:t>
                </a:r>
              </a:p>
              <a:p>
                <a:pPr marL="0" indent="0">
                  <a:buNone/>
                </a:pPr>
                <a:endParaRPr lang="en-CY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CY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74F342-27FF-1B1E-9092-D8DAF9FEB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086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0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3886201"/>
                <a:ext cx="8229600" cy="223996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endParaRPr lang="en-US" dirty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  <a:ea typeface="Verdana" pitchFamily="34" charset="0"/>
                    <a:cs typeface="Verdana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Verdana" pitchFamily="34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Verdana" pitchFamily="34" charset="0"/>
                      </a:rPr>
                      <m:t>=0.9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Verdana" pitchFamily="34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Verdana" pitchFamily="34" charset="0"/>
                    <a:cs typeface="Verdana" pitchFamily="34" charset="0"/>
                  </a:rPr>
                  <a:t> and you are making a decision at t=0. What is the value of each choice?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  <a:ea typeface="Verdana" pitchFamily="34" charset="0"/>
                    <a:cs typeface="Verdana" pitchFamily="34" charset="0"/>
                  </a:rPr>
                  <a:t>What about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Verdana" pitchFamily="34" charset="0"/>
                      </a:rPr>
                      <m:t>𝛿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Verdana" pitchFamily="34" charset="0"/>
                      </a:rPr>
                      <m:t>=0.1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Verdana" pitchFamily="34" charset="0"/>
                    <a:cs typeface="Verdana" pitchFamily="34" charset="0"/>
                  </a:rPr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3886201"/>
                <a:ext cx="8229600" cy="2239963"/>
              </a:xfrm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770" y="1920882"/>
            <a:ext cx="6026460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F6F-7F7D-81A2-C51A-3A118812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Graphically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80DF9-F455-E237-3B5A-A4C98AFA68E5}"/>
              </a:ext>
            </a:extLst>
          </p:cNvPr>
          <p:cNvGrpSpPr/>
          <p:nvPr/>
        </p:nvGrpSpPr>
        <p:grpSpPr>
          <a:xfrm>
            <a:off x="2730844" y="1989438"/>
            <a:ext cx="6141308" cy="4077730"/>
            <a:chOff x="2730843" y="1989438"/>
            <a:chExt cx="7236941" cy="44360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52CA41-BE3F-F54D-FB8F-5C27F2C0BB0A}"/>
                </a:ext>
              </a:extLst>
            </p:cNvPr>
            <p:cNvCxnSpPr/>
            <p:nvPr/>
          </p:nvCxnSpPr>
          <p:spPr>
            <a:xfrm>
              <a:off x="2730843" y="1989438"/>
              <a:ext cx="0" cy="4436076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E86E62-9B95-EC57-4695-72FCCC01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3" y="6417277"/>
              <a:ext cx="723694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/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blipFill>
                <a:blip r:embed="rId2"/>
                <a:stretch>
                  <a:fillRect r="-17021" b="-13333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/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/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/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/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8DCBD10-11E6-B468-578A-DEF838A5B4B2}"/>
              </a:ext>
            </a:extLst>
          </p:cNvPr>
          <p:cNvSpPr/>
          <p:nvPr/>
        </p:nvSpPr>
        <p:spPr>
          <a:xfrm>
            <a:off x="7266802" y="2656702"/>
            <a:ext cx="295505" cy="3402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C1D0E0-869B-655E-23C7-B6DA1BC63F40}"/>
              </a:ext>
            </a:extLst>
          </p:cNvPr>
          <p:cNvCxnSpPr/>
          <p:nvPr/>
        </p:nvCxnSpPr>
        <p:spPr>
          <a:xfrm flipH="1">
            <a:off x="2730844" y="2656702"/>
            <a:ext cx="4535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/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DFADD2-B46F-E06F-AACF-250F6564D9FF}"/>
                  </a:ext>
                </a:extLst>
              </p:cNvPr>
              <p:cNvSpPr txBox="1"/>
              <p:nvPr/>
            </p:nvSpPr>
            <p:spPr>
              <a:xfrm>
                <a:off x="8106032" y="2068310"/>
                <a:ext cx="32477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Suppose you will receive a utility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Y" dirty="0"/>
                  <a:t> in three weeks from now.  In other words, your utility streatm is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0,0,0,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CY" b="1" dirty="0"/>
                  <a:t>.</a:t>
                </a:r>
              </a:p>
              <a:p>
                <a:endParaRPr lang="en-CY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DFADD2-B46F-E06F-AACF-250F6564D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032" y="2068310"/>
                <a:ext cx="3247766" cy="1477328"/>
              </a:xfrm>
              <a:prstGeom prst="rect">
                <a:avLst/>
              </a:prstGeom>
              <a:blipFill>
                <a:blip r:embed="rId8"/>
                <a:stretch>
                  <a:fillRect l="-1563" t="-1695" r="-2344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85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BFCB-FFB7-5886-4B62-1E5D9536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Unsolved</a:t>
            </a:r>
            <a:r>
              <a:rPr lang="zh-CN" altLang="en-US" dirty="0"/>
              <a:t> </a:t>
            </a:r>
            <a:r>
              <a:rPr lang="en-US" altLang="zh-CN" dirty="0"/>
              <a:t>Exercise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BE4F-20AE-E1DA-564E-5842B7D5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19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effectLst/>
              </a:rPr>
              <a:t>You won a free ticket to see an Eric Clapton concert (which has no resale value). 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Bob Dylan is performing on the same night and is your next-best alternative activity. Tickets to see Dylan cost $40. On any given day, you would be willing to pay up to $50 to see Dylan. 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Assume there are no other costs of seeing either performer. Based on this information, what is the opportunity cost of seeing Eric Clapton? </a:t>
            </a:r>
          </a:p>
          <a:p>
            <a:pPr marL="342900" indent="-342900">
              <a:buAutoNum type="alphaLcParenBoth"/>
            </a:pPr>
            <a:r>
              <a:rPr lang="en-GB" dirty="0">
                <a:effectLst/>
              </a:rPr>
              <a:t>$0,</a:t>
            </a:r>
          </a:p>
          <a:p>
            <a:pPr marL="342900" indent="-342900">
              <a:buAutoNum type="alphaLcParenBoth"/>
            </a:pPr>
            <a:r>
              <a:rPr lang="en-GB" dirty="0">
                <a:effectLst/>
              </a:rPr>
              <a:t>$10, </a:t>
            </a:r>
          </a:p>
          <a:p>
            <a:pPr marL="342900" indent="-342900">
              <a:buAutoNum type="alphaLcParenBoth"/>
            </a:pPr>
            <a:r>
              <a:rPr lang="en-GB" dirty="0">
                <a:effectLst/>
              </a:rPr>
              <a:t>$40</a:t>
            </a:r>
            <a:r>
              <a:rPr lang="en-US" altLang="zh-CN" dirty="0">
                <a:effectLst/>
              </a:rPr>
              <a:t>,</a:t>
            </a:r>
            <a:endParaRPr lang="en-GB" dirty="0">
              <a:effectLst/>
            </a:endParaRPr>
          </a:p>
          <a:p>
            <a:pPr marL="342900" indent="-342900">
              <a:buAutoNum type="alphaLcParenBoth"/>
            </a:pPr>
            <a:r>
              <a:rPr lang="en-GB" dirty="0">
                <a:effectLst/>
              </a:rPr>
              <a:t>$50. </a:t>
            </a:r>
          </a:p>
          <a:p>
            <a:endParaRPr lang="en-C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074E6-9501-65D5-707B-2BC88F110223}"/>
              </a:ext>
            </a:extLst>
          </p:cNvPr>
          <p:cNvSpPr txBox="1"/>
          <p:nvPr/>
        </p:nvSpPr>
        <p:spPr>
          <a:xfrm>
            <a:off x="5155894" y="4953000"/>
            <a:ext cx="63611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effectLst/>
              </a:rPr>
              <a:t>Opportunity cost is the </a:t>
            </a:r>
            <a:r>
              <a:rPr lang="en-GB" sz="2800" b="1" dirty="0">
                <a:effectLst/>
              </a:rPr>
              <a:t>value of the best alternative forgone</a:t>
            </a:r>
            <a:r>
              <a:rPr lang="en-GB" sz="2800" dirty="0">
                <a:effectLst/>
              </a:rPr>
              <a:t> in making any choice. </a:t>
            </a:r>
            <a:endParaRPr lang="en-GB" sz="2800" dirty="0"/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7645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F6F-7F7D-81A2-C51A-3A118812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Graphically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80DF9-F455-E237-3B5A-A4C98AFA68E5}"/>
              </a:ext>
            </a:extLst>
          </p:cNvPr>
          <p:cNvGrpSpPr/>
          <p:nvPr/>
        </p:nvGrpSpPr>
        <p:grpSpPr>
          <a:xfrm>
            <a:off x="2730844" y="1989438"/>
            <a:ext cx="6141308" cy="4077730"/>
            <a:chOff x="2730843" y="1989438"/>
            <a:chExt cx="7236941" cy="44360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52CA41-BE3F-F54D-FB8F-5C27F2C0BB0A}"/>
                </a:ext>
              </a:extLst>
            </p:cNvPr>
            <p:cNvCxnSpPr/>
            <p:nvPr/>
          </p:nvCxnSpPr>
          <p:spPr>
            <a:xfrm>
              <a:off x="2730843" y="1989438"/>
              <a:ext cx="0" cy="4436076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E86E62-9B95-EC57-4695-72FCCC01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3" y="6417277"/>
              <a:ext cx="723694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/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blipFill>
                <a:blip r:embed="rId2"/>
                <a:stretch>
                  <a:fillRect r="-17021" b="-13333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/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/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/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/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8DCBD10-11E6-B468-578A-DEF838A5B4B2}"/>
              </a:ext>
            </a:extLst>
          </p:cNvPr>
          <p:cNvSpPr/>
          <p:nvPr/>
        </p:nvSpPr>
        <p:spPr>
          <a:xfrm>
            <a:off x="7266802" y="2656702"/>
            <a:ext cx="295505" cy="3402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C1D0E0-869B-655E-23C7-B6DA1BC63F40}"/>
              </a:ext>
            </a:extLst>
          </p:cNvPr>
          <p:cNvCxnSpPr/>
          <p:nvPr/>
        </p:nvCxnSpPr>
        <p:spPr>
          <a:xfrm flipH="1">
            <a:off x="2730844" y="2656702"/>
            <a:ext cx="4535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/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48CAF3-D895-B77F-6F4E-B2C8D723B2B7}"/>
                  </a:ext>
                </a:extLst>
              </p:cNvPr>
              <p:cNvSpPr txBox="1"/>
              <p:nvPr/>
            </p:nvSpPr>
            <p:spPr>
              <a:xfrm>
                <a:off x="-148269" y="4650717"/>
                <a:ext cx="3113887" cy="888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≈0.296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48CAF3-D895-B77F-6F4E-B2C8D72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269" y="4650717"/>
                <a:ext cx="3113887" cy="888769"/>
              </a:xfrm>
              <a:prstGeom prst="rect">
                <a:avLst/>
              </a:prstGeom>
              <a:blipFill>
                <a:blip r:embed="rId8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E044A7-56E5-49C9-E62B-5BE21D76242F}"/>
                  </a:ext>
                </a:extLst>
              </p:cNvPr>
              <p:cNvSpPr txBox="1"/>
              <p:nvPr/>
            </p:nvSpPr>
            <p:spPr>
              <a:xfrm>
                <a:off x="8106032" y="2068310"/>
                <a:ext cx="3247766" cy="2424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Suppose you will receive a utility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CY" dirty="0"/>
                  <a:t> in three weeks from now.  In other words, your utility streatm is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0,0,0,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CY" b="1" dirty="0"/>
                  <a:t>.</a:t>
                </a:r>
              </a:p>
              <a:p>
                <a:r>
                  <a:rPr lang="en-CY" dirty="0"/>
                  <a:t>If your discount factor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CY" dirty="0"/>
                  <a:t> what is your utility of the stream?</a:t>
                </a:r>
              </a:p>
              <a:p>
                <a:endParaRPr lang="en-CY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E044A7-56E5-49C9-E62B-5BE21D76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032" y="2068310"/>
                <a:ext cx="3247766" cy="2424446"/>
              </a:xfrm>
              <a:prstGeom prst="rect">
                <a:avLst/>
              </a:prstGeom>
              <a:blipFill>
                <a:blip r:embed="rId9"/>
                <a:stretch>
                  <a:fillRect l="-1563" t="-1042" r="-2344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8C46F7-2B2F-2F9E-DC1D-B8FA5F0C51A8}"/>
              </a:ext>
            </a:extLst>
          </p:cNvPr>
          <p:cNvCxnSpPr/>
          <p:nvPr/>
        </p:nvCxnSpPr>
        <p:spPr>
          <a:xfrm flipH="1">
            <a:off x="2730844" y="4988009"/>
            <a:ext cx="4535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91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F6F-7F7D-81A2-C51A-3A118812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Graphically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80DF9-F455-E237-3B5A-A4C98AFA68E5}"/>
              </a:ext>
            </a:extLst>
          </p:cNvPr>
          <p:cNvGrpSpPr/>
          <p:nvPr/>
        </p:nvGrpSpPr>
        <p:grpSpPr>
          <a:xfrm>
            <a:off x="2730844" y="1989438"/>
            <a:ext cx="6141308" cy="4077730"/>
            <a:chOff x="2730843" y="1989438"/>
            <a:chExt cx="7236941" cy="44360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52CA41-BE3F-F54D-FB8F-5C27F2C0BB0A}"/>
                </a:ext>
              </a:extLst>
            </p:cNvPr>
            <p:cNvCxnSpPr/>
            <p:nvPr/>
          </p:nvCxnSpPr>
          <p:spPr>
            <a:xfrm>
              <a:off x="2730843" y="1989438"/>
              <a:ext cx="0" cy="4436076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E86E62-9B95-EC57-4695-72FCCC01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3" y="6417277"/>
              <a:ext cx="723694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/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blipFill>
                <a:blip r:embed="rId2"/>
                <a:stretch>
                  <a:fillRect r="-17021" b="-13333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/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/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/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/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8DCBD10-11E6-B468-578A-DEF838A5B4B2}"/>
              </a:ext>
            </a:extLst>
          </p:cNvPr>
          <p:cNvSpPr/>
          <p:nvPr/>
        </p:nvSpPr>
        <p:spPr>
          <a:xfrm>
            <a:off x="7266802" y="2656702"/>
            <a:ext cx="295505" cy="3402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C1D0E0-869B-655E-23C7-B6DA1BC63F40}"/>
              </a:ext>
            </a:extLst>
          </p:cNvPr>
          <p:cNvCxnSpPr/>
          <p:nvPr/>
        </p:nvCxnSpPr>
        <p:spPr>
          <a:xfrm flipH="1">
            <a:off x="2730844" y="2656702"/>
            <a:ext cx="4535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/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F2F4B8C-B635-4700-C6F4-F792848FDD80}"/>
              </a:ext>
            </a:extLst>
          </p:cNvPr>
          <p:cNvGrpSpPr/>
          <p:nvPr/>
        </p:nvGrpSpPr>
        <p:grpSpPr>
          <a:xfrm>
            <a:off x="2730844" y="2656702"/>
            <a:ext cx="4535957" cy="2436879"/>
            <a:chOff x="2730844" y="2656702"/>
            <a:chExt cx="4535957" cy="243687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124E11-E026-8F0B-0871-6FB2658C7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519799-A215-FB87-E7CC-B6C7C15B2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EEF5B0-C569-E157-AC98-2994F2C8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A82EE-83FD-2C52-0638-01FD2CE0F399}"/>
              </a:ext>
            </a:extLst>
          </p:cNvPr>
          <p:cNvCxnSpPr>
            <a:cxnSpLocks/>
          </p:cNvCxnSpPr>
          <p:nvPr/>
        </p:nvCxnSpPr>
        <p:spPr>
          <a:xfrm flipH="1">
            <a:off x="2730843" y="3776168"/>
            <a:ext cx="31921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5893B6-E826-FAAF-042C-254E9096C5EE}"/>
              </a:ext>
            </a:extLst>
          </p:cNvPr>
          <p:cNvCxnSpPr>
            <a:cxnSpLocks/>
          </p:cNvCxnSpPr>
          <p:nvPr/>
        </p:nvCxnSpPr>
        <p:spPr>
          <a:xfrm flipH="1">
            <a:off x="2730843" y="4567653"/>
            <a:ext cx="159608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838464-B73E-6179-3AE1-A4C42296E378}"/>
                  </a:ext>
                </a:extLst>
              </p:cNvPr>
              <p:cNvSpPr txBox="1"/>
              <p:nvPr/>
            </p:nvSpPr>
            <p:spPr>
              <a:xfrm>
                <a:off x="1037977" y="3587384"/>
                <a:ext cx="1705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838464-B73E-6179-3AE1-A4C42296E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77" y="3587384"/>
                <a:ext cx="17052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78E353-82A1-375A-5ED8-0754E8B44C33}"/>
                  </a:ext>
                </a:extLst>
              </p:cNvPr>
              <p:cNvSpPr txBox="1"/>
              <p:nvPr/>
            </p:nvSpPr>
            <p:spPr>
              <a:xfrm>
                <a:off x="1148149" y="4382987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78E353-82A1-375A-5ED8-0754E8B44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49" y="4382987"/>
                <a:ext cx="580767" cy="369332"/>
              </a:xfrm>
              <a:prstGeom prst="rect">
                <a:avLst/>
              </a:prstGeom>
              <a:blipFill>
                <a:blip r:embed="rId9"/>
                <a:stretch>
                  <a:fillRect r="-140426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48CAF3-D895-B77F-6F4E-B2C8D723B2B7}"/>
                  </a:ext>
                </a:extLst>
              </p:cNvPr>
              <p:cNvSpPr txBox="1"/>
              <p:nvPr/>
            </p:nvSpPr>
            <p:spPr>
              <a:xfrm>
                <a:off x="1006574" y="4908916"/>
                <a:ext cx="1705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48CAF3-D895-B77F-6F4E-B2C8D723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74" y="4908916"/>
                <a:ext cx="170522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5DFADD2-B46F-E06F-AACF-250F6564D9FF}"/>
              </a:ext>
            </a:extLst>
          </p:cNvPr>
          <p:cNvSpPr txBox="1"/>
          <p:nvPr/>
        </p:nvSpPr>
        <p:spPr>
          <a:xfrm>
            <a:off x="8106032" y="2068310"/>
            <a:ext cx="3546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be the utility of the stream in one week from now?</a:t>
            </a:r>
          </a:p>
          <a:p>
            <a:endParaRPr lang="en-US" dirty="0"/>
          </a:p>
          <a:p>
            <a:r>
              <a:rPr lang="en-US" dirty="0"/>
              <a:t>In 2 weeks from now?</a:t>
            </a:r>
            <a:endParaRPr lang="en-CY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D10A65-834F-DF2B-2BF3-508707C8FB25}"/>
              </a:ext>
            </a:extLst>
          </p:cNvPr>
          <p:cNvCxnSpPr>
            <a:cxnSpLocks/>
          </p:cNvCxnSpPr>
          <p:nvPr/>
        </p:nvCxnSpPr>
        <p:spPr>
          <a:xfrm flipH="1">
            <a:off x="4326923" y="4567653"/>
            <a:ext cx="1" cy="14919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997391-32A5-0E65-40A0-BC9479813DD2}"/>
              </a:ext>
            </a:extLst>
          </p:cNvPr>
          <p:cNvCxnSpPr>
            <a:cxnSpLocks/>
          </p:cNvCxnSpPr>
          <p:nvPr/>
        </p:nvCxnSpPr>
        <p:spPr>
          <a:xfrm>
            <a:off x="5916822" y="3779647"/>
            <a:ext cx="9784" cy="22799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1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CF6F-7F7D-81A2-C51A-3A118812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Graphically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80DF9-F455-E237-3B5A-A4C98AFA68E5}"/>
              </a:ext>
            </a:extLst>
          </p:cNvPr>
          <p:cNvGrpSpPr/>
          <p:nvPr/>
        </p:nvGrpSpPr>
        <p:grpSpPr>
          <a:xfrm>
            <a:off x="2730844" y="1989438"/>
            <a:ext cx="6141308" cy="4077730"/>
            <a:chOff x="2730843" y="1989438"/>
            <a:chExt cx="7236941" cy="44360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52CA41-BE3F-F54D-FB8F-5C27F2C0BB0A}"/>
                </a:ext>
              </a:extLst>
            </p:cNvPr>
            <p:cNvCxnSpPr/>
            <p:nvPr/>
          </p:nvCxnSpPr>
          <p:spPr>
            <a:xfrm>
              <a:off x="2730843" y="1989438"/>
              <a:ext cx="0" cy="4436076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E86E62-9B95-EC57-4695-72FCCC01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3" y="6417277"/>
              <a:ext cx="723694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/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blipFill>
                <a:blip r:embed="rId2"/>
                <a:stretch>
                  <a:fillRect r="-17021" b="-13333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/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/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/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/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8DCBD10-11E6-B468-578A-DEF838A5B4B2}"/>
              </a:ext>
            </a:extLst>
          </p:cNvPr>
          <p:cNvSpPr/>
          <p:nvPr/>
        </p:nvSpPr>
        <p:spPr>
          <a:xfrm>
            <a:off x="7266802" y="2656702"/>
            <a:ext cx="295505" cy="3402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C1D0E0-869B-655E-23C7-B6DA1BC63F40}"/>
              </a:ext>
            </a:extLst>
          </p:cNvPr>
          <p:cNvCxnSpPr/>
          <p:nvPr/>
        </p:nvCxnSpPr>
        <p:spPr>
          <a:xfrm flipH="1">
            <a:off x="2730844" y="2656702"/>
            <a:ext cx="4535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/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F2F4B8C-B635-4700-C6F4-F792848FDD80}"/>
              </a:ext>
            </a:extLst>
          </p:cNvPr>
          <p:cNvGrpSpPr/>
          <p:nvPr/>
        </p:nvGrpSpPr>
        <p:grpSpPr>
          <a:xfrm>
            <a:off x="2730844" y="2656702"/>
            <a:ext cx="4535957" cy="2436879"/>
            <a:chOff x="2730844" y="2656702"/>
            <a:chExt cx="4535957" cy="243687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124E11-E026-8F0B-0871-6FB2658C7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519799-A215-FB87-E7CC-B6C7C15B2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EEF5B0-C569-E157-AC98-2994F2C8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5DFADD2-B46F-E06F-AACF-250F6564D9FF}"/>
              </a:ext>
            </a:extLst>
          </p:cNvPr>
          <p:cNvSpPr txBox="1"/>
          <p:nvPr/>
        </p:nvSpPr>
        <p:spPr>
          <a:xfrm>
            <a:off x="8106032" y="2068310"/>
            <a:ext cx="3546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higher a person’s </a:t>
            </a:r>
            <a:r>
              <a:rPr lang="el-GR" i="1" dirty="0"/>
              <a:t>δ</a:t>
            </a:r>
            <a:r>
              <a:rPr lang="en-US" i="1" dirty="0"/>
              <a:t>, </a:t>
            </a:r>
            <a:r>
              <a:rPr lang="en-US" dirty="0"/>
              <a:t>the higher and flatter will the corresponding curve be. It means this person is more patient.</a:t>
            </a:r>
          </a:p>
          <a:p>
            <a:endParaRPr lang="en-US" i="1" dirty="0"/>
          </a:p>
          <a:p>
            <a:r>
              <a:rPr lang="en-US" dirty="0"/>
              <a:t>The lower a person’s </a:t>
            </a:r>
            <a:r>
              <a:rPr lang="el-GR" i="1" dirty="0"/>
              <a:t>δ</a:t>
            </a:r>
            <a:r>
              <a:rPr lang="en-US" i="1" dirty="0"/>
              <a:t>, </a:t>
            </a:r>
            <a:r>
              <a:rPr lang="en-US" dirty="0"/>
              <a:t>the lower and steeper will the corresponding curve be. It means this person is less patient.</a:t>
            </a:r>
            <a:endParaRPr lang="en-CY" i="1" dirty="0"/>
          </a:p>
          <a:p>
            <a:endParaRPr lang="en-CY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1474E-0136-0976-CF4C-A933E7E6B797}"/>
              </a:ext>
            </a:extLst>
          </p:cNvPr>
          <p:cNvGrpSpPr/>
          <p:nvPr/>
        </p:nvGrpSpPr>
        <p:grpSpPr>
          <a:xfrm>
            <a:off x="2730844" y="2668474"/>
            <a:ext cx="4535957" cy="1402322"/>
            <a:chOff x="2730844" y="2656702"/>
            <a:chExt cx="4535957" cy="243687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C6E4E4-F4BF-5D9F-A491-D09B97536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524F82-CF6F-7305-4DDB-97A0BA17D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B7EA28-06E2-BC12-9AF0-4EA514CA4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6060D8-2943-E5A8-8344-F51BC9CA1913}"/>
              </a:ext>
            </a:extLst>
          </p:cNvPr>
          <p:cNvGrpSpPr/>
          <p:nvPr/>
        </p:nvGrpSpPr>
        <p:grpSpPr>
          <a:xfrm>
            <a:off x="2730844" y="2685840"/>
            <a:ext cx="4535957" cy="3180968"/>
            <a:chOff x="2730844" y="2656702"/>
            <a:chExt cx="4535957" cy="243687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A230A-DDED-5725-696C-FAE102B75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B78793-7F45-76B0-98F5-08BDCDBAC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1533BEF-9102-AC65-8744-5CEB69AC6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A20D2A-CBAE-D7A8-3597-269182763EAC}"/>
                  </a:ext>
                </a:extLst>
              </p:cNvPr>
              <p:cNvSpPr txBox="1"/>
              <p:nvPr/>
            </p:nvSpPr>
            <p:spPr>
              <a:xfrm>
                <a:off x="3121885" y="3246406"/>
                <a:ext cx="1457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C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A20D2A-CBAE-D7A8-3597-269182763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85" y="3246406"/>
                <a:ext cx="1457324" cy="369332"/>
              </a:xfrm>
              <a:prstGeom prst="rect">
                <a:avLst/>
              </a:prstGeom>
              <a:blipFill>
                <a:blip r:embed="rId8"/>
                <a:stretch>
                  <a:fillRect l="-3448" t="-6667" b="-26667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5C2D08-BDBC-1C36-C8CC-14E144C26098}"/>
                  </a:ext>
                </a:extLst>
              </p:cNvPr>
              <p:cNvSpPr txBox="1"/>
              <p:nvPr/>
            </p:nvSpPr>
            <p:spPr>
              <a:xfrm>
                <a:off x="3233483" y="5606189"/>
                <a:ext cx="1457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C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5C2D08-BDBC-1C36-C8CC-14E144C26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483" y="5606189"/>
                <a:ext cx="1457324" cy="369332"/>
              </a:xfrm>
              <a:prstGeom prst="rect">
                <a:avLst/>
              </a:prstGeom>
              <a:blipFill>
                <a:blip r:embed="rId9"/>
                <a:stretch>
                  <a:fillRect l="-3448" t="-6667" b="-26667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3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6B5B18B-159F-8BD1-C2AC-7E19A9970CC3}"/>
              </a:ext>
            </a:extLst>
          </p:cNvPr>
          <p:cNvSpPr/>
          <p:nvPr/>
        </p:nvSpPr>
        <p:spPr>
          <a:xfrm>
            <a:off x="5786036" y="3496253"/>
            <a:ext cx="273887" cy="2540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4CF6F-7F7D-81A2-C51A-3A118812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Graphically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80DF9-F455-E237-3B5A-A4C98AFA68E5}"/>
              </a:ext>
            </a:extLst>
          </p:cNvPr>
          <p:cNvGrpSpPr/>
          <p:nvPr/>
        </p:nvGrpSpPr>
        <p:grpSpPr>
          <a:xfrm>
            <a:off x="2730844" y="1989438"/>
            <a:ext cx="6141308" cy="4077730"/>
            <a:chOff x="2730843" y="1989438"/>
            <a:chExt cx="7236941" cy="44360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52CA41-BE3F-F54D-FB8F-5C27F2C0BB0A}"/>
                </a:ext>
              </a:extLst>
            </p:cNvPr>
            <p:cNvCxnSpPr/>
            <p:nvPr/>
          </p:nvCxnSpPr>
          <p:spPr>
            <a:xfrm>
              <a:off x="2730843" y="1989438"/>
              <a:ext cx="0" cy="4436076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E86E62-9B95-EC57-4695-72FCCC01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3" y="6417277"/>
              <a:ext cx="723694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/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blipFill>
                <a:blip r:embed="rId2"/>
                <a:stretch>
                  <a:fillRect r="-17021" b="-13333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/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/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/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/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8DCBD10-11E6-B468-578A-DEF838A5B4B2}"/>
              </a:ext>
            </a:extLst>
          </p:cNvPr>
          <p:cNvSpPr/>
          <p:nvPr/>
        </p:nvSpPr>
        <p:spPr>
          <a:xfrm>
            <a:off x="7266802" y="2656702"/>
            <a:ext cx="295505" cy="3402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C1D0E0-869B-655E-23C7-B6DA1BC63F40}"/>
              </a:ext>
            </a:extLst>
          </p:cNvPr>
          <p:cNvCxnSpPr/>
          <p:nvPr/>
        </p:nvCxnSpPr>
        <p:spPr>
          <a:xfrm flipH="1">
            <a:off x="2730844" y="2656702"/>
            <a:ext cx="4535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/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F2F4B8C-B635-4700-C6F4-F792848FDD80}"/>
              </a:ext>
            </a:extLst>
          </p:cNvPr>
          <p:cNvGrpSpPr/>
          <p:nvPr/>
        </p:nvGrpSpPr>
        <p:grpSpPr>
          <a:xfrm>
            <a:off x="2730844" y="2656702"/>
            <a:ext cx="4535957" cy="1834301"/>
            <a:chOff x="2730844" y="2656702"/>
            <a:chExt cx="4535957" cy="243687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124E11-E026-8F0B-0871-6FB2658C7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519799-A215-FB87-E7CC-B6C7C15B2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EEF5B0-C569-E157-AC98-2994F2C8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5DFADD2-B46F-E06F-AACF-250F6564D9FF}"/>
              </a:ext>
            </a:extLst>
          </p:cNvPr>
          <p:cNvSpPr txBox="1"/>
          <p:nvPr/>
        </p:nvSpPr>
        <p:spPr>
          <a:xfrm>
            <a:off x="8106032" y="2068310"/>
            <a:ext cx="3546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person would be indifferent between options (a) and (b), which represent two different streams of utility.</a:t>
            </a:r>
            <a:endParaRPr lang="en-C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5A580-9959-FD15-36DE-8AFDD574F857}"/>
              </a:ext>
            </a:extLst>
          </p:cNvPr>
          <p:cNvSpPr txBox="1"/>
          <p:nvPr/>
        </p:nvSpPr>
        <p:spPr>
          <a:xfrm>
            <a:off x="5706212" y="4225296"/>
            <a:ext cx="4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4085D-4561-7D00-EE3F-46CFE1EE9C77}"/>
              </a:ext>
            </a:extLst>
          </p:cNvPr>
          <p:cNvSpPr txBox="1"/>
          <p:nvPr/>
        </p:nvSpPr>
        <p:spPr>
          <a:xfrm>
            <a:off x="7205498" y="4220139"/>
            <a:ext cx="4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179817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87E3C4-4D08-D8A2-6BA8-6C76DA12A5F3}"/>
              </a:ext>
            </a:extLst>
          </p:cNvPr>
          <p:cNvSpPr/>
          <p:nvPr/>
        </p:nvSpPr>
        <p:spPr>
          <a:xfrm>
            <a:off x="2725461" y="4789753"/>
            <a:ext cx="263063" cy="12378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5B18B-159F-8BD1-C2AC-7E19A9970CC3}"/>
              </a:ext>
            </a:extLst>
          </p:cNvPr>
          <p:cNvSpPr/>
          <p:nvPr/>
        </p:nvSpPr>
        <p:spPr>
          <a:xfrm>
            <a:off x="4203402" y="3361747"/>
            <a:ext cx="284457" cy="26978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4CF6F-7F7D-81A2-C51A-3A118812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Graphically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80DF9-F455-E237-3B5A-A4C98AFA68E5}"/>
              </a:ext>
            </a:extLst>
          </p:cNvPr>
          <p:cNvGrpSpPr/>
          <p:nvPr/>
        </p:nvGrpSpPr>
        <p:grpSpPr>
          <a:xfrm>
            <a:off x="2730844" y="1989438"/>
            <a:ext cx="6141308" cy="4077730"/>
            <a:chOff x="2730843" y="1989438"/>
            <a:chExt cx="7236941" cy="44360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52CA41-BE3F-F54D-FB8F-5C27F2C0BB0A}"/>
                </a:ext>
              </a:extLst>
            </p:cNvPr>
            <p:cNvCxnSpPr/>
            <p:nvPr/>
          </p:nvCxnSpPr>
          <p:spPr>
            <a:xfrm>
              <a:off x="2730843" y="1989438"/>
              <a:ext cx="0" cy="4436076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E86E62-9B95-EC57-4695-72FCCC01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3" y="6417277"/>
              <a:ext cx="723694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/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blipFill>
                <a:blip r:embed="rId2"/>
                <a:stretch>
                  <a:fillRect r="-17021" b="-13333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/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/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/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1F3D2-AE24-9873-D353-DC1D85772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22" y="6123543"/>
                <a:ext cx="7681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/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93857-2D38-3B86-0387-09F8252E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96" y="6123543"/>
                <a:ext cx="7681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8DCBD10-11E6-B468-578A-DEF838A5B4B2}"/>
              </a:ext>
            </a:extLst>
          </p:cNvPr>
          <p:cNvSpPr/>
          <p:nvPr/>
        </p:nvSpPr>
        <p:spPr>
          <a:xfrm>
            <a:off x="7266802" y="2656702"/>
            <a:ext cx="295505" cy="3402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C1D0E0-869B-655E-23C7-B6DA1BC63F40}"/>
              </a:ext>
            </a:extLst>
          </p:cNvPr>
          <p:cNvCxnSpPr/>
          <p:nvPr/>
        </p:nvCxnSpPr>
        <p:spPr>
          <a:xfrm flipH="1">
            <a:off x="2730844" y="2656702"/>
            <a:ext cx="45359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/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60FA05-DD4F-B3EE-4F15-D4E77F80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51" y="2472036"/>
                <a:ext cx="5807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F2F4B8C-B635-4700-C6F4-F792848FDD80}"/>
              </a:ext>
            </a:extLst>
          </p:cNvPr>
          <p:cNvGrpSpPr/>
          <p:nvPr/>
        </p:nvGrpSpPr>
        <p:grpSpPr>
          <a:xfrm>
            <a:off x="2730844" y="2656702"/>
            <a:ext cx="4732631" cy="1834301"/>
            <a:chOff x="2730844" y="2656702"/>
            <a:chExt cx="4535957" cy="243687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124E11-E026-8F0B-0871-6FB2658C7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519799-A215-FB87-E7CC-B6C7C15B2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EEF5B0-C569-E157-AC98-2994F2C8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5DFADD2-B46F-E06F-AACF-250F6564D9FF}"/>
              </a:ext>
            </a:extLst>
          </p:cNvPr>
          <p:cNvSpPr txBox="1"/>
          <p:nvPr/>
        </p:nvSpPr>
        <p:spPr>
          <a:xfrm>
            <a:off x="8106032" y="2068310"/>
            <a:ext cx="3546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of the three options would this person prefer?</a:t>
            </a:r>
            <a:endParaRPr lang="en-C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5A580-9959-FD15-36DE-8AFDD574F857}"/>
              </a:ext>
            </a:extLst>
          </p:cNvPr>
          <p:cNvSpPr txBox="1"/>
          <p:nvPr/>
        </p:nvSpPr>
        <p:spPr>
          <a:xfrm>
            <a:off x="4127664" y="4271046"/>
            <a:ext cx="4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(b)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4085D-4561-7D00-EE3F-46CFE1EE9C77}"/>
              </a:ext>
            </a:extLst>
          </p:cNvPr>
          <p:cNvSpPr txBox="1"/>
          <p:nvPr/>
        </p:nvSpPr>
        <p:spPr>
          <a:xfrm>
            <a:off x="7205498" y="4220139"/>
            <a:ext cx="4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(c)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A96BAF-D82E-5900-4F52-B9FE4F51F5E6}"/>
              </a:ext>
            </a:extLst>
          </p:cNvPr>
          <p:cNvSpPr txBox="1"/>
          <p:nvPr/>
        </p:nvSpPr>
        <p:spPr>
          <a:xfrm>
            <a:off x="2652570" y="5091906"/>
            <a:ext cx="4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840051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0456-02E8-96F9-40ED-97E85788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Time preferences and rationality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E709-C17C-4572-2560-7D16C6F0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Y" dirty="0"/>
              <a:t>Is there a rational </a:t>
            </a:r>
            <a:r>
              <a:rPr lang="el-GR" i="1" dirty="0"/>
              <a:t>δ</a:t>
            </a:r>
            <a:r>
              <a:rPr lang="en-US" dirty="0"/>
              <a:t>?</a:t>
            </a:r>
          </a:p>
          <a:p>
            <a:r>
              <a:rPr lang="en-US" dirty="0"/>
              <a:t>A very low discount factor means you aim for instant gratification.</a:t>
            </a:r>
          </a:p>
          <a:p>
            <a:r>
              <a:rPr lang="en-US" dirty="0"/>
              <a:t>A very high discount factor means you are very patient.</a:t>
            </a:r>
          </a:p>
          <a:p>
            <a:pPr marL="0" indent="0">
              <a:buNone/>
            </a:pPr>
            <a:r>
              <a:rPr lang="en-US" dirty="0"/>
              <a:t>Both cases are considered rational in this context and simply represent different time preferences.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very important feature of the model is that it implies </a:t>
            </a:r>
            <a:r>
              <a:rPr lang="en-US" b="1" dirty="0"/>
              <a:t>time consistency.</a:t>
            </a:r>
            <a:endParaRPr lang="en-CY" b="1" dirty="0"/>
          </a:p>
        </p:txBody>
      </p:sp>
    </p:spTree>
    <p:extLst>
      <p:ext uri="{BB962C8B-B14F-4D97-AF65-F5344CB8AC3E}">
        <p14:creationId xmlns:p14="http://schemas.microsoft.com/office/powerpoint/2010/main" val="1440335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56B5-AC91-402A-5E48-FB2F2CBB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8C846-FE8C-67DA-4C8B-35B12E392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17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Y" dirty="0"/>
                  <a:t>Suppose that on a Friday, you are considering the following options for the weekend. Your discount factor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CY" dirty="0"/>
                  <a:t> </a:t>
                </a:r>
              </a:p>
              <a:p>
                <a:r>
                  <a:rPr lang="en-CY" b="1" dirty="0"/>
                  <a:t>Option A: </a:t>
                </a:r>
                <a:r>
                  <a:rPr lang="en-CY" dirty="0"/>
                  <a:t>Go out on Saturday evening to a club,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CY" dirty="0"/>
                  <a:t>rest on Sunday (probably hungover…)</a:t>
                </a:r>
              </a:p>
              <a:p>
                <a:r>
                  <a:rPr lang="en-CY" b="1" dirty="0"/>
                  <a:t>Option B: </a:t>
                </a:r>
                <a:r>
                  <a:rPr lang="en-CY" dirty="0"/>
                  <a:t>Order delivery and watch Netflix on Saturday, wake up early to go</a:t>
                </a:r>
                <a:r>
                  <a:rPr lang="en-GB" dirty="0"/>
                  <a:t> on a day trip with friends, try rock climbing,</a:t>
                </a:r>
                <a:r>
                  <a:rPr lang="en-CY" dirty="0"/>
                  <a:t> and have lunch in a nice restaurant in the mountains.</a:t>
                </a:r>
              </a:p>
              <a:p>
                <a:pPr marL="0" indent="0">
                  <a:buNone/>
                </a:pPr>
                <a:endParaRPr lang="en-CY" b="1" dirty="0"/>
              </a:p>
              <a:p>
                <a:pPr marL="0" indent="0">
                  <a:buNone/>
                </a:pPr>
                <a:r>
                  <a:rPr lang="en-CY" dirty="0"/>
                  <a:t>What will you choose on Friday?</a:t>
                </a:r>
              </a:p>
              <a:p>
                <a:pPr marL="0" indent="0">
                  <a:buNone/>
                </a:pPr>
                <a:endParaRPr lang="en-C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8C846-FE8C-67DA-4C8B-35B12E392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17975"/>
              </a:xfrm>
              <a:blipFill>
                <a:blip r:embed="rId2"/>
                <a:stretch>
                  <a:fillRect l="-1206" t="-2454" r="-1809" b="-2454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DA159C-47EB-0C6F-4202-4FB89E2E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12858"/>
              </p:ext>
            </p:extLst>
          </p:nvPr>
        </p:nvGraphicFramePr>
        <p:xfrm>
          <a:off x="7086209" y="4966017"/>
          <a:ext cx="23158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921473406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299415784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97251946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759090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Y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t = 0</a:t>
                      </a:r>
                      <a:endParaRPr lang="en-CY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1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2</a:t>
                      </a:r>
                      <a:endParaRPr lang="en-CY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7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Y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95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Y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2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76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3AA2-D93C-B968-960C-2BF7335E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DAEB-B83D-E37F-D145-ED4A84E1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Your friends want you to confirm on Saturday</a:t>
            </a:r>
            <a:r>
              <a:rPr lang="en-CY" dirty="0"/>
              <a:t> that </a:t>
            </a:r>
          </a:p>
          <a:p>
            <a:pPr marL="0" indent="0">
              <a:buNone/>
            </a:pPr>
            <a:r>
              <a:rPr lang="en-CY" dirty="0"/>
              <a:t>you are going on the trip with them on Sunday. Will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CY" dirty="0"/>
              <a:t>change your mind?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07395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56B5-AC91-402A-5E48-FB2F2CBB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DA159C-47EB-0C6F-4202-4FB89E2E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64856"/>
              </p:ext>
            </p:extLst>
          </p:nvPr>
        </p:nvGraphicFramePr>
        <p:xfrm>
          <a:off x="1216455" y="2024532"/>
          <a:ext cx="2997199" cy="140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15">
                  <a:extLst>
                    <a:ext uri="{9D8B030D-6E8A-4147-A177-3AD203B41FA5}">
                      <a16:colId xmlns:a16="http://schemas.microsoft.com/office/drawing/2014/main" val="92147340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2299415784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9725194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2759090106"/>
                    </a:ext>
                  </a:extLst>
                </a:gridCol>
              </a:tblGrid>
              <a:tr h="468156">
                <a:tc>
                  <a:txBody>
                    <a:bodyPr/>
                    <a:lstStyle/>
                    <a:p>
                      <a:endParaRPr lang="en-CY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t = 0</a:t>
                      </a:r>
                      <a:endParaRPr lang="en-CY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1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2</a:t>
                      </a:r>
                      <a:endParaRPr lang="en-CY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7746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CY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95740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CY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29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048E8F-2DA2-1B17-D2FA-071AC2AF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38066"/>
              </p:ext>
            </p:extLst>
          </p:nvPr>
        </p:nvGraphicFramePr>
        <p:xfrm>
          <a:off x="8316331" y="2024532"/>
          <a:ext cx="2156471" cy="140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15">
                  <a:extLst>
                    <a:ext uri="{9D8B030D-6E8A-4147-A177-3AD203B41FA5}">
                      <a16:colId xmlns:a16="http://schemas.microsoft.com/office/drawing/2014/main" val="92147340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9725194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2759090106"/>
                    </a:ext>
                  </a:extLst>
                </a:gridCol>
              </a:tblGrid>
              <a:tr h="468156">
                <a:tc>
                  <a:txBody>
                    <a:bodyPr/>
                    <a:lstStyle/>
                    <a:p>
                      <a:endParaRPr lang="en-CY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0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1</a:t>
                      </a:r>
                      <a:endParaRPr lang="en-CY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7746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CY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95740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CY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29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4BCFE1-8F3A-CB50-D28F-9215D5155D4D}"/>
              </a:ext>
            </a:extLst>
          </p:cNvPr>
          <p:cNvSpPr txBox="1"/>
          <p:nvPr/>
        </p:nvSpPr>
        <p:spPr>
          <a:xfrm>
            <a:off x="1606378" y="1470454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/>
              <a:t>On Friday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214BD-9468-BA2A-26B5-6D8D4F4C27DC}"/>
              </a:ext>
            </a:extLst>
          </p:cNvPr>
          <p:cNvSpPr txBox="1"/>
          <p:nvPr/>
        </p:nvSpPr>
        <p:spPr>
          <a:xfrm>
            <a:off x="8545383" y="1488278"/>
            <a:ext cx="16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/>
              <a:t>On Saturday</a:t>
            </a:r>
          </a:p>
        </p:txBody>
      </p:sp>
    </p:spTree>
    <p:extLst>
      <p:ext uri="{BB962C8B-B14F-4D97-AF65-F5344CB8AC3E}">
        <p14:creationId xmlns:p14="http://schemas.microsoft.com/office/powerpoint/2010/main" val="219887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15F8A-E288-A069-579A-213E78AF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Present bias  &amp;</a:t>
            </a:r>
            <a:br>
              <a:rPr lang="en-CY" dirty="0"/>
            </a:br>
            <a:r>
              <a:rPr lang="en-CY" dirty="0"/>
              <a:t>Hyperbolic discounting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75BED-375A-388C-2DD1-33E38641D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1735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885-3605-F1EE-ABA8-086000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FA87-943E-91EB-1090-357F054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Choice under Certainty</a:t>
            </a:r>
          </a:p>
          <a:p>
            <a:r>
              <a:rPr lang="en-CY" dirty="0"/>
              <a:t>Judgement under Risk &amp; Uncertainty</a:t>
            </a:r>
          </a:p>
          <a:p>
            <a:r>
              <a:rPr lang="en-CY" dirty="0"/>
              <a:t>Choices under Risk &amp; Uncertainty</a:t>
            </a:r>
          </a:p>
          <a:p>
            <a:r>
              <a:rPr lang="en-CY" b="1" dirty="0"/>
              <a:t>Intertemporal Choice</a:t>
            </a:r>
          </a:p>
          <a:p>
            <a:r>
              <a:rPr lang="en-CY" dirty="0"/>
              <a:t>Strategic Interaction</a:t>
            </a:r>
          </a:p>
        </p:txBody>
      </p:sp>
    </p:spTree>
    <p:extLst>
      <p:ext uri="{BB962C8B-B14F-4D97-AF65-F5344CB8AC3E}">
        <p14:creationId xmlns:p14="http://schemas.microsoft.com/office/powerpoint/2010/main" val="40906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5A3C8-594B-A766-6BA0-A650E211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Time inconsistency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B80FB-51B9-D954-3454-449E3437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Y" dirty="0"/>
              <a:t>One can think of many examples where individuals are not time-consistent:</a:t>
            </a:r>
          </a:p>
          <a:p>
            <a:pPr lvl="1"/>
            <a:r>
              <a:rPr lang="en-CY" dirty="0"/>
              <a:t>“I will start a diet tomorrow…”</a:t>
            </a:r>
          </a:p>
          <a:p>
            <a:pPr lvl="1"/>
            <a:r>
              <a:rPr lang="en-CY" dirty="0"/>
              <a:t>Procrastination</a:t>
            </a:r>
          </a:p>
          <a:p>
            <a:r>
              <a:rPr lang="en-CY" dirty="0"/>
              <a:t>This is typically associated with </a:t>
            </a:r>
            <a:r>
              <a:rPr lang="en-CY" b="1" dirty="0"/>
              <a:t>present bias</a:t>
            </a:r>
            <a:r>
              <a:rPr lang="en-CY" dirty="0"/>
              <a:t>: the tendency to put a very high weight on immediate utility versus anything happening in the future (near or far).</a:t>
            </a:r>
          </a:p>
          <a:p>
            <a:r>
              <a:rPr lang="en-CY" dirty="0"/>
              <a:t>Notice: </a:t>
            </a:r>
            <a:r>
              <a:rPr lang="en-GB" dirty="0"/>
              <a:t>T</a:t>
            </a:r>
            <a:r>
              <a:rPr lang="en-CY" dirty="0"/>
              <a:t>his is not exactly the same as being impatient!!!</a:t>
            </a:r>
          </a:p>
          <a:p>
            <a:pPr lvl="1"/>
            <a:r>
              <a:rPr lang="en-GB" dirty="0"/>
              <a:t>A highly impatient individual would not start a diet as they do not appreciate the future health benefits.</a:t>
            </a:r>
          </a:p>
          <a:p>
            <a:pPr lvl="1"/>
            <a:r>
              <a:rPr lang="en-GB" dirty="0"/>
              <a:t>A person with present bias plans to start a diet tomorrow but prefers to delay it when the time comes, opting for something tasty instead. This inconsistency is common.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67174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6B5B18B-159F-8BD1-C2AC-7E19A9970CC3}"/>
              </a:ext>
            </a:extLst>
          </p:cNvPr>
          <p:cNvSpPr/>
          <p:nvPr/>
        </p:nvSpPr>
        <p:spPr>
          <a:xfrm>
            <a:off x="5786036" y="3496253"/>
            <a:ext cx="273887" cy="2540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4CF6F-7F7D-81A2-C51A-3A118812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Time-consistent preferences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80DF9-F455-E237-3B5A-A4C98AFA68E5}"/>
              </a:ext>
            </a:extLst>
          </p:cNvPr>
          <p:cNvGrpSpPr/>
          <p:nvPr/>
        </p:nvGrpSpPr>
        <p:grpSpPr>
          <a:xfrm>
            <a:off x="2730844" y="1989438"/>
            <a:ext cx="6141308" cy="4077730"/>
            <a:chOff x="2730843" y="1989438"/>
            <a:chExt cx="7236941" cy="44360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52CA41-BE3F-F54D-FB8F-5C27F2C0BB0A}"/>
                </a:ext>
              </a:extLst>
            </p:cNvPr>
            <p:cNvCxnSpPr/>
            <p:nvPr/>
          </p:nvCxnSpPr>
          <p:spPr>
            <a:xfrm>
              <a:off x="2730843" y="1989438"/>
              <a:ext cx="0" cy="4436076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E86E62-9B95-EC57-4695-72FCCC01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3" y="6417277"/>
              <a:ext cx="723694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/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blipFill>
                <a:blip r:embed="rId2"/>
                <a:stretch>
                  <a:fillRect r="-17021" b="-13333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/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/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8DCBD10-11E6-B468-578A-DEF838A5B4B2}"/>
              </a:ext>
            </a:extLst>
          </p:cNvPr>
          <p:cNvSpPr/>
          <p:nvPr/>
        </p:nvSpPr>
        <p:spPr>
          <a:xfrm>
            <a:off x="7266802" y="2656702"/>
            <a:ext cx="295505" cy="3402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2F4B8C-B635-4700-C6F4-F792848FDD80}"/>
              </a:ext>
            </a:extLst>
          </p:cNvPr>
          <p:cNvGrpSpPr/>
          <p:nvPr/>
        </p:nvGrpSpPr>
        <p:grpSpPr>
          <a:xfrm>
            <a:off x="2730844" y="2656703"/>
            <a:ext cx="4732634" cy="816936"/>
            <a:chOff x="2730844" y="2656702"/>
            <a:chExt cx="4535957" cy="243687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124E11-E026-8F0B-0871-6FB2658C7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519799-A215-FB87-E7CC-B6C7C15B2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EEF5B0-C569-E157-AC98-2994F2C8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5DFADD2-B46F-E06F-AACF-250F6564D9FF}"/>
              </a:ext>
            </a:extLst>
          </p:cNvPr>
          <p:cNvSpPr txBox="1"/>
          <p:nvPr/>
        </p:nvSpPr>
        <p:spPr>
          <a:xfrm>
            <a:off x="8106032" y="2068310"/>
            <a:ext cx="35463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any point in time, patient person high discount factor) will choose option (b). This can be seen as the corresponding curve for (b) is always above the one for (a).</a:t>
            </a:r>
          </a:p>
          <a:p>
            <a:endParaRPr lang="en-US" dirty="0"/>
          </a:p>
          <a:p>
            <a:r>
              <a:rPr lang="en-US" dirty="0"/>
              <a:t>An impatient person will choose option (a) at any point in time. The corresponding curve is always above the one for (b).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25A580-9959-FD15-36DE-8AFDD574F857}"/>
              </a:ext>
            </a:extLst>
          </p:cNvPr>
          <p:cNvSpPr txBox="1"/>
          <p:nvPr/>
        </p:nvSpPr>
        <p:spPr>
          <a:xfrm>
            <a:off x="5706212" y="4225296"/>
            <a:ext cx="4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4085D-4561-7D00-EE3F-46CFE1EE9C77}"/>
              </a:ext>
            </a:extLst>
          </p:cNvPr>
          <p:cNvSpPr txBox="1"/>
          <p:nvPr/>
        </p:nvSpPr>
        <p:spPr>
          <a:xfrm>
            <a:off x="7205498" y="4220139"/>
            <a:ext cx="4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(b)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E6E0A9-C62E-B051-4830-B0811B24592D}"/>
              </a:ext>
            </a:extLst>
          </p:cNvPr>
          <p:cNvGrpSpPr/>
          <p:nvPr/>
        </p:nvGrpSpPr>
        <p:grpSpPr>
          <a:xfrm>
            <a:off x="2730845" y="3496252"/>
            <a:ext cx="3226112" cy="291271"/>
            <a:chOff x="2730844" y="2656702"/>
            <a:chExt cx="4535957" cy="243687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F964D7-55E6-4CFC-AD00-F2188A202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305A553-A8F7-303E-B2DF-F9C0CCCDB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CB7385-05C1-DE08-E60A-2CEFFCE72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CCBF20-07DA-28CB-8EDA-A6E9FF922838}"/>
              </a:ext>
            </a:extLst>
          </p:cNvPr>
          <p:cNvGrpSpPr/>
          <p:nvPr/>
        </p:nvGrpSpPr>
        <p:grpSpPr>
          <a:xfrm>
            <a:off x="2730843" y="2678667"/>
            <a:ext cx="4716135" cy="2980719"/>
            <a:chOff x="2730844" y="2656702"/>
            <a:chExt cx="4535957" cy="243687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76667-8292-0D9D-7F4C-73D1A0EC4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3C404E-A0A8-0289-EF35-C40CC72FD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D3AEF1-BFBF-FC7F-DB8D-498F65668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072A6A-4DB8-210F-ED0B-28492A82CF5F}"/>
              </a:ext>
            </a:extLst>
          </p:cNvPr>
          <p:cNvGrpSpPr/>
          <p:nvPr/>
        </p:nvGrpSpPr>
        <p:grpSpPr>
          <a:xfrm>
            <a:off x="2714347" y="3543162"/>
            <a:ext cx="3181305" cy="1969752"/>
            <a:chOff x="2730844" y="2656702"/>
            <a:chExt cx="4535957" cy="243687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4A20C7-1B12-1B46-5307-15C6DD97E1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C8F0474-350A-668D-8513-95CFC11FE1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696E26-817B-CE01-C67C-6F158F331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5FD2F87-7340-6750-DE4B-F1D87BA35E8D}"/>
              </a:ext>
            </a:extLst>
          </p:cNvPr>
          <p:cNvSpPr txBox="1"/>
          <p:nvPr/>
        </p:nvSpPr>
        <p:spPr>
          <a:xfrm>
            <a:off x="3089190" y="2310714"/>
            <a:ext cx="128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i="1" dirty="0"/>
              <a:t>patient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815B34-4721-8EE2-30D0-87273FBF2FC5}"/>
              </a:ext>
            </a:extLst>
          </p:cNvPr>
          <p:cNvCxnSpPr>
            <a:cxnSpLocks/>
          </p:cNvCxnSpPr>
          <p:nvPr/>
        </p:nvCxnSpPr>
        <p:spPr>
          <a:xfrm>
            <a:off x="3875547" y="2678667"/>
            <a:ext cx="649157" cy="36933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A92213-64C7-51DB-8250-11C922D66F7A}"/>
              </a:ext>
            </a:extLst>
          </p:cNvPr>
          <p:cNvCxnSpPr>
            <a:cxnSpLocks/>
          </p:cNvCxnSpPr>
          <p:nvPr/>
        </p:nvCxnSpPr>
        <p:spPr>
          <a:xfrm>
            <a:off x="3634788" y="2709837"/>
            <a:ext cx="1105171" cy="83015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435DFC-3D0F-49A4-A536-E015A2678309}"/>
              </a:ext>
            </a:extLst>
          </p:cNvPr>
          <p:cNvSpPr txBox="1"/>
          <p:nvPr/>
        </p:nvSpPr>
        <p:spPr>
          <a:xfrm>
            <a:off x="2784901" y="4413773"/>
            <a:ext cx="128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i="1" dirty="0"/>
              <a:t>impatient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1F8A87-A091-5B25-EE64-A8B8D7BB3BFA}"/>
              </a:ext>
            </a:extLst>
          </p:cNvPr>
          <p:cNvCxnSpPr>
            <a:cxnSpLocks/>
          </p:cNvCxnSpPr>
          <p:nvPr/>
        </p:nvCxnSpPr>
        <p:spPr>
          <a:xfrm flipV="1">
            <a:off x="3843151" y="4507571"/>
            <a:ext cx="846736" cy="7593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A17518-8999-239D-58F7-D375805386C6}"/>
              </a:ext>
            </a:extLst>
          </p:cNvPr>
          <p:cNvCxnSpPr>
            <a:cxnSpLocks/>
          </p:cNvCxnSpPr>
          <p:nvPr/>
        </p:nvCxnSpPr>
        <p:spPr>
          <a:xfrm>
            <a:off x="3570470" y="4756592"/>
            <a:ext cx="520890" cy="323638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D37297-7C51-02F8-2428-032635B51E5C}"/>
                  </a:ext>
                </a:extLst>
              </p:cNvPr>
              <p:cNvSpPr txBox="1"/>
              <p:nvPr/>
            </p:nvSpPr>
            <p:spPr>
              <a:xfrm>
                <a:off x="3830915" y="6131698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D37297-7C51-02F8-2428-032635B5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915" y="6131698"/>
                <a:ext cx="7681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296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6B5B18B-159F-8BD1-C2AC-7E19A9970CC3}"/>
              </a:ext>
            </a:extLst>
          </p:cNvPr>
          <p:cNvSpPr/>
          <p:nvPr/>
        </p:nvSpPr>
        <p:spPr>
          <a:xfrm>
            <a:off x="5786036" y="3496253"/>
            <a:ext cx="273887" cy="25407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4CF6F-7F7D-81A2-C51A-3A118812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Time-inconsistent preferences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80DF9-F455-E237-3B5A-A4C98AFA68E5}"/>
              </a:ext>
            </a:extLst>
          </p:cNvPr>
          <p:cNvGrpSpPr/>
          <p:nvPr/>
        </p:nvGrpSpPr>
        <p:grpSpPr>
          <a:xfrm>
            <a:off x="2730844" y="1989438"/>
            <a:ext cx="6141308" cy="4077730"/>
            <a:chOff x="2730843" y="1989438"/>
            <a:chExt cx="7236941" cy="443607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C52CA41-BE3F-F54D-FB8F-5C27F2C0BB0A}"/>
                </a:ext>
              </a:extLst>
            </p:cNvPr>
            <p:cNvCxnSpPr/>
            <p:nvPr/>
          </p:nvCxnSpPr>
          <p:spPr>
            <a:xfrm>
              <a:off x="2730843" y="1989438"/>
              <a:ext cx="0" cy="4436076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E86E62-9B95-EC57-4695-72FCCC01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3" y="6417277"/>
              <a:ext cx="723694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/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90905C-0656-C9D6-F912-D24AB306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368" y="1804086"/>
                <a:ext cx="580767" cy="369332"/>
              </a:xfrm>
              <a:prstGeom prst="rect">
                <a:avLst/>
              </a:prstGeom>
              <a:blipFill>
                <a:blip r:embed="rId2"/>
                <a:stretch>
                  <a:fillRect r="-17021" b="-13333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/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35334C-49A1-2A84-6572-6BFE1B84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611" y="6123543"/>
                <a:ext cx="58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/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6BAD8-1B5A-4157-5E53-B234053A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16" y="6129121"/>
                <a:ext cx="7681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8DCBD10-11E6-B468-578A-DEF838A5B4B2}"/>
              </a:ext>
            </a:extLst>
          </p:cNvPr>
          <p:cNvSpPr/>
          <p:nvPr/>
        </p:nvSpPr>
        <p:spPr>
          <a:xfrm>
            <a:off x="7266802" y="2656702"/>
            <a:ext cx="295505" cy="3402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DFADD2-B46F-E06F-AACF-250F6564D9FF}"/>
                  </a:ext>
                </a:extLst>
              </p:cNvPr>
              <p:cNvSpPr txBox="1"/>
              <p:nvPr/>
            </p:nvSpPr>
            <p:spPr>
              <a:xfrm>
                <a:off x="8106032" y="2068310"/>
                <a:ext cx="354639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this person prefers option (b). </a:t>
                </a:r>
              </a:p>
              <a:p>
                <a:r>
                  <a:rPr lang="en-US" dirty="0"/>
                  <a:t>But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the person prefers option (a).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DFADD2-B46F-E06F-AACF-250F6564D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032" y="2068310"/>
                <a:ext cx="3546390" cy="1477328"/>
              </a:xfrm>
              <a:prstGeom prst="rect">
                <a:avLst/>
              </a:prstGeom>
              <a:blipFill>
                <a:blip r:embed="rId5"/>
                <a:stretch>
                  <a:fillRect l="-1429" t="-1695" r="-2500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325A580-9959-FD15-36DE-8AFDD574F857}"/>
              </a:ext>
            </a:extLst>
          </p:cNvPr>
          <p:cNvSpPr txBox="1"/>
          <p:nvPr/>
        </p:nvSpPr>
        <p:spPr>
          <a:xfrm>
            <a:off x="5706212" y="4225296"/>
            <a:ext cx="4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4085D-4561-7D00-EE3F-46CFE1EE9C77}"/>
              </a:ext>
            </a:extLst>
          </p:cNvPr>
          <p:cNvSpPr txBox="1"/>
          <p:nvPr/>
        </p:nvSpPr>
        <p:spPr>
          <a:xfrm>
            <a:off x="7205498" y="4220139"/>
            <a:ext cx="4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(b)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CCBF20-07DA-28CB-8EDA-A6E9FF922838}"/>
              </a:ext>
            </a:extLst>
          </p:cNvPr>
          <p:cNvGrpSpPr/>
          <p:nvPr/>
        </p:nvGrpSpPr>
        <p:grpSpPr>
          <a:xfrm>
            <a:off x="2730843" y="2678668"/>
            <a:ext cx="4716135" cy="2339610"/>
            <a:chOff x="2730844" y="2656702"/>
            <a:chExt cx="4535957" cy="243687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376667-8292-0D9D-7F4C-73D1A0EC4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3C404E-A0A8-0289-EF35-C40CC72FD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D3AEF1-BFBF-FC7F-DB8D-498F65668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072A6A-4DB8-210F-ED0B-28492A82CF5F}"/>
              </a:ext>
            </a:extLst>
          </p:cNvPr>
          <p:cNvGrpSpPr/>
          <p:nvPr/>
        </p:nvGrpSpPr>
        <p:grpSpPr>
          <a:xfrm>
            <a:off x="2714347" y="3488682"/>
            <a:ext cx="3181305" cy="2024232"/>
            <a:chOff x="2730844" y="2656702"/>
            <a:chExt cx="4535957" cy="243687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4A20C7-1B12-1B46-5307-15C6DD97E1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005" y="2656702"/>
              <a:ext cx="1343796" cy="111534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C8F0474-350A-668D-8513-95CFC11FE1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11" y="3772050"/>
              <a:ext cx="1582694" cy="7956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696E26-817B-CE01-C67C-6F158F331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0844" y="4567653"/>
              <a:ext cx="1609467" cy="52592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08E67A-1D48-89BD-DB57-74723FD30E65}"/>
                  </a:ext>
                </a:extLst>
              </p:cNvPr>
              <p:cNvSpPr txBox="1"/>
              <p:nvPr/>
            </p:nvSpPr>
            <p:spPr>
              <a:xfrm>
                <a:off x="3830915" y="6131698"/>
                <a:ext cx="76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08E67A-1D48-89BD-DB57-74723FD3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915" y="6131698"/>
                <a:ext cx="7681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050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ED24-9694-512F-624C-A10D1CAB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Hyperbolic discounting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21DFC-FD22-57DE-8D23-D192A61E8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Y" dirty="0"/>
                  <a:t>We can modify the exponential discounting model to include present-bias and induce time-inconsistency.</a:t>
                </a:r>
              </a:p>
              <a:p>
                <a:r>
                  <a:rPr lang="en-CY" dirty="0"/>
                  <a:t>The </a:t>
                </a:r>
                <a:r>
                  <a:rPr lang="en-CY" i="1" dirty="0"/>
                  <a:t>beta-delta function:</a:t>
                </a:r>
              </a:p>
              <a:p>
                <a:pPr marL="0" indent="0">
                  <a:buNone/>
                </a:pPr>
                <a:endParaRPr lang="en-CY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CY" i="1" dirty="0"/>
              </a:p>
              <a:p>
                <a:pPr marL="0" indent="0">
                  <a:buNone/>
                </a:pPr>
                <a:endParaRPr lang="en-CY" i="1" dirty="0"/>
              </a:p>
              <a:p>
                <a:r>
                  <a:rPr lang="en-CY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Y" dirty="0"/>
                  <a:t> we are back to the </a:t>
                </a:r>
                <a:r>
                  <a:rPr lang="en-CY" i="1" dirty="0"/>
                  <a:t>delta function</a:t>
                </a:r>
              </a:p>
              <a:p>
                <a:r>
                  <a:rPr lang="en-CY" dirty="0"/>
                  <a:t>Generally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CY" dirty="0"/>
                  <a:t>.</a:t>
                </a:r>
              </a:p>
              <a:p>
                <a:r>
                  <a:rPr lang="en-CY" dirty="0"/>
                  <a:t>The lower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Y" dirty="0"/>
                  <a:t> is, the more present-biased the person.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821DFC-FD22-57DE-8D23-D192A61E8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907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942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56B5-AC91-402A-5E48-FB2F2CBB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8C846-FE8C-67DA-4C8B-35B12E392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17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CY" dirty="0"/>
                  <a:t>Suppose that on a Friday you are considering the following options for the weekend. Your discount factor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CY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CY" dirty="0"/>
                  <a:t>2 </a:t>
                </a:r>
              </a:p>
              <a:p>
                <a:r>
                  <a:rPr lang="en-CY" b="1" dirty="0"/>
                  <a:t>Option A: </a:t>
                </a:r>
                <a:r>
                  <a:rPr lang="en-CY" dirty="0"/>
                  <a:t>Go out on Saturday evening to a club,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CY" dirty="0"/>
                  <a:t>rest on Sunday (probably hungover…)</a:t>
                </a:r>
              </a:p>
              <a:p>
                <a:r>
                  <a:rPr lang="en-CY" b="1" dirty="0"/>
                  <a:t>Option B: </a:t>
                </a:r>
                <a:r>
                  <a:rPr lang="en-CY" dirty="0"/>
                  <a:t>Order delivery and watch Netflix on Saturday, wake up early to go</a:t>
                </a:r>
                <a:r>
                  <a:rPr lang="en-GB" dirty="0"/>
                  <a:t> on a day trip with friends, try rock climbing,</a:t>
                </a:r>
                <a:r>
                  <a:rPr lang="en-CY"/>
                  <a:t> and have lunch in a nice restaurant in the mountains.</a:t>
                </a:r>
              </a:p>
              <a:p>
                <a:pPr marL="0" indent="0">
                  <a:buNone/>
                </a:pPr>
                <a:endParaRPr lang="en-CY" b="1" dirty="0"/>
              </a:p>
              <a:p>
                <a:pPr marL="0" indent="0">
                  <a:buNone/>
                </a:pPr>
                <a:r>
                  <a:rPr lang="en-CY" dirty="0"/>
                  <a:t>What will you choose on Friday?</a:t>
                </a:r>
              </a:p>
              <a:p>
                <a:pPr marL="0" indent="0">
                  <a:buNone/>
                </a:pPr>
                <a:endParaRPr lang="en-CY" dirty="0"/>
              </a:p>
              <a:p>
                <a:pPr marL="0" indent="0">
                  <a:buNone/>
                </a:pPr>
                <a:r>
                  <a:rPr lang="en-CY" dirty="0"/>
                  <a:t>On Saturday, your friends want you to confirm that </a:t>
                </a:r>
              </a:p>
              <a:p>
                <a:pPr marL="0" indent="0">
                  <a:buNone/>
                </a:pPr>
                <a:r>
                  <a:rPr lang="en-CY" dirty="0"/>
                  <a:t>you are going on the trip with them on Sunday. Will change your mind?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8C846-FE8C-67DA-4C8B-35B12E392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17975"/>
              </a:xfrm>
              <a:blipFill>
                <a:blip r:embed="rId2"/>
                <a:stretch>
                  <a:fillRect l="-965" t="-3374" b="-2147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DA159C-47EB-0C6F-4202-4FB89E2EBE0A}"/>
              </a:ext>
            </a:extLst>
          </p:cNvPr>
          <p:cNvGraphicFramePr>
            <a:graphicFrameLocks noGrp="1"/>
          </p:cNvGraphicFramePr>
          <p:nvPr/>
        </p:nvGraphicFramePr>
        <p:xfrm>
          <a:off x="7728466" y="3754479"/>
          <a:ext cx="23158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921473406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299415784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97251946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2759090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Y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t = 0</a:t>
                      </a:r>
                      <a:endParaRPr lang="en-CY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1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2</a:t>
                      </a:r>
                      <a:endParaRPr lang="en-CY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7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Y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95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Y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2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168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56B5-AC91-402A-5E48-FB2F2CBB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DA159C-47EB-0C6F-4202-4FB89E2EBE0A}"/>
              </a:ext>
            </a:extLst>
          </p:cNvPr>
          <p:cNvGraphicFramePr>
            <a:graphicFrameLocks noGrp="1"/>
          </p:cNvGraphicFramePr>
          <p:nvPr/>
        </p:nvGraphicFramePr>
        <p:xfrm>
          <a:off x="1216455" y="2024532"/>
          <a:ext cx="2997199" cy="140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15">
                  <a:extLst>
                    <a:ext uri="{9D8B030D-6E8A-4147-A177-3AD203B41FA5}">
                      <a16:colId xmlns:a16="http://schemas.microsoft.com/office/drawing/2014/main" val="92147340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2299415784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9725194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2759090106"/>
                    </a:ext>
                  </a:extLst>
                </a:gridCol>
              </a:tblGrid>
              <a:tr h="468156">
                <a:tc>
                  <a:txBody>
                    <a:bodyPr/>
                    <a:lstStyle/>
                    <a:p>
                      <a:endParaRPr lang="en-CY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t = 0</a:t>
                      </a:r>
                      <a:endParaRPr lang="en-CY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1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2</a:t>
                      </a:r>
                      <a:endParaRPr lang="en-CY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7746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CY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95740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CY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29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048E8F-2DA2-1B17-D2FA-071AC2AF3860}"/>
              </a:ext>
            </a:extLst>
          </p:cNvPr>
          <p:cNvGraphicFramePr>
            <a:graphicFrameLocks noGrp="1"/>
          </p:cNvGraphicFramePr>
          <p:nvPr/>
        </p:nvGraphicFramePr>
        <p:xfrm>
          <a:off x="8316331" y="2024532"/>
          <a:ext cx="2156471" cy="140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15">
                  <a:extLst>
                    <a:ext uri="{9D8B030D-6E8A-4147-A177-3AD203B41FA5}">
                      <a16:colId xmlns:a16="http://schemas.microsoft.com/office/drawing/2014/main" val="92147340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9725194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2759090106"/>
                    </a:ext>
                  </a:extLst>
                </a:gridCol>
              </a:tblGrid>
              <a:tr h="468156">
                <a:tc>
                  <a:txBody>
                    <a:bodyPr/>
                    <a:lstStyle/>
                    <a:p>
                      <a:endParaRPr lang="en-CY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0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t = 1</a:t>
                      </a:r>
                      <a:endParaRPr lang="en-CY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7746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CY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95740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CY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29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4BCFE1-8F3A-CB50-D28F-9215D5155D4D}"/>
              </a:ext>
            </a:extLst>
          </p:cNvPr>
          <p:cNvSpPr txBox="1"/>
          <p:nvPr/>
        </p:nvSpPr>
        <p:spPr>
          <a:xfrm>
            <a:off x="1606378" y="1470454"/>
            <a:ext cx="122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/>
              <a:t>On Friday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214BD-9468-BA2A-26B5-6D8D4F4C27DC}"/>
              </a:ext>
            </a:extLst>
          </p:cNvPr>
          <p:cNvSpPr txBox="1"/>
          <p:nvPr/>
        </p:nvSpPr>
        <p:spPr>
          <a:xfrm>
            <a:off x="8545383" y="1488278"/>
            <a:ext cx="16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/>
              <a:t>On Saturday</a:t>
            </a:r>
          </a:p>
        </p:txBody>
      </p:sp>
    </p:spTree>
    <p:extLst>
      <p:ext uri="{BB962C8B-B14F-4D97-AF65-F5344CB8AC3E}">
        <p14:creationId xmlns:p14="http://schemas.microsoft.com/office/powerpoint/2010/main" val="3322858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Naïve and Sophisticated Discounters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Naïve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discounters assume that their future preferences will be exactly the same as their preferences today.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Sophisticated</a:t>
            </a:r>
            <a:r>
              <a:rPr lang="en-US" i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discounters assume that their future preferences will be different because of self-control problems.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ea typeface="Verdana" pitchFamily="34" charset="0"/>
                <a:cs typeface="Verdana" pitchFamily="34" charset="0"/>
              </a:rPr>
              <a:t>Save money in a piggy bank that you need to break to get back.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Putting the alarm clock far from the bed.</a:t>
            </a:r>
          </a:p>
          <a:p>
            <a:pPr marL="0" indent="0">
              <a:spcAft>
                <a:spcPts val="600"/>
              </a:spcAft>
              <a:buNone/>
            </a:pPr>
            <a:endParaRPr lang="en-US" i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3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56B5-AC91-402A-5E48-FB2F2CBB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DA159C-47EB-0C6F-4202-4FB89E2EBE0A}"/>
              </a:ext>
            </a:extLst>
          </p:cNvPr>
          <p:cNvGraphicFramePr>
            <a:graphicFrameLocks noGrp="1"/>
          </p:cNvGraphicFramePr>
          <p:nvPr/>
        </p:nvGraphicFramePr>
        <p:xfrm>
          <a:off x="1216455" y="3464094"/>
          <a:ext cx="3987764" cy="234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580">
                  <a:extLst>
                    <a:ext uri="{9D8B030D-6E8A-4147-A177-3AD203B41FA5}">
                      <a16:colId xmlns:a16="http://schemas.microsoft.com/office/drawing/2014/main" val="92147340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2299415784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9725194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2759090106"/>
                    </a:ext>
                  </a:extLst>
                </a:gridCol>
              </a:tblGrid>
              <a:tr h="468156">
                <a:tc>
                  <a:txBody>
                    <a:bodyPr/>
                    <a:lstStyle/>
                    <a:p>
                      <a:endParaRPr lang="en-C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i="1" dirty="0"/>
                        <a:t>Oct</a:t>
                      </a:r>
                      <a:endParaRPr lang="en-CY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Nov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Dec</a:t>
                      </a:r>
                      <a:endParaRPr lang="en-CY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7746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GB" b="1" dirty="0"/>
                        <a:t>save</a:t>
                      </a:r>
                      <a:r>
                        <a:rPr lang="en-CY" b="1" dirty="0"/>
                        <a:t>-save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95740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GB" b="1" dirty="0"/>
                        <a:t>save</a:t>
                      </a:r>
                      <a:r>
                        <a:rPr lang="en-CY" b="1" dirty="0"/>
                        <a:t>-spend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2926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GB" b="1" dirty="0"/>
                        <a:t>spend</a:t>
                      </a:r>
                      <a:r>
                        <a:rPr lang="en-CY" b="1" dirty="0"/>
                        <a:t>-spend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02709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CY" b="1" dirty="0"/>
                        <a:t>layaway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2976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048E8F-2DA2-1B17-D2FA-071AC2AF3860}"/>
              </a:ext>
            </a:extLst>
          </p:cNvPr>
          <p:cNvGraphicFramePr>
            <a:graphicFrameLocks noGrp="1"/>
          </p:cNvGraphicFramePr>
          <p:nvPr/>
        </p:nvGraphicFramePr>
        <p:xfrm>
          <a:off x="8175168" y="3458628"/>
          <a:ext cx="2488224" cy="140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768">
                  <a:extLst>
                    <a:ext uri="{9D8B030D-6E8A-4147-A177-3AD203B41FA5}">
                      <a16:colId xmlns:a16="http://schemas.microsoft.com/office/drawing/2014/main" val="92147340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97251946"/>
                    </a:ext>
                  </a:extLst>
                </a:gridCol>
                <a:gridCol w="840728">
                  <a:extLst>
                    <a:ext uri="{9D8B030D-6E8A-4147-A177-3AD203B41FA5}">
                      <a16:colId xmlns:a16="http://schemas.microsoft.com/office/drawing/2014/main" val="2759090106"/>
                    </a:ext>
                  </a:extLst>
                </a:gridCol>
              </a:tblGrid>
              <a:tr h="468156">
                <a:tc>
                  <a:txBody>
                    <a:bodyPr/>
                    <a:lstStyle/>
                    <a:p>
                      <a:endParaRPr lang="en-CY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Nov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1" dirty="0"/>
                        <a:t>Dec</a:t>
                      </a:r>
                      <a:endParaRPr lang="en-CY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77746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CY" b="1" dirty="0"/>
                        <a:t>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957402"/>
                  </a:ext>
                </a:extLst>
              </a:tr>
              <a:tr h="468156">
                <a:tc>
                  <a:txBody>
                    <a:bodyPr/>
                    <a:lstStyle/>
                    <a:p>
                      <a:r>
                        <a:rPr lang="en-CY" b="1" dirty="0"/>
                        <a:t>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229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4BCFE1-8F3A-CB50-D28F-9215D5155D4D}"/>
              </a:ext>
            </a:extLst>
          </p:cNvPr>
          <p:cNvSpPr txBox="1"/>
          <p:nvPr/>
        </p:nvSpPr>
        <p:spPr>
          <a:xfrm>
            <a:off x="2681416" y="3030041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/>
              <a:t>In October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214BD-9468-BA2A-26B5-6D8D4F4C27DC}"/>
              </a:ext>
            </a:extLst>
          </p:cNvPr>
          <p:cNvSpPr txBox="1"/>
          <p:nvPr/>
        </p:nvSpPr>
        <p:spPr>
          <a:xfrm>
            <a:off x="8661400" y="3030041"/>
            <a:ext cx="169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b="1" dirty="0"/>
              <a:t>In November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BA8200-C58D-DE9A-AF4A-8FE9A5D238B9}"/>
                  </a:ext>
                </a:extLst>
              </p:cNvPr>
              <p:cNvSpPr txBox="1"/>
              <p:nvPr/>
            </p:nvSpPr>
            <p:spPr>
              <a:xfrm>
                <a:off x="988541" y="1506291"/>
                <a:ext cx="7186627" cy="1708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Y" dirty="0"/>
                  <a:t>Suppose you want to save to buy christmas presents. </a:t>
                </a:r>
              </a:p>
              <a:p>
                <a:r>
                  <a:rPr lang="en-CY" dirty="0"/>
                  <a:t>If exponential discounter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Y" dirty="0"/>
                  <a:t>?</a:t>
                </a:r>
              </a:p>
              <a:p>
                <a:r>
                  <a:rPr lang="en-CY" dirty="0"/>
                  <a:t>If na</a:t>
                </a:r>
                <a:r>
                  <a:rPr lang="en-GB" dirty="0" err="1"/>
                  <a:t>ï</a:t>
                </a:r>
                <a:r>
                  <a:rPr lang="en-CY" dirty="0"/>
                  <a:t>ve hyperbolic discounter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Y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CY" dirty="0"/>
                  <a:t>?</a:t>
                </a:r>
              </a:p>
              <a:p>
                <a:r>
                  <a:rPr lang="en-CY" dirty="0"/>
                  <a:t>If sophisticated hyperbolic discounter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Y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CY" dirty="0"/>
                  <a:t>?</a:t>
                </a:r>
              </a:p>
              <a:p>
                <a:endParaRPr lang="en-C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BA8200-C58D-DE9A-AF4A-8FE9A5D2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1" y="1506291"/>
                <a:ext cx="7186627" cy="1708416"/>
              </a:xfrm>
              <a:prstGeom prst="rect">
                <a:avLst/>
              </a:prstGeom>
              <a:blipFill>
                <a:blip r:embed="rId2"/>
                <a:stretch>
                  <a:fillRect l="-705" t="-1481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14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885-3605-F1EE-ABA8-086000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FA87-943E-91EB-1090-357F054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Choice under Certainty</a:t>
            </a:r>
          </a:p>
          <a:p>
            <a:r>
              <a:rPr lang="en-CY" dirty="0"/>
              <a:t>Judgement under Risk &amp; Uncertainty</a:t>
            </a:r>
          </a:p>
          <a:p>
            <a:r>
              <a:rPr lang="en-CY" dirty="0"/>
              <a:t>Choices under Risk &amp; Uncertainty</a:t>
            </a:r>
          </a:p>
          <a:p>
            <a:r>
              <a:rPr lang="en-CY" dirty="0"/>
              <a:t>Intertemporal Choice</a:t>
            </a:r>
          </a:p>
          <a:p>
            <a:pPr lvl="1"/>
            <a:r>
              <a:rPr lang="en-CY" b="1" dirty="0"/>
              <a:t>The discounted utility model</a:t>
            </a:r>
          </a:p>
          <a:p>
            <a:pPr lvl="1"/>
            <a:r>
              <a:rPr lang="en-CY" b="1" dirty="0"/>
              <a:t>Biases in intertemporal choice</a:t>
            </a:r>
          </a:p>
          <a:p>
            <a:r>
              <a:rPr lang="en-CY" dirty="0"/>
              <a:t>Strategic Interaction</a:t>
            </a:r>
          </a:p>
        </p:txBody>
      </p:sp>
    </p:spTree>
    <p:extLst>
      <p:ext uri="{BB962C8B-B14F-4D97-AF65-F5344CB8AC3E}">
        <p14:creationId xmlns:p14="http://schemas.microsoft.com/office/powerpoint/2010/main" val="124108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ED50-6A62-1997-A0CB-F7277655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Intertemporal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73D6-9C36-DB63-8D7E-048023E5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Up to now</a:t>
            </a:r>
            <a:r>
              <a:rPr lang="en-GB" dirty="0"/>
              <a:t>, we have examined decision problems in which outcomes were assumed to be instantaneous</a:t>
            </a:r>
            <a:r>
              <a:rPr lang="en-CY" dirty="0"/>
              <a:t> or at least simultaneous.</a:t>
            </a:r>
          </a:p>
          <a:p>
            <a:endParaRPr lang="en-CY" dirty="0"/>
          </a:p>
          <a:p>
            <a:r>
              <a:rPr lang="en-CY" dirty="0"/>
              <a:t>Often, </a:t>
            </a:r>
            <a:r>
              <a:rPr lang="en-CY" b="1" dirty="0"/>
              <a:t>time is a factor: </a:t>
            </a:r>
          </a:p>
          <a:p>
            <a:pPr lvl="1"/>
            <a:r>
              <a:rPr lang="en-GB" dirty="0"/>
              <a:t>D</a:t>
            </a:r>
            <a:r>
              <a:rPr lang="en-CY" dirty="0"/>
              <a:t>ifferent outcomes happen at different points in time.</a:t>
            </a:r>
          </a:p>
          <a:p>
            <a:pPr lvl="1"/>
            <a:r>
              <a:rPr lang="en-GB" dirty="0"/>
              <a:t>C</a:t>
            </a:r>
            <a:r>
              <a:rPr lang="en-CY" dirty="0"/>
              <a:t>hoices are associated with streams of outcomes.</a:t>
            </a:r>
          </a:p>
          <a:p>
            <a:endParaRPr lang="en-CY" dirty="0"/>
          </a:p>
          <a:p>
            <a:r>
              <a:rPr lang="en-CY" dirty="0"/>
              <a:t>What happens with preferences over time?</a:t>
            </a:r>
          </a:p>
          <a:p>
            <a:pPr lvl="1"/>
            <a:r>
              <a:rPr lang="en-CY" dirty="0"/>
              <a:t>Time may also add uncertainty, but we will ignore this here.</a:t>
            </a:r>
          </a:p>
        </p:txBody>
      </p:sp>
    </p:spTree>
    <p:extLst>
      <p:ext uri="{BB962C8B-B14F-4D97-AF65-F5344CB8AC3E}">
        <p14:creationId xmlns:p14="http://schemas.microsoft.com/office/powerpoint/2010/main" val="121654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2CEC3-A08F-579C-6FAF-D5B9F8FF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Interest rates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72774-BE40-4F46-E9FD-1269C129C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1038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EBCC0C-3E8F-7349-24C9-D3065EBF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375DFB-806F-F537-DFC2-267105CDB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Y" dirty="0"/>
                  <a:t>When borrowing money, you need to pay back the </a:t>
                </a:r>
                <a:r>
                  <a:rPr lang="en-CY" b="1" dirty="0"/>
                  <a:t>principal</a:t>
                </a:r>
                <a:r>
                  <a:rPr lang="en-CY" dirty="0"/>
                  <a:t> (i.e. the amount you borrowed) plus </a:t>
                </a:r>
                <a:r>
                  <a:rPr lang="en-CY" b="1" dirty="0"/>
                  <a:t>interest. </a:t>
                </a:r>
                <a:r>
                  <a:rPr lang="en-CY" dirty="0"/>
                  <a:t>So the total amount you need to pay back is: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Y" dirty="0"/>
              </a:p>
              <a:p>
                <a:r>
                  <a:rPr lang="en-CY" dirty="0"/>
                  <a:t>The </a:t>
                </a:r>
                <a:r>
                  <a:rPr lang="en-CY" b="1" dirty="0"/>
                  <a:t>interest rate </a:t>
                </a:r>
                <a:r>
                  <a:rPr lang="en-CY" dirty="0"/>
                  <a:t>is the interest expressed as a percentage of the principal: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CY" dirty="0"/>
                  <a:t>     </a:t>
                </a:r>
              </a:p>
              <a:p>
                <a:pPr marL="0" indent="0">
                  <a:buNone/>
                </a:pPr>
                <a:r>
                  <a:rPr lang="en-CY" dirty="0"/>
                  <a:t>and it follows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375DFB-806F-F537-DFC2-267105CDB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930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7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Interest: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876801"/>
            <a:ext cx="8229600" cy="12493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ea typeface="Verdana" pitchFamily="34" charset="0"/>
                <a:cs typeface="Verdana" pitchFamily="34" charset="0"/>
              </a:rPr>
              <a:t>You borrow $1000</a:t>
            </a:r>
            <a:r>
              <a:rPr lang="zh-CN" altLang="en-US" sz="24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ea typeface="Verdana" pitchFamily="34" charset="0"/>
                <a:cs typeface="Verdana" pitchFamily="34" charset="0"/>
              </a:rPr>
              <a:t>for</a:t>
            </a:r>
            <a:r>
              <a:rPr lang="zh-CN" altLang="en-US" sz="24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ea typeface="Verdana" pitchFamily="34" charset="0"/>
                <a:cs typeface="Verdana" pitchFamily="34" charset="0"/>
              </a:rPr>
              <a:t>one</a:t>
            </a:r>
            <a:r>
              <a:rPr lang="zh-CN" altLang="en-US" sz="24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ea typeface="Verdana" pitchFamily="34" charset="0"/>
                <a:cs typeface="Verdana" pitchFamily="34" charset="0"/>
              </a:rPr>
              <a:t>year</a:t>
            </a:r>
            <a:r>
              <a:rPr lang="en-US" sz="2400" dirty="0">
                <a:ea typeface="Verdana" pitchFamily="34" charset="0"/>
                <a:cs typeface="Verdana" pitchFamily="34" charset="0"/>
              </a:rPr>
              <a:t>. Which credit card will cost the most to pay back?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33" y="2008064"/>
            <a:ext cx="7979134" cy="286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EBCC0C-3E8F-7349-24C9-D3065EBF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375DFB-806F-F537-DFC2-267105CDB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Y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CY" dirty="0"/>
              </a:p>
              <a:p>
                <a:pPr marL="0" indent="0">
                  <a:buNone/>
                </a:pPr>
                <a:r>
                  <a:rPr lang="en-CY" dirty="0"/>
                  <a:t>We can write: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or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CY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7375DFB-806F-F537-DFC2-267105CDB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58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45D06C0EFD94FA598D289C89495FB" ma:contentTypeVersion="15" ma:contentTypeDescription="Create a new document." ma:contentTypeScope="" ma:versionID="c949e7400d32aefdc26d1116e4f44be1">
  <xsd:schema xmlns:xsd="http://www.w3.org/2001/XMLSchema" xmlns:xs="http://www.w3.org/2001/XMLSchema" xmlns:p="http://schemas.microsoft.com/office/2006/metadata/properties" xmlns:ns2="b30e9aa3-99a0-4d34-b7cb-13e4c710f7bb" xmlns:ns3="7c509b86-deaf-4b4f-ad54-a21a0cb5ff9b" targetNamespace="http://schemas.microsoft.com/office/2006/metadata/properties" ma:root="true" ma:fieldsID="632ca0e73f4a78d976638344bd437f47" ns2:_="" ns3:_="">
    <xsd:import namespace="b30e9aa3-99a0-4d34-b7cb-13e4c710f7bb"/>
    <xsd:import namespace="7c509b86-deaf-4b4f-ad54-a21a0cb5ff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e9aa3-99a0-4d34-b7cb-13e4c710f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c5b67b3-f07b-4a01-9212-9530f3790b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09b86-deaf-4b4f-ad54-a21a0cb5ff9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0f3537a-43e6-485e-ad8f-22e9e3549df1}" ma:internalName="TaxCatchAll" ma:showField="CatchAllData" ma:web="7c509b86-deaf-4b4f-ad54-a21a0cb5ff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4147F6-B252-4D44-935B-6AA3203CF5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4F588B-2C03-4324-BE40-C3A64DF71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e9aa3-99a0-4d34-b7cb-13e4c710f7bb"/>
    <ds:schemaRef ds:uri="7c509b86-deaf-4b4f-ad54-a21a0cb5ff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133034</TotalTime>
  <Words>2123</Words>
  <Application>Microsoft Macintosh PowerPoint</Application>
  <PresentationFormat>Widescreen</PresentationFormat>
  <Paragraphs>341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Verdana</vt:lpstr>
      <vt:lpstr>Office Theme</vt:lpstr>
      <vt:lpstr> Behavioural &amp; Experimental  Economics  Intertemporal Choice</vt:lpstr>
      <vt:lpstr>Unsolved Exercise</vt:lpstr>
      <vt:lpstr>Course Outline</vt:lpstr>
      <vt:lpstr>Course Outline</vt:lpstr>
      <vt:lpstr>Intertemporal choice</vt:lpstr>
      <vt:lpstr>Interest rates</vt:lpstr>
      <vt:lpstr>Interest</vt:lpstr>
      <vt:lpstr>Interest: Examples</vt:lpstr>
      <vt:lpstr>Interest</vt:lpstr>
      <vt:lpstr>Simple vs Compound interest</vt:lpstr>
      <vt:lpstr>Simple vs Compound interest</vt:lpstr>
      <vt:lpstr>Simple vs Compound interest</vt:lpstr>
      <vt:lpstr>Example</vt:lpstr>
      <vt:lpstr>Exponential discounting</vt:lpstr>
      <vt:lpstr>Time preference</vt:lpstr>
      <vt:lpstr>Exponential discounting</vt:lpstr>
      <vt:lpstr>Exponential discounting</vt:lpstr>
      <vt:lpstr>Example</vt:lpstr>
      <vt:lpstr>Graphically</vt:lpstr>
      <vt:lpstr>Graphically</vt:lpstr>
      <vt:lpstr>Graphically</vt:lpstr>
      <vt:lpstr>Graphically</vt:lpstr>
      <vt:lpstr>Graphically</vt:lpstr>
      <vt:lpstr>Graphically</vt:lpstr>
      <vt:lpstr>Time preferences and rationality</vt:lpstr>
      <vt:lpstr>Example</vt:lpstr>
      <vt:lpstr>PowerPoint Presentation</vt:lpstr>
      <vt:lpstr>Example</vt:lpstr>
      <vt:lpstr>Present bias  &amp; Hyperbolic discounting</vt:lpstr>
      <vt:lpstr>Time inconsistency</vt:lpstr>
      <vt:lpstr>Time-consistent preferences</vt:lpstr>
      <vt:lpstr>Time-inconsistent preferences</vt:lpstr>
      <vt:lpstr>Hyperbolic discounting</vt:lpstr>
      <vt:lpstr>Example</vt:lpstr>
      <vt:lpstr>Example</vt:lpstr>
      <vt:lpstr>Naïve and Sophisticated Discounters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&amp; Experimental  Economics  Choice under Certainty</dc:title>
  <dc:creator>Philippos Louis</dc:creator>
  <cp:lastModifiedBy>lunzheng li</cp:lastModifiedBy>
  <cp:revision>15</cp:revision>
  <dcterms:created xsi:type="dcterms:W3CDTF">2022-08-03T15:01:56Z</dcterms:created>
  <dcterms:modified xsi:type="dcterms:W3CDTF">2024-03-14T12:35:20Z</dcterms:modified>
</cp:coreProperties>
</file>