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5"/>
  </p:notesMasterIdLst>
  <p:sldIdLst>
    <p:sldId id="256" r:id="rId5"/>
    <p:sldId id="297" r:id="rId6"/>
    <p:sldId id="264" r:id="rId7"/>
    <p:sldId id="273" r:id="rId8"/>
    <p:sldId id="265" r:id="rId9"/>
    <p:sldId id="266" r:id="rId10"/>
    <p:sldId id="274" r:id="rId11"/>
    <p:sldId id="275" r:id="rId12"/>
    <p:sldId id="276" r:id="rId13"/>
    <p:sldId id="277" r:id="rId14"/>
    <p:sldId id="278" r:id="rId15"/>
    <p:sldId id="279" r:id="rId16"/>
    <p:sldId id="281" r:id="rId17"/>
    <p:sldId id="282" r:id="rId18"/>
    <p:sldId id="280" r:id="rId19"/>
    <p:sldId id="283" r:id="rId20"/>
    <p:sldId id="267" r:id="rId21"/>
    <p:sldId id="284" r:id="rId22"/>
    <p:sldId id="268" r:id="rId23"/>
    <p:sldId id="285" r:id="rId24"/>
    <p:sldId id="286" r:id="rId25"/>
    <p:sldId id="287" r:id="rId26"/>
    <p:sldId id="288" r:id="rId27"/>
    <p:sldId id="289" r:id="rId28"/>
    <p:sldId id="291" r:id="rId29"/>
    <p:sldId id="292" r:id="rId30"/>
    <p:sldId id="293" r:id="rId31"/>
    <p:sldId id="295" r:id="rId32"/>
    <p:sldId id="294" r:id="rId33"/>
    <p:sldId id="27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518A"/>
    <a:srgbClr val="F6AB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11B06-38F1-4F19-8EFE-9C07F9F39B38}" v="6" dt="2024-03-14T13:34:05.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84587" autoAdjust="0"/>
  </p:normalViewPr>
  <p:slideViewPr>
    <p:cSldViewPr snapToGrid="0">
      <p:cViewPr varScale="1">
        <p:scale>
          <a:sx n="72" d="100"/>
          <a:sy n="72" d="100"/>
        </p:scale>
        <p:origin x="18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671E5-B098-4088-86A2-EF2C4D97921A}" type="datetimeFigureOut">
              <a:rPr lang="en-GB" smtClean="0"/>
              <a:t>21/03/2024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1B194-7A18-410E-928C-AEBC41DA4BED}" type="slidenum">
              <a:rPr lang="en-GB" smtClean="0"/>
              <a:t>‹N°›</a:t>
            </a:fld>
            <a:endParaRPr lang="en-GB"/>
          </a:p>
        </p:txBody>
      </p:sp>
    </p:spTree>
    <p:extLst>
      <p:ext uri="{BB962C8B-B14F-4D97-AF65-F5344CB8AC3E}">
        <p14:creationId xmlns:p14="http://schemas.microsoft.com/office/powerpoint/2010/main" val="237890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298521F7-3D11-4950-B23B-6F54277A1EC5}" type="slidenum">
              <a:rPr lang="en-CY" smtClean="0"/>
              <a:t>1</a:t>
            </a:fld>
            <a:endParaRPr lang="en-CY"/>
          </a:p>
        </p:txBody>
      </p:sp>
    </p:spTree>
    <p:extLst>
      <p:ext uri="{BB962C8B-B14F-4D97-AF65-F5344CB8AC3E}">
        <p14:creationId xmlns:p14="http://schemas.microsoft.com/office/powerpoint/2010/main" val="93438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22</a:t>
            </a:fld>
            <a:endParaRPr lang="en-GB"/>
          </a:p>
        </p:txBody>
      </p:sp>
    </p:spTree>
    <p:extLst>
      <p:ext uri="{BB962C8B-B14F-4D97-AF65-F5344CB8AC3E}">
        <p14:creationId xmlns:p14="http://schemas.microsoft.com/office/powerpoint/2010/main" val="803916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23</a:t>
            </a:fld>
            <a:endParaRPr lang="en-GB"/>
          </a:p>
        </p:txBody>
      </p:sp>
    </p:spTree>
    <p:extLst>
      <p:ext uri="{BB962C8B-B14F-4D97-AF65-F5344CB8AC3E}">
        <p14:creationId xmlns:p14="http://schemas.microsoft.com/office/powerpoint/2010/main" val="91867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24</a:t>
            </a:fld>
            <a:endParaRPr lang="en-GB"/>
          </a:p>
        </p:txBody>
      </p:sp>
    </p:spTree>
    <p:extLst>
      <p:ext uri="{BB962C8B-B14F-4D97-AF65-F5344CB8AC3E}">
        <p14:creationId xmlns:p14="http://schemas.microsoft.com/office/powerpoint/2010/main" val="6452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Projection Bias</a:t>
            </a:r>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25</a:t>
            </a:fld>
            <a:endParaRPr lang="en-GB"/>
          </a:p>
        </p:txBody>
      </p:sp>
    </p:spTree>
    <p:extLst>
      <p:ext uri="{BB962C8B-B14F-4D97-AF65-F5344CB8AC3E}">
        <p14:creationId xmlns:p14="http://schemas.microsoft.com/office/powerpoint/2010/main" val="153082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sz="1800" b="0" i="0" u="none" strike="noStrike" baseline="0" dirty="0">
                <a:latin typeface="TimesNewRomanPSMT"/>
              </a:rPr>
              <a:t>Use the concepts of (</a:t>
            </a:r>
            <a:r>
              <a:rPr lang="en-US" sz="1800" b="1" i="0" u="none" strike="noStrike" baseline="0" dirty="0">
                <a:latin typeface="TimesNewRomanPS-BoldMT"/>
              </a:rPr>
              <a:t>a</a:t>
            </a:r>
            <a:r>
              <a:rPr lang="en-US" sz="1800" b="0" i="0" u="none" strike="noStrike" baseline="0" dirty="0">
                <a:latin typeface="TimesNewRomanPSMT"/>
              </a:rPr>
              <a:t>) diversification bias, (</a:t>
            </a:r>
            <a:r>
              <a:rPr lang="en-US" sz="1800" b="1" i="0" u="none" strike="noStrike" baseline="0" dirty="0">
                <a:latin typeface="TimesNewRomanPS-BoldMT"/>
              </a:rPr>
              <a:t>b</a:t>
            </a:r>
            <a:r>
              <a:rPr lang="en-US" sz="1800" b="0" i="0" u="none" strike="noStrike" baseline="0" dirty="0">
                <a:latin typeface="TimesNewRomanPSMT"/>
              </a:rPr>
              <a:t>) projection bias, and (</a:t>
            </a:r>
            <a:r>
              <a:rPr lang="en-US" sz="1800" b="1" i="0" u="none" strike="noStrike" baseline="0" dirty="0">
                <a:latin typeface="TimesNewRomanPS-BoldMT"/>
              </a:rPr>
              <a:t>c</a:t>
            </a:r>
            <a:r>
              <a:rPr lang="en-US" sz="1800" b="0" i="0" u="none" strike="noStrike" baseline="0" dirty="0">
                <a:latin typeface="TimesNewRomanPSMT"/>
              </a:rPr>
              <a:t>) hot–cold empathy gaps to explain how a person can choose food he or she will later have no interest in eating.</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26</a:t>
            </a:fld>
            <a:endParaRPr lang="en-GB"/>
          </a:p>
        </p:txBody>
      </p:sp>
    </p:spTree>
    <p:extLst>
      <p:ext uri="{BB962C8B-B14F-4D97-AF65-F5344CB8AC3E}">
        <p14:creationId xmlns:p14="http://schemas.microsoft.com/office/powerpoint/2010/main" val="1669277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28</a:t>
            </a:fld>
            <a:endParaRPr lang="en-GB"/>
          </a:p>
        </p:txBody>
      </p:sp>
    </p:spTree>
    <p:extLst>
      <p:ext uri="{BB962C8B-B14F-4D97-AF65-F5344CB8AC3E}">
        <p14:creationId xmlns:p14="http://schemas.microsoft.com/office/powerpoint/2010/main" val="3807623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ArialMT"/>
              </a:rPr>
              <a:t>1 </a:t>
            </a:r>
            <a:r>
              <a:rPr lang="fr-FR" sz="1800" b="0" i="0" u="none" strike="noStrike" baseline="0" dirty="0" err="1">
                <a:latin typeface="ArialMT"/>
              </a:rPr>
              <a:t>Principa</a:t>
            </a:r>
            <a:r>
              <a:rPr lang="fr-FR" sz="1800" b="0" i="0" u="none" strike="noStrike" baseline="0" dirty="0">
                <a:latin typeface="ArialMT"/>
              </a:rPr>
              <a:t>                       Security </a:t>
            </a:r>
            <a:r>
              <a:rPr lang="fr-FR" sz="1800" b="0" i="0" u="none" strike="noStrike" baseline="0" dirty="0" err="1">
                <a:latin typeface="ArialMT"/>
              </a:rPr>
              <a:t>guard</a:t>
            </a:r>
            <a:endParaRPr lang="fr-FR" sz="1800" b="0" i="0" u="none" strike="noStrike" baseline="0" dirty="0">
              <a:latin typeface="ArialMT"/>
            </a:endParaRPr>
          </a:p>
          <a:p>
            <a:pPr algn="l"/>
            <a:r>
              <a:rPr lang="fr-FR" sz="1800" b="0" i="0" u="none" strike="noStrike" baseline="0" dirty="0">
                <a:latin typeface="ArialMT"/>
              </a:rPr>
              <a:t>2 </a:t>
            </a:r>
            <a:r>
              <a:rPr lang="fr-FR" sz="1800" b="0" i="0" u="none" strike="noStrike" baseline="0" dirty="0" err="1">
                <a:latin typeface="ArialMT"/>
              </a:rPr>
              <a:t>Executive</a:t>
            </a:r>
            <a:r>
              <a:rPr lang="fr-FR" sz="1800" b="0" i="0" u="none" strike="noStrike" baseline="0" dirty="0">
                <a:latin typeface="ArialMT"/>
              </a:rPr>
              <a:t> chef               Merchandiser</a:t>
            </a:r>
          </a:p>
          <a:p>
            <a:pPr algn="l"/>
            <a:r>
              <a:rPr lang="fr-FR" sz="1800" b="0" i="0" u="none" strike="noStrike" baseline="0" dirty="0">
                <a:latin typeface="ArialMT"/>
              </a:rPr>
              <a:t>3 Loan </a:t>
            </a:r>
            <a:r>
              <a:rPr lang="fr-FR" sz="1800" b="0" i="0" u="none" strike="noStrike" baseline="0" dirty="0" err="1">
                <a:latin typeface="ArialMT"/>
              </a:rPr>
              <a:t>officer</a:t>
            </a:r>
            <a:r>
              <a:rPr lang="fr-FR" sz="1800" b="0" i="0" u="none" strike="noStrike" baseline="0" dirty="0">
                <a:latin typeface="ArialMT"/>
              </a:rPr>
              <a:t>                   </a:t>
            </a:r>
            <a:r>
              <a:rPr lang="fr-FR" sz="1800" b="0" i="0" u="none" strike="noStrike" baseline="0" dirty="0" err="1">
                <a:latin typeface="ArialMT"/>
              </a:rPr>
              <a:t>Salesperson</a:t>
            </a:r>
            <a:endParaRPr lang="fr-FR" sz="1800" b="0" i="0" u="none" strike="noStrike" baseline="0" dirty="0">
              <a:latin typeface="ArialMT"/>
            </a:endParaRPr>
          </a:p>
          <a:p>
            <a:pPr algn="l"/>
            <a:r>
              <a:rPr lang="fr-FR" sz="1800" b="0" i="0" u="none" strike="noStrike" baseline="0" dirty="0">
                <a:latin typeface="ArialMT"/>
              </a:rPr>
              <a:t>4 Automation </a:t>
            </a:r>
            <a:r>
              <a:rPr lang="fr-FR" sz="1800" b="0" i="0" u="none" strike="noStrike" baseline="0" dirty="0" err="1">
                <a:latin typeface="ArialMT"/>
              </a:rPr>
              <a:t>engineer</a:t>
            </a:r>
            <a:r>
              <a:rPr lang="fr-FR" sz="1800" b="0" i="0" u="none" strike="noStrike" baseline="0" dirty="0">
                <a:latin typeface="ArialMT"/>
              </a:rPr>
              <a:t>            Dispatcher</a:t>
            </a:r>
          </a:p>
          <a:p>
            <a:pPr algn="l"/>
            <a:r>
              <a:rPr lang="fr-FR" sz="1800" b="0" i="0" u="none" strike="noStrike" baseline="0" dirty="0">
                <a:latin typeface="ArialMT"/>
              </a:rPr>
              <a:t>5 Research assistant                    </a:t>
            </a:r>
            <a:r>
              <a:rPr lang="fr-FR" sz="1800" b="0" i="0" u="none" strike="noStrike" baseline="0" dirty="0" err="1">
                <a:latin typeface="ArialMT"/>
              </a:rPr>
              <a:t>Clerk</a:t>
            </a:r>
            <a:endParaRPr lang="fr-FR" sz="1800" b="0" i="0" u="none" strike="noStrike" baseline="0" dirty="0">
              <a:latin typeface="ArialMT"/>
            </a:endParaRPr>
          </a:p>
          <a:p>
            <a:pPr algn="l"/>
            <a:endParaRPr lang="fr-FR" sz="1800" b="0" i="0" u="none" strike="noStrike" baseline="0" dirty="0">
              <a:latin typeface="ArialMT"/>
            </a:endParaRPr>
          </a:p>
          <a:p>
            <a:pPr algn="l"/>
            <a:endParaRPr lang="fr-FR" sz="1800" b="0" i="0" u="none" strike="noStrike" baseline="0" dirty="0">
              <a:latin typeface="ArialMT"/>
            </a:endParaRPr>
          </a:p>
          <a:p>
            <a:pPr algn="l"/>
            <a:r>
              <a:rPr lang="fr-FR" sz="1800" b="0" i="0" u="none" strike="noStrike" baseline="0" dirty="0">
                <a:latin typeface="ArialMT"/>
              </a:rPr>
              <a:t>Physical </a:t>
            </a:r>
            <a:r>
              <a:rPr lang="fr-FR" sz="1800" b="0" i="0" u="none" strike="noStrike" baseline="0" dirty="0" err="1">
                <a:latin typeface="ArialMT"/>
              </a:rPr>
              <a:t>therapist</a:t>
            </a:r>
            <a:endParaRPr lang="fr-FR" sz="1800" b="0" i="0" u="none" strike="noStrike" baseline="0" dirty="0">
              <a:latin typeface="ArialMT"/>
            </a:endParaRPr>
          </a:p>
          <a:p>
            <a:pPr algn="l"/>
            <a:r>
              <a:rPr lang="fr-FR" sz="1800" b="0" i="0" u="none" strike="noStrike" baseline="0" dirty="0" err="1">
                <a:latin typeface="ArialMT"/>
              </a:rPr>
              <a:t>Firefighter</a:t>
            </a:r>
            <a:endParaRPr lang="fr-FR" sz="1800" b="0" i="0" u="none" strike="noStrike" baseline="0" dirty="0">
              <a:latin typeface="ArialMT"/>
            </a:endParaRPr>
          </a:p>
          <a:p>
            <a:pPr algn="l"/>
            <a:r>
              <a:rPr lang="fr-FR" sz="1800" b="0" i="0" u="none" strike="noStrike" baseline="0" dirty="0">
                <a:latin typeface="ArialMT"/>
              </a:rPr>
              <a:t>Teacher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t>Quality</a:t>
            </a:r>
            <a:r>
              <a:rPr lang="fr-FR" b="1" dirty="0"/>
              <a:t> Assurance </a:t>
            </a:r>
            <a:r>
              <a:rPr lang="fr-FR" b="1" dirty="0" err="1"/>
              <a:t>Analyst</a:t>
            </a:r>
            <a:endParaRPr lang="fr-FR" b="1" dirty="0"/>
          </a:p>
          <a:p>
            <a:pPr algn="l"/>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29</a:t>
            </a:fld>
            <a:endParaRPr lang="en-GB"/>
          </a:p>
        </p:txBody>
      </p:sp>
    </p:spTree>
    <p:extLst>
      <p:ext uri="{BB962C8B-B14F-4D97-AF65-F5344CB8AC3E}">
        <p14:creationId xmlns:p14="http://schemas.microsoft.com/office/powerpoint/2010/main" val="86481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3B4097-7451-9E40-8415-E8CDAC001F6C}" type="slidenum">
              <a:rPr lang="en-US" smtClean="0"/>
              <a:t>3</a:t>
            </a:fld>
            <a:endParaRPr lang="en-US"/>
          </a:p>
        </p:txBody>
      </p:sp>
    </p:spTree>
    <p:extLst>
      <p:ext uri="{BB962C8B-B14F-4D97-AF65-F5344CB8AC3E}">
        <p14:creationId xmlns:p14="http://schemas.microsoft.com/office/powerpoint/2010/main" val="339526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Utility in Y, time in X, </a:t>
            </a:r>
          </a:p>
          <a:p>
            <a:r>
              <a:rPr lang="fr-FR" dirty="0"/>
              <a:t>Peak end </a:t>
            </a:r>
            <a:r>
              <a:rPr lang="fr-FR" dirty="0" err="1"/>
              <a:t>rule</a:t>
            </a:r>
            <a:r>
              <a:rPr lang="fr-FR" dirty="0"/>
              <a:t> – A &gt; B</a:t>
            </a:r>
          </a:p>
          <a:p>
            <a:r>
              <a:rPr lang="fr-FR" dirty="0" err="1"/>
              <a:t>However</a:t>
            </a:r>
            <a:r>
              <a:rPr lang="fr-FR" dirty="0"/>
              <a:t>, B has more utility (the area </a:t>
            </a:r>
            <a:r>
              <a:rPr lang="fr-FR" dirty="0" err="1"/>
              <a:t>is</a:t>
            </a:r>
            <a:r>
              <a:rPr lang="fr-FR" dirty="0"/>
              <a:t> </a:t>
            </a:r>
            <a:r>
              <a:rPr lang="fr-FR" dirty="0" err="1"/>
              <a:t>higher</a:t>
            </a:r>
            <a:r>
              <a:rPr lang="fr-FR" dirty="0"/>
              <a:t>) -&gt; duration </a:t>
            </a:r>
            <a:r>
              <a:rPr lang="fr-FR" dirty="0" err="1"/>
              <a:t>neglect</a:t>
            </a:r>
            <a:endParaRPr lang="fr-FR" dirty="0"/>
          </a:p>
          <a:p>
            <a:r>
              <a:rPr lang="fr-FR" dirty="0"/>
              <a:t>The </a:t>
            </a:r>
            <a:r>
              <a:rPr lang="fr-FR" dirty="0" err="1"/>
              <a:t>lenght</a:t>
            </a:r>
            <a:r>
              <a:rPr lang="fr-FR" dirty="0"/>
              <a:t> of the </a:t>
            </a:r>
            <a:r>
              <a:rPr lang="fr-FR" dirty="0" err="1"/>
              <a:t>episode</a:t>
            </a:r>
            <a:r>
              <a:rPr lang="fr-FR" dirty="0"/>
              <a:t> </a:t>
            </a:r>
            <a:r>
              <a:rPr lang="fr-FR" dirty="0" err="1"/>
              <a:t>is</a:t>
            </a:r>
            <a:r>
              <a:rPr lang="fr-FR" dirty="0"/>
              <a:t> not important</a:t>
            </a:r>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6</a:t>
            </a:fld>
            <a:endParaRPr lang="en-GB"/>
          </a:p>
        </p:txBody>
      </p:sp>
    </p:spTree>
    <p:extLst>
      <p:ext uri="{BB962C8B-B14F-4D97-AF65-F5344CB8AC3E}">
        <p14:creationId xmlns:p14="http://schemas.microsoft.com/office/powerpoint/2010/main" val="259124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 relation between </a:t>
            </a:r>
            <a:r>
              <a:rPr lang="fr-FR" dirty="0" err="1"/>
              <a:t>retrospective</a:t>
            </a:r>
            <a:r>
              <a:rPr lang="fr-FR" dirty="0"/>
              <a:t> </a:t>
            </a:r>
            <a:r>
              <a:rPr lang="fr-FR" dirty="0" err="1"/>
              <a:t>assessment</a:t>
            </a:r>
            <a:r>
              <a:rPr lang="fr-FR" dirty="0"/>
              <a:t> and duration : duration </a:t>
            </a:r>
            <a:r>
              <a:rPr lang="fr-FR" dirty="0" err="1"/>
              <a:t>neglect</a:t>
            </a:r>
            <a:endParaRPr lang="fr-FR" dirty="0"/>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 model included only Peak Pain and End Pain as predictors. The comprehensive model included four additional predictors: Total Pain, Average Pain, Initial Pain, and Duration. The improvement in accuracy obtained by including the additional variables was small, and in several cases not statistically significant (Table III). In no case was the marginal improvement in accuracy related to measurement of Total Pain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16</a:t>
            </a:fld>
            <a:endParaRPr lang="en-GB"/>
          </a:p>
        </p:txBody>
      </p:sp>
    </p:spTree>
    <p:extLst>
      <p:ext uri="{BB962C8B-B14F-4D97-AF65-F5344CB8AC3E}">
        <p14:creationId xmlns:p14="http://schemas.microsoft.com/office/powerpoint/2010/main" val="357491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sz="1800" b="0" i="0" u="none" strike="noStrike" baseline="0" dirty="0">
                <a:latin typeface="TimesNewRomanPSMT"/>
              </a:rPr>
              <a:t>Given that the episode represented by a solid line has higher peak utility than the</a:t>
            </a:r>
          </a:p>
          <a:p>
            <a:pPr algn="l"/>
            <a:r>
              <a:rPr lang="en-US" sz="1800" b="0" i="0" u="none" strike="noStrike" baseline="0" dirty="0">
                <a:latin typeface="TimesNewRomanPSMT"/>
              </a:rPr>
              <a:t>episode represented by a dashed line, and that the two have the same end utility, the person would</a:t>
            </a:r>
          </a:p>
          <a:p>
            <a:pPr algn="l"/>
            <a:r>
              <a:rPr lang="en-US" sz="1800" b="0" i="0" u="none" strike="noStrike" baseline="0" dirty="0">
                <a:latin typeface="TimesNewRomanPSMT"/>
              </a:rPr>
              <a:t>favor the former over the latter.</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17</a:t>
            </a:fld>
            <a:endParaRPr lang="en-GB"/>
          </a:p>
        </p:txBody>
      </p:sp>
    </p:spTree>
    <p:extLst>
      <p:ext uri="{BB962C8B-B14F-4D97-AF65-F5344CB8AC3E}">
        <p14:creationId xmlns:p14="http://schemas.microsoft.com/office/powerpoint/2010/main" val="20348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sz="1800" b="0" i="0" u="none" strike="noStrike" baseline="0" dirty="0">
                <a:latin typeface="TimesNewRomanPSMT"/>
              </a:rPr>
              <a:t>The peak–end rule can perhaps explain why people keep having children,</a:t>
            </a:r>
          </a:p>
          <a:p>
            <a:pPr algn="l"/>
            <a:r>
              <a:rPr lang="en-US" sz="1800" b="0" i="0" u="none" strike="noStrike" baseline="0" dirty="0">
                <a:latin typeface="TimesNewRomanPSMT"/>
              </a:rPr>
              <a:t>even though systematic data suggest that parents are on the average less</a:t>
            </a:r>
          </a:p>
          <a:p>
            <a:pPr algn="l"/>
            <a:r>
              <a:rPr lang="en-US" sz="1800" b="0" i="0" u="none" strike="noStrike" baseline="0" dirty="0">
                <a:latin typeface="TimesNewRomanPSMT"/>
              </a:rPr>
              <a:t>happy than non-parents, and that parents on the average are less happy</a:t>
            </a:r>
          </a:p>
          <a:p>
            <a:pPr algn="l"/>
            <a:r>
              <a:rPr lang="en-US" sz="1800" b="0" i="0" u="none" strike="noStrike" baseline="0" dirty="0">
                <a:latin typeface="TimesNewRomanPSMT"/>
              </a:rPr>
              <a:t>when taking care of their children than when they are engaged in many</a:t>
            </a:r>
          </a:p>
          <a:p>
            <a:pPr algn="l"/>
            <a:r>
              <a:rPr lang="en-US" sz="1800" b="0" i="0" u="none" strike="noStrike" baseline="0" dirty="0">
                <a:latin typeface="TimesNewRomanPSMT"/>
              </a:rPr>
              <a:t>other activities. As long as the most intense joy generated by children</a:t>
            </a:r>
          </a:p>
          <a:p>
            <a:pPr algn="l"/>
            <a:r>
              <a:rPr lang="en-US" sz="1800" b="0" i="0" u="none" strike="noStrike" baseline="0" dirty="0">
                <a:latin typeface="TimesNewRomanPSMT"/>
              </a:rPr>
              <a:t>exceeds the most intense joy from other sources, and holding end</a:t>
            </a:r>
          </a:p>
          <a:p>
            <a:pPr algn="l"/>
            <a:r>
              <a:rPr lang="en-US" sz="1800" b="0" i="0" u="none" strike="noStrike" baseline="0" dirty="0">
                <a:latin typeface="TimesNewRomanPSMT"/>
              </a:rPr>
              <a:t>experience constant, people will rank having children above other</a:t>
            </a:r>
          </a:p>
          <a:p>
            <a:pPr algn="l"/>
            <a:r>
              <a:rPr lang="en-US" sz="1800" b="0" i="0" u="none" strike="noStrike" baseline="0" dirty="0">
                <a:latin typeface="TimesNewRomanPSMT"/>
              </a:rPr>
              <a:t>experiences. Duration neglect entails that long sleepless nights and the like</a:t>
            </a:r>
          </a:p>
          <a:p>
            <a:pPr algn="l"/>
            <a:r>
              <a:rPr lang="en-US" sz="1800" b="0" i="0" u="none" strike="noStrike" baseline="0" dirty="0">
                <a:latin typeface="TimesNewRomanPSMT"/>
              </a:rPr>
              <a:t>will be relatively unimportant in the final analysis.</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18</a:t>
            </a:fld>
            <a:endParaRPr lang="en-GB"/>
          </a:p>
        </p:txBody>
      </p:sp>
    </p:spTree>
    <p:extLst>
      <p:ext uri="{BB962C8B-B14F-4D97-AF65-F5344CB8AC3E}">
        <p14:creationId xmlns:p14="http://schemas.microsoft.com/office/powerpoint/2010/main" val="161202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19</a:t>
            </a:fld>
            <a:endParaRPr lang="en-GB"/>
          </a:p>
        </p:txBody>
      </p:sp>
    </p:spTree>
    <p:extLst>
      <p:ext uri="{BB962C8B-B14F-4D97-AF65-F5344CB8AC3E}">
        <p14:creationId xmlns:p14="http://schemas.microsoft.com/office/powerpoint/2010/main" val="52906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20</a:t>
            </a:fld>
            <a:endParaRPr lang="en-GB"/>
          </a:p>
        </p:txBody>
      </p:sp>
    </p:spTree>
    <p:extLst>
      <p:ext uri="{BB962C8B-B14F-4D97-AF65-F5344CB8AC3E}">
        <p14:creationId xmlns:p14="http://schemas.microsoft.com/office/powerpoint/2010/main" val="1185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sz="1800" b="0" i="0" u="none" strike="noStrike" baseline="0" dirty="0">
                <a:latin typeface="TimesNewRomanPSMT"/>
              </a:rPr>
              <a:t>When </a:t>
            </a:r>
            <a:r>
              <a:rPr lang="fr-FR" sz="1800" b="0" i="0" u="none" strike="noStrike" baseline="0" dirty="0" err="1">
                <a:latin typeface="TimesNewRomanPSMT"/>
              </a:rPr>
              <a:t>we</a:t>
            </a:r>
            <a:r>
              <a:rPr lang="fr-FR" sz="1800" b="0" i="0" u="none" strike="noStrike" baseline="0" dirty="0">
                <a:latin typeface="TimesNewRomanPSMT"/>
              </a:rPr>
              <a:t> go </a:t>
            </a:r>
            <a:r>
              <a:rPr lang="fr-FR" sz="1800" b="0" i="0" u="none" strike="noStrike" baseline="0" dirty="0" err="1">
                <a:latin typeface="TimesNewRomanPSMT"/>
              </a:rPr>
              <a:t>grocery</a:t>
            </a:r>
            <a:r>
              <a:rPr lang="fr-FR" sz="1800" b="0" i="0" u="none" strike="noStrike" baseline="0" dirty="0">
                <a:latin typeface="TimesNewRomanPSMT"/>
              </a:rPr>
              <a:t> </a:t>
            </a:r>
            <a:r>
              <a:rPr lang="en-US" sz="1800" b="0" i="0" u="none" strike="noStrike" baseline="0" dirty="0">
                <a:latin typeface="TimesNewRomanPSMT"/>
              </a:rPr>
              <a:t>shopping, we need to be mindful not only of the preferences we have when doing the shopping, but of the preferences that we will have when it is</a:t>
            </a:r>
          </a:p>
          <a:p>
            <a:pPr algn="l"/>
            <a:r>
              <a:rPr lang="en-US" sz="1800" b="0" i="0" u="none" strike="noStrike" baseline="0" dirty="0">
                <a:latin typeface="TimesNewRomanPSMT"/>
              </a:rPr>
              <a:t>time to prepare and eat the food.</a:t>
            </a:r>
          </a:p>
          <a:p>
            <a:pPr algn="l"/>
            <a:r>
              <a:rPr lang="en-US" sz="1800" b="0" i="0" u="none" strike="noStrike" baseline="0" dirty="0">
                <a:latin typeface="TimesNewRomanPSMT"/>
              </a:rPr>
              <a:t>When we choose a course of study, we have to consider the desires we will have while pursuing the degree, but also those we will have on the job for the rest of our careers. When we</a:t>
            </a:r>
          </a:p>
          <a:p>
            <a:pPr algn="l"/>
            <a:r>
              <a:rPr lang="en-US" sz="1800" b="0" i="0" u="none" strike="noStrike" baseline="0" dirty="0">
                <a:latin typeface="TimesNewRomanPSMT"/>
              </a:rPr>
              <a:t>deliberate about whether to form a family and have children, we cannot ignore the preferences we will have 20, 40, or 60 years hence. And if we are time inconsistent and sophisticated about it, we have to anticipate how our preferences will change over time</a:t>
            </a:r>
          </a:p>
          <a:p>
            <a:pPr algn="l"/>
            <a:r>
              <a:rPr lang="en-US" sz="1800" b="0" i="0" u="none" strike="noStrike" baseline="0" dirty="0">
                <a:latin typeface="TimesNewRomanPSMT"/>
              </a:rPr>
              <a:t>As it turns out, people are not very good at predicting their future </a:t>
            </a:r>
            <a:r>
              <a:rPr lang="fr-FR" sz="1800" b="0" i="0" u="none" strike="noStrike" baseline="0" dirty="0" err="1">
                <a:latin typeface="TimesNewRomanPSMT"/>
              </a:rPr>
              <a:t>preferences</a:t>
            </a:r>
            <a:r>
              <a:rPr lang="fr-FR" sz="1800" b="0" i="0" u="none" strike="noStrike" baseline="0" dirty="0">
                <a:latin typeface="TimesNewRomanPSMT"/>
              </a:rPr>
              <a:t>.</a:t>
            </a:r>
            <a:endParaRPr lang="fr-FR" dirty="0"/>
          </a:p>
        </p:txBody>
      </p:sp>
      <p:sp>
        <p:nvSpPr>
          <p:cNvPr id="4" name="Espace réservé du numéro de diapositive 3"/>
          <p:cNvSpPr>
            <a:spLocks noGrp="1"/>
          </p:cNvSpPr>
          <p:nvPr>
            <p:ph type="sldNum" sz="quarter" idx="5"/>
          </p:nvPr>
        </p:nvSpPr>
        <p:spPr/>
        <p:txBody>
          <a:bodyPr/>
          <a:lstStyle/>
          <a:p>
            <a:fld id="{1EA1B194-7A18-410E-928C-AEBC41DA4BED}" type="slidenum">
              <a:rPr lang="en-GB" smtClean="0"/>
              <a:t>21</a:t>
            </a:fld>
            <a:endParaRPr lang="en-GB"/>
          </a:p>
        </p:txBody>
      </p:sp>
    </p:spTree>
    <p:extLst>
      <p:ext uri="{BB962C8B-B14F-4D97-AF65-F5344CB8AC3E}">
        <p14:creationId xmlns:p14="http://schemas.microsoft.com/office/powerpoint/2010/main" val="1167911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6ABB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680672" y="548001"/>
            <a:ext cx="4032457" cy="5785147"/>
          </a:xfrm>
          <a:prstGeom prst="rect">
            <a:avLst/>
          </a:prstGeom>
          <a:effectLst>
            <a:outerShdw blurRad="50800" dist="38100" dir="8100000" algn="tr" rotWithShape="0">
              <a:prstClr val="black">
                <a:alpha val="40000"/>
              </a:prstClr>
            </a:outerShdw>
          </a:effectLst>
        </p:spPr>
      </p:pic>
      <p:sp>
        <p:nvSpPr>
          <p:cNvPr id="11" name="Footer Placeholder 2"/>
          <p:cNvSpPr txBox="1">
            <a:spLocks/>
          </p:cNvSpPr>
          <p:nvPr userDrawn="1"/>
        </p:nvSpPr>
        <p:spPr>
          <a:xfrm>
            <a:off x="-1" y="6425803"/>
            <a:ext cx="9144001" cy="365125"/>
          </a:xfrm>
          <a:prstGeom prst="rect">
            <a:avLst/>
          </a:prstGeom>
          <a:solidFill>
            <a:schemeClr val="bg1"/>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b="1" dirty="0">
                <a:solidFill>
                  <a:srgbClr val="07518A"/>
                </a:solidFill>
              </a:rPr>
              <a:t>© Macmillan International Higher Education, 2021</a:t>
            </a:r>
          </a:p>
        </p:txBody>
      </p:sp>
      <p:sp>
        <p:nvSpPr>
          <p:cNvPr id="3" name="TextBox 2"/>
          <p:cNvSpPr txBox="1"/>
          <p:nvPr userDrawn="1"/>
        </p:nvSpPr>
        <p:spPr>
          <a:xfrm>
            <a:off x="4913745" y="548001"/>
            <a:ext cx="4017819" cy="1015663"/>
          </a:xfrm>
          <a:prstGeom prst="rect">
            <a:avLst/>
          </a:prstGeom>
          <a:noFill/>
        </p:spPr>
        <p:txBody>
          <a:bodyPr wrap="square" rtlCol="0">
            <a:spAutoFit/>
          </a:bodyPr>
          <a:lstStyle/>
          <a:p>
            <a:r>
              <a:rPr lang="en-GB" sz="6000" b="1" dirty="0">
                <a:solidFill>
                  <a:schemeClr val="bg1"/>
                </a:solidFill>
              </a:rPr>
              <a:t>Chapter 9</a:t>
            </a:r>
          </a:p>
        </p:txBody>
      </p:sp>
      <p:sp>
        <p:nvSpPr>
          <p:cNvPr id="4" name="TextBox 3"/>
          <p:cNvSpPr txBox="1"/>
          <p:nvPr userDrawn="1"/>
        </p:nvSpPr>
        <p:spPr>
          <a:xfrm>
            <a:off x="4959927" y="2392218"/>
            <a:ext cx="3925455" cy="1446550"/>
          </a:xfrm>
          <a:prstGeom prst="rect">
            <a:avLst/>
          </a:prstGeom>
          <a:noFill/>
        </p:spPr>
        <p:txBody>
          <a:bodyPr wrap="square" rtlCol="0">
            <a:spAutoFit/>
          </a:bodyPr>
          <a:lstStyle/>
          <a:p>
            <a:r>
              <a:rPr lang="en-GB" sz="4400" b="1" dirty="0">
                <a:solidFill>
                  <a:srgbClr val="07518A"/>
                </a:solidFill>
              </a:rPr>
              <a:t>Intertemporal Choice</a:t>
            </a:r>
          </a:p>
        </p:txBody>
      </p:sp>
    </p:spTree>
    <p:extLst>
      <p:ext uri="{BB962C8B-B14F-4D97-AF65-F5344CB8AC3E}">
        <p14:creationId xmlns:p14="http://schemas.microsoft.com/office/powerpoint/2010/main" val="247756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A0FE0-4721-4A3A-9152-4C4730DE506E}" type="datetime1">
              <a:rPr lang="en-GB" smtClean="0"/>
              <a:t>21/03/2024</a:t>
            </a:fld>
            <a:endParaRPr lang="en-GB"/>
          </a:p>
        </p:txBody>
      </p:sp>
      <p:sp>
        <p:nvSpPr>
          <p:cNvPr id="5" name="Footer Placeholder 4"/>
          <p:cNvSpPr>
            <a:spLocks noGrp="1"/>
          </p:cNvSpPr>
          <p:nvPr>
            <p:ph type="ftr" sz="quarter" idx="11"/>
          </p:nvPr>
        </p:nvSpPr>
        <p:spPr/>
        <p:txBody>
          <a:bodyPr/>
          <a:lstStyle/>
          <a:p>
            <a:r>
              <a:rPr lang="en-GB"/>
              <a:t>Angner – A Course in Behavioral Economics (3rd Edition)                             Macmillan International Higher Education</a:t>
            </a:r>
          </a:p>
        </p:txBody>
      </p:sp>
      <p:sp>
        <p:nvSpPr>
          <p:cNvPr id="6" name="Slide Number Placeholder 5"/>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356139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EB771-7D8B-4649-AAA6-F5B9EEC12231}" type="datetime1">
              <a:rPr lang="en-GB" smtClean="0"/>
              <a:t>21/03/2024</a:t>
            </a:fld>
            <a:endParaRPr lang="en-GB"/>
          </a:p>
        </p:txBody>
      </p:sp>
      <p:sp>
        <p:nvSpPr>
          <p:cNvPr id="5" name="Footer Placeholder 4"/>
          <p:cNvSpPr>
            <a:spLocks noGrp="1"/>
          </p:cNvSpPr>
          <p:nvPr>
            <p:ph type="ftr" sz="quarter" idx="11"/>
          </p:nvPr>
        </p:nvSpPr>
        <p:spPr/>
        <p:txBody>
          <a:bodyPr/>
          <a:lstStyle/>
          <a:p>
            <a:r>
              <a:rPr lang="en-GB"/>
              <a:t>Angner – A Course in Behavioral Economics (3rd Edition)                             Macmillan International Higher Education</a:t>
            </a:r>
          </a:p>
        </p:txBody>
      </p:sp>
      <p:sp>
        <p:nvSpPr>
          <p:cNvPr id="6" name="Slide Number Placeholder 5"/>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2140344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CD71-9676-D4CB-77AB-6F29B8B397E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CY"/>
          </a:p>
        </p:txBody>
      </p:sp>
      <p:sp>
        <p:nvSpPr>
          <p:cNvPr id="3" name="Subtitle 2">
            <a:extLst>
              <a:ext uri="{FF2B5EF4-FFF2-40B4-BE49-F238E27FC236}">
                <a16:creationId xmlns:a16="http://schemas.microsoft.com/office/drawing/2014/main" id="{E8342289-2F26-BB80-5C05-E03FEEFF951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A528194-00F2-DC24-5884-57D98B9888BE}"/>
              </a:ext>
            </a:extLst>
          </p:cNvPr>
          <p:cNvSpPr>
            <a:spLocks noGrp="1"/>
          </p:cNvSpPr>
          <p:nvPr>
            <p:ph type="dt" sz="half" idx="10"/>
          </p:nvPr>
        </p:nvSpPr>
        <p:spPr/>
        <p:txBody>
          <a:bodyPr/>
          <a:lstStyle/>
          <a:p>
            <a:fld id="{DD11D513-EA95-704D-BA04-74D2231EF091}" type="datetimeFigureOut">
              <a:rPr lang="en-CY" smtClean="0"/>
              <a:t>03/21/2024</a:t>
            </a:fld>
            <a:endParaRPr lang="en-CY"/>
          </a:p>
        </p:txBody>
      </p:sp>
      <p:sp>
        <p:nvSpPr>
          <p:cNvPr id="5" name="Footer Placeholder 4">
            <a:extLst>
              <a:ext uri="{FF2B5EF4-FFF2-40B4-BE49-F238E27FC236}">
                <a16:creationId xmlns:a16="http://schemas.microsoft.com/office/drawing/2014/main" id="{A05889D1-F11E-E126-A54B-145E28CC414A}"/>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5B4EF4A-1307-7DD9-90C6-06159492F03F}"/>
              </a:ext>
            </a:extLst>
          </p:cNvPr>
          <p:cNvSpPr>
            <a:spLocks noGrp="1"/>
          </p:cNvSpPr>
          <p:nvPr>
            <p:ph type="sldNum" sz="quarter" idx="12"/>
          </p:nvPr>
        </p:nvSpPr>
        <p:spPr/>
        <p:txBody>
          <a:bodyPr/>
          <a:lstStyle/>
          <a:p>
            <a:fld id="{198AE3E2-D9A8-AC4C-A523-5FE2A9F53A30}" type="slidenum">
              <a:rPr lang="en-CY" smtClean="0"/>
              <a:t>‹N°›</a:t>
            </a:fld>
            <a:endParaRPr lang="en-CY"/>
          </a:p>
        </p:txBody>
      </p:sp>
    </p:spTree>
    <p:extLst>
      <p:ext uri="{BB962C8B-B14F-4D97-AF65-F5344CB8AC3E}">
        <p14:creationId xmlns:p14="http://schemas.microsoft.com/office/powerpoint/2010/main" val="15889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365126"/>
            <a:ext cx="9144001" cy="1325563"/>
          </a:xfrm>
          <a:solidFill>
            <a:srgbClr val="F6ABB2"/>
          </a:solidFill>
        </p:spPr>
        <p:txBody>
          <a:bodyPr/>
          <a:lstStyle>
            <a:lvl1pPr>
              <a:defRPr b="1">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
          <p:cNvSpPr>
            <a:spLocks noGrp="1"/>
          </p:cNvSpPr>
          <p:nvPr>
            <p:ph type="ftr" sz="quarter" idx="11"/>
          </p:nvPr>
        </p:nvSpPr>
        <p:spPr>
          <a:xfrm>
            <a:off x="-1" y="6356355"/>
            <a:ext cx="9144001" cy="365125"/>
          </a:xfrm>
          <a:solidFill>
            <a:srgbClr val="07518A"/>
          </a:solidFill>
        </p:spPr>
        <p:txBody>
          <a:bodyPr/>
          <a:lstStyle>
            <a:lvl1pPr>
              <a:defRPr b="1">
                <a:solidFill>
                  <a:schemeClr val="bg1"/>
                </a:solidFill>
              </a:defRPr>
            </a:lvl1pPr>
          </a:lstStyle>
          <a:p>
            <a:pPr algn="l"/>
            <a:r>
              <a:rPr lang="en-GB" dirty="0" err="1"/>
              <a:t>Angner</a:t>
            </a:r>
            <a:r>
              <a:rPr lang="en-GB" dirty="0"/>
              <a:t> – A Course in </a:t>
            </a:r>
            <a:r>
              <a:rPr lang="en-GB" dirty="0" err="1"/>
              <a:t>Behavioral</a:t>
            </a:r>
            <a:r>
              <a:rPr lang="en-GB" dirty="0"/>
              <a:t> Economics (3</a:t>
            </a:r>
            <a:r>
              <a:rPr lang="en-GB" baseline="30000" dirty="0"/>
              <a:t>rd</a:t>
            </a:r>
            <a:r>
              <a:rPr lang="en-GB" dirty="0"/>
              <a:t> Edition)     				                    Macmillan International Higher Education</a:t>
            </a:r>
          </a:p>
        </p:txBody>
      </p:sp>
    </p:spTree>
    <p:extLst>
      <p:ext uri="{BB962C8B-B14F-4D97-AF65-F5344CB8AC3E}">
        <p14:creationId xmlns:p14="http://schemas.microsoft.com/office/powerpoint/2010/main" val="37926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2BA3A1-DDB3-48B2-820C-2D20A0EF21C6}" type="datetime1">
              <a:rPr lang="en-GB" smtClean="0"/>
              <a:t>21/03/2024</a:t>
            </a:fld>
            <a:endParaRPr lang="en-GB"/>
          </a:p>
        </p:txBody>
      </p:sp>
      <p:sp>
        <p:nvSpPr>
          <p:cNvPr id="5" name="Footer Placeholder 4"/>
          <p:cNvSpPr>
            <a:spLocks noGrp="1"/>
          </p:cNvSpPr>
          <p:nvPr>
            <p:ph type="ftr" sz="quarter" idx="11"/>
          </p:nvPr>
        </p:nvSpPr>
        <p:spPr/>
        <p:txBody>
          <a:bodyPr/>
          <a:lstStyle/>
          <a:p>
            <a:r>
              <a:rPr lang="en-GB"/>
              <a:t>Angner – A Course in Behavioral Economics (3rd Edition)                             Macmillan International Higher Education</a:t>
            </a:r>
          </a:p>
        </p:txBody>
      </p:sp>
      <p:sp>
        <p:nvSpPr>
          <p:cNvPr id="6" name="Slide Number Placeholder 5"/>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1342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6619D-0D41-4863-AD04-04EB8379C0F5}" type="datetime1">
              <a:rPr lang="en-GB" smtClean="0"/>
              <a:t>21/03/2024</a:t>
            </a:fld>
            <a:endParaRPr lang="en-GB"/>
          </a:p>
        </p:txBody>
      </p:sp>
      <p:sp>
        <p:nvSpPr>
          <p:cNvPr id="6" name="Footer Placeholder 5"/>
          <p:cNvSpPr>
            <a:spLocks noGrp="1"/>
          </p:cNvSpPr>
          <p:nvPr>
            <p:ph type="ftr" sz="quarter" idx="11"/>
          </p:nvPr>
        </p:nvSpPr>
        <p:spPr/>
        <p:txBody>
          <a:bodyPr/>
          <a:lstStyle/>
          <a:p>
            <a:r>
              <a:rPr lang="en-GB"/>
              <a:t>Angner – A Course in Behavioral Economics (3rd Edition)                             Macmillan International Higher Education</a:t>
            </a:r>
          </a:p>
        </p:txBody>
      </p:sp>
      <p:sp>
        <p:nvSpPr>
          <p:cNvPr id="7" name="Slide Number Placeholder 6"/>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240569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9BCDD-DFF6-4862-BFD8-8C4DC8EF2BF4}" type="datetime1">
              <a:rPr lang="en-GB" smtClean="0"/>
              <a:t>21/03/2024</a:t>
            </a:fld>
            <a:endParaRPr lang="en-GB"/>
          </a:p>
        </p:txBody>
      </p:sp>
      <p:sp>
        <p:nvSpPr>
          <p:cNvPr id="8" name="Footer Placeholder 7"/>
          <p:cNvSpPr>
            <a:spLocks noGrp="1"/>
          </p:cNvSpPr>
          <p:nvPr>
            <p:ph type="ftr" sz="quarter" idx="11"/>
          </p:nvPr>
        </p:nvSpPr>
        <p:spPr/>
        <p:txBody>
          <a:bodyPr/>
          <a:lstStyle/>
          <a:p>
            <a:r>
              <a:rPr lang="en-GB"/>
              <a:t>Angner – A Course in Behavioral Economics (3rd Edition)                             Macmillan International Higher Education</a:t>
            </a:r>
          </a:p>
        </p:txBody>
      </p:sp>
      <p:sp>
        <p:nvSpPr>
          <p:cNvPr id="9" name="Slide Number Placeholder 8"/>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236655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B5099C-FD98-41F2-8352-F4410D851669}" type="datetime1">
              <a:rPr lang="en-GB" smtClean="0"/>
              <a:t>21/03/2024</a:t>
            </a:fld>
            <a:endParaRPr lang="en-GB"/>
          </a:p>
        </p:txBody>
      </p:sp>
      <p:sp>
        <p:nvSpPr>
          <p:cNvPr id="4" name="Footer Placeholder 3"/>
          <p:cNvSpPr>
            <a:spLocks noGrp="1"/>
          </p:cNvSpPr>
          <p:nvPr>
            <p:ph type="ftr" sz="quarter" idx="11"/>
          </p:nvPr>
        </p:nvSpPr>
        <p:spPr/>
        <p:txBody>
          <a:bodyPr/>
          <a:lstStyle/>
          <a:p>
            <a:r>
              <a:rPr lang="en-GB"/>
              <a:t>Angner – A Course in Behavioral Economics (3rd Edition)                             Macmillan International Higher Education</a:t>
            </a:r>
          </a:p>
        </p:txBody>
      </p:sp>
      <p:sp>
        <p:nvSpPr>
          <p:cNvPr id="5" name="Slide Number Placeholder 4"/>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416934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DB180-D36F-41C5-A226-A1D1289C264F}" type="datetime1">
              <a:rPr lang="en-GB" smtClean="0"/>
              <a:t>21/03/2024</a:t>
            </a:fld>
            <a:endParaRPr lang="en-GB"/>
          </a:p>
        </p:txBody>
      </p:sp>
      <p:sp>
        <p:nvSpPr>
          <p:cNvPr id="3" name="Footer Placeholder 2"/>
          <p:cNvSpPr>
            <a:spLocks noGrp="1"/>
          </p:cNvSpPr>
          <p:nvPr>
            <p:ph type="ftr" sz="quarter" idx="11"/>
          </p:nvPr>
        </p:nvSpPr>
        <p:spPr/>
        <p:txBody>
          <a:bodyPr/>
          <a:lstStyle/>
          <a:p>
            <a:r>
              <a:rPr lang="en-GB"/>
              <a:t>Angner – A Course in Behavioral Economics (3rd Edition)                             Macmillan International Higher Education</a:t>
            </a:r>
          </a:p>
        </p:txBody>
      </p:sp>
      <p:sp>
        <p:nvSpPr>
          <p:cNvPr id="4" name="Slide Number Placeholder 3"/>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385468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3721D9-E440-428A-B66C-815D21A1623D}" type="datetime1">
              <a:rPr lang="en-GB" smtClean="0"/>
              <a:t>21/03/2024</a:t>
            </a:fld>
            <a:endParaRPr lang="en-GB"/>
          </a:p>
        </p:txBody>
      </p:sp>
      <p:sp>
        <p:nvSpPr>
          <p:cNvPr id="6" name="Footer Placeholder 5"/>
          <p:cNvSpPr>
            <a:spLocks noGrp="1"/>
          </p:cNvSpPr>
          <p:nvPr>
            <p:ph type="ftr" sz="quarter" idx="11"/>
          </p:nvPr>
        </p:nvSpPr>
        <p:spPr/>
        <p:txBody>
          <a:bodyPr/>
          <a:lstStyle/>
          <a:p>
            <a:r>
              <a:rPr lang="en-GB"/>
              <a:t>Angner – A Course in Behavioral Economics (3rd Edition)                             Macmillan International Higher Education</a:t>
            </a:r>
          </a:p>
        </p:txBody>
      </p:sp>
      <p:sp>
        <p:nvSpPr>
          <p:cNvPr id="7" name="Slide Number Placeholder 6"/>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176599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1114EB-A15C-4D75-B9B8-961323419DF3}" type="datetime1">
              <a:rPr lang="en-GB" smtClean="0"/>
              <a:t>21/03/2024</a:t>
            </a:fld>
            <a:endParaRPr lang="en-GB"/>
          </a:p>
        </p:txBody>
      </p:sp>
      <p:sp>
        <p:nvSpPr>
          <p:cNvPr id="6" name="Footer Placeholder 5"/>
          <p:cNvSpPr>
            <a:spLocks noGrp="1"/>
          </p:cNvSpPr>
          <p:nvPr>
            <p:ph type="ftr" sz="quarter" idx="11"/>
          </p:nvPr>
        </p:nvSpPr>
        <p:spPr/>
        <p:txBody>
          <a:bodyPr/>
          <a:lstStyle/>
          <a:p>
            <a:r>
              <a:rPr lang="en-GB"/>
              <a:t>Angner – A Course in Behavioral Economics (3rd Edition)                             Macmillan International Higher Education</a:t>
            </a:r>
          </a:p>
        </p:txBody>
      </p:sp>
      <p:sp>
        <p:nvSpPr>
          <p:cNvPr id="7" name="Slide Number Placeholder 6"/>
          <p:cNvSpPr>
            <a:spLocks noGrp="1"/>
          </p:cNvSpPr>
          <p:nvPr>
            <p:ph type="sldNum" sz="quarter" idx="12"/>
          </p:nvPr>
        </p:nvSpPr>
        <p:spPr/>
        <p:txBody>
          <a:bodyPr/>
          <a:lstStyle/>
          <a:p>
            <a:fld id="{FFE23582-2B2D-454F-BC4E-E82AD6B08F1F}" type="slidenum">
              <a:rPr lang="en-GB" smtClean="0"/>
              <a:t>‹N°›</a:t>
            </a:fld>
            <a:endParaRPr lang="en-GB"/>
          </a:p>
        </p:txBody>
      </p:sp>
    </p:spTree>
    <p:extLst>
      <p:ext uri="{BB962C8B-B14F-4D97-AF65-F5344CB8AC3E}">
        <p14:creationId xmlns:p14="http://schemas.microsoft.com/office/powerpoint/2010/main" val="37472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B670D-89D4-4587-87A1-071A486A71F0}" type="datetime1">
              <a:rPr lang="en-GB" smtClean="0"/>
              <a:t>21/03/2024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Angner – A Course in Behavioral Economics (3rd Edition)                             Macmillan International Higher Education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23582-2B2D-454F-BC4E-E82AD6B08F1F}" type="slidenum">
              <a:rPr lang="en-GB" smtClean="0"/>
              <a:t>‹N°›</a:t>
            </a:fld>
            <a:endParaRPr lang="en-GB"/>
          </a:p>
        </p:txBody>
      </p:sp>
    </p:spTree>
    <p:extLst>
      <p:ext uri="{BB962C8B-B14F-4D97-AF65-F5344CB8AC3E}">
        <p14:creationId xmlns:p14="http://schemas.microsoft.com/office/powerpoint/2010/main" val="138843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FC71-37CF-D9BF-FA9C-4F00EF121E5E}"/>
              </a:ext>
            </a:extLst>
          </p:cNvPr>
          <p:cNvSpPr>
            <a:spLocks noGrp="1"/>
          </p:cNvSpPr>
          <p:nvPr>
            <p:ph type="ctrTitle"/>
          </p:nvPr>
        </p:nvSpPr>
        <p:spPr/>
        <p:txBody>
          <a:bodyPr>
            <a:normAutofit fontScale="90000"/>
          </a:bodyPr>
          <a:lstStyle/>
          <a:p>
            <a:r>
              <a:rPr lang="en-CY" sz="3300" dirty="0"/>
              <a:t>Behavioural &amp; Experimental </a:t>
            </a:r>
            <a:br>
              <a:rPr lang="en-CY" sz="3300" dirty="0"/>
            </a:br>
            <a:r>
              <a:rPr lang="en-CY" sz="3300" dirty="0"/>
              <a:t>Economics</a:t>
            </a:r>
            <a:br>
              <a:rPr lang="en-CY" sz="3300" dirty="0"/>
            </a:br>
            <a:br>
              <a:rPr lang="en-CY" sz="4950" b="1" dirty="0"/>
            </a:br>
            <a:r>
              <a:rPr lang="fr-FR" sz="4950" b="1" dirty="0" err="1"/>
              <a:t>Intertemporal</a:t>
            </a:r>
            <a:r>
              <a:rPr lang="fr-FR" sz="4950" b="1" dirty="0"/>
              <a:t> </a:t>
            </a:r>
            <a:r>
              <a:rPr lang="fr-FR" sz="4950" b="1" dirty="0" err="1"/>
              <a:t>choice</a:t>
            </a:r>
            <a:r>
              <a:rPr lang="fr-FR" sz="4950" b="1" dirty="0"/>
              <a:t> Part 2</a:t>
            </a:r>
            <a:endParaRPr lang="en-CY" sz="3300" dirty="0"/>
          </a:p>
        </p:txBody>
      </p:sp>
      <p:sp>
        <p:nvSpPr>
          <p:cNvPr id="3" name="Subtitle 2">
            <a:extLst>
              <a:ext uri="{FF2B5EF4-FFF2-40B4-BE49-F238E27FC236}">
                <a16:creationId xmlns:a16="http://schemas.microsoft.com/office/drawing/2014/main" id="{43B6188E-346E-09F9-501F-58A37E6A3584}"/>
              </a:ext>
            </a:extLst>
          </p:cNvPr>
          <p:cNvSpPr>
            <a:spLocks noGrp="1"/>
          </p:cNvSpPr>
          <p:nvPr>
            <p:ph type="subTitle" idx="1"/>
          </p:nvPr>
        </p:nvSpPr>
        <p:spPr/>
        <p:txBody>
          <a:bodyPr vert="horz" lIns="68580" tIns="34290" rIns="68580" bIns="34290" rtlCol="0" anchor="t">
            <a:normAutofit/>
          </a:bodyPr>
          <a:lstStyle/>
          <a:p>
            <a:endParaRPr lang="en-CY" dirty="0"/>
          </a:p>
          <a:p>
            <a:r>
              <a:rPr lang="en-CY" dirty="0">
                <a:ea typeface="Calibri"/>
                <a:cs typeface="Calibri"/>
              </a:rPr>
              <a:t>Adrien Fillon </a:t>
            </a:r>
            <a:endParaRPr lang="fr-FR" dirty="0">
              <a:ea typeface="Calibri"/>
              <a:cs typeface="Calibri"/>
            </a:endParaRPr>
          </a:p>
          <a:p>
            <a:r>
              <a:rPr lang="en-CY" dirty="0"/>
              <a:t>University of Cyprus</a:t>
            </a:r>
          </a:p>
        </p:txBody>
      </p:sp>
    </p:spTree>
    <p:extLst>
      <p:ext uri="{BB962C8B-B14F-4D97-AF65-F5344CB8AC3E}">
        <p14:creationId xmlns:p14="http://schemas.microsoft.com/office/powerpoint/2010/main" val="372790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D0FB82-7BD1-06DF-C8E1-90690540C02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93AEE3E-1831-130C-8DBE-3D27B509EEDC}"/>
              </a:ext>
            </a:extLst>
          </p:cNvPr>
          <p:cNvSpPr>
            <a:spLocks noGrp="1"/>
          </p:cNvSpPr>
          <p:nvPr>
            <p:ph idx="1"/>
          </p:nvPr>
        </p:nvSpPr>
        <p:spPr/>
        <p:txBody>
          <a:bodyPr/>
          <a:lstStyle/>
          <a:p>
            <a:r>
              <a:rPr lang="en-GB" dirty="0"/>
              <a:t>Now what trial did the participant chose for the third trial, the longer or the shorter ?</a:t>
            </a:r>
          </a:p>
          <a:p>
            <a:endParaRPr lang="en-GB" dirty="0"/>
          </a:p>
          <a:p>
            <a:pPr marL="0" indent="0">
              <a:buNone/>
            </a:pPr>
            <a:r>
              <a:rPr lang="en-GB" dirty="0"/>
              <a:t>22 out of the 32 participants chose the longer, no </a:t>
            </a:r>
            <a:r>
              <a:rPr lang="en-GB"/>
              <a:t>matter if </a:t>
            </a:r>
            <a:r>
              <a:rPr lang="en-GB" dirty="0"/>
              <a:t>it was experienced first or second, or with the dominant or non-dominant hand. The only reason is the decrease in discomfort at the end.</a:t>
            </a:r>
          </a:p>
        </p:txBody>
      </p:sp>
    </p:spTree>
    <p:extLst>
      <p:ext uri="{BB962C8B-B14F-4D97-AF65-F5344CB8AC3E}">
        <p14:creationId xmlns:p14="http://schemas.microsoft.com/office/powerpoint/2010/main" val="107297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5286ECE-C33D-E261-B896-32AE2281DE27}"/>
              </a:ext>
            </a:extLst>
          </p:cNvPr>
          <p:cNvPicPr>
            <a:picLocks noChangeAspect="1"/>
          </p:cNvPicPr>
          <p:nvPr/>
        </p:nvPicPr>
        <p:blipFill>
          <a:blip r:embed="rId2"/>
          <a:stretch>
            <a:fillRect/>
          </a:stretch>
        </p:blipFill>
        <p:spPr>
          <a:xfrm>
            <a:off x="0" y="3041699"/>
            <a:ext cx="4460669" cy="3697036"/>
          </a:xfrm>
          <a:prstGeom prst="rect">
            <a:avLst/>
          </a:prstGeom>
        </p:spPr>
      </p:pic>
      <p:pic>
        <p:nvPicPr>
          <p:cNvPr id="8" name="Image 7">
            <a:extLst>
              <a:ext uri="{FF2B5EF4-FFF2-40B4-BE49-F238E27FC236}">
                <a16:creationId xmlns:a16="http://schemas.microsoft.com/office/drawing/2014/main" id="{14D47F1E-9EEC-F222-FA71-ED022B1A4D1F}"/>
              </a:ext>
            </a:extLst>
          </p:cNvPr>
          <p:cNvPicPr>
            <a:picLocks noChangeAspect="1"/>
          </p:cNvPicPr>
          <p:nvPr/>
        </p:nvPicPr>
        <p:blipFill>
          <a:blip r:embed="rId3"/>
          <a:stretch>
            <a:fillRect/>
          </a:stretch>
        </p:blipFill>
        <p:spPr>
          <a:xfrm>
            <a:off x="4572000" y="3083857"/>
            <a:ext cx="4420712" cy="3654878"/>
          </a:xfrm>
          <a:prstGeom prst="rect">
            <a:avLst/>
          </a:prstGeom>
        </p:spPr>
      </p:pic>
      <p:pic>
        <p:nvPicPr>
          <p:cNvPr id="10" name="Image 9">
            <a:extLst>
              <a:ext uri="{FF2B5EF4-FFF2-40B4-BE49-F238E27FC236}">
                <a16:creationId xmlns:a16="http://schemas.microsoft.com/office/drawing/2014/main" id="{E8075C69-A39C-FA58-8D2C-D694FE975220}"/>
              </a:ext>
            </a:extLst>
          </p:cNvPr>
          <p:cNvPicPr>
            <a:picLocks noChangeAspect="1"/>
          </p:cNvPicPr>
          <p:nvPr/>
        </p:nvPicPr>
        <p:blipFill>
          <a:blip r:embed="rId4"/>
          <a:stretch>
            <a:fillRect/>
          </a:stretch>
        </p:blipFill>
        <p:spPr>
          <a:xfrm>
            <a:off x="465298" y="216960"/>
            <a:ext cx="5400938" cy="2260426"/>
          </a:xfrm>
          <a:prstGeom prst="rect">
            <a:avLst/>
          </a:prstGeom>
        </p:spPr>
      </p:pic>
    </p:spTree>
    <p:extLst>
      <p:ext uri="{BB962C8B-B14F-4D97-AF65-F5344CB8AC3E}">
        <p14:creationId xmlns:p14="http://schemas.microsoft.com/office/powerpoint/2010/main" val="55325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4573B23-47DD-947C-1D08-C44D611CEFDB}"/>
              </a:ext>
            </a:extLst>
          </p:cNvPr>
          <p:cNvPicPr>
            <a:picLocks noChangeAspect="1"/>
          </p:cNvPicPr>
          <p:nvPr/>
        </p:nvPicPr>
        <p:blipFill>
          <a:blip r:embed="rId2"/>
          <a:stretch>
            <a:fillRect/>
          </a:stretch>
        </p:blipFill>
        <p:spPr>
          <a:xfrm>
            <a:off x="584791" y="774075"/>
            <a:ext cx="7889358" cy="5742783"/>
          </a:xfrm>
          <a:prstGeom prst="rect">
            <a:avLst/>
          </a:prstGeom>
        </p:spPr>
      </p:pic>
    </p:spTree>
    <p:extLst>
      <p:ext uri="{BB962C8B-B14F-4D97-AF65-F5344CB8AC3E}">
        <p14:creationId xmlns:p14="http://schemas.microsoft.com/office/powerpoint/2010/main" val="371078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2,178 Doctor Two Fingers Stock Photos - Free &amp; Royalty-Free Stock Photos  from Dreamstime">
            <a:extLst>
              <a:ext uri="{FF2B5EF4-FFF2-40B4-BE49-F238E27FC236}">
                <a16:creationId xmlns:a16="http://schemas.microsoft.com/office/drawing/2014/main" id="{47F2AE28-5E42-9A00-290E-290E7779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832" y="1825625"/>
            <a:ext cx="2605031" cy="392116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75F346D6-45E1-18BD-656D-F6CDFC74375A}"/>
              </a:ext>
            </a:extLst>
          </p:cNvPr>
          <p:cNvPicPr>
            <a:picLocks noChangeAspect="1"/>
          </p:cNvPicPr>
          <p:nvPr/>
        </p:nvPicPr>
        <p:blipFill>
          <a:blip r:embed="rId3"/>
          <a:stretch>
            <a:fillRect/>
          </a:stretch>
        </p:blipFill>
        <p:spPr>
          <a:xfrm>
            <a:off x="351256" y="365126"/>
            <a:ext cx="4745814" cy="2431874"/>
          </a:xfrm>
          <a:prstGeom prst="rect">
            <a:avLst/>
          </a:prstGeom>
        </p:spPr>
      </p:pic>
      <p:sp>
        <p:nvSpPr>
          <p:cNvPr id="8" name="ZoneTexte 7">
            <a:extLst>
              <a:ext uri="{FF2B5EF4-FFF2-40B4-BE49-F238E27FC236}">
                <a16:creationId xmlns:a16="http://schemas.microsoft.com/office/drawing/2014/main" id="{D5FAB510-743C-01C7-5833-BBBF10EF0C46}"/>
              </a:ext>
            </a:extLst>
          </p:cNvPr>
          <p:cNvSpPr txBox="1"/>
          <p:nvPr/>
        </p:nvSpPr>
        <p:spPr>
          <a:xfrm>
            <a:off x="182880" y="3245646"/>
            <a:ext cx="6110343" cy="2862322"/>
          </a:xfrm>
          <a:prstGeom prst="rect">
            <a:avLst/>
          </a:prstGeom>
          <a:noFill/>
        </p:spPr>
        <p:txBody>
          <a:bodyPr wrap="square">
            <a:spAutoFit/>
          </a:bodyPr>
          <a:lstStyle/>
          <a:p>
            <a:r>
              <a:rPr lang="fr-FR" sz="2000" dirty="0"/>
              <a:t>The first study involved patients </a:t>
            </a:r>
            <a:r>
              <a:rPr lang="fr-FR" sz="2000" dirty="0" err="1"/>
              <a:t>undergoing</a:t>
            </a:r>
            <a:r>
              <a:rPr lang="fr-FR" sz="2000" dirty="0"/>
              <a:t> </a:t>
            </a:r>
            <a:r>
              <a:rPr lang="fr-FR" sz="2000" dirty="0" err="1"/>
              <a:t>colonoscopy</a:t>
            </a:r>
            <a:r>
              <a:rPr lang="fr-FR" sz="2000" dirty="0"/>
              <a:t> (n= 154) and the second study involved patients </a:t>
            </a:r>
            <a:r>
              <a:rPr lang="fr-FR" sz="2000" dirty="0" err="1"/>
              <a:t>undergoing</a:t>
            </a:r>
            <a:r>
              <a:rPr lang="fr-FR" sz="2000" dirty="0"/>
              <a:t> </a:t>
            </a:r>
            <a:r>
              <a:rPr lang="fr-FR" sz="2000" dirty="0" err="1"/>
              <a:t>lithotripsy</a:t>
            </a:r>
            <a:r>
              <a:rPr lang="fr-FR" sz="2000" dirty="0"/>
              <a:t> (n= 133). </a:t>
            </a:r>
          </a:p>
          <a:p>
            <a:r>
              <a:rPr lang="fr-FR" sz="2000" dirty="0"/>
              <a:t>These two </a:t>
            </a:r>
            <a:r>
              <a:rPr lang="fr-FR" sz="2000" dirty="0" err="1"/>
              <a:t>procedures</a:t>
            </a:r>
            <a:r>
              <a:rPr lang="fr-FR" sz="2000" dirty="0"/>
              <a:t> were </a:t>
            </a:r>
            <a:r>
              <a:rPr lang="fr-FR" sz="2000" dirty="0" err="1"/>
              <a:t>selected</a:t>
            </a:r>
            <a:r>
              <a:rPr lang="fr-FR" sz="2000" dirty="0"/>
              <a:t> </a:t>
            </a:r>
            <a:r>
              <a:rPr lang="fr-FR" sz="2000" dirty="0" err="1"/>
              <a:t>because</a:t>
            </a:r>
            <a:r>
              <a:rPr lang="fr-FR" sz="2000" dirty="0"/>
              <a:t> they provided </a:t>
            </a:r>
            <a:r>
              <a:rPr lang="fr-FR" sz="2000" dirty="0" err="1"/>
              <a:t>unambiguous</a:t>
            </a:r>
            <a:r>
              <a:rPr lang="fr-FR" sz="2000" dirty="0"/>
              <a:t> </a:t>
            </a:r>
            <a:r>
              <a:rPr lang="fr-FR" sz="2000" dirty="0" err="1"/>
              <a:t>starting</a:t>
            </a:r>
            <a:r>
              <a:rPr lang="fr-FR" sz="2000" dirty="0"/>
              <a:t> and </a:t>
            </a:r>
            <a:r>
              <a:rPr lang="fr-FR" sz="2000" dirty="0" err="1"/>
              <a:t>ending</a:t>
            </a:r>
            <a:r>
              <a:rPr lang="fr-FR" sz="2000" dirty="0"/>
              <a:t> points. The </a:t>
            </a:r>
            <a:r>
              <a:rPr lang="fr-FR" sz="2000" dirty="0" err="1"/>
              <a:t>colonoscopy</a:t>
            </a:r>
            <a:r>
              <a:rPr lang="fr-FR" sz="2000" dirty="0"/>
              <a:t> </a:t>
            </a:r>
            <a:r>
              <a:rPr lang="fr-FR" sz="2000" dirty="0" err="1"/>
              <a:t>procedure</a:t>
            </a:r>
            <a:r>
              <a:rPr lang="fr-FR" sz="2000" dirty="0"/>
              <a:t> was </a:t>
            </a:r>
            <a:r>
              <a:rPr lang="fr-FR" sz="2000" dirty="0" err="1"/>
              <a:t>defined</a:t>
            </a:r>
            <a:r>
              <a:rPr lang="fr-FR" sz="2000" dirty="0"/>
              <a:t> as the </a:t>
            </a:r>
            <a:r>
              <a:rPr lang="fr-FR" sz="2000" dirty="0" err="1"/>
              <a:t>interval</a:t>
            </a:r>
            <a:r>
              <a:rPr lang="fr-FR" sz="2000" dirty="0"/>
              <a:t> between insertion and </a:t>
            </a:r>
            <a:r>
              <a:rPr lang="fr-FR" sz="2000" dirty="0" err="1"/>
              <a:t>removal</a:t>
            </a:r>
            <a:r>
              <a:rPr lang="fr-FR" sz="2000" dirty="0"/>
              <a:t> of the </a:t>
            </a:r>
            <a:r>
              <a:rPr lang="fr-FR" sz="2000" dirty="0" err="1"/>
              <a:t>colonoscope</a:t>
            </a:r>
            <a:r>
              <a:rPr lang="fr-FR" sz="2000" dirty="0"/>
              <a:t>, and the </a:t>
            </a:r>
            <a:r>
              <a:rPr lang="fr-FR" sz="2000" dirty="0" err="1"/>
              <a:t>Iithotpsy</a:t>
            </a:r>
            <a:r>
              <a:rPr lang="fr-FR" sz="2000" dirty="0"/>
              <a:t> </a:t>
            </a:r>
            <a:r>
              <a:rPr lang="fr-FR" sz="2000" dirty="0" err="1"/>
              <a:t>procedure</a:t>
            </a:r>
            <a:r>
              <a:rPr lang="fr-FR" sz="2000" dirty="0"/>
              <a:t> was </a:t>
            </a:r>
            <a:r>
              <a:rPr lang="fr-FR" sz="2000" dirty="0" err="1"/>
              <a:t>defined</a:t>
            </a:r>
            <a:r>
              <a:rPr lang="fr-FR" sz="2000" dirty="0"/>
              <a:t> as the </a:t>
            </a:r>
            <a:r>
              <a:rPr lang="fr-FR" sz="2000" dirty="0" err="1"/>
              <a:t>interval</a:t>
            </a:r>
            <a:r>
              <a:rPr lang="fr-FR" sz="2000" dirty="0"/>
              <a:t> between the first and last </a:t>
            </a:r>
            <a:r>
              <a:rPr lang="fr-FR" sz="2000" dirty="0" err="1"/>
              <a:t>shock</a:t>
            </a:r>
            <a:r>
              <a:rPr lang="fr-FR" sz="2000" dirty="0"/>
              <a:t>.</a:t>
            </a:r>
          </a:p>
        </p:txBody>
      </p:sp>
    </p:spTree>
    <p:extLst>
      <p:ext uri="{BB962C8B-B14F-4D97-AF65-F5344CB8AC3E}">
        <p14:creationId xmlns:p14="http://schemas.microsoft.com/office/powerpoint/2010/main" val="205577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416EAB-D83A-443B-CD7F-E23D61A7F91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A29FF8D-976B-0A67-62F2-BFF726221516}"/>
              </a:ext>
            </a:extLst>
          </p:cNvPr>
          <p:cNvSpPr>
            <a:spLocks noGrp="1"/>
          </p:cNvSpPr>
          <p:nvPr>
            <p:ph idx="1"/>
          </p:nvPr>
        </p:nvSpPr>
        <p:spPr/>
        <p:txBody>
          <a:bodyPr>
            <a:normAutofit fontScale="85000" lnSpcReduction="10000"/>
          </a:bodyPr>
          <a:lstStyle/>
          <a:p>
            <a:r>
              <a:rPr lang="en-US" dirty="0"/>
              <a:t>A hand-held device was used to control the position of a marker displayed on a computer screen. The computer screen presented a 19-cm visual analogue scale, with ends denoted as ‘no pain’ and ‘extreme pain’ and prompted the patient every 60 sec to ‘rate the current intensity of pain’. The position of the marker was then converted into a score that ranged between O and 10, where higher numbers indicated more severe pain.</a:t>
            </a:r>
          </a:p>
          <a:p>
            <a:endParaRPr lang="en-US" dirty="0"/>
          </a:p>
          <a:p>
            <a:r>
              <a:rPr lang="fr-FR" dirty="0"/>
              <a:t>Patients provided </a:t>
            </a:r>
            <a:r>
              <a:rPr lang="fr-FR" dirty="0" err="1"/>
              <a:t>retrospective</a:t>
            </a:r>
            <a:r>
              <a:rPr lang="fr-FR" dirty="0"/>
              <a:t> </a:t>
            </a:r>
            <a:r>
              <a:rPr lang="fr-FR" dirty="0" err="1"/>
              <a:t>evaluations</a:t>
            </a:r>
            <a:r>
              <a:rPr lang="fr-FR" dirty="0"/>
              <a:t> </a:t>
            </a:r>
            <a:r>
              <a:rPr lang="fr-FR" dirty="0" err="1"/>
              <a:t>within</a:t>
            </a:r>
            <a:r>
              <a:rPr lang="fr-FR" dirty="0"/>
              <a:t> an </a:t>
            </a:r>
            <a:r>
              <a:rPr lang="fr-FR" dirty="0" err="1"/>
              <a:t>hour</a:t>
            </a:r>
            <a:r>
              <a:rPr lang="fr-FR" dirty="0"/>
              <a:t> after the </a:t>
            </a:r>
            <a:r>
              <a:rPr lang="fr-FR" dirty="0" err="1"/>
              <a:t>procedure</a:t>
            </a:r>
            <a:r>
              <a:rPr lang="fr-FR" dirty="0"/>
              <a:t> by </a:t>
            </a:r>
            <a:r>
              <a:rPr lang="fr-FR" dirty="0" err="1"/>
              <a:t>judging</a:t>
            </a:r>
            <a:r>
              <a:rPr lang="fr-FR" dirty="0"/>
              <a:t> the ‘total </a:t>
            </a:r>
            <a:r>
              <a:rPr lang="fr-FR" dirty="0" err="1"/>
              <a:t>amount</a:t>
            </a:r>
            <a:r>
              <a:rPr lang="fr-FR" dirty="0"/>
              <a:t> of pain </a:t>
            </a:r>
            <a:r>
              <a:rPr lang="fr-FR" dirty="0" err="1"/>
              <a:t>experienced</a:t>
            </a:r>
            <a:r>
              <a:rPr lang="fr-FR" dirty="0"/>
              <a:t>’. They used a 10-point rating </a:t>
            </a:r>
            <a:r>
              <a:rPr lang="fr-FR" dirty="0" err="1"/>
              <a:t>scale</a:t>
            </a:r>
            <a:r>
              <a:rPr lang="fr-FR" dirty="0"/>
              <a:t> with ends </a:t>
            </a:r>
            <a:r>
              <a:rPr lang="fr-FR" dirty="0" err="1"/>
              <a:t>denoted</a:t>
            </a:r>
            <a:r>
              <a:rPr lang="fr-FR" dirty="0"/>
              <a:t> as ‘no </a:t>
            </a:r>
            <a:r>
              <a:rPr lang="fr-FR" dirty="0" err="1"/>
              <a:t>discomfort</a:t>
            </a:r>
            <a:r>
              <a:rPr lang="fr-FR" dirty="0"/>
              <a:t>’ and ‘</a:t>
            </a:r>
            <a:r>
              <a:rPr lang="fr-FR" dirty="0" err="1"/>
              <a:t>awful</a:t>
            </a:r>
            <a:r>
              <a:rPr lang="fr-FR" dirty="0"/>
              <a:t> </a:t>
            </a:r>
            <a:r>
              <a:rPr lang="fr-FR" dirty="0" err="1"/>
              <a:t>discomfort</a:t>
            </a:r>
            <a:r>
              <a:rPr lang="fr-FR" dirty="0"/>
              <a:t>’.</a:t>
            </a:r>
          </a:p>
        </p:txBody>
      </p:sp>
    </p:spTree>
    <p:extLst>
      <p:ext uri="{BB962C8B-B14F-4D97-AF65-F5344CB8AC3E}">
        <p14:creationId xmlns:p14="http://schemas.microsoft.com/office/powerpoint/2010/main" val="41653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A9568F-645D-A43D-3FB7-C950C7A6B70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8054E7-DAD6-EF25-2E9D-EE10A81C8776}"/>
              </a:ext>
            </a:extLst>
          </p:cNvPr>
          <p:cNvSpPr>
            <a:spLocks noGrp="1"/>
          </p:cNvSpPr>
          <p:nvPr>
            <p:ph idx="1"/>
          </p:nvPr>
        </p:nvSpPr>
        <p:spPr/>
        <p:txBody>
          <a:bodyPr/>
          <a:lstStyle/>
          <a:p>
            <a:endParaRPr lang="fr-FR"/>
          </a:p>
        </p:txBody>
      </p:sp>
      <p:pic>
        <p:nvPicPr>
          <p:cNvPr id="6" name="Image 5">
            <a:extLst>
              <a:ext uri="{FF2B5EF4-FFF2-40B4-BE49-F238E27FC236}">
                <a16:creationId xmlns:a16="http://schemas.microsoft.com/office/drawing/2014/main" id="{AC7810D2-AE5C-4002-91BD-54E729E17417}"/>
              </a:ext>
            </a:extLst>
          </p:cNvPr>
          <p:cNvPicPr>
            <a:picLocks noChangeAspect="1"/>
          </p:cNvPicPr>
          <p:nvPr/>
        </p:nvPicPr>
        <p:blipFill>
          <a:blip r:embed="rId2"/>
          <a:stretch>
            <a:fillRect/>
          </a:stretch>
        </p:blipFill>
        <p:spPr>
          <a:xfrm>
            <a:off x="1977655" y="194939"/>
            <a:ext cx="4476307" cy="6409791"/>
          </a:xfrm>
          <a:prstGeom prst="rect">
            <a:avLst/>
          </a:prstGeom>
        </p:spPr>
      </p:pic>
    </p:spTree>
    <p:extLst>
      <p:ext uri="{BB962C8B-B14F-4D97-AF65-F5344CB8AC3E}">
        <p14:creationId xmlns:p14="http://schemas.microsoft.com/office/powerpoint/2010/main" val="413071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C738B-E43F-EB13-EB07-839AC96B55E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8980979-323F-E24E-F5ED-B6F4507D50E9}"/>
              </a:ext>
            </a:extLst>
          </p:cNvPr>
          <p:cNvSpPr>
            <a:spLocks noGrp="1"/>
          </p:cNvSpPr>
          <p:nvPr>
            <p:ph idx="1"/>
          </p:nvPr>
        </p:nvSpPr>
        <p:spPr/>
        <p:txBody>
          <a:bodyPr/>
          <a:lstStyle/>
          <a:p>
            <a:endParaRPr lang="fr-FR"/>
          </a:p>
        </p:txBody>
      </p:sp>
      <p:sp>
        <p:nvSpPr>
          <p:cNvPr id="4" name="Espace réservé du pied de page 3">
            <a:extLst>
              <a:ext uri="{FF2B5EF4-FFF2-40B4-BE49-F238E27FC236}">
                <a16:creationId xmlns:a16="http://schemas.microsoft.com/office/drawing/2014/main" id="{550D3553-4E64-5BD4-2770-411C3908C37A}"/>
              </a:ext>
            </a:extLst>
          </p:cNvPr>
          <p:cNvSpPr>
            <a:spLocks noGrp="1"/>
          </p:cNvSpPr>
          <p:nvPr>
            <p:ph type="ftr" sz="quarter" idx="11"/>
          </p:nvPr>
        </p:nvSpPr>
        <p:spPr/>
        <p:txBody>
          <a:bodyPr/>
          <a:lstStyle/>
          <a:p>
            <a:pPr algn="l"/>
            <a:r>
              <a:rPr lang="en-GB"/>
              <a:t>Angner – A Course in Behavioral Economics (3</a:t>
            </a:r>
            <a:r>
              <a:rPr lang="en-GB" baseline="30000"/>
              <a:t>rd</a:t>
            </a:r>
            <a:r>
              <a:rPr lang="en-GB"/>
              <a:t> Edition)     				                    Macmillan International Higher Education</a:t>
            </a:r>
            <a:endParaRPr lang="en-GB" dirty="0"/>
          </a:p>
        </p:txBody>
      </p:sp>
      <p:pic>
        <p:nvPicPr>
          <p:cNvPr id="6" name="Image 5">
            <a:extLst>
              <a:ext uri="{FF2B5EF4-FFF2-40B4-BE49-F238E27FC236}">
                <a16:creationId xmlns:a16="http://schemas.microsoft.com/office/drawing/2014/main" id="{8C10834F-D9D1-4403-5DD0-77B7FFF98ED6}"/>
              </a:ext>
            </a:extLst>
          </p:cNvPr>
          <p:cNvPicPr>
            <a:picLocks noChangeAspect="1"/>
          </p:cNvPicPr>
          <p:nvPr/>
        </p:nvPicPr>
        <p:blipFill>
          <a:blip r:embed="rId3"/>
          <a:stretch>
            <a:fillRect/>
          </a:stretch>
        </p:blipFill>
        <p:spPr>
          <a:xfrm>
            <a:off x="362481" y="1870081"/>
            <a:ext cx="3276884" cy="3939881"/>
          </a:xfrm>
          <a:prstGeom prst="rect">
            <a:avLst/>
          </a:prstGeom>
        </p:spPr>
      </p:pic>
      <p:pic>
        <p:nvPicPr>
          <p:cNvPr id="8" name="Image 7">
            <a:extLst>
              <a:ext uri="{FF2B5EF4-FFF2-40B4-BE49-F238E27FC236}">
                <a16:creationId xmlns:a16="http://schemas.microsoft.com/office/drawing/2014/main" id="{50E53C66-C49F-9707-7AAE-3DE13B30F0F3}"/>
              </a:ext>
            </a:extLst>
          </p:cNvPr>
          <p:cNvPicPr>
            <a:picLocks noChangeAspect="1"/>
          </p:cNvPicPr>
          <p:nvPr/>
        </p:nvPicPr>
        <p:blipFill>
          <a:blip r:embed="rId4"/>
          <a:stretch>
            <a:fillRect/>
          </a:stretch>
        </p:blipFill>
        <p:spPr>
          <a:xfrm>
            <a:off x="4625786" y="1825624"/>
            <a:ext cx="3980332" cy="4299123"/>
          </a:xfrm>
          <a:prstGeom prst="rect">
            <a:avLst/>
          </a:prstGeom>
        </p:spPr>
      </p:pic>
    </p:spTree>
    <p:extLst>
      <p:ext uri="{BB962C8B-B14F-4D97-AF65-F5344CB8AC3E}">
        <p14:creationId xmlns:p14="http://schemas.microsoft.com/office/powerpoint/2010/main" val="125287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a:latin typeface="Verdana" pitchFamily="34" charset="0"/>
                <a:ea typeface="Verdana" pitchFamily="34" charset="0"/>
                <a:cs typeface="Verdana" pitchFamily="34" charset="0"/>
              </a:rPr>
              <a:t>Example</a:t>
            </a:r>
          </a:p>
        </p:txBody>
      </p:sp>
      <p:sp>
        <p:nvSpPr>
          <p:cNvPr id="3" name="Content Placeholder 2"/>
          <p:cNvSpPr>
            <a:spLocks noGrp="1"/>
          </p:cNvSpPr>
          <p:nvPr>
            <p:ph idx="1"/>
          </p:nvPr>
        </p:nvSpPr>
        <p:spPr>
          <a:xfrm>
            <a:off x="457200" y="4648200"/>
            <a:ext cx="8229600" cy="1477963"/>
          </a:xfrm>
        </p:spPr>
        <p:txBody>
          <a:bodyPr>
            <a:normAutofit/>
          </a:bodyPr>
          <a:lstStyle/>
          <a:p>
            <a:pPr>
              <a:spcAft>
                <a:spcPts val="600"/>
              </a:spcAft>
            </a:pPr>
            <a:endParaRPr lang="en-US" sz="2400" dirty="0">
              <a:solidFill>
                <a:schemeClr val="tx1"/>
              </a:solidFill>
              <a:latin typeface="Verdana" pitchFamily="34" charset="0"/>
              <a:ea typeface="Verdana" pitchFamily="34" charset="0"/>
              <a:cs typeface="Verdana" pitchFamily="34" charset="0"/>
            </a:endParaRPr>
          </a:p>
          <a:p>
            <a:pPr>
              <a:spcAft>
                <a:spcPts val="600"/>
              </a:spcAft>
            </a:pPr>
            <a:r>
              <a:rPr lang="en-US" sz="2400" dirty="0">
                <a:solidFill>
                  <a:schemeClr val="tx1"/>
                </a:solidFill>
                <a:latin typeface="Verdana" pitchFamily="34" charset="0"/>
                <a:ea typeface="Verdana" pitchFamily="34" charset="0"/>
                <a:cs typeface="Verdana" pitchFamily="34" charset="0"/>
              </a:rPr>
              <a:t>Would a person who follows the peak–end rule choose the solid line or the dashed line episode?</a:t>
            </a:r>
          </a:p>
        </p:txBody>
      </p:sp>
      <p:pic>
        <p:nvPicPr>
          <p:cNvPr id="5" name="Picture 4"/>
          <p:cNvPicPr>
            <a:picLocks noChangeAspect="1"/>
          </p:cNvPicPr>
          <p:nvPr/>
        </p:nvPicPr>
        <p:blipFill>
          <a:blip r:embed="rId3"/>
          <a:stretch>
            <a:fillRect/>
          </a:stretch>
        </p:blipFill>
        <p:spPr>
          <a:xfrm>
            <a:off x="1662308" y="1920881"/>
            <a:ext cx="5447944" cy="3141465"/>
          </a:xfrm>
          <a:prstGeom prst="rect">
            <a:avLst/>
          </a:prstGeom>
        </p:spPr>
      </p:pic>
    </p:spTree>
    <p:extLst>
      <p:ext uri="{BB962C8B-B14F-4D97-AF65-F5344CB8AC3E}">
        <p14:creationId xmlns:p14="http://schemas.microsoft.com/office/powerpoint/2010/main" val="32308076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A02DBC-660C-9A27-DF0A-0D4D5CD82D1E}"/>
              </a:ext>
            </a:extLst>
          </p:cNvPr>
          <p:cNvSpPr>
            <a:spLocks noGrp="1"/>
          </p:cNvSpPr>
          <p:nvPr>
            <p:ph idx="1"/>
          </p:nvPr>
        </p:nvSpPr>
        <p:spPr/>
        <p:txBody>
          <a:bodyPr/>
          <a:lstStyle/>
          <a:p>
            <a:endParaRPr lang="fr-FR"/>
          </a:p>
        </p:txBody>
      </p:sp>
      <p:pic>
        <p:nvPicPr>
          <p:cNvPr id="4100" name="Picture 4" descr="Familles nombreuses : la vie en XXL en streaming direct et replay ...">
            <a:extLst>
              <a:ext uri="{FF2B5EF4-FFF2-40B4-BE49-F238E27FC236}">
                <a16:creationId xmlns:a16="http://schemas.microsoft.com/office/drawing/2014/main" id="{C5666E30-CD7A-F2B2-2BCB-9D04D35A1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938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a:bodyPr>
          <a:lstStyle/>
          <a:p>
            <a:endParaRPr lang="en-US" dirty="0"/>
          </a:p>
          <a:p>
            <a:r>
              <a:rPr lang="en-US" dirty="0"/>
              <a:t>Underprediction of adaptation </a:t>
            </a:r>
          </a:p>
          <a:p>
            <a:pPr lvl="1"/>
            <a:r>
              <a:rPr lang="en-US" dirty="0"/>
              <a:t>In one study, participants who did not currently have a branded coffee cup reported that, if they had one, they would be willing to sell it for between $3 and $4; once they were awarded one, they said they would need between $4 and $6 to give it up.</a:t>
            </a:r>
          </a:p>
          <a:p>
            <a:pPr lvl="1"/>
            <a:endParaRPr lang="en-US" dirty="0"/>
          </a:p>
        </p:txBody>
      </p:sp>
    </p:spTree>
    <p:extLst>
      <p:ext uri="{BB962C8B-B14F-4D97-AF65-F5344CB8AC3E}">
        <p14:creationId xmlns:p14="http://schemas.microsoft.com/office/powerpoint/2010/main" val="3375913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B885-3605-F1EE-ABA8-086000CC32F3}"/>
              </a:ext>
            </a:extLst>
          </p:cNvPr>
          <p:cNvSpPr>
            <a:spLocks noGrp="1"/>
          </p:cNvSpPr>
          <p:nvPr>
            <p:ph type="title"/>
          </p:nvPr>
        </p:nvSpPr>
        <p:spPr>
          <a:solidFill>
            <a:schemeClr val="bg1"/>
          </a:solidFill>
        </p:spPr>
        <p:txBody>
          <a:bodyPr/>
          <a:lstStyle/>
          <a:p>
            <a:r>
              <a:rPr lang="en-CY" dirty="0">
                <a:solidFill>
                  <a:schemeClr val="tx1"/>
                </a:solidFill>
              </a:rPr>
              <a:t>Course Outline</a:t>
            </a:r>
          </a:p>
        </p:txBody>
      </p:sp>
      <p:sp>
        <p:nvSpPr>
          <p:cNvPr id="3" name="Content Placeholder 2">
            <a:extLst>
              <a:ext uri="{FF2B5EF4-FFF2-40B4-BE49-F238E27FC236}">
                <a16:creationId xmlns:a16="http://schemas.microsoft.com/office/drawing/2014/main" id="{9806FA87-943E-91EB-1090-357F0545EC7E}"/>
              </a:ext>
            </a:extLst>
          </p:cNvPr>
          <p:cNvSpPr>
            <a:spLocks noGrp="1"/>
          </p:cNvSpPr>
          <p:nvPr>
            <p:ph idx="1"/>
          </p:nvPr>
        </p:nvSpPr>
        <p:spPr/>
        <p:txBody>
          <a:bodyPr/>
          <a:lstStyle/>
          <a:p>
            <a:r>
              <a:rPr lang="en-CY" dirty="0"/>
              <a:t>Choice under Certainty</a:t>
            </a:r>
          </a:p>
          <a:p>
            <a:r>
              <a:rPr lang="en-CY" dirty="0"/>
              <a:t>Judgement under Risk &amp; Uncertainty</a:t>
            </a:r>
          </a:p>
          <a:p>
            <a:r>
              <a:rPr lang="en-CY" dirty="0"/>
              <a:t>Choices under Risk &amp; Uncertainty</a:t>
            </a:r>
          </a:p>
          <a:p>
            <a:r>
              <a:rPr lang="en-CY" dirty="0"/>
              <a:t>Intertemporal Choice</a:t>
            </a:r>
          </a:p>
          <a:p>
            <a:pPr lvl="1"/>
            <a:r>
              <a:rPr lang="en-CY" dirty="0"/>
              <a:t>The discounted utility model</a:t>
            </a:r>
          </a:p>
          <a:p>
            <a:pPr lvl="1"/>
            <a:r>
              <a:rPr lang="en-CY" b="1" dirty="0"/>
              <a:t>Biases in intertemporal choice</a:t>
            </a:r>
          </a:p>
          <a:p>
            <a:r>
              <a:rPr lang="en-CY" dirty="0"/>
              <a:t>Strategic Interaction</a:t>
            </a:r>
          </a:p>
        </p:txBody>
      </p:sp>
    </p:spTree>
    <p:extLst>
      <p:ext uri="{BB962C8B-B14F-4D97-AF65-F5344CB8AC3E}">
        <p14:creationId xmlns:p14="http://schemas.microsoft.com/office/powerpoint/2010/main" val="1241086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a:bodyPr>
          <a:lstStyle/>
          <a:p>
            <a:endParaRPr lang="en-US" dirty="0"/>
          </a:p>
          <a:p>
            <a:r>
              <a:rPr lang="en-US" dirty="0"/>
              <a:t>Underprediction of adaptation </a:t>
            </a:r>
          </a:p>
          <a:p>
            <a:r>
              <a:rPr lang="en-US" dirty="0"/>
              <a:t>Diversification bias</a:t>
            </a:r>
          </a:p>
          <a:p>
            <a:pPr lvl="1"/>
            <a:r>
              <a:rPr lang="en-US" b="0" i="0" u="none" strike="noStrike" baseline="0" dirty="0">
                <a:latin typeface="TimesNewRomanPSMT"/>
              </a:rPr>
              <a:t>When participants made separate choices on each of the three occasions, only 9 percent chose three different snacks. By contrast, when participants had to make all three choices during the first class meeting, 64 percent chose three different snacks. Such results suggest that people exaggerate the degree to which their future selves will favor variety and consequently diversify too much.</a:t>
            </a:r>
            <a:endParaRPr lang="en-US" dirty="0"/>
          </a:p>
        </p:txBody>
      </p:sp>
    </p:spTree>
    <p:extLst>
      <p:ext uri="{BB962C8B-B14F-4D97-AF65-F5344CB8AC3E}">
        <p14:creationId xmlns:p14="http://schemas.microsoft.com/office/powerpoint/2010/main" val="5213996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a:bodyPr>
          <a:lstStyle/>
          <a:p>
            <a:endParaRPr lang="en-US" dirty="0"/>
          </a:p>
          <a:p>
            <a:r>
              <a:rPr lang="en-US" dirty="0"/>
              <a:t>Underprediction of adaptation </a:t>
            </a:r>
          </a:p>
          <a:p>
            <a:r>
              <a:rPr lang="en-US" dirty="0"/>
              <a:t>Diversification bias</a:t>
            </a:r>
          </a:p>
          <a:p>
            <a:r>
              <a:rPr lang="en-US" dirty="0"/>
              <a:t>Projection bias</a:t>
            </a:r>
          </a:p>
          <a:p>
            <a:pPr lvl="1"/>
            <a:r>
              <a:rPr lang="fr-FR" b="0" i="0" u="none" strike="noStrike" baseline="0" dirty="0">
                <a:latin typeface="TimesNewRomanPSMT"/>
              </a:rPr>
              <a:t>People </a:t>
            </a:r>
            <a:r>
              <a:rPr lang="en-GB" b="0" i="0" u="none" strike="noStrike" baseline="0" dirty="0">
                <a:latin typeface="TimesNewRomanPSMT"/>
              </a:rPr>
              <a:t>project</a:t>
            </a:r>
            <a:r>
              <a:rPr lang="fr-FR" b="0" i="0" u="none" strike="noStrike" baseline="0" dirty="0">
                <a:latin typeface="TimesNewRomanPSMT"/>
              </a:rPr>
              <a:t> their </a:t>
            </a:r>
            <a:r>
              <a:rPr lang="en-GB" b="0" i="0" u="none" strike="noStrike" baseline="0" dirty="0">
                <a:latin typeface="TimesNewRomanPSMT"/>
              </a:rPr>
              <a:t>current</a:t>
            </a:r>
            <a:r>
              <a:rPr lang="fr-FR" b="0" i="0" u="none" strike="noStrike" baseline="0" dirty="0">
                <a:latin typeface="TimesNewRomanPSMT"/>
              </a:rPr>
              <a:t> </a:t>
            </a:r>
            <a:r>
              <a:rPr lang="en-US" b="0" i="0" u="none" strike="noStrike" baseline="0" dirty="0">
                <a:latin typeface="TimesNewRomanPSMT"/>
              </a:rPr>
              <a:t>preferences onto their future selves. when we are extremely hungry, we overestimate how much we will want to eat under more normal circumstances, and when we are extremely full, we underestimate it.</a:t>
            </a:r>
            <a:endParaRPr lang="en-US" dirty="0"/>
          </a:p>
        </p:txBody>
      </p:sp>
    </p:spTree>
    <p:extLst>
      <p:ext uri="{BB962C8B-B14F-4D97-AF65-F5344CB8AC3E}">
        <p14:creationId xmlns:p14="http://schemas.microsoft.com/office/powerpoint/2010/main" val="5334400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lnSpcReduction="10000"/>
          </a:bodyPr>
          <a:lstStyle/>
          <a:p>
            <a:endParaRPr lang="en-US" dirty="0"/>
          </a:p>
          <a:p>
            <a:r>
              <a:rPr lang="en-US" dirty="0"/>
              <a:t>Underprediction of adaptation </a:t>
            </a:r>
          </a:p>
          <a:p>
            <a:r>
              <a:rPr lang="en-US" dirty="0"/>
              <a:t>Diversification bias</a:t>
            </a:r>
          </a:p>
          <a:p>
            <a:r>
              <a:rPr lang="en-US" dirty="0"/>
              <a:t>Projection bias</a:t>
            </a:r>
          </a:p>
          <a:p>
            <a:r>
              <a:rPr lang="en-US" dirty="0"/>
              <a:t>Hot–cold empathy gaps</a:t>
            </a:r>
          </a:p>
          <a:p>
            <a:pPr lvl="1"/>
            <a:r>
              <a:rPr lang="fr-FR" b="0" i="0" u="none" strike="noStrike" baseline="0" dirty="0">
                <a:latin typeface="TimesNewRomanPSMT"/>
              </a:rPr>
              <a:t>Our </a:t>
            </a:r>
            <a:r>
              <a:rPr lang="en-US" b="0" i="0" u="none" strike="noStrike" baseline="0" dirty="0">
                <a:latin typeface="TimesNewRomanPSMT"/>
              </a:rPr>
              <a:t>inability when in a “hot” emotional state to empathize with people (ourselves or others) when in a “cold” state, and </a:t>
            </a:r>
            <a:r>
              <a:rPr lang="en-US" b="0" i="1" u="none" strike="noStrike" baseline="0" dirty="0">
                <a:latin typeface="TimesNewRomanPS-ItalicMT"/>
              </a:rPr>
              <a:t>vice versa</a:t>
            </a:r>
            <a:r>
              <a:rPr lang="en-US" b="0" i="0" u="none" strike="noStrike" baseline="0" dirty="0">
                <a:latin typeface="TimesNewRomanPSMT"/>
              </a:rPr>
              <a:t>. The result is that when we are in a hot state – whether we are experiencing hunger, thirst, anger, embarrassment, or sexual arousal – we tend to underestimate how different our preferences are when we are in a cold state, and the </a:t>
            </a:r>
            <a:r>
              <a:rPr lang="fr-FR" b="0" i="0" u="none" strike="noStrike" baseline="0" dirty="0">
                <a:latin typeface="TimesNewRomanPSMT"/>
              </a:rPr>
              <a:t>other way </a:t>
            </a:r>
            <a:r>
              <a:rPr lang="fr-FR" b="0" i="0" u="none" strike="noStrike" baseline="0" dirty="0" err="1">
                <a:latin typeface="TimesNewRomanPSMT"/>
              </a:rPr>
              <a:t>around</a:t>
            </a:r>
            <a:r>
              <a:rPr lang="fr-FR" b="0" i="0" u="none" strike="noStrike" baseline="0" dirty="0">
                <a:latin typeface="TimesNewRomanPSMT"/>
              </a:rPr>
              <a:t>.</a:t>
            </a:r>
            <a:endParaRPr lang="en-US" dirty="0"/>
          </a:p>
        </p:txBody>
      </p:sp>
    </p:spTree>
    <p:extLst>
      <p:ext uri="{BB962C8B-B14F-4D97-AF65-F5344CB8AC3E}">
        <p14:creationId xmlns:p14="http://schemas.microsoft.com/office/powerpoint/2010/main" val="13584498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fontScale="85000" lnSpcReduction="10000"/>
          </a:bodyPr>
          <a:lstStyle/>
          <a:p>
            <a:endParaRPr lang="en-US" dirty="0"/>
          </a:p>
          <a:p>
            <a:r>
              <a:rPr lang="en-US" dirty="0"/>
              <a:t>Underprediction of adaptation </a:t>
            </a:r>
          </a:p>
          <a:p>
            <a:r>
              <a:rPr lang="en-US" dirty="0"/>
              <a:t>Diversification bias</a:t>
            </a:r>
          </a:p>
          <a:p>
            <a:r>
              <a:rPr lang="en-US" dirty="0"/>
              <a:t>Projection bias</a:t>
            </a:r>
          </a:p>
          <a:p>
            <a:r>
              <a:rPr lang="en-US" dirty="0"/>
              <a:t>Hot–cold empathy gaps</a:t>
            </a:r>
          </a:p>
          <a:p>
            <a:r>
              <a:rPr lang="en-US" dirty="0" err="1"/>
              <a:t>Miswanting</a:t>
            </a:r>
            <a:endParaRPr lang="en-US" dirty="0"/>
          </a:p>
          <a:p>
            <a:pPr lvl="1"/>
            <a:r>
              <a:rPr lang="en-US" b="0" i="0" u="none" strike="noStrike" baseline="0" dirty="0">
                <a:latin typeface="TimesNewRomanPSMT"/>
              </a:rPr>
              <a:t>Major source of </a:t>
            </a:r>
            <a:r>
              <a:rPr lang="en-US" b="0" i="0" u="none" strike="noStrike" baseline="0" dirty="0" err="1">
                <a:latin typeface="TimesNewRomanPSMT"/>
              </a:rPr>
              <a:t>miswanting</a:t>
            </a:r>
            <a:r>
              <a:rPr lang="en-US" b="0" i="0" u="none" strike="noStrike" baseline="0" dirty="0">
                <a:latin typeface="TimesNewRomanPSMT"/>
              </a:rPr>
              <a:t> is </a:t>
            </a:r>
            <a:r>
              <a:rPr lang="en-US" b="1" i="0" u="none" strike="noStrike" baseline="0" dirty="0">
                <a:latin typeface="TimesNewRomanPS-BoldMT"/>
              </a:rPr>
              <a:t>impact bias: </a:t>
            </a:r>
            <a:r>
              <a:rPr lang="en-US" b="0" i="0" u="none" strike="noStrike" baseline="0" dirty="0">
                <a:latin typeface="TimesNewRomanPSMT"/>
              </a:rPr>
              <a:t>the tendency to overestimate the enduring impact of future events on our emotional lives. While many of us imagine that winning a million dollars would make us lastingly happy and becoming disabled lastingly sad, a classic study argued the effects of lottery winnings and sudden disability are attenuated over time. Similarly, marriage, divorce, fame, and fortune have a much smaller effect on our emotional lives, including our happiness, than people tend to imagine.</a:t>
            </a:r>
            <a:endParaRPr lang="en-US" dirty="0"/>
          </a:p>
        </p:txBody>
      </p:sp>
    </p:spTree>
    <p:extLst>
      <p:ext uri="{BB962C8B-B14F-4D97-AF65-F5344CB8AC3E}">
        <p14:creationId xmlns:p14="http://schemas.microsoft.com/office/powerpoint/2010/main" val="35733455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fontScale="85000" lnSpcReduction="20000"/>
          </a:bodyPr>
          <a:lstStyle/>
          <a:p>
            <a:endParaRPr lang="en-US" dirty="0"/>
          </a:p>
          <a:p>
            <a:r>
              <a:rPr lang="en-US" dirty="0"/>
              <a:t>Underprediction of adaptation </a:t>
            </a:r>
          </a:p>
          <a:p>
            <a:r>
              <a:rPr lang="en-US" dirty="0"/>
              <a:t>Diversification bias</a:t>
            </a:r>
          </a:p>
          <a:p>
            <a:r>
              <a:rPr lang="en-US" dirty="0"/>
              <a:t>Projection bias</a:t>
            </a:r>
          </a:p>
          <a:p>
            <a:r>
              <a:rPr lang="en-US" dirty="0"/>
              <a:t>Hot–cold empathy gaps</a:t>
            </a:r>
          </a:p>
          <a:p>
            <a:r>
              <a:rPr lang="en-US" dirty="0" err="1"/>
              <a:t>Miswanting</a:t>
            </a:r>
            <a:endParaRPr lang="en-US" dirty="0"/>
          </a:p>
          <a:p>
            <a:r>
              <a:rPr lang="en-US" dirty="0"/>
              <a:t>Impact bias</a:t>
            </a:r>
          </a:p>
          <a:p>
            <a:r>
              <a:rPr lang="en-US" dirty="0"/>
              <a:t>Focusing illusion</a:t>
            </a:r>
          </a:p>
          <a:p>
            <a:pPr lvl="1"/>
            <a:r>
              <a:rPr lang="en-US" sz="2600" b="0" i="0" u="none" strike="noStrike" baseline="0" dirty="0">
                <a:latin typeface="TimesNewRomanPSMT"/>
              </a:rPr>
              <a:t>The tendency for whatever you are attending to seem more important than it is. A person thinking about money, or a new car, or a bigger house, is likely to overestimate the emotional impact of getting more money, a new car, or a bigger house. But as Kahneman puts it: </a:t>
            </a:r>
            <a:r>
              <a:rPr lang="en-US" sz="2600" b="1" i="0" u="none" strike="noStrike" baseline="0" dirty="0">
                <a:latin typeface="TimesNewRomanPSMT"/>
              </a:rPr>
              <a:t>“Nothing in life is as important as you think it is when you are thinking </a:t>
            </a:r>
            <a:r>
              <a:rPr lang="fr-FR" sz="2600" b="1" i="0" u="none" strike="noStrike" baseline="0" dirty="0">
                <a:latin typeface="TimesNewRomanPSMT"/>
              </a:rPr>
              <a:t>about </a:t>
            </a:r>
            <a:r>
              <a:rPr lang="fr-FR" sz="2600" b="1" i="0" u="none" strike="noStrike" baseline="0" dirty="0" err="1">
                <a:latin typeface="TimesNewRomanPSMT"/>
              </a:rPr>
              <a:t>it</a:t>
            </a:r>
            <a:r>
              <a:rPr lang="fr-FR" sz="2600" b="1" i="0" u="none" strike="noStrike" baseline="0" dirty="0">
                <a:latin typeface="TimesNewRomanPSMT"/>
              </a:rPr>
              <a:t>.”</a:t>
            </a:r>
            <a:endParaRPr lang="en-US" sz="2600" b="1" dirty="0"/>
          </a:p>
        </p:txBody>
      </p:sp>
    </p:spTree>
    <p:extLst>
      <p:ext uri="{BB962C8B-B14F-4D97-AF65-F5344CB8AC3E}">
        <p14:creationId xmlns:p14="http://schemas.microsoft.com/office/powerpoint/2010/main" val="24596627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1FEF0E1-6EAD-241B-EB2D-E216377CDD19}"/>
              </a:ext>
            </a:extLst>
          </p:cNvPr>
          <p:cNvSpPr>
            <a:spLocks noGrp="1"/>
          </p:cNvSpPr>
          <p:nvPr>
            <p:ph idx="1"/>
          </p:nvPr>
        </p:nvSpPr>
        <p:spPr>
          <a:xfrm>
            <a:off x="628650" y="561821"/>
            <a:ext cx="7886700" cy="4351338"/>
          </a:xfrm>
        </p:spPr>
        <p:txBody>
          <a:bodyPr>
            <a:normAutofit/>
          </a:bodyPr>
          <a:lstStyle/>
          <a:p>
            <a:pPr algn="l"/>
            <a:r>
              <a:rPr lang="en-US" sz="2400" b="0" i="1" u="none" strike="noStrike" baseline="0" dirty="0">
                <a:latin typeface="ArialMT"/>
              </a:rPr>
              <a:t>In estimating for practical purposes the value of different pleasures open to us, we commonly trust most to our prospective imagination: we project ourselves into the future, and imagine what a particular pleasure will amount to under hypothetical circumstances. This imagination seems to be chiefly determined by our experience of past pleasures… but partly also by the state of our mind or nerves at the time.</a:t>
            </a:r>
          </a:p>
          <a:p>
            <a:pPr algn="l"/>
            <a:endParaRPr lang="en-US" sz="2400" dirty="0">
              <a:latin typeface="ArialMT"/>
            </a:endParaRPr>
          </a:p>
          <a:p>
            <a:pPr algn="l"/>
            <a:r>
              <a:rPr lang="en-US" sz="2400" b="0" i="0" u="none" strike="noStrike" baseline="0" dirty="0">
                <a:latin typeface="TimesNewRomanPSMT"/>
              </a:rPr>
              <a:t>What kind of misprediction is described in the passage, by the nineteenth-century moral philosopher Henry </a:t>
            </a:r>
            <a:r>
              <a:rPr lang="fr-FR" sz="2400" b="0" i="0" u="none" strike="noStrike" baseline="0" dirty="0">
                <a:latin typeface="TimesNewRomanPSMT"/>
              </a:rPr>
              <a:t>Sidgwick?</a:t>
            </a:r>
            <a:endParaRPr lang="fr-FR" sz="2400" dirty="0"/>
          </a:p>
        </p:txBody>
      </p:sp>
      <p:sp>
        <p:nvSpPr>
          <p:cNvPr id="6" name="ZoneTexte 5">
            <a:extLst>
              <a:ext uri="{FF2B5EF4-FFF2-40B4-BE49-F238E27FC236}">
                <a16:creationId xmlns:a16="http://schemas.microsoft.com/office/drawing/2014/main" id="{D7D0B23C-E3BD-DD86-2103-96EBBDF5CCB9}"/>
              </a:ext>
            </a:extLst>
          </p:cNvPr>
          <p:cNvSpPr txBox="1"/>
          <p:nvPr/>
        </p:nvSpPr>
        <p:spPr>
          <a:xfrm>
            <a:off x="6049925" y="4826675"/>
            <a:ext cx="4572000" cy="2031325"/>
          </a:xfrm>
          <a:prstGeom prst="rect">
            <a:avLst/>
          </a:prstGeom>
          <a:noFill/>
        </p:spPr>
        <p:txBody>
          <a:bodyPr wrap="square">
            <a:spAutoFit/>
          </a:bodyPr>
          <a:lstStyle/>
          <a:p>
            <a:r>
              <a:rPr lang="en-US" b="1" dirty="0"/>
              <a:t>Underprediction of adaptation </a:t>
            </a:r>
          </a:p>
          <a:p>
            <a:r>
              <a:rPr lang="en-US" b="1" dirty="0"/>
              <a:t>Diversification bias</a:t>
            </a:r>
          </a:p>
          <a:p>
            <a:r>
              <a:rPr lang="en-US" b="1" dirty="0"/>
              <a:t>Projection bias</a:t>
            </a:r>
          </a:p>
          <a:p>
            <a:r>
              <a:rPr lang="en-US" b="1" dirty="0"/>
              <a:t>Hot–cold empathy gaps</a:t>
            </a:r>
          </a:p>
          <a:p>
            <a:r>
              <a:rPr lang="en-US" b="1" dirty="0" err="1"/>
              <a:t>Miswanting</a:t>
            </a:r>
            <a:endParaRPr lang="en-US" b="1" dirty="0"/>
          </a:p>
          <a:p>
            <a:r>
              <a:rPr lang="en-US" b="1" dirty="0"/>
              <a:t>Impact bias</a:t>
            </a:r>
          </a:p>
          <a:p>
            <a:r>
              <a:rPr lang="en-US" b="1" dirty="0"/>
              <a:t>Focusing illusion</a:t>
            </a:r>
          </a:p>
        </p:txBody>
      </p:sp>
    </p:spTree>
    <p:extLst>
      <p:ext uri="{BB962C8B-B14F-4D97-AF65-F5344CB8AC3E}">
        <p14:creationId xmlns:p14="http://schemas.microsoft.com/office/powerpoint/2010/main" val="77167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2F93160-B7F3-71C3-A8D2-91F28BE52176}"/>
              </a:ext>
            </a:extLst>
          </p:cNvPr>
          <p:cNvSpPr>
            <a:spLocks noGrp="1"/>
          </p:cNvSpPr>
          <p:nvPr>
            <p:ph idx="1"/>
          </p:nvPr>
        </p:nvSpPr>
        <p:spPr/>
        <p:txBody>
          <a:bodyPr/>
          <a:lstStyle/>
          <a:p>
            <a:endParaRPr lang="fr-FR"/>
          </a:p>
        </p:txBody>
      </p:sp>
      <p:pic>
        <p:nvPicPr>
          <p:cNvPr id="6146" name="Picture 2" descr="Serving Up Safe Buffets | FDA">
            <a:extLst>
              <a:ext uri="{FF2B5EF4-FFF2-40B4-BE49-F238E27FC236}">
                <a16:creationId xmlns:a16="http://schemas.microsoft.com/office/drawing/2014/main" id="{4B2B01A0-9CBA-4787-FA18-C01977510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69" y="1036402"/>
            <a:ext cx="7570381" cy="5045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449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452DF-DE80-179D-C2A9-818C5897B87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95899ED-6AC6-BBF6-E704-1869BFA78978}"/>
              </a:ext>
            </a:extLst>
          </p:cNvPr>
          <p:cNvSpPr>
            <a:spLocks noGrp="1"/>
          </p:cNvSpPr>
          <p:nvPr>
            <p:ph idx="1"/>
          </p:nvPr>
        </p:nvSpPr>
        <p:spPr/>
        <p:txBody>
          <a:bodyPr>
            <a:noAutofit/>
          </a:bodyPr>
          <a:lstStyle/>
          <a:p>
            <a:pPr algn="l"/>
            <a:r>
              <a:rPr lang="en-US" sz="2000" b="0" i="0" u="none" strike="noStrike" baseline="0" dirty="0">
                <a:latin typeface="Times New Roman" panose="02020603050405020304" pitchFamily="18" charset="0"/>
                <a:cs typeface="Times New Roman" panose="02020603050405020304" pitchFamily="18" charset="0"/>
              </a:rPr>
              <a:t>The phenomena discussed in this section make us strangers to ourselves, in that they may leave us shocked and surprised at the bizarre tastes of the person we thought we knew the best – namely, ourselves. To the extent that the right decision depends on accurate predictions, moreover, misprediction and </a:t>
            </a:r>
            <a:r>
              <a:rPr lang="en-US" sz="2000" b="0" i="0" u="none" strike="noStrike" baseline="0" dirty="0" err="1">
                <a:latin typeface="Times New Roman" panose="02020603050405020304" pitchFamily="18" charset="0"/>
                <a:cs typeface="Times New Roman" panose="02020603050405020304" pitchFamily="18" charset="0"/>
              </a:rPr>
              <a:t>miswanting</a:t>
            </a:r>
            <a:r>
              <a:rPr lang="en-US" sz="2000" b="0" i="0" u="none" strike="noStrike" baseline="0" dirty="0">
                <a:latin typeface="Times New Roman" panose="02020603050405020304" pitchFamily="18" charset="0"/>
                <a:cs typeface="Times New Roman" panose="02020603050405020304" pitchFamily="18" charset="0"/>
              </a:rPr>
              <a:t> can lead to bad decisions – even </a:t>
            </a:r>
            <a:r>
              <a:rPr lang="fr-FR" sz="2000" b="0" i="0" u="none" strike="noStrike" baseline="0" dirty="0">
                <a:latin typeface="Times New Roman" panose="02020603050405020304" pitchFamily="18" charset="0"/>
                <a:cs typeface="Times New Roman" panose="02020603050405020304" pitchFamily="18" charset="0"/>
              </a:rPr>
              <a:t>by </a:t>
            </a:r>
            <a:r>
              <a:rPr lang="fr-FR" sz="2000" b="0" i="0" u="none" strike="noStrike" baseline="0" dirty="0" err="1">
                <a:latin typeface="Times New Roman" panose="02020603050405020304" pitchFamily="18" charset="0"/>
                <a:cs typeface="Times New Roman" panose="02020603050405020304" pitchFamily="18" charset="0"/>
              </a:rPr>
              <a:t>our</a:t>
            </a:r>
            <a:r>
              <a:rPr lang="fr-FR" sz="2000" b="0" i="0" u="none" strike="noStrike" baseline="0" dirty="0">
                <a:latin typeface="Times New Roman" panose="02020603050405020304" pitchFamily="18" charset="0"/>
                <a:cs typeface="Times New Roman" panose="02020603050405020304" pitchFamily="18" charset="0"/>
              </a:rPr>
              <a:t> own lights.</a:t>
            </a:r>
          </a:p>
          <a:p>
            <a:pPr algn="l"/>
            <a:endParaRPr lang="fr-FR" sz="200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If you want to avoid misprediction and </a:t>
            </a:r>
            <a:r>
              <a:rPr lang="en-US" sz="2000" b="0" i="0" u="none" strike="noStrike" baseline="0" dirty="0" err="1">
                <a:latin typeface="Times New Roman" panose="02020603050405020304" pitchFamily="18" charset="0"/>
                <a:cs typeface="Times New Roman" panose="02020603050405020304" pitchFamily="18" charset="0"/>
              </a:rPr>
              <a:t>miswanting</a:t>
            </a:r>
            <a:r>
              <a:rPr lang="en-US" sz="2000" b="0" i="0" u="none" strike="noStrike" baseline="0" dirty="0">
                <a:latin typeface="Times New Roman" panose="02020603050405020304" pitchFamily="18" charset="0"/>
                <a:cs typeface="Times New Roman" panose="02020603050405020304" pitchFamily="18" charset="0"/>
              </a:rPr>
              <a:t>, Sidgwick proposed keeping close tabs on your and others’ emotional reactions. He advocated what he called the </a:t>
            </a:r>
            <a:r>
              <a:rPr lang="en-US" sz="2000" b="1" i="0" u="none" strike="noStrike" baseline="0" dirty="0">
                <a:latin typeface="Times New Roman" panose="02020603050405020304" pitchFamily="18" charset="0"/>
                <a:cs typeface="Times New Roman" panose="02020603050405020304" pitchFamily="18" charset="0"/>
              </a:rPr>
              <a:t>empirical–reflective </a:t>
            </a:r>
            <a:r>
              <a:rPr lang="en-US" sz="2000" b="0" i="0" u="none" strike="noStrike" baseline="0" dirty="0">
                <a:latin typeface="Times New Roman" panose="02020603050405020304" pitchFamily="18" charset="0"/>
                <a:cs typeface="Times New Roman" panose="02020603050405020304" pitchFamily="18" charset="0"/>
              </a:rPr>
              <a:t>method:</a:t>
            </a:r>
          </a:p>
          <a:p>
            <a:pPr algn="l"/>
            <a:endParaRPr lang="en-US" sz="2000" dirty="0">
              <a:latin typeface="Times New Roman" panose="02020603050405020304" pitchFamily="18" charset="0"/>
              <a:cs typeface="Times New Roman" panose="02020603050405020304" pitchFamily="18" charset="0"/>
            </a:endParaRPr>
          </a:p>
          <a:p>
            <a:pPr algn="l"/>
            <a:r>
              <a:rPr lang="en-US" sz="2000" b="0" i="1" u="none" strike="noStrike" baseline="0" dirty="0">
                <a:latin typeface="Times New Roman" panose="02020603050405020304" pitchFamily="18" charset="0"/>
                <a:cs typeface="Times New Roman" panose="02020603050405020304" pitchFamily="18" charset="0"/>
              </a:rPr>
              <a:t>[We] must substitute for the instinctive, implicit inference just described a more scientific process of reasoning: by deducing the probable degree of our future pleasure or pain under any circumstances from inductive generalizations based on a sufficient number of careful observations of our </a:t>
            </a:r>
            <a:r>
              <a:rPr lang="fr-FR" sz="2000" b="0" i="1" u="none" strike="noStrike" baseline="0" dirty="0">
                <a:latin typeface="Times New Roman" panose="02020603050405020304" pitchFamily="18" charset="0"/>
                <a:cs typeface="Times New Roman" panose="02020603050405020304" pitchFamily="18" charset="0"/>
              </a:rPr>
              <a:t>own and others’ experience.</a:t>
            </a:r>
            <a:endParaRPr lang="fr-FR"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34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900" b="0" dirty="0" err="1">
                <a:latin typeface="Verdana" pitchFamily="34" charset="0"/>
                <a:ea typeface="Verdana" pitchFamily="34" charset="0"/>
                <a:cs typeface="Verdana" pitchFamily="34" charset="0"/>
              </a:rPr>
              <a:t>Misprediction</a:t>
            </a:r>
            <a:r>
              <a:rPr lang="en-US" sz="3900" b="0" dirty="0">
                <a:latin typeface="Verdana" pitchFamily="34" charset="0"/>
                <a:ea typeface="Verdana" pitchFamily="34" charset="0"/>
                <a:cs typeface="Verdana" pitchFamily="34" charset="0"/>
              </a:rPr>
              <a:t> and </a:t>
            </a:r>
            <a:r>
              <a:rPr lang="en-US" sz="3900" b="0" dirty="0" err="1">
                <a:latin typeface="Verdana" pitchFamily="34" charset="0"/>
                <a:ea typeface="Verdana" pitchFamily="34" charset="0"/>
                <a:cs typeface="Verdana" pitchFamily="34" charset="0"/>
              </a:rPr>
              <a:t>miswanting</a:t>
            </a:r>
            <a:endParaRPr lang="en-US" sz="3900" b="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1600200"/>
            <a:ext cx="8382000" cy="4525963"/>
          </a:xfrm>
        </p:spPr>
        <p:txBody>
          <a:bodyPr>
            <a:normAutofit lnSpcReduction="10000"/>
          </a:bodyPr>
          <a:lstStyle/>
          <a:p>
            <a:endParaRPr lang="en-US" dirty="0"/>
          </a:p>
          <a:p>
            <a:r>
              <a:rPr lang="en-US" dirty="0"/>
              <a:t>Underprediction of adaptation </a:t>
            </a:r>
          </a:p>
          <a:p>
            <a:r>
              <a:rPr lang="en-US" dirty="0"/>
              <a:t>Diversification bias</a:t>
            </a:r>
          </a:p>
          <a:p>
            <a:r>
              <a:rPr lang="en-US" dirty="0"/>
              <a:t>Projection bias</a:t>
            </a:r>
          </a:p>
          <a:p>
            <a:r>
              <a:rPr lang="en-US" dirty="0"/>
              <a:t>Hot–cold empathy gaps</a:t>
            </a:r>
          </a:p>
          <a:p>
            <a:r>
              <a:rPr lang="en-US" dirty="0" err="1"/>
              <a:t>Miswanting</a:t>
            </a:r>
            <a:endParaRPr lang="en-US" dirty="0"/>
          </a:p>
          <a:p>
            <a:r>
              <a:rPr lang="en-US" dirty="0"/>
              <a:t>Impact bias</a:t>
            </a:r>
          </a:p>
          <a:p>
            <a:r>
              <a:rPr lang="en-US" dirty="0"/>
              <a:t>Focusing illusion</a:t>
            </a:r>
          </a:p>
          <a:p>
            <a:pPr marL="0" indent="0">
              <a:buNone/>
            </a:pPr>
            <a:r>
              <a:rPr lang="en-US" b="1" dirty="0"/>
              <a:t>Potential solution</a:t>
            </a:r>
            <a:r>
              <a:rPr lang="en-US" dirty="0"/>
              <a:t>: Empirical–reflective method</a:t>
            </a:r>
          </a:p>
        </p:txBody>
      </p:sp>
    </p:spTree>
    <p:extLst>
      <p:ext uri="{BB962C8B-B14F-4D97-AF65-F5344CB8AC3E}">
        <p14:creationId xmlns:p14="http://schemas.microsoft.com/office/powerpoint/2010/main" val="41936060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82B76A-56B8-9CB5-451F-BE89DB98BF73}"/>
              </a:ext>
            </a:extLst>
          </p:cNvPr>
          <p:cNvSpPr>
            <a:spLocks noGrp="1"/>
          </p:cNvSpPr>
          <p:nvPr>
            <p:ph type="title"/>
          </p:nvPr>
        </p:nvSpPr>
        <p:spPr/>
        <p:txBody>
          <a:bodyPr/>
          <a:lstStyle/>
          <a:p>
            <a:r>
              <a:rPr lang="fr-FR" dirty="0" err="1"/>
              <a:t>Happiest</a:t>
            </a:r>
            <a:r>
              <a:rPr lang="fr-FR" dirty="0"/>
              <a:t> profession</a:t>
            </a:r>
          </a:p>
        </p:txBody>
      </p:sp>
      <p:sp>
        <p:nvSpPr>
          <p:cNvPr id="3" name="Espace réservé du contenu 2">
            <a:extLst>
              <a:ext uri="{FF2B5EF4-FFF2-40B4-BE49-F238E27FC236}">
                <a16:creationId xmlns:a16="http://schemas.microsoft.com/office/drawing/2014/main" id="{E9025F6D-0535-48EE-04C4-6B437C84CC04}"/>
              </a:ext>
            </a:extLst>
          </p:cNvPr>
          <p:cNvSpPr>
            <a:spLocks noGrp="1"/>
          </p:cNvSpPr>
          <p:nvPr>
            <p:ph idx="1"/>
          </p:nvPr>
        </p:nvSpPr>
        <p:spPr/>
        <p:txBody>
          <a:bodyPr/>
          <a:lstStyle/>
          <a:p>
            <a:r>
              <a:rPr lang="fr-FR" dirty="0"/>
              <a:t>Gilbert, 2015</a:t>
            </a:r>
          </a:p>
        </p:txBody>
      </p:sp>
      <p:sp>
        <p:nvSpPr>
          <p:cNvPr id="4" name="Espace réservé du pied de page 3">
            <a:extLst>
              <a:ext uri="{FF2B5EF4-FFF2-40B4-BE49-F238E27FC236}">
                <a16:creationId xmlns:a16="http://schemas.microsoft.com/office/drawing/2014/main" id="{F2581320-B3CC-0E61-313A-BD2FE3A3E209}"/>
              </a:ext>
            </a:extLst>
          </p:cNvPr>
          <p:cNvSpPr>
            <a:spLocks noGrp="1"/>
          </p:cNvSpPr>
          <p:nvPr>
            <p:ph type="ftr" sz="quarter" idx="11"/>
          </p:nvPr>
        </p:nvSpPr>
        <p:spPr/>
        <p:txBody>
          <a:bodyPr/>
          <a:lstStyle/>
          <a:p>
            <a:pPr algn="l"/>
            <a:r>
              <a:rPr lang="en-GB"/>
              <a:t>Angner – A Course in Behavioral Economics (3</a:t>
            </a:r>
            <a:r>
              <a:rPr lang="en-GB" baseline="30000"/>
              <a:t>rd</a:t>
            </a:r>
            <a:r>
              <a:rPr lang="en-GB"/>
              <a:t> Edition)     				                    Macmillan International Higher Education</a:t>
            </a:r>
            <a:endParaRPr lang="en-GB" dirty="0"/>
          </a:p>
        </p:txBody>
      </p:sp>
    </p:spTree>
    <p:extLst>
      <p:ext uri="{BB962C8B-B14F-4D97-AF65-F5344CB8AC3E}">
        <p14:creationId xmlns:p14="http://schemas.microsoft.com/office/powerpoint/2010/main" val="330818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a:latin typeface="Verdana" pitchFamily="34" charset="0"/>
                <a:ea typeface="Verdana" pitchFamily="34" charset="0"/>
                <a:cs typeface="Verdana" pitchFamily="34" charset="0"/>
              </a:rPr>
              <a:t>Preferences over Profiles</a:t>
            </a:r>
          </a:p>
        </p:txBody>
      </p:sp>
      <p:sp>
        <p:nvSpPr>
          <p:cNvPr id="3" name="Content Placeholder 2"/>
          <p:cNvSpPr>
            <a:spLocks noGrp="1"/>
          </p:cNvSpPr>
          <p:nvPr>
            <p:ph idx="1"/>
          </p:nvPr>
        </p:nvSpPr>
        <p:spPr/>
        <p:txBody>
          <a:bodyPr>
            <a:normAutofit/>
          </a:bodyPr>
          <a:lstStyle/>
          <a:p>
            <a:pPr>
              <a:spcAft>
                <a:spcPts val="600"/>
              </a:spcAft>
            </a:pPr>
            <a:r>
              <a:rPr lang="en-US" dirty="0">
                <a:solidFill>
                  <a:schemeClr val="tx1"/>
                </a:solidFill>
                <a:ea typeface="Verdana" pitchFamily="34" charset="0"/>
                <a:cs typeface="Verdana" pitchFamily="34" charset="0"/>
              </a:rPr>
              <a:t>Some people also like to distribute pleasant and unpleasant events over time. If so, they are said to exhibit a </a:t>
            </a:r>
            <a:r>
              <a:rPr lang="en-US" b="1" dirty="0">
                <a:solidFill>
                  <a:schemeClr val="tx1"/>
                </a:solidFill>
                <a:ea typeface="Verdana" pitchFamily="34" charset="0"/>
                <a:cs typeface="Verdana" pitchFamily="34" charset="0"/>
              </a:rPr>
              <a:t>preference for spread</a:t>
            </a:r>
            <a:r>
              <a:rPr lang="en-US" dirty="0">
                <a:solidFill>
                  <a:schemeClr val="tx1"/>
                </a:solidFill>
                <a:ea typeface="Verdana" pitchFamily="34" charset="0"/>
                <a:cs typeface="Verdana" pitchFamily="34" charset="0"/>
              </a:rPr>
              <a:t>.</a:t>
            </a:r>
          </a:p>
          <a:p>
            <a:pPr>
              <a:spcAft>
                <a:spcPts val="600"/>
              </a:spcAft>
            </a:pPr>
            <a:r>
              <a:rPr lang="en-US" dirty="0">
                <a:solidFill>
                  <a:schemeClr val="tx1"/>
                </a:solidFill>
                <a:ea typeface="Verdana" pitchFamily="34" charset="0"/>
                <a:cs typeface="Verdana" pitchFamily="34" charset="0"/>
              </a:rPr>
              <a:t>People might also have preferences over shapes of utility profiles. They might prefer increasing profiles, and/or like to end on a high note. </a:t>
            </a:r>
          </a:p>
        </p:txBody>
      </p:sp>
    </p:spTree>
    <p:extLst>
      <p:ext uri="{BB962C8B-B14F-4D97-AF65-F5344CB8AC3E}">
        <p14:creationId xmlns:p14="http://schemas.microsoft.com/office/powerpoint/2010/main" val="29750203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Concept Recap</a:t>
            </a:r>
          </a:p>
        </p:txBody>
      </p:sp>
      <p:sp>
        <p:nvSpPr>
          <p:cNvPr id="3" name="Content Placeholder 2"/>
          <p:cNvSpPr>
            <a:spLocks noGrp="1"/>
          </p:cNvSpPr>
          <p:nvPr>
            <p:ph idx="1"/>
          </p:nvPr>
        </p:nvSpPr>
        <p:spPr/>
        <p:txBody>
          <a:bodyPr numCol="2"/>
          <a:lstStyle/>
          <a:p>
            <a:r>
              <a:rPr lang="en-GB" dirty="0"/>
              <a:t>Preference for spread</a:t>
            </a:r>
          </a:p>
          <a:p>
            <a:r>
              <a:rPr lang="en-GB" dirty="0"/>
              <a:t>Preference over profiles</a:t>
            </a:r>
          </a:p>
          <a:p>
            <a:r>
              <a:rPr lang="en-GB" dirty="0"/>
              <a:t>Peak-end rule</a:t>
            </a:r>
          </a:p>
          <a:p>
            <a:r>
              <a:rPr lang="en-GB" dirty="0" err="1"/>
              <a:t>Misprediction</a:t>
            </a:r>
            <a:endParaRPr lang="en-GB" dirty="0"/>
          </a:p>
          <a:p>
            <a:r>
              <a:rPr lang="en-GB" dirty="0" err="1"/>
              <a:t>Miswanting</a:t>
            </a:r>
            <a:endParaRPr lang="en-GB" dirty="0"/>
          </a:p>
          <a:p>
            <a:r>
              <a:rPr lang="en-GB" dirty="0"/>
              <a:t>Empirical-reflective method</a:t>
            </a:r>
          </a:p>
        </p:txBody>
      </p:sp>
    </p:spTree>
    <p:extLst>
      <p:ext uri="{BB962C8B-B14F-4D97-AF65-F5344CB8AC3E}">
        <p14:creationId xmlns:p14="http://schemas.microsoft.com/office/powerpoint/2010/main" val="391273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2D9FB-665B-6882-39F6-D7A062B4406E}"/>
              </a:ext>
            </a:extLst>
          </p:cNvPr>
          <p:cNvSpPr>
            <a:spLocks noGrp="1"/>
          </p:cNvSpPr>
          <p:nvPr>
            <p:ph type="title"/>
          </p:nvPr>
        </p:nvSpPr>
        <p:spPr/>
        <p:txBody>
          <a:bodyPr/>
          <a:lstStyle/>
          <a:p>
            <a:r>
              <a:rPr lang="fr-FR" dirty="0"/>
              <a:t>Narrative Life</a:t>
            </a:r>
          </a:p>
        </p:txBody>
      </p:sp>
      <p:sp>
        <p:nvSpPr>
          <p:cNvPr id="3" name="Espace réservé du contenu 2">
            <a:extLst>
              <a:ext uri="{FF2B5EF4-FFF2-40B4-BE49-F238E27FC236}">
                <a16:creationId xmlns:a16="http://schemas.microsoft.com/office/drawing/2014/main" id="{3416C73C-CE46-06D4-7CEE-DF0A621A726E}"/>
              </a:ext>
            </a:extLst>
          </p:cNvPr>
          <p:cNvSpPr>
            <a:spLocks noGrp="1"/>
          </p:cNvSpPr>
          <p:nvPr>
            <p:ph idx="1"/>
          </p:nvPr>
        </p:nvSpPr>
        <p:spPr>
          <a:xfrm>
            <a:off x="458529" y="1846890"/>
            <a:ext cx="4955286" cy="4351338"/>
          </a:xfrm>
        </p:spPr>
        <p:txBody>
          <a:bodyPr>
            <a:noAutofit/>
          </a:bodyPr>
          <a:lstStyle/>
          <a:p>
            <a:r>
              <a:rPr lang="fr-FR" sz="2400" dirty="0"/>
              <a:t>People have a </a:t>
            </a:r>
            <a:r>
              <a:rPr lang="fr-FR" sz="2400" dirty="0" err="1"/>
              <a:t>need</a:t>
            </a:r>
            <a:r>
              <a:rPr lang="fr-FR" sz="2400" dirty="0"/>
              <a:t> for </a:t>
            </a:r>
            <a:r>
              <a:rPr lang="fr-FR" sz="2400" dirty="0" err="1"/>
              <a:t>coherence</a:t>
            </a:r>
            <a:endParaRPr lang="fr-FR" sz="2400" dirty="0"/>
          </a:p>
          <a:p>
            <a:pPr algn="l"/>
            <a:r>
              <a:rPr lang="en-US" sz="2400" b="0" i="0" u="none" strike="noStrike" baseline="0" dirty="0">
                <a:latin typeface="TimesNewRomanPSMT"/>
              </a:rPr>
              <a:t>“Are human constructs that are mixtures of fact, emotion, human interest, and other extraneous details that form an impression on the human mind.”</a:t>
            </a:r>
            <a:endParaRPr lang="fr-FR" sz="2400" dirty="0"/>
          </a:p>
          <a:p>
            <a:pPr algn="l"/>
            <a:r>
              <a:rPr lang="en-US" sz="2400" b="0" i="0" u="none" strike="noStrike" baseline="0" dirty="0">
                <a:latin typeface="TimesNewRomanPSMT"/>
              </a:rPr>
              <a:t>Narratives are contagious: they spread like viruses from one person to another, sometimes quickly and far.</a:t>
            </a:r>
          </a:p>
          <a:p>
            <a:pPr algn="l"/>
            <a:r>
              <a:rPr lang="en-US" sz="2400" dirty="0"/>
              <a:t>The idea to use tools from epidemiology to study economics</a:t>
            </a:r>
            <a:endParaRPr lang="fr-FR" sz="2400" dirty="0"/>
          </a:p>
        </p:txBody>
      </p:sp>
      <p:pic>
        <p:nvPicPr>
          <p:cNvPr id="1026" name="Picture 2">
            <a:extLst>
              <a:ext uri="{FF2B5EF4-FFF2-40B4-BE49-F238E27FC236}">
                <a16:creationId xmlns:a16="http://schemas.microsoft.com/office/drawing/2014/main" id="{C6D90D6D-A113-C257-45F3-01011A965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936" y="460381"/>
            <a:ext cx="3560064" cy="537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42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a:latin typeface="Verdana" pitchFamily="34" charset="0"/>
                <a:ea typeface="Verdana" pitchFamily="34" charset="0"/>
                <a:cs typeface="Verdana" pitchFamily="34" charset="0"/>
              </a:rPr>
              <a:t>The Peak–End Rule</a:t>
            </a:r>
          </a:p>
        </p:txBody>
      </p:sp>
      <p:sp>
        <p:nvSpPr>
          <p:cNvPr id="3" name="Content Placeholder 2"/>
          <p:cNvSpPr>
            <a:spLocks noGrp="1"/>
          </p:cNvSpPr>
          <p:nvPr>
            <p:ph idx="1"/>
          </p:nvPr>
        </p:nvSpPr>
        <p:spPr/>
        <p:txBody>
          <a:bodyPr>
            <a:normAutofit/>
          </a:bodyPr>
          <a:lstStyle/>
          <a:p>
            <a:pPr>
              <a:spcAft>
                <a:spcPts val="600"/>
              </a:spcAft>
            </a:pPr>
            <a:r>
              <a:rPr lang="en-US" dirty="0">
                <a:solidFill>
                  <a:schemeClr val="tx1"/>
                </a:solidFill>
                <a:ea typeface="Verdana" pitchFamily="34" charset="0"/>
                <a:cs typeface="Verdana" pitchFamily="34" charset="0"/>
              </a:rPr>
              <a:t>The </a:t>
            </a:r>
            <a:r>
              <a:rPr lang="en-US" b="1" dirty="0">
                <a:solidFill>
                  <a:schemeClr val="tx1"/>
                </a:solidFill>
                <a:ea typeface="Verdana" pitchFamily="34" charset="0"/>
                <a:cs typeface="Verdana" pitchFamily="34" charset="0"/>
              </a:rPr>
              <a:t>peak–end rule </a:t>
            </a:r>
            <a:r>
              <a:rPr lang="en-US" dirty="0">
                <a:solidFill>
                  <a:schemeClr val="tx1"/>
                </a:solidFill>
                <a:ea typeface="Verdana" pitchFamily="34" charset="0"/>
                <a:cs typeface="Verdana" pitchFamily="34" charset="0"/>
              </a:rPr>
              <a:t>represents one way to evaluate the desirability of utility streams or “episodes”. </a:t>
            </a:r>
          </a:p>
          <a:p>
            <a:pPr>
              <a:spcAft>
                <a:spcPts val="600"/>
              </a:spcAft>
            </a:pPr>
            <a:r>
              <a:rPr lang="en-US" dirty="0">
                <a:solidFill>
                  <a:schemeClr val="tx1"/>
                </a:solidFill>
                <a:ea typeface="Verdana" pitchFamily="34" charset="0"/>
                <a:cs typeface="Verdana" pitchFamily="34" charset="0"/>
              </a:rPr>
              <a:t>Here, individuals care about the peak and the end of the utility stream, as opposed to the discounted utility.</a:t>
            </a:r>
          </a:p>
        </p:txBody>
      </p:sp>
    </p:spTree>
    <p:extLst>
      <p:ext uri="{BB962C8B-B14F-4D97-AF65-F5344CB8AC3E}">
        <p14:creationId xmlns:p14="http://schemas.microsoft.com/office/powerpoint/2010/main" val="30017474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0" dirty="0">
                <a:latin typeface="Verdana" pitchFamily="34" charset="0"/>
                <a:ea typeface="Verdana" pitchFamily="34" charset="0"/>
                <a:cs typeface="Verdana" pitchFamily="34" charset="0"/>
              </a:rPr>
              <a:t>The Peak–End Rule</a:t>
            </a:r>
          </a:p>
        </p:txBody>
      </p:sp>
      <p:pic>
        <p:nvPicPr>
          <p:cNvPr id="4" name="Picture 3"/>
          <p:cNvPicPr>
            <a:picLocks noChangeAspect="1"/>
          </p:cNvPicPr>
          <p:nvPr/>
        </p:nvPicPr>
        <p:blipFill>
          <a:blip r:embed="rId3"/>
          <a:stretch>
            <a:fillRect/>
          </a:stretch>
        </p:blipFill>
        <p:spPr>
          <a:xfrm>
            <a:off x="2209391" y="1690689"/>
            <a:ext cx="4216617" cy="4629388"/>
          </a:xfrm>
          <a:prstGeom prst="rect">
            <a:avLst/>
          </a:prstGeom>
        </p:spPr>
      </p:pic>
    </p:spTree>
    <p:extLst>
      <p:ext uri="{BB962C8B-B14F-4D97-AF65-F5344CB8AC3E}">
        <p14:creationId xmlns:p14="http://schemas.microsoft.com/office/powerpoint/2010/main" val="34885402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1D18142-4B03-CBFC-2294-C7068565E67B}"/>
              </a:ext>
            </a:extLst>
          </p:cNvPr>
          <p:cNvSpPr>
            <a:spLocks noGrp="1"/>
          </p:cNvSpPr>
          <p:nvPr>
            <p:ph idx="1"/>
          </p:nvPr>
        </p:nvSpPr>
        <p:spPr>
          <a:xfrm>
            <a:off x="628650" y="2011201"/>
            <a:ext cx="7886700" cy="4165761"/>
          </a:xfrm>
        </p:spPr>
        <p:txBody>
          <a:bodyPr>
            <a:normAutofit fontScale="92500" lnSpcReduction="10000"/>
          </a:bodyPr>
          <a:lstStyle/>
          <a:p>
            <a:r>
              <a:rPr lang="fr-FR" dirty="0"/>
              <a:t>32 University of California Students</a:t>
            </a:r>
          </a:p>
          <a:p>
            <a:r>
              <a:rPr lang="fr-FR" dirty="0"/>
              <a:t>10$ - 1 </a:t>
            </a:r>
            <a:r>
              <a:rPr lang="fr-FR" dirty="0" err="1"/>
              <a:t>hour</a:t>
            </a:r>
            <a:endParaRPr lang="fr-FR" dirty="0"/>
          </a:p>
          <a:p>
            <a:r>
              <a:rPr lang="fr-FR" dirty="0"/>
              <a:t>7L water 14 °C</a:t>
            </a:r>
          </a:p>
          <a:p>
            <a:endParaRPr lang="fr-FR" dirty="0"/>
          </a:p>
          <a:p>
            <a:r>
              <a:rPr lang="en-US" dirty="0"/>
              <a:t>Water temperature was controlled also by using another pump to circulate water through a coil submerged in room-temperature water (21 °C ± 1.1 °C). By simultaneously turn- </a:t>
            </a:r>
            <a:r>
              <a:rPr lang="en-US" dirty="0" err="1"/>
              <a:t>ing</a:t>
            </a:r>
            <a:r>
              <a:rPr lang="en-US" dirty="0"/>
              <a:t> off the first pump and turning on the second, the water temperature in the subject's tub could be increased by 1.1 °C (±0.3 °C) in 30 s. </a:t>
            </a:r>
            <a:endParaRPr lang="fr-FR" dirty="0"/>
          </a:p>
        </p:txBody>
      </p:sp>
      <p:pic>
        <p:nvPicPr>
          <p:cNvPr id="6" name="Image 5">
            <a:extLst>
              <a:ext uri="{FF2B5EF4-FFF2-40B4-BE49-F238E27FC236}">
                <a16:creationId xmlns:a16="http://schemas.microsoft.com/office/drawing/2014/main" id="{EF8D5984-F24A-72CA-E56D-0CA62589F2F4}"/>
              </a:ext>
            </a:extLst>
          </p:cNvPr>
          <p:cNvPicPr>
            <a:picLocks noChangeAspect="1"/>
          </p:cNvPicPr>
          <p:nvPr/>
        </p:nvPicPr>
        <p:blipFill>
          <a:blip r:embed="rId2"/>
          <a:stretch>
            <a:fillRect/>
          </a:stretch>
        </p:blipFill>
        <p:spPr>
          <a:xfrm>
            <a:off x="628650" y="136520"/>
            <a:ext cx="4435224" cy="1874682"/>
          </a:xfrm>
          <a:prstGeom prst="rect">
            <a:avLst/>
          </a:prstGeom>
        </p:spPr>
      </p:pic>
      <p:pic>
        <p:nvPicPr>
          <p:cNvPr id="2050" name="Picture 2" descr="Reader Question: Will Dunking My Hands in Ice Water Speed Up My Mani Drying  Time? | SELF">
            <a:extLst>
              <a:ext uri="{FF2B5EF4-FFF2-40B4-BE49-F238E27FC236}">
                <a16:creationId xmlns:a16="http://schemas.microsoft.com/office/drawing/2014/main" id="{CDFD96DC-C737-7E85-3255-68653FA37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850" y="40305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0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E6D30-85EC-3A98-C966-528956B2963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A93DF71-5E4D-4FF9-5F51-1989388F41BE}"/>
              </a:ext>
            </a:extLst>
          </p:cNvPr>
          <p:cNvSpPr>
            <a:spLocks noGrp="1"/>
          </p:cNvSpPr>
          <p:nvPr>
            <p:ph idx="1"/>
          </p:nvPr>
        </p:nvSpPr>
        <p:spPr/>
        <p:txBody>
          <a:bodyPr/>
          <a:lstStyle/>
          <a:p>
            <a:r>
              <a:rPr lang="en-US" dirty="0"/>
              <a:t>An on-line measure of discomfort was obtained using a "discomfort meter," which consisted of a potentiometer and a linear array of 15 light-emitting diodes (LEDs). A single green LED at one end of the display remained lit at all times. By adjusting the potentiometer, subjects could control the number of red LEDs that were lit, thereby indicating the level of discomfort</a:t>
            </a:r>
            <a:endParaRPr lang="fr-FR" dirty="0"/>
          </a:p>
        </p:txBody>
      </p:sp>
    </p:spTree>
    <p:extLst>
      <p:ext uri="{BB962C8B-B14F-4D97-AF65-F5344CB8AC3E}">
        <p14:creationId xmlns:p14="http://schemas.microsoft.com/office/powerpoint/2010/main" val="395061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65B6B-A0AF-3D40-E0E7-8D64A2F3475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CE8716E-5F78-70E7-9D8F-D8AB310A6464}"/>
              </a:ext>
            </a:extLst>
          </p:cNvPr>
          <p:cNvSpPr>
            <a:spLocks noGrp="1"/>
          </p:cNvSpPr>
          <p:nvPr>
            <p:ph idx="1"/>
          </p:nvPr>
        </p:nvSpPr>
        <p:spPr/>
        <p:txBody>
          <a:bodyPr/>
          <a:lstStyle/>
          <a:p>
            <a:r>
              <a:rPr lang="fr-FR" dirty="0"/>
              <a:t>5s cold </a:t>
            </a:r>
            <a:r>
              <a:rPr lang="fr-FR" dirty="0" err="1"/>
              <a:t>temperature</a:t>
            </a:r>
            <a:r>
              <a:rPr lang="fr-FR" dirty="0"/>
              <a:t> water to « test »</a:t>
            </a:r>
          </a:p>
          <a:p>
            <a:r>
              <a:rPr lang="fr-FR" dirty="0"/>
              <a:t>2 trials for 2minutes</a:t>
            </a:r>
          </a:p>
          <a:p>
            <a:endParaRPr lang="fr-FR" dirty="0"/>
          </a:p>
          <a:p>
            <a:r>
              <a:rPr lang="en-US" dirty="0"/>
              <a:t>They immersed one hand in water at the moderately painful temperature of 14 °C for 60 s and a longer trial in which they immersed the other hand in water at 14 °C for 60 s, then kept the hand immersed 30 s longer while the temperature of the water was raised slightly, still within the uncomfortable </a:t>
            </a:r>
            <a:endParaRPr lang="fr-FR" dirty="0"/>
          </a:p>
          <a:p>
            <a:endParaRPr lang="fr-FR" dirty="0"/>
          </a:p>
        </p:txBody>
      </p:sp>
    </p:spTree>
    <p:extLst>
      <p:ext uri="{BB962C8B-B14F-4D97-AF65-F5344CB8AC3E}">
        <p14:creationId xmlns:p14="http://schemas.microsoft.com/office/powerpoint/2010/main" val="25589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onomics.potx" id="{424E3539-8127-4015-A085-EAB5BC194764}" vid="{1AFCDF5D-51C0-4551-A25E-4787DF968A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30e9aa3-99a0-4d34-b7cb-13e4c710f7bb">
      <Terms xmlns="http://schemas.microsoft.com/office/infopath/2007/PartnerControls"/>
    </lcf76f155ced4ddcb4097134ff3c332f>
    <TaxCatchAll xmlns="7c509b86-deaf-4b4f-ad54-a21a0cb5ff9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E45D06C0EFD94FA598D289C89495FB" ma:contentTypeVersion="15" ma:contentTypeDescription="Crée un document." ma:contentTypeScope="" ma:versionID="d0ef5e9ad800f74bf7ca735c803e614c">
  <xsd:schema xmlns:xsd="http://www.w3.org/2001/XMLSchema" xmlns:xs="http://www.w3.org/2001/XMLSchema" xmlns:p="http://schemas.microsoft.com/office/2006/metadata/properties" xmlns:ns2="b30e9aa3-99a0-4d34-b7cb-13e4c710f7bb" xmlns:ns3="7c509b86-deaf-4b4f-ad54-a21a0cb5ff9b" targetNamespace="http://schemas.microsoft.com/office/2006/metadata/properties" ma:root="true" ma:fieldsID="26ec61a0f510b6202f6a83f52a47ef4e" ns2:_="" ns3:_="">
    <xsd:import namespace="b30e9aa3-99a0-4d34-b7cb-13e4c710f7bb"/>
    <xsd:import namespace="7c509b86-deaf-4b4f-ad54-a21a0cb5ff9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bjectDetectorVersions" minOccurs="0"/>
                <xsd:element ref="ns2:MediaLengthInSecond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e9aa3-99a0-4d34-b7cb-13e4c710f7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fc5b67b3-f07b-4a01-9212-9530f3790bcd"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c509b86-deaf-4b4f-ad54-a21a0cb5ff9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0f3537a-43e6-485e-ad8f-22e9e3549df1}" ma:internalName="TaxCatchAll" ma:showField="CatchAllData" ma:web="7c509b86-deaf-4b4f-ad54-a21a0cb5ff9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5C813-54AD-4A16-9CB9-C59B8C1E36DE}">
  <ds:schemaRefs>
    <ds:schemaRef ds:uri="http://schemas.microsoft.com/sharepoint/v3/contenttype/forms"/>
  </ds:schemaRefs>
</ds:datastoreItem>
</file>

<file path=customXml/itemProps2.xml><?xml version="1.0" encoding="utf-8"?>
<ds:datastoreItem xmlns:ds="http://schemas.openxmlformats.org/officeDocument/2006/customXml" ds:itemID="{A898C1D9-4A14-441B-98A1-A733063FA28C}">
  <ds:schemaRefs>
    <ds:schemaRef ds:uri="http://schemas.microsoft.com/office/2006/documentManagement/types"/>
    <ds:schemaRef ds:uri="http://www.w3.org/XML/1998/namespace"/>
    <ds:schemaRef ds:uri="http://purl.org/dc/terms/"/>
    <ds:schemaRef ds:uri="http://schemas.microsoft.com/office/infopath/2007/PartnerControls"/>
    <ds:schemaRef ds:uri="http://purl.org/dc/elements/1.1/"/>
    <ds:schemaRef ds:uri="http://purl.org/dc/dcmitype/"/>
    <ds:schemaRef ds:uri="7c509b86-deaf-4b4f-ad54-a21a0cb5ff9b"/>
    <ds:schemaRef ds:uri="http://schemas.microsoft.com/office/2006/metadata/properties"/>
    <ds:schemaRef ds:uri="http://schemas.openxmlformats.org/package/2006/metadata/core-properties"/>
    <ds:schemaRef ds:uri="b30e9aa3-99a0-4d34-b7cb-13e4c710f7bb"/>
  </ds:schemaRefs>
</ds:datastoreItem>
</file>

<file path=customXml/itemProps3.xml><?xml version="1.0" encoding="utf-8"?>
<ds:datastoreItem xmlns:ds="http://schemas.openxmlformats.org/officeDocument/2006/customXml" ds:itemID="{6B77530E-D496-4F22-83EA-362FC7C10185}"/>
</file>

<file path=docProps/app.xml><?xml version="1.0" encoding="utf-8"?>
<Properties xmlns="http://schemas.openxmlformats.org/officeDocument/2006/extended-properties" xmlns:vt="http://schemas.openxmlformats.org/officeDocument/2006/docPropsVTypes">
  <Template>Economics</Template>
  <TotalTime>0</TotalTime>
  <Words>2794</Words>
  <Application>Microsoft Office PowerPoint</Application>
  <PresentationFormat>Affichage à l'écran (4:3)</PresentationFormat>
  <Paragraphs>199</Paragraphs>
  <Slides>30</Slides>
  <Notes>16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Arial</vt:lpstr>
      <vt:lpstr>ArialMT</vt:lpstr>
      <vt:lpstr>Calibri</vt:lpstr>
      <vt:lpstr>Calibri Light</vt:lpstr>
      <vt:lpstr>Times New Roman</vt:lpstr>
      <vt:lpstr>TimesNewRomanPS-BoldMT</vt:lpstr>
      <vt:lpstr>TimesNewRomanPS-ItalicMT</vt:lpstr>
      <vt:lpstr>TimesNewRomanPSMT</vt:lpstr>
      <vt:lpstr>Verdana</vt:lpstr>
      <vt:lpstr>Office Theme</vt:lpstr>
      <vt:lpstr>Behavioural &amp; Experimental  Economics  Intertemporal choice Part 2</vt:lpstr>
      <vt:lpstr>Course Outline</vt:lpstr>
      <vt:lpstr>Preferences over Profiles</vt:lpstr>
      <vt:lpstr>Narrative Life</vt:lpstr>
      <vt:lpstr>The Peak–End Rule</vt:lpstr>
      <vt:lpstr>The Peak–End Rule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Example</vt:lpstr>
      <vt:lpstr>Présentation PowerPoint</vt:lpstr>
      <vt:lpstr>Misprediction and miswanting</vt:lpstr>
      <vt:lpstr>Misprediction and miswanting</vt:lpstr>
      <vt:lpstr>Misprediction and miswanting</vt:lpstr>
      <vt:lpstr>Misprediction and miswanting</vt:lpstr>
      <vt:lpstr>Misprediction and miswanting</vt:lpstr>
      <vt:lpstr>Misprediction and miswanting</vt:lpstr>
      <vt:lpstr>Présentation PowerPoint</vt:lpstr>
      <vt:lpstr>Présentation PowerPoint</vt:lpstr>
      <vt:lpstr>Présentation PowerPoint</vt:lpstr>
      <vt:lpstr>Misprediction and miswanting</vt:lpstr>
      <vt:lpstr>Happiest profession</vt:lpstr>
      <vt:lpstr>Concept Recap</vt:lpstr>
    </vt:vector>
  </TitlesOfParts>
  <Company>Springer Nature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Heron</dc:creator>
  <cp:lastModifiedBy>Adrien Fillon</cp:lastModifiedBy>
  <cp:revision>11</cp:revision>
  <dcterms:created xsi:type="dcterms:W3CDTF">2021-03-30T16:33:36Z</dcterms:created>
  <dcterms:modified xsi:type="dcterms:W3CDTF">2024-03-21T13:13:28Z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0x01010012E45D06C0EFD94FA598D289C89495FB</vt:lpwstr>
  </property>
  <property fmtid="{D5CDD505-2E9C-101B-9397-08002B2CF9AE}" pid="3" name="MediaServiceImageTags">
    <vt:lpwstr/>
  </property>
</Properties>
</file>