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2"/>
  </p:notesMasterIdLst>
  <p:sldIdLst>
    <p:sldId id="257" r:id="rId5"/>
    <p:sldId id="312" r:id="rId6"/>
    <p:sldId id="313" r:id="rId7"/>
    <p:sldId id="267" r:id="rId8"/>
    <p:sldId id="343" r:id="rId9"/>
    <p:sldId id="344" r:id="rId10"/>
    <p:sldId id="314" r:id="rId11"/>
    <p:sldId id="345" r:id="rId12"/>
    <p:sldId id="315" r:id="rId13"/>
    <p:sldId id="316" r:id="rId14"/>
    <p:sldId id="317" r:id="rId15"/>
    <p:sldId id="346" r:id="rId16"/>
    <p:sldId id="318" r:id="rId17"/>
    <p:sldId id="259" r:id="rId18"/>
    <p:sldId id="320" r:id="rId19"/>
    <p:sldId id="321" r:id="rId20"/>
    <p:sldId id="319" r:id="rId21"/>
    <p:sldId id="323" r:id="rId22"/>
    <p:sldId id="347" r:id="rId23"/>
    <p:sldId id="322" r:id="rId24"/>
    <p:sldId id="325" r:id="rId25"/>
    <p:sldId id="324" r:id="rId26"/>
    <p:sldId id="326" r:id="rId27"/>
    <p:sldId id="348" r:id="rId28"/>
    <p:sldId id="327" r:id="rId29"/>
    <p:sldId id="349" r:id="rId30"/>
    <p:sldId id="329" r:id="rId31"/>
    <p:sldId id="272" r:id="rId32"/>
    <p:sldId id="330" r:id="rId33"/>
    <p:sldId id="350" r:id="rId34"/>
    <p:sldId id="328" r:id="rId35"/>
    <p:sldId id="351" r:id="rId36"/>
    <p:sldId id="331" r:id="rId37"/>
    <p:sldId id="365" r:id="rId38"/>
    <p:sldId id="281" r:id="rId39"/>
    <p:sldId id="332" r:id="rId40"/>
    <p:sldId id="352" r:id="rId41"/>
    <p:sldId id="354" r:id="rId42"/>
    <p:sldId id="353" r:id="rId43"/>
    <p:sldId id="333" r:id="rId44"/>
    <p:sldId id="355" r:id="rId45"/>
    <p:sldId id="356" r:id="rId46"/>
    <p:sldId id="357" r:id="rId47"/>
    <p:sldId id="336" r:id="rId48"/>
    <p:sldId id="335" r:id="rId49"/>
    <p:sldId id="334" r:id="rId50"/>
    <p:sldId id="358" r:id="rId51"/>
    <p:sldId id="359" r:id="rId52"/>
    <p:sldId id="360" r:id="rId53"/>
    <p:sldId id="338" r:id="rId54"/>
    <p:sldId id="337" r:id="rId55"/>
    <p:sldId id="361" r:id="rId56"/>
    <p:sldId id="362" r:id="rId57"/>
    <p:sldId id="364" r:id="rId58"/>
    <p:sldId id="363" r:id="rId59"/>
    <p:sldId id="339" r:id="rId60"/>
    <p:sldId id="340" r:id="rId61"/>
  </p:sldIdLst>
  <p:sldSz cx="12192000" cy="6858000"/>
  <p:notesSz cx="6858000" cy="9144000"/>
  <p:defaultTextStyle>
    <a:defPPr>
      <a:defRPr lang="en-C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820CC57-1772-4E70-8386-85A9F44C3E30}">
          <p14:sldIdLst>
            <p14:sldId id="257"/>
            <p14:sldId id="312"/>
            <p14:sldId id="313"/>
            <p14:sldId id="267"/>
            <p14:sldId id="343"/>
            <p14:sldId id="344"/>
            <p14:sldId id="314"/>
            <p14:sldId id="345"/>
            <p14:sldId id="315"/>
            <p14:sldId id="316"/>
            <p14:sldId id="317"/>
            <p14:sldId id="346"/>
            <p14:sldId id="318"/>
            <p14:sldId id="259"/>
            <p14:sldId id="320"/>
            <p14:sldId id="321"/>
            <p14:sldId id="319"/>
            <p14:sldId id="323"/>
            <p14:sldId id="347"/>
            <p14:sldId id="322"/>
            <p14:sldId id="325"/>
            <p14:sldId id="324"/>
            <p14:sldId id="326"/>
            <p14:sldId id="348"/>
            <p14:sldId id="327"/>
            <p14:sldId id="349"/>
            <p14:sldId id="329"/>
            <p14:sldId id="272"/>
            <p14:sldId id="330"/>
            <p14:sldId id="350"/>
            <p14:sldId id="328"/>
            <p14:sldId id="351"/>
            <p14:sldId id="331"/>
            <p14:sldId id="365"/>
            <p14:sldId id="281"/>
            <p14:sldId id="332"/>
            <p14:sldId id="352"/>
            <p14:sldId id="354"/>
            <p14:sldId id="353"/>
            <p14:sldId id="333"/>
            <p14:sldId id="355"/>
            <p14:sldId id="356"/>
            <p14:sldId id="357"/>
            <p14:sldId id="336"/>
            <p14:sldId id="335"/>
            <p14:sldId id="334"/>
            <p14:sldId id="358"/>
            <p14:sldId id="359"/>
            <p14:sldId id="360"/>
            <p14:sldId id="338"/>
            <p14:sldId id="337"/>
            <p14:sldId id="361"/>
            <p14:sldId id="362"/>
            <p14:sldId id="364"/>
            <p14:sldId id="363"/>
            <p14:sldId id="339"/>
            <p14:sldId id="34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195E4A-65A0-4149-A150-7C3A8FC0AC66}" v="2" dt="2024-02-14T12:37:24.5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78"/>
    <p:restoredTop sz="83738" autoAdjust="0"/>
  </p:normalViewPr>
  <p:slideViewPr>
    <p:cSldViewPr snapToGrid="0">
      <p:cViewPr varScale="1">
        <p:scale>
          <a:sx n="71" d="100"/>
          <a:sy n="71" d="100"/>
        </p:scale>
        <p:origin x="79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en Fillon" userId="S::afillo01@ucy.ac.cy::f9fce71e-5179-4ca7-ada2-431c4bb0d0c2" providerId="AD" clId="Web-{DE92E67F-706F-4CAB-9188-EB6DFBFD576D}"/>
    <pc:docChg chg="addSld delSld modSld sldOrd addSection delSection modSection">
      <pc:chgData name="Adrien Fillon" userId="S::afillo01@ucy.ac.cy::f9fce71e-5179-4ca7-ada2-431c4bb0d0c2" providerId="AD" clId="Web-{DE92E67F-706F-4CAB-9188-EB6DFBFD576D}" dt="2024-02-01T14:16:13.437" v="341"/>
      <pc:docMkLst>
        <pc:docMk/>
      </pc:docMkLst>
      <pc:sldChg chg="modSp">
        <pc:chgData name="Adrien Fillon" userId="S::afillo01@ucy.ac.cy::f9fce71e-5179-4ca7-ada2-431c4bb0d0c2" providerId="AD" clId="Web-{DE92E67F-706F-4CAB-9188-EB6DFBFD576D}" dt="2024-02-01T13:43:14.576" v="2" actId="20577"/>
        <pc:sldMkLst>
          <pc:docMk/>
          <pc:sldMk cId="3869734170" sldId="267"/>
        </pc:sldMkLst>
        <pc:spChg chg="mod">
          <ac:chgData name="Adrien Fillon" userId="S::afillo01@ucy.ac.cy::f9fce71e-5179-4ca7-ada2-431c4bb0d0c2" providerId="AD" clId="Web-{DE92E67F-706F-4CAB-9188-EB6DFBFD576D}" dt="2024-02-01T13:43:14.576" v="2" actId="20577"/>
          <ac:spMkLst>
            <pc:docMk/>
            <pc:sldMk cId="3869734170" sldId="267"/>
            <ac:spMk id="3" creationId="{D41C8A0B-C1C6-C075-3B31-D2F3C76C142E}"/>
          </ac:spMkLst>
        </pc:spChg>
      </pc:sldChg>
      <pc:sldChg chg="addSp delSp modSp">
        <pc:chgData name="Adrien Fillon" userId="S::afillo01@ucy.ac.cy::f9fce71e-5179-4ca7-ada2-431c4bb0d0c2" providerId="AD" clId="Web-{DE92E67F-706F-4CAB-9188-EB6DFBFD576D}" dt="2024-02-01T14:01:14.502" v="177"/>
        <pc:sldMkLst>
          <pc:docMk/>
          <pc:sldMk cId="952165317" sldId="317"/>
        </pc:sldMkLst>
        <pc:picChg chg="add del mod">
          <ac:chgData name="Adrien Fillon" userId="S::afillo01@ucy.ac.cy::f9fce71e-5179-4ca7-ada2-431c4bb0d0c2" providerId="AD" clId="Web-{DE92E67F-706F-4CAB-9188-EB6DFBFD576D}" dt="2024-02-01T14:01:14.502" v="177"/>
          <ac:picMkLst>
            <pc:docMk/>
            <pc:sldMk cId="952165317" sldId="317"/>
            <ac:picMk id="4" creationId="{BB4E89C7-71E5-7211-94DA-7B1E0FE5E9CC}"/>
          </ac:picMkLst>
        </pc:picChg>
      </pc:sldChg>
      <pc:sldChg chg="modNotes">
        <pc:chgData name="Adrien Fillon" userId="S::afillo01@ucy.ac.cy::f9fce71e-5179-4ca7-ada2-431c4bb0d0c2" providerId="AD" clId="Web-{DE92E67F-706F-4CAB-9188-EB6DFBFD576D}" dt="2024-02-01T14:08:45.079" v="204"/>
        <pc:sldMkLst>
          <pc:docMk/>
          <pc:sldMk cId="2802299858" sldId="320"/>
        </pc:sldMkLst>
      </pc:sldChg>
      <pc:sldChg chg="modSp modNotes">
        <pc:chgData name="Adrien Fillon" userId="S::afillo01@ucy.ac.cy::f9fce71e-5179-4ca7-ada2-431c4bb0d0c2" providerId="AD" clId="Web-{DE92E67F-706F-4CAB-9188-EB6DFBFD576D}" dt="2024-02-01T14:13:47.198" v="302"/>
        <pc:sldMkLst>
          <pc:docMk/>
          <pc:sldMk cId="2600280216" sldId="322"/>
        </pc:sldMkLst>
        <pc:spChg chg="mod">
          <ac:chgData name="Adrien Fillon" userId="S::afillo01@ucy.ac.cy::f9fce71e-5179-4ca7-ada2-431c4bb0d0c2" providerId="AD" clId="Web-{DE92E67F-706F-4CAB-9188-EB6DFBFD576D}" dt="2024-02-01T14:11:44.179" v="228" actId="20577"/>
          <ac:spMkLst>
            <pc:docMk/>
            <pc:sldMk cId="2600280216" sldId="322"/>
            <ac:spMk id="2" creationId="{F1459B5C-3FD3-D81F-53A7-965AFDDDA3BB}"/>
          </ac:spMkLst>
        </pc:spChg>
      </pc:sldChg>
      <pc:sldChg chg="addSp modSp mod setBg">
        <pc:chgData name="Adrien Fillon" userId="S::afillo01@ucy.ac.cy::f9fce71e-5179-4ca7-ada2-431c4bb0d0c2" providerId="AD" clId="Web-{DE92E67F-706F-4CAB-9188-EB6DFBFD576D}" dt="2024-02-01T14:09:56.956" v="212"/>
        <pc:sldMkLst>
          <pc:docMk/>
          <pc:sldMk cId="1763567218" sldId="323"/>
        </pc:sldMkLst>
        <pc:spChg chg="mod">
          <ac:chgData name="Adrien Fillon" userId="S::afillo01@ucy.ac.cy::f9fce71e-5179-4ca7-ada2-431c4bb0d0c2" providerId="AD" clId="Web-{DE92E67F-706F-4CAB-9188-EB6DFBFD576D}" dt="2024-02-01T14:09:56.956" v="212"/>
          <ac:spMkLst>
            <pc:docMk/>
            <pc:sldMk cId="1763567218" sldId="323"/>
            <ac:spMk id="2" creationId="{038FBC6E-CD3B-1274-E450-78012022DB66}"/>
          </ac:spMkLst>
        </pc:spChg>
        <pc:spChg chg="mod">
          <ac:chgData name="Adrien Fillon" userId="S::afillo01@ucy.ac.cy::f9fce71e-5179-4ca7-ada2-431c4bb0d0c2" providerId="AD" clId="Web-{DE92E67F-706F-4CAB-9188-EB6DFBFD576D}" dt="2024-02-01T14:09:56.956" v="212"/>
          <ac:spMkLst>
            <pc:docMk/>
            <pc:sldMk cId="1763567218" sldId="323"/>
            <ac:spMk id="3" creationId="{AC4761FF-D466-880B-3796-DF491A645279}"/>
          </ac:spMkLst>
        </pc:spChg>
        <pc:spChg chg="add">
          <ac:chgData name="Adrien Fillon" userId="S::afillo01@ucy.ac.cy::f9fce71e-5179-4ca7-ada2-431c4bb0d0c2" providerId="AD" clId="Web-{DE92E67F-706F-4CAB-9188-EB6DFBFD576D}" dt="2024-02-01T14:09:56.956" v="212"/>
          <ac:spMkLst>
            <pc:docMk/>
            <pc:sldMk cId="1763567218" sldId="323"/>
            <ac:spMk id="9" creationId="{9F7D5CDA-D291-4307-BF55-1381FED29634}"/>
          </ac:spMkLst>
        </pc:spChg>
        <pc:spChg chg="add">
          <ac:chgData name="Adrien Fillon" userId="S::afillo01@ucy.ac.cy::f9fce71e-5179-4ca7-ada2-431c4bb0d0c2" providerId="AD" clId="Web-{DE92E67F-706F-4CAB-9188-EB6DFBFD576D}" dt="2024-02-01T14:09:56.956" v="212"/>
          <ac:spMkLst>
            <pc:docMk/>
            <pc:sldMk cId="1763567218" sldId="323"/>
            <ac:spMk id="11" creationId="{59B296B9-C5A5-4E4F-9B60-C907B5F1466C}"/>
          </ac:spMkLst>
        </pc:spChg>
        <pc:spChg chg="add">
          <ac:chgData name="Adrien Fillon" userId="S::afillo01@ucy.ac.cy::f9fce71e-5179-4ca7-ada2-431c4bb0d0c2" providerId="AD" clId="Web-{DE92E67F-706F-4CAB-9188-EB6DFBFD576D}" dt="2024-02-01T14:09:56.956" v="212"/>
          <ac:spMkLst>
            <pc:docMk/>
            <pc:sldMk cId="1763567218" sldId="323"/>
            <ac:spMk id="13" creationId="{D0300FD3-5AF1-6305-15FA-9078072672E2}"/>
          </ac:spMkLst>
        </pc:spChg>
        <pc:picChg chg="add">
          <ac:chgData name="Adrien Fillon" userId="S::afillo01@ucy.ac.cy::f9fce71e-5179-4ca7-ada2-431c4bb0d0c2" providerId="AD" clId="Web-{DE92E67F-706F-4CAB-9188-EB6DFBFD576D}" dt="2024-02-01T14:09:56.956" v="212"/>
          <ac:picMkLst>
            <pc:docMk/>
            <pc:sldMk cId="1763567218" sldId="323"/>
            <ac:picMk id="5" creationId="{68F1D66C-0B70-6967-1E24-4B0D6C010FD6}"/>
          </ac:picMkLst>
        </pc:picChg>
      </pc:sldChg>
      <pc:sldChg chg="modSp new ord modNotes">
        <pc:chgData name="Adrien Fillon" userId="S::afillo01@ucy.ac.cy::f9fce71e-5179-4ca7-ada2-431c4bb0d0c2" providerId="AD" clId="Web-{DE92E67F-706F-4CAB-9188-EB6DFBFD576D}" dt="2024-02-01T13:56:01.539" v="111"/>
        <pc:sldMkLst>
          <pc:docMk/>
          <pc:sldMk cId="1035261286" sldId="341"/>
        </pc:sldMkLst>
        <pc:spChg chg="mod">
          <ac:chgData name="Adrien Fillon" userId="S::afillo01@ucy.ac.cy::f9fce71e-5179-4ca7-ada2-431c4bb0d0c2" providerId="AD" clId="Web-{DE92E67F-706F-4CAB-9188-EB6DFBFD576D}" dt="2024-02-01T13:45:06.080" v="45" actId="20577"/>
          <ac:spMkLst>
            <pc:docMk/>
            <pc:sldMk cId="1035261286" sldId="341"/>
            <ac:spMk id="2" creationId="{6D66DBE1-A7F9-7AEF-37CB-73A6B22C8130}"/>
          </ac:spMkLst>
        </pc:spChg>
        <pc:spChg chg="mod">
          <ac:chgData name="Adrien Fillon" userId="S::afillo01@ucy.ac.cy::f9fce71e-5179-4ca7-ada2-431c4bb0d0c2" providerId="AD" clId="Web-{DE92E67F-706F-4CAB-9188-EB6DFBFD576D}" dt="2024-02-01T13:44:51.220" v="40" actId="20577"/>
          <ac:spMkLst>
            <pc:docMk/>
            <pc:sldMk cId="1035261286" sldId="341"/>
            <ac:spMk id="3" creationId="{5804BD9F-2502-574F-F1E8-33258A2D6766}"/>
          </ac:spMkLst>
        </pc:spChg>
      </pc:sldChg>
      <pc:sldChg chg="modSp add del replId">
        <pc:chgData name="Adrien Fillon" userId="S::afillo01@ucy.ac.cy::f9fce71e-5179-4ca7-ada2-431c4bb0d0c2" providerId="AD" clId="Web-{DE92E67F-706F-4CAB-9188-EB6DFBFD576D}" dt="2024-02-01T13:55:30.397" v="73"/>
        <pc:sldMkLst>
          <pc:docMk/>
          <pc:sldMk cId="1957640739" sldId="342"/>
        </pc:sldMkLst>
        <pc:spChg chg="mod">
          <ac:chgData name="Adrien Fillon" userId="S::afillo01@ucy.ac.cy::f9fce71e-5179-4ca7-ada2-431c4bb0d0c2" providerId="AD" clId="Web-{DE92E67F-706F-4CAB-9188-EB6DFBFD576D}" dt="2024-02-01T13:45:09.674" v="46" actId="20577"/>
          <ac:spMkLst>
            <pc:docMk/>
            <pc:sldMk cId="1957640739" sldId="342"/>
            <ac:spMk id="2" creationId="{243C836E-0C08-B60A-47BA-91FF330B6A70}"/>
          </ac:spMkLst>
        </pc:spChg>
        <pc:spChg chg="mod">
          <ac:chgData name="Adrien Fillon" userId="S::afillo01@ucy.ac.cy::f9fce71e-5179-4ca7-ada2-431c4bb0d0c2" providerId="AD" clId="Web-{DE92E67F-706F-4CAB-9188-EB6DFBFD576D}" dt="2024-02-01T13:44:58.423" v="44" actId="20577"/>
          <ac:spMkLst>
            <pc:docMk/>
            <pc:sldMk cId="1957640739" sldId="342"/>
            <ac:spMk id="3" creationId="{C1F1A338-0DDC-FD07-3684-C7897F8219B1}"/>
          </ac:spMkLst>
        </pc:spChg>
      </pc:sldChg>
      <pc:sldChg chg="modSp add replId">
        <pc:chgData name="Adrien Fillon" userId="S::afillo01@ucy.ac.cy::f9fce71e-5179-4ca7-ada2-431c4bb0d0c2" providerId="AD" clId="Web-{DE92E67F-706F-4CAB-9188-EB6DFBFD576D}" dt="2024-02-01T13:49:27.979" v="59" actId="20577"/>
        <pc:sldMkLst>
          <pc:docMk/>
          <pc:sldMk cId="3537083737" sldId="343"/>
        </pc:sldMkLst>
        <pc:spChg chg="mod">
          <ac:chgData name="Adrien Fillon" userId="S::afillo01@ucy.ac.cy::f9fce71e-5179-4ca7-ada2-431c4bb0d0c2" providerId="AD" clId="Web-{DE92E67F-706F-4CAB-9188-EB6DFBFD576D}" dt="2024-02-01T13:49:27.979" v="59" actId="20577"/>
          <ac:spMkLst>
            <pc:docMk/>
            <pc:sldMk cId="3537083737" sldId="343"/>
            <ac:spMk id="3" creationId="{D76B5ABE-B8E0-2A18-5C32-9A5A3A223D9F}"/>
          </ac:spMkLst>
        </pc:spChg>
      </pc:sldChg>
      <pc:sldChg chg="addSp delSp modSp new">
        <pc:chgData name="Adrien Fillon" userId="S::afillo01@ucy.ac.cy::f9fce71e-5179-4ca7-ada2-431c4bb0d0c2" providerId="AD" clId="Web-{DE92E67F-706F-4CAB-9188-EB6DFBFD576D}" dt="2024-02-01T13:51:27.655" v="72" actId="1076"/>
        <pc:sldMkLst>
          <pc:docMk/>
          <pc:sldMk cId="3774921310" sldId="344"/>
        </pc:sldMkLst>
        <pc:spChg chg="del">
          <ac:chgData name="Adrien Fillon" userId="S::afillo01@ucy.ac.cy::f9fce71e-5179-4ca7-ada2-431c4bb0d0c2" providerId="AD" clId="Web-{DE92E67F-706F-4CAB-9188-EB6DFBFD576D}" dt="2024-02-01T13:49:50.308" v="61"/>
          <ac:spMkLst>
            <pc:docMk/>
            <pc:sldMk cId="3774921310" sldId="344"/>
            <ac:spMk id="3" creationId="{194520E7-EBB6-1F0C-903F-5A376DFEDF70}"/>
          </ac:spMkLst>
        </pc:spChg>
        <pc:picChg chg="add mod ord">
          <ac:chgData name="Adrien Fillon" userId="S::afillo01@ucy.ac.cy::f9fce71e-5179-4ca7-ada2-431c4bb0d0c2" providerId="AD" clId="Web-{DE92E67F-706F-4CAB-9188-EB6DFBFD576D}" dt="2024-02-01T13:49:56.183" v="63" actId="1076"/>
          <ac:picMkLst>
            <pc:docMk/>
            <pc:sldMk cId="3774921310" sldId="344"/>
            <ac:picMk id="4" creationId="{A3DB7F86-A27F-76D7-4E26-41A0A1AEFE21}"/>
          </ac:picMkLst>
        </pc:picChg>
        <pc:picChg chg="add mod">
          <ac:chgData name="Adrien Fillon" userId="S::afillo01@ucy.ac.cy::f9fce71e-5179-4ca7-ada2-431c4bb0d0c2" providerId="AD" clId="Web-{DE92E67F-706F-4CAB-9188-EB6DFBFD576D}" dt="2024-02-01T13:50:18.653" v="65" actId="1076"/>
          <ac:picMkLst>
            <pc:docMk/>
            <pc:sldMk cId="3774921310" sldId="344"/>
            <ac:picMk id="5" creationId="{21023A22-D1F3-94C6-6BDD-2D3252BADBB7}"/>
          </ac:picMkLst>
        </pc:picChg>
        <pc:picChg chg="add mod">
          <ac:chgData name="Adrien Fillon" userId="S::afillo01@ucy.ac.cy::f9fce71e-5179-4ca7-ada2-431c4bb0d0c2" providerId="AD" clId="Web-{DE92E67F-706F-4CAB-9188-EB6DFBFD576D}" dt="2024-02-01T13:50:38.138" v="67" actId="1076"/>
          <ac:picMkLst>
            <pc:docMk/>
            <pc:sldMk cId="3774921310" sldId="344"/>
            <ac:picMk id="6" creationId="{67E4BEF9-44B6-685C-4D15-DC8DDC211CA4}"/>
          </ac:picMkLst>
        </pc:picChg>
        <pc:picChg chg="add mod">
          <ac:chgData name="Adrien Fillon" userId="S::afillo01@ucy.ac.cy::f9fce71e-5179-4ca7-ada2-431c4bb0d0c2" providerId="AD" clId="Web-{DE92E67F-706F-4CAB-9188-EB6DFBFD576D}" dt="2024-02-01T13:51:27.655" v="72" actId="1076"/>
          <ac:picMkLst>
            <pc:docMk/>
            <pc:sldMk cId="3774921310" sldId="344"/>
            <ac:picMk id="7" creationId="{5A440DEA-8226-7BBB-93A3-EDB64112EE01}"/>
          </ac:picMkLst>
        </pc:picChg>
      </pc:sldChg>
      <pc:sldChg chg="addSp modSp new ord addAnim modNotes">
        <pc:chgData name="Adrien Fillon" userId="S::afillo01@ucy.ac.cy::f9fce71e-5179-4ca7-ada2-431c4bb0d0c2" providerId="AD" clId="Web-{DE92E67F-706F-4CAB-9188-EB6DFBFD576D}" dt="2024-02-01T13:59:22.342" v="175"/>
        <pc:sldMkLst>
          <pc:docMk/>
          <pc:sldMk cId="749867339" sldId="345"/>
        </pc:sldMkLst>
        <pc:picChg chg="add mod">
          <ac:chgData name="Adrien Fillon" userId="S::afillo01@ucy.ac.cy::f9fce71e-5179-4ca7-ada2-431c4bb0d0c2" providerId="AD" clId="Web-{DE92E67F-706F-4CAB-9188-EB6DFBFD576D}" dt="2024-02-01T13:58:43.513" v="115" actId="1076"/>
          <ac:picMkLst>
            <pc:docMk/>
            <pc:sldMk cId="749867339" sldId="345"/>
            <ac:picMk id="2" creationId="{6E0C5F01-E580-BF88-83C1-2B40F2E9F933}"/>
          </ac:picMkLst>
        </pc:picChg>
        <pc:picChg chg="add mod">
          <ac:chgData name="Adrien Fillon" userId="S::afillo01@ucy.ac.cy::f9fce71e-5179-4ca7-ada2-431c4bb0d0c2" providerId="AD" clId="Web-{DE92E67F-706F-4CAB-9188-EB6DFBFD576D}" dt="2024-02-01T13:58:46.325" v="117" actId="1076"/>
          <ac:picMkLst>
            <pc:docMk/>
            <pc:sldMk cId="749867339" sldId="345"/>
            <ac:picMk id="3" creationId="{96FB12EF-5B9B-20E4-F9EB-95559ABAF769}"/>
          </ac:picMkLst>
        </pc:picChg>
      </pc:sldChg>
      <pc:sldChg chg="modSp add replId">
        <pc:chgData name="Adrien Fillon" userId="S::afillo01@ucy.ac.cy::f9fce71e-5179-4ca7-ada2-431c4bb0d0c2" providerId="AD" clId="Web-{DE92E67F-706F-4CAB-9188-EB6DFBFD576D}" dt="2024-02-01T14:01:44.237" v="197" actId="20577"/>
        <pc:sldMkLst>
          <pc:docMk/>
          <pc:sldMk cId="1739102254" sldId="346"/>
        </pc:sldMkLst>
        <pc:spChg chg="mod">
          <ac:chgData name="Adrien Fillon" userId="S::afillo01@ucy.ac.cy::f9fce71e-5179-4ca7-ada2-431c4bb0d0c2" providerId="AD" clId="Web-{DE92E67F-706F-4CAB-9188-EB6DFBFD576D}" dt="2024-02-01T14:01:44.237" v="197" actId="20577"/>
          <ac:spMkLst>
            <pc:docMk/>
            <pc:sldMk cId="1739102254" sldId="346"/>
            <ac:spMk id="3" creationId="{20F2B6C9-6D57-B7A2-62E4-03D508A36FBE}"/>
          </ac:spMkLst>
        </pc:spChg>
      </pc:sldChg>
      <pc:sldChg chg="addSp delSp modSp new mod setBg">
        <pc:chgData name="Adrien Fillon" userId="S::afillo01@ucy.ac.cy::f9fce71e-5179-4ca7-ada2-431c4bb0d0c2" providerId="AD" clId="Web-{DE92E67F-706F-4CAB-9188-EB6DFBFD576D}" dt="2024-02-01T14:10:38.676" v="216"/>
        <pc:sldMkLst>
          <pc:docMk/>
          <pc:sldMk cId="2282408531" sldId="347"/>
        </pc:sldMkLst>
        <pc:spChg chg="mod">
          <ac:chgData name="Adrien Fillon" userId="S::afillo01@ucy.ac.cy::f9fce71e-5179-4ca7-ada2-431c4bb0d0c2" providerId="AD" clId="Web-{DE92E67F-706F-4CAB-9188-EB6DFBFD576D}" dt="2024-02-01T14:10:38.676" v="216"/>
          <ac:spMkLst>
            <pc:docMk/>
            <pc:sldMk cId="2282408531" sldId="347"/>
            <ac:spMk id="2" creationId="{906F96D4-24F9-9F66-DBF5-0D48F24BE703}"/>
          </ac:spMkLst>
        </pc:spChg>
        <pc:spChg chg="mod">
          <ac:chgData name="Adrien Fillon" userId="S::afillo01@ucy.ac.cy::f9fce71e-5179-4ca7-ada2-431c4bb0d0c2" providerId="AD" clId="Web-{DE92E67F-706F-4CAB-9188-EB6DFBFD576D}" dt="2024-02-01T14:10:38.676" v="216"/>
          <ac:spMkLst>
            <pc:docMk/>
            <pc:sldMk cId="2282408531" sldId="347"/>
            <ac:spMk id="3" creationId="{B88BA97C-8750-218E-6C14-054BC1ECD0B6}"/>
          </ac:spMkLst>
        </pc:spChg>
        <pc:spChg chg="add del">
          <ac:chgData name="Adrien Fillon" userId="S::afillo01@ucy.ac.cy::f9fce71e-5179-4ca7-ada2-431c4bb0d0c2" providerId="AD" clId="Web-{DE92E67F-706F-4CAB-9188-EB6DFBFD576D}" dt="2024-02-01T14:10:38.661" v="215"/>
          <ac:spMkLst>
            <pc:docMk/>
            <pc:sldMk cId="2282408531" sldId="347"/>
            <ac:spMk id="9" creationId="{9F7D5CDA-D291-4307-BF55-1381FED29634}"/>
          </ac:spMkLst>
        </pc:spChg>
        <pc:spChg chg="add del">
          <ac:chgData name="Adrien Fillon" userId="S::afillo01@ucy.ac.cy::f9fce71e-5179-4ca7-ada2-431c4bb0d0c2" providerId="AD" clId="Web-{DE92E67F-706F-4CAB-9188-EB6DFBFD576D}" dt="2024-02-01T14:10:38.661" v="215"/>
          <ac:spMkLst>
            <pc:docMk/>
            <pc:sldMk cId="2282408531" sldId="347"/>
            <ac:spMk id="11" creationId="{59B296B9-C5A5-4E4F-9B60-C907B5F1466C}"/>
          </ac:spMkLst>
        </pc:spChg>
        <pc:spChg chg="add del">
          <ac:chgData name="Adrien Fillon" userId="S::afillo01@ucy.ac.cy::f9fce71e-5179-4ca7-ada2-431c4bb0d0c2" providerId="AD" clId="Web-{DE92E67F-706F-4CAB-9188-EB6DFBFD576D}" dt="2024-02-01T14:10:38.661" v="215"/>
          <ac:spMkLst>
            <pc:docMk/>
            <pc:sldMk cId="2282408531" sldId="347"/>
            <ac:spMk id="13" creationId="{D0300FD3-5AF1-6305-15FA-9078072672E2}"/>
          </ac:spMkLst>
        </pc:spChg>
        <pc:spChg chg="add">
          <ac:chgData name="Adrien Fillon" userId="S::afillo01@ucy.ac.cy::f9fce71e-5179-4ca7-ada2-431c4bb0d0c2" providerId="AD" clId="Web-{DE92E67F-706F-4CAB-9188-EB6DFBFD576D}" dt="2024-02-01T14:10:38.676" v="216"/>
          <ac:spMkLst>
            <pc:docMk/>
            <pc:sldMk cId="2282408531" sldId="347"/>
            <ac:spMk id="15" creationId="{F13C74B1-5B17-4795-BED0-7140497B445A}"/>
          </ac:spMkLst>
        </pc:spChg>
        <pc:spChg chg="add">
          <ac:chgData name="Adrien Fillon" userId="S::afillo01@ucy.ac.cy::f9fce71e-5179-4ca7-ada2-431c4bb0d0c2" providerId="AD" clId="Web-{DE92E67F-706F-4CAB-9188-EB6DFBFD576D}" dt="2024-02-01T14:10:38.676" v="216"/>
          <ac:spMkLst>
            <pc:docMk/>
            <pc:sldMk cId="2282408531" sldId="347"/>
            <ac:spMk id="16" creationId="{D4974D33-8DC5-464E-8C6D-BE58F0669C17}"/>
          </ac:spMkLst>
        </pc:spChg>
        <pc:picChg chg="add mod ord">
          <ac:chgData name="Adrien Fillon" userId="S::afillo01@ucy.ac.cy::f9fce71e-5179-4ca7-ada2-431c4bb0d0c2" providerId="AD" clId="Web-{DE92E67F-706F-4CAB-9188-EB6DFBFD576D}" dt="2024-02-01T14:10:38.676" v="216"/>
          <ac:picMkLst>
            <pc:docMk/>
            <pc:sldMk cId="2282408531" sldId="347"/>
            <ac:picMk id="4" creationId="{AD761DB9-3E9A-1550-7B58-53ECB33EA626}"/>
          </ac:picMkLst>
        </pc:picChg>
      </pc:sldChg>
      <pc:sldChg chg="modSp new modNotes">
        <pc:chgData name="Adrien Fillon" userId="S::afillo01@ucy.ac.cy::f9fce71e-5179-4ca7-ada2-431c4bb0d0c2" providerId="AD" clId="Web-{DE92E67F-706F-4CAB-9188-EB6DFBFD576D}" dt="2024-02-01T14:15:59.077" v="340"/>
        <pc:sldMkLst>
          <pc:docMk/>
          <pc:sldMk cId="1648543601" sldId="348"/>
        </pc:sldMkLst>
        <pc:spChg chg="mod">
          <ac:chgData name="Adrien Fillon" userId="S::afillo01@ucy.ac.cy::f9fce71e-5179-4ca7-ada2-431c4bb0d0c2" providerId="AD" clId="Web-{DE92E67F-706F-4CAB-9188-EB6DFBFD576D}" dt="2024-02-01T14:14:42.309" v="315" actId="20577"/>
          <ac:spMkLst>
            <pc:docMk/>
            <pc:sldMk cId="1648543601" sldId="348"/>
            <ac:spMk id="3" creationId="{92C864F7-55FF-9303-BAC1-7C43D0A095D3}"/>
          </ac:spMkLst>
        </pc:spChg>
      </pc:sldChg>
      <pc:sldChg chg="new">
        <pc:chgData name="Adrien Fillon" userId="S::afillo01@ucy.ac.cy::f9fce71e-5179-4ca7-ada2-431c4bb0d0c2" providerId="AD" clId="Web-{DE92E67F-706F-4CAB-9188-EB6DFBFD576D}" dt="2024-02-01T14:16:13.437" v="341"/>
        <pc:sldMkLst>
          <pc:docMk/>
          <pc:sldMk cId="2824324291" sldId="349"/>
        </pc:sldMkLst>
      </pc:sldChg>
    </pc:docChg>
  </pc:docChgLst>
  <pc:docChgLst>
    <pc:chgData name="Adrien Fillon" userId="S::afillo01@ucy.ac.cy::f9fce71e-5179-4ca7-ada2-431c4bb0d0c2" providerId="AD" clId="Web-{AF00E43F-5EBB-A94D-C61F-26347809F5FA}"/>
    <pc:docChg chg="modSld">
      <pc:chgData name="Adrien Fillon" userId="S::afillo01@ucy.ac.cy::f9fce71e-5179-4ca7-ada2-431c4bb0d0c2" providerId="AD" clId="Web-{AF00E43F-5EBB-A94D-C61F-26347809F5FA}" dt="2024-01-29T10:01:18.842" v="13" actId="20577"/>
      <pc:docMkLst>
        <pc:docMk/>
      </pc:docMkLst>
      <pc:sldChg chg="modSp">
        <pc:chgData name="Adrien Fillon" userId="S::afillo01@ucy.ac.cy::f9fce71e-5179-4ca7-ada2-431c4bb0d0c2" providerId="AD" clId="Web-{AF00E43F-5EBB-A94D-C61F-26347809F5FA}" dt="2024-01-29T09:51:35.749" v="3" actId="20577"/>
        <pc:sldMkLst>
          <pc:docMk/>
          <pc:sldMk cId="2495730113" sldId="318"/>
        </pc:sldMkLst>
        <pc:spChg chg="mod">
          <ac:chgData name="Adrien Fillon" userId="S::afillo01@ucy.ac.cy::f9fce71e-5179-4ca7-ada2-431c4bb0d0c2" providerId="AD" clId="Web-{AF00E43F-5EBB-A94D-C61F-26347809F5FA}" dt="2024-01-29T09:51:35.749" v="3" actId="20577"/>
          <ac:spMkLst>
            <pc:docMk/>
            <pc:sldMk cId="2495730113" sldId="318"/>
            <ac:spMk id="3" creationId="{E3779E11-75FF-ACC0-FE7F-9787A7375E38}"/>
          </ac:spMkLst>
        </pc:spChg>
      </pc:sldChg>
      <pc:sldChg chg="modSp">
        <pc:chgData name="Adrien Fillon" userId="S::afillo01@ucy.ac.cy::f9fce71e-5179-4ca7-ada2-431c4bb0d0c2" providerId="AD" clId="Web-{AF00E43F-5EBB-A94D-C61F-26347809F5FA}" dt="2024-01-29T09:55:07.052" v="7" actId="20577"/>
        <pc:sldMkLst>
          <pc:docMk/>
          <pc:sldMk cId="183544649" sldId="319"/>
        </pc:sldMkLst>
        <pc:spChg chg="mod">
          <ac:chgData name="Adrien Fillon" userId="S::afillo01@ucy.ac.cy::f9fce71e-5179-4ca7-ada2-431c4bb0d0c2" providerId="AD" clId="Web-{AF00E43F-5EBB-A94D-C61F-26347809F5FA}" dt="2024-01-29T09:55:07.052" v="7" actId="20577"/>
          <ac:spMkLst>
            <pc:docMk/>
            <pc:sldMk cId="183544649" sldId="319"/>
            <ac:spMk id="3" creationId="{2E78D09F-68BC-F09A-3B2C-7D788B17C3D1}"/>
          </ac:spMkLst>
        </pc:spChg>
      </pc:sldChg>
      <pc:sldChg chg="modSp">
        <pc:chgData name="Adrien Fillon" userId="S::afillo01@ucy.ac.cy::f9fce71e-5179-4ca7-ada2-431c4bb0d0c2" providerId="AD" clId="Web-{AF00E43F-5EBB-A94D-C61F-26347809F5FA}" dt="2024-01-29T09:55:21.989" v="8" actId="20577"/>
        <pc:sldMkLst>
          <pc:docMk/>
          <pc:sldMk cId="1763567218" sldId="323"/>
        </pc:sldMkLst>
        <pc:spChg chg="mod">
          <ac:chgData name="Adrien Fillon" userId="S::afillo01@ucy.ac.cy::f9fce71e-5179-4ca7-ada2-431c4bb0d0c2" providerId="AD" clId="Web-{AF00E43F-5EBB-A94D-C61F-26347809F5FA}" dt="2024-01-29T09:55:21.989" v="8" actId="20577"/>
          <ac:spMkLst>
            <pc:docMk/>
            <pc:sldMk cId="1763567218" sldId="323"/>
            <ac:spMk id="3" creationId="{AC4761FF-D466-880B-3796-DF491A645279}"/>
          </ac:spMkLst>
        </pc:spChg>
      </pc:sldChg>
      <pc:sldChg chg="modSp">
        <pc:chgData name="Adrien Fillon" userId="S::afillo01@ucy.ac.cy::f9fce71e-5179-4ca7-ada2-431c4bb0d0c2" providerId="AD" clId="Web-{AF00E43F-5EBB-A94D-C61F-26347809F5FA}" dt="2024-01-29T09:56:04.006" v="9" actId="20577"/>
        <pc:sldMkLst>
          <pc:docMk/>
          <pc:sldMk cId="4178409286" sldId="327"/>
        </pc:sldMkLst>
        <pc:spChg chg="mod">
          <ac:chgData name="Adrien Fillon" userId="S::afillo01@ucy.ac.cy::f9fce71e-5179-4ca7-ada2-431c4bb0d0c2" providerId="AD" clId="Web-{AF00E43F-5EBB-A94D-C61F-26347809F5FA}" dt="2024-01-29T09:56:04.006" v="9" actId="20577"/>
          <ac:spMkLst>
            <pc:docMk/>
            <pc:sldMk cId="4178409286" sldId="327"/>
            <ac:spMk id="3" creationId="{F65E92B3-5063-93FF-EEBC-0980DC882012}"/>
          </ac:spMkLst>
        </pc:spChg>
      </pc:sldChg>
      <pc:sldChg chg="modSp">
        <pc:chgData name="Adrien Fillon" userId="S::afillo01@ucy.ac.cy::f9fce71e-5179-4ca7-ada2-431c4bb0d0c2" providerId="AD" clId="Web-{AF00E43F-5EBB-A94D-C61F-26347809F5FA}" dt="2024-01-29T09:56:48.164" v="11" actId="20577"/>
        <pc:sldMkLst>
          <pc:docMk/>
          <pc:sldMk cId="2530905204" sldId="332"/>
        </pc:sldMkLst>
        <pc:spChg chg="mod">
          <ac:chgData name="Adrien Fillon" userId="S::afillo01@ucy.ac.cy::f9fce71e-5179-4ca7-ada2-431c4bb0d0c2" providerId="AD" clId="Web-{AF00E43F-5EBB-A94D-C61F-26347809F5FA}" dt="2024-01-29T09:56:48.164" v="11" actId="20577"/>
          <ac:spMkLst>
            <pc:docMk/>
            <pc:sldMk cId="2530905204" sldId="332"/>
            <ac:spMk id="3" creationId="{FDFB537C-C4EC-1188-D1C8-319FFC7DF9DA}"/>
          </ac:spMkLst>
        </pc:spChg>
      </pc:sldChg>
      <pc:sldChg chg="modSp">
        <pc:chgData name="Adrien Fillon" userId="S::afillo01@ucy.ac.cy::f9fce71e-5179-4ca7-ada2-431c4bb0d0c2" providerId="AD" clId="Web-{AF00E43F-5EBB-A94D-C61F-26347809F5FA}" dt="2024-01-29T10:01:18.842" v="13" actId="20577"/>
        <pc:sldMkLst>
          <pc:docMk/>
          <pc:sldMk cId="1807888837" sldId="337"/>
        </pc:sldMkLst>
        <pc:spChg chg="mod">
          <ac:chgData name="Adrien Fillon" userId="S::afillo01@ucy.ac.cy::f9fce71e-5179-4ca7-ada2-431c4bb0d0c2" providerId="AD" clId="Web-{AF00E43F-5EBB-A94D-C61F-26347809F5FA}" dt="2024-01-29T10:01:18.842" v="13" actId="20577"/>
          <ac:spMkLst>
            <pc:docMk/>
            <pc:sldMk cId="1807888837" sldId="337"/>
            <ac:spMk id="3" creationId="{AFF7DCF7-4328-AD1D-841B-7D5E4F88FCAA}"/>
          </ac:spMkLst>
        </pc:spChg>
      </pc:sldChg>
    </pc:docChg>
  </pc:docChgLst>
  <pc:docChgLst>
    <pc:chgData name="Adrien Fillon" userId="f9fce71e-5179-4ca7-ada2-431c4bb0d0c2" providerId="ADAL" clId="{18195E4A-65A0-4149-A150-7C3A8FC0AC66}"/>
    <pc:docChg chg="custSel addSld delSld modSld modSection">
      <pc:chgData name="Adrien Fillon" userId="f9fce71e-5179-4ca7-ada2-431c4bb0d0c2" providerId="ADAL" clId="{18195E4A-65A0-4149-A150-7C3A8FC0AC66}" dt="2024-02-14T12:53:50.910" v="66" actId="20577"/>
      <pc:docMkLst>
        <pc:docMk/>
      </pc:docMkLst>
      <pc:sldChg chg="add">
        <pc:chgData name="Adrien Fillon" userId="f9fce71e-5179-4ca7-ada2-431c4bb0d0c2" providerId="ADAL" clId="{18195E4A-65A0-4149-A150-7C3A8FC0AC66}" dt="2024-02-14T12:23:13.726" v="1"/>
        <pc:sldMkLst>
          <pc:docMk/>
          <pc:sldMk cId="3251497389" sldId="272"/>
        </pc:sldMkLst>
      </pc:sldChg>
      <pc:sldChg chg="modSp add mod">
        <pc:chgData name="Adrien Fillon" userId="f9fce71e-5179-4ca7-ada2-431c4bb0d0c2" providerId="ADAL" clId="{18195E4A-65A0-4149-A150-7C3A8FC0AC66}" dt="2024-02-14T12:37:31.900" v="23" actId="20577"/>
        <pc:sldMkLst>
          <pc:docMk/>
          <pc:sldMk cId="3277928197" sldId="281"/>
        </pc:sldMkLst>
        <pc:spChg chg="mod">
          <ac:chgData name="Adrien Fillon" userId="f9fce71e-5179-4ca7-ada2-431c4bb0d0c2" providerId="ADAL" clId="{18195E4A-65A0-4149-A150-7C3A8FC0AC66}" dt="2024-02-14T12:37:31.900" v="23" actId="20577"/>
          <ac:spMkLst>
            <pc:docMk/>
            <pc:sldMk cId="3277928197" sldId="281"/>
            <ac:spMk id="2" creationId="{1C6048AC-9F0C-88D8-CDC5-EFFB82545547}"/>
          </ac:spMkLst>
        </pc:spChg>
      </pc:sldChg>
      <pc:sldChg chg="modSp mod">
        <pc:chgData name="Adrien Fillon" userId="f9fce71e-5179-4ca7-ada2-431c4bb0d0c2" providerId="ADAL" clId="{18195E4A-65A0-4149-A150-7C3A8FC0AC66}" dt="2024-02-14T12:39:08.193" v="35" actId="20577"/>
        <pc:sldMkLst>
          <pc:docMk/>
          <pc:sldMk cId="2530905204" sldId="332"/>
        </pc:sldMkLst>
        <pc:spChg chg="mod">
          <ac:chgData name="Adrien Fillon" userId="f9fce71e-5179-4ca7-ada2-431c4bb0d0c2" providerId="ADAL" clId="{18195E4A-65A0-4149-A150-7C3A8FC0AC66}" dt="2024-02-14T12:39:08.193" v="35" actId="20577"/>
          <ac:spMkLst>
            <pc:docMk/>
            <pc:sldMk cId="2530905204" sldId="332"/>
            <ac:spMk id="3" creationId="{FDFB537C-C4EC-1188-D1C8-319FFC7DF9DA}"/>
          </ac:spMkLst>
        </pc:spChg>
      </pc:sldChg>
      <pc:sldChg chg="del">
        <pc:chgData name="Adrien Fillon" userId="f9fce71e-5179-4ca7-ada2-431c4bb0d0c2" providerId="ADAL" clId="{18195E4A-65A0-4149-A150-7C3A8FC0AC66}" dt="2024-02-14T12:06:56.883" v="0" actId="47"/>
        <pc:sldMkLst>
          <pc:docMk/>
          <pc:sldMk cId="1035261286" sldId="341"/>
        </pc:sldMkLst>
      </pc:sldChg>
      <pc:sldChg chg="modSp mod">
        <pc:chgData name="Adrien Fillon" userId="f9fce71e-5179-4ca7-ada2-431c4bb0d0c2" providerId="ADAL" clId="{18195E4A-65A0-4149-A150-7C3A8FC0AC66}" dt="2024-02-14T12:25:41.489" v="4" actId="1036"/>
        <pc:sldMkLst>
          <pc:docMk/>
          <pc:sldMk cId="3774921310" sldId="344"/>
        </pc:sldMkLst>
        <pc:picChg chg="mod">
          <ac:chgData name="Adrien Fillon" userId="f9fce71e-5179-4ca7-ada2-431c4bb0d0c2" providerId="ADAL" clId="{18195E4A-65A0-4149-A150-7C3A8FC0AC66}" dt="2024-02-14T12:25:41.489" v="4" actId="1036"/>
          <ac:picMkLst>
            <pc:docMk/>
            <pc:sldMk cId="3774921310" sldId="344"/>
            <ac:picMk id="4" creationId="{A3DB7F86-A27F-76D7-4E26-41A0A1AEFE21}"/>
          </ac:picMkLst>
        </pc:picChg>
      </pc:sldChg>
      <pc:sldChg chg="modNotesTx">
        <pc:chgData name="Adrien Fillon" userId="f9fce71e-5179-4ca7-ada2-431c4bb0d0c2" providerId="ADAL" clId="{18195E4A-65A0-4149-A150-7C3A8FC0AC66}" dt="2024-02-14T12:53:50.910" v="66" actId="20577"/>
        <pc:sldMkLst>
          <pc:docMk/>
          <pc:sldMk cId="770693643" sldId="355"/>
        </pc:sldMkLst>
      </pc:sldChg>
      <pc:sldChg chg="new">
        <pc:chgData name="Adrien Fillon" userId="f9fce71e-5179-4ca7-ada2-431c4bb0d0c2" providerId="ADAL" clId="{18195E4A-65A0-4149-A150-7C3A8FC0AC66}" dt="2024-02-14T12:37:50.497" v="28" actId="680"/>
        <pc:sldMkLst>
          <pc:docMk/>
          <pc:sldMk cId="2298957553" sldId="365"/>
        </pc:sldMkLst>
      </pc:sldChg>
    </pc:docChg>
  </pc:docChgLst>
  <pc:docChgLst>
    <pc:chgData name="Adrien Fillon" userId="S::afillo01@ucy.ac.cy::f9fce71e-5179-4ca7-ada2-431c4bb0d0c2" providerId="AD" clId="Web-{0198BF98-0082-408C-8E49-E34D3AACA743}"/>
    <pc:docChg chg="addSld delSld modSld sldOrd modSection">
      <pc:chgData name="Adrien Fillon" userId="S::afillo01@ucy.ac.cy::f9fce71e-5179-4ca7-ada2-431c4bb0d0c2" providerId="AD" clId="Web-{0198BF98-0082-408C-8E49-E34D3AACA743}" dt="2024-02-07T12:59:51.209" v="551"/>
      <pc:docMkLst>
        <pc:docMk/>
      </pc:docMkLst>
      <pc:sldChg chg="modSp">
        <pc:chgData name="Adrien Fillon" userId="S::afillo01@ucy.ac.cy::f9fce71e-5179-4ca7-ada2-431c4bb0d0c2" providerId="AD" clId="Web-{0198BF98-0082-408C-8E49-E34D3AACA743}" dt="2024-02-07T11:36:09.820" v="1" actId="20577"/>
        <pc:sldMkLst>
          <pc:docMk/>
          <pc:sldMk cId="3727905418" sldId="257"/>
        </pc:sldMkLst>
        <pc:spChg chg="mod">
          <ac:chgData name="Adrien Fillon" userId="S::afillo01@ucy.ac.cy::f9fce71e-5179-4ca7-ada2-431c4bb0d0c2" providerId="AD" clId="Web-{0198BF98-0082-408C-8E49-E34D3AACA743}" dt="2024-02-07T11:36:09.820" v="1" actId="20577"/>
          <ac:spMkLst>
            <pc:docMk/>
            <pc:sldMk cId="3727905418" sldId="257"/>
            <ac:spMk id="3" creationId="{43B6188E-346E-09F9-501F-58A37E6A3584}"/>
          </ac:spMkLst>
        </pc:spChg>
      </pc:sldChg>
      <pc:sldChg chg="delSp modSp">
        <pc:chgData name="Adrien Fillon" userId="S::afillo01@ucy.ac.cy::f9fce71e-5179-4ca7-ada2-431c4bb0d0c2" providerId="AD" clId="Web-{0198BF98-0082-408C-8E49-E34D3AACA743}" dt="2024-02-07T11:40:24.782" v="19"/>
        <pc:sldMkLst>
          <pc:docMk/>
          <pc:sldMk cId="4041546197" sldId="259"/>
        </pc:sldMkLst>
        <pc:spChg chg="del mod">
          <ac:chgData name="Adrien Fillon" userId="S::afillo01@ucy.ac.cy::f9fce71e-5179-4ca7-ada2-431c4bb0d0c2" providerId="AD" clId="Web-{0198BF98-0082-408C-8E49-E34D3AACA743}" dt="2024-02-07T11:40:24.782" v="19"/>
          <ac:spMkLst>
            <pc:docMk/>
            <pc:sldMk cId="4041546197" sldId="259"/>
            <ac:spMk id="4" creationId="{00000000-0000-0000-0000-000000000000}"/>
          </ac:spMkLst>
        </pc:spChg>
      </pc:sldChg>
      <pc:sldChg chg="addAnim">
        <pc:chgData name="Adrien Fillon" userId="S::afillo01@ucy.ac.cy::f9fce71e-5179-4ca7-ada2-431c4bb0d0c2" providerId="AD" clId="Web-{0198BF98-0082-408C-8E49-E34D3AACA743}" dt="2024-02-07T11:37:22.838" v="9"/>
        <pc:sldMkLst>
          <pc:docMk/>
          <pc:sldMk cId="809354199" sldId="314"/>
        </pc:sldMkLst>
      </pc:sldChg>
      <pc:sldChg chg="addAnim">
        <pc:chgData name="Adrien Fillon" userId="S::afillo01@ucy.ac.cy::f9fce71e-5179-4ca7-ada2-431c4bb0d0c2" providerId="AD" clId="Web-{0198BF98-0082-408C-8E49-E34D3AACA743}" dt="2024-02-07T11:37:10.088" v="5"/>
        <pc:sldMkLst>
          <pc:docMk/>
          <pc:sldMk cId="4107525591" sldId="315"/>
        </pc:sldMkLst>
      </pc:sldChg>
      <pc:sldChg chg="addAnim">
        <pc:chgData name="Adrien Fillon" userId="S::afillo01@ucy.ac.cy::f9fce71e-5179-4ca7-ada2-431c4bb0d0c2" providerId="AD" clId="Web-{0198BF98-0082-408C-8E49-E34D3AACA743}" dt="2024-02-07T11:37:03.197" v="2"/>
        <pc:sldMkLst>
          <pc:docMk/>
          <pc:sldMk cId="7603624" sldId="316"/>
        </pc:sldMkLst>
      </pc:sldChg>
      <pc:sldChg chg="addAnim">
        <pc:chgData name="Adrien Fillon" userId="S::afillo01@ucy.ac.cy::f9fce71e-5179-4ca7-ada2-431c4bb0d0c2" providerId="AD" clId="Web-{0198BF98-0082-408C-8E49-E34D3AACA743}" dt="2024-02-07T11:38:24.731" v="15"/>
        <pc:sldMkLst>
          <pc:docMk/>
          <pc:sldMk cId="2495730113" sldId="318"/>
        </pc:sldMkLst>
      </pc:sldChg>
      <pc:sldChg chg="modNotes">
        <pc:chgData name="Adrien Fillon" userId="S::afillo01@ucy.ac.cy::f9fce71e-5179-4ca7-ada2-431c4bb0d0c2" providerId="AD" clId="Web-{0198BF98-0082-408C-8E49-E34D3AACA743}" dt="2024-02-07T11:42:05.551" v="20"/>
        <pc:sldMkLst>
          <pc:docMk/>
          <pc:sldMk cId="679071774" sldId="326"/>
        </pc:sldMkLst>
      </pc:sldChg>
      <pc:sldChg chg="modSp">
        <pc:chgData name="Adrien Fillon" userId="S::afillo01@ucy.ac.cy::f9fce71e-5179-4ca7-ada2-431c4bb0d0c2" providerId="AD" clId="Web-{0198BF98-0082-408C-8E49-E34D3AACA743}" dt="2024-02-07T11:54:11.841" v="68" actId="20577"/>
        <pc:sldMkLst>
          <pc:docMk/>
          <pc:sldMk cId="693782973" sldId="329"/>
        </pc:sldMkLst>
        <pc:spChg chg="mod">
          <ac:chgData name="Adrien Fillon" userId="S::afillo01@ucy.ac.cy::f9fce71e-5179-4ca7-ada2-431c4bb0d0c2" providerId="AD" clId="Web-{0198BF98-0082-408C-8E49-E34D3AACA743}" dt="2024-02-07T11:54:11.841" v="68" actId="20577"/>
          <ac:spMkLst>
            <pc:docMk/>
            <pc:sldMk cId="693782973" sldId="329"/>
            <ac:spMk id="3" creationId="{7DE844DA-D7D6-D6B9-2102-86EB04B7C4CE}"/>
          </ac:spMkLst>
        </pc:spChg>
      </pc:sldChg>
      <pc:sldChg chg="addSp delSp modSp addAnim">
        <pc:chgData name="Adrien Fillon" userId="S::afillo01@ucy.ac.cy::f9fce71e-5179-4ca7-ada2-431c4bb0d0c2" providerId="AD" clId="Web-{0198BF98-0082-408C-8E49-E34D3AACA743}" dt="2024-02-07T11:55:46.157" v="76"/>
        <pc:sldMkLst>
          <pc:docMk/>
          <pc:sldMk cId="1831167371" sldId="330"/>
        </pc:sldMkLst>
        <pc:spChg chg="del mod">
          <ac:chgData name="Adrien Fillon" userId="S::afillo01@ucy.ac.cy::f9fce71e-5179-4ca7-ada2-431c4bb0d0c2" providerId="AD" clId="Web-{0198BF98-0082-408C-8E49-E34D3AACA743}" dt="2024-02-07T11:55:33.657" v="74"/>
          <ac:spMkLst>
            <pc:docMk/>
            <pc:sldMk cId="1831167371" sldId="330"/>
            <ac:spMk id="4" creationId="{C40900D8-ED5A-A656-6FF2-DE46E243078D}"/>
          </ac:spMkLst>
        </pc:spChg>
        <pc:picChg chg="add mod">
          <ac:chgData name="Adrien Fillon" userId="S::afillo01@ucy.ac.cy::f9fce71e-5179-4ca7-ada2-431c4bb0d0c2" providerId="AD" clId="Web-{0198BF98-0082-408C-8E49-E34D3AACA743}" dt="2024-02-07T11:55:36.422" v="75" actId="1076"/>
          <ac:picMkLst>
            <pc:docMk/>
            <pc:sldMk cId="1831167371" sldId="330"/>
            <ac:picMk id="5" creationId="{E9E140DE-3C57-B36F-188E-343F9616F78F}"/>
          </ac:picMkLst>
        </pc:picChg>
      </pc:sldChg>
      <pc:sldChg chg="addSp delSp modSp">
        <pc:chgData name="Adrien Fillon" userId="S::afillo01@ucy.ac.cy::f9fce71e-5179-4ca7-ada2-431c4bb0d0c2" providerId="AD" clId="Web-{0198BF98-0082-408C-8E49-E34D3AACA743}" dt="2024-02-07T12:25:21.503" v="256"/>
        <pc:sldMkLst>
          <pc:docMk/>
          <pc:sldMk cId="2530905204" sldId="332"/>
        </pc:sldMkLst>
        <pc:spChg chg="del">
          <ac:chgData name="Adrien Fillon" userId="S::afillo01@ucy.ac.cy::f9fce71e-5179-4ca7-ada2-431c4bb0d0c2" providerId="AD" clId="Web-{0198BF98-0082-408C-8E49-E34D3AACA743}" dt="2024-02-07T12:25:21.503" v="256"/>
          <ac:spMkLst>
            <pc:docMk/>
            <pc:sldMk cId="2530905204" sldId="332"/>
            <ac:spMk id="2" creationId="{B48B63E0-6854-581F-2895-856ECDB3694B}"/>
          </ac:spMkLst>
        </pc:spChg>
        <pc:spChg chg="mod">
          <ac:chgData name="Adrien Fillon" userId="S::afillo01@ucy.ac.cy::f9fce71e-5179-4ca7-ada2-431c4bb0d0c2" providerId="AD" clId="Web-{0198BF98-0082-408C-8E49-E34D3AACA743}" dt="2024-02-07T12:24:11.142" v="255" actId="20577"/>
          <ac:spMkLst>
            <pc:docMk/>
            <pc:sldMk cId="2530905204" sldId="332"/>
            <ac:spMk id="3" creationId="{FDFB537C-C4EC-1188-D1C8-319FFC7DF9DA}"/>
          </ac:spMkLst>
        </pc:spChg>
        <pc:spChg chg="add mod">
          <ac:chgData name="Adrien Fillon" userId="S::afillo01@ucy.ac.cy::f9fce71e-5179-4ca7-ada2-431c4bb0d0c2" providerId="AD" clId="Web-{0198BF98-0082-408C-8E49-E34D3AACA743}" dt="2024-02-07T12:25:21.503" v="256"/>
          <ac:spMkLst>
            <pc:docMk/>
            <pc:sldMk cId="2530905204" sldId="332"/>
            <ac:spMk id="5" creationId="{3E869B47-F6DD-1B31-AF42-E06432397566}"/>
          </ac:spMkLst>
        </pc:spChg>
      </pc:sldChg>
      <pc:sldChg chg="addAnim">
        <pc:chgData name="Adrien Fillon" userId="S::afillo01@ucy.ac.cy::f9fce71e-5179-4ca7-ada2-431c4bb0d0c2" providerId="AD" clId="Web-{0198BF98-0082-408C-8E49-E34D3AACA743}" dt="2024-02-07T11:37:50.151" v="14"/>
        <pc:sldMkLst>
          <pc:docMk/>
          <pc:sldMk cId="1035261286" sldId="341"/>
        </pc:sldMkLst>
      </pc:sldChg>
      <pc:sldChg chg="addAnim">
        <pc:chgData name="Adrien Fillon" userId="S::afillo01@ucy.ac.cy::f9fce71e-5179-4ca7-ada2-431c4bb0d0c2" providerId="AD" clId="Web-{0198BF98-0082-408C-8E49-E34D3AACA743}" dt="2024-02-07T11:37:37.698" v="13"/>
        <pc:sldMkLst>
          <pc:docMk/>
          <pc:sldMk cId="3537083737" sldId="343"/>
        </pc:sldMkLst>
      </pc:sldChg>
      <pc:sldChg chg="addAnim">
        <pc:chgData name="Adrien Fillon" userId="S::afillo01@ucy.ac.cy::f9fce71e-5179-4ca7-ada2-431c4bb0d0c2" providerId="AD" clId="Web-{0198BF98-0082-408C-8E49-E34D3AACA743}" dt="2024-02-07T11:37:32.963" v="12"/>
        <pc:sldMkLst>
          <pc:docMk/>
          <pc:sldMk cId="3774921310" sldId="344"/>
        </pc:sldMkLst>
      </pc:sldChg>
      <pc:sldChg chg="addAnim delAnim">
        <pc:chgData name="Adrien Fillon" userId="S::afillo01@ucy.ac.cy::f9fce71e-5179-4ca7-ada2-431c4bb0d0c2" providerId="AD" clId="Web-{0198BF98-0082-408C-8E49-E34D3AACA743}" dt="2024-02-07T11:37:20.322" v="8"/>
        <pc:sldMkLst>
          <pc:docMk/>
          <pc:sldMk cId="749867339" sldId="345"/>
        </pc:sldMkLst>
      </pc:sldChg>
      <pc:sldChg chg="addSp modSp new mod setBg addAnim">
        <pc:chgData name="Adrien Fillon" userId="S::afillo01@ucy.ac.cy::f9fce71e-5179-4ca7-ada2-431c4bb0d0c2" providerId="AD" clId="Web-{0198BF98-0082-408C-8E49-E34D3AACA743}" dt="2024-02-07T11:52:44.057" v="66" actId="20577"/>
        <pc:sldMkLst>
          <pc:docMk/>
          <pc:sldMk cId="787040778" sldId="349"/>
        </pc:sldMkLst>
        <pc:spChg chg="mod">
          <ac:chgData name="Adrien Fillon" userId="S::afillo01@ucy.ac.cy::f9fce71e-5179-4ca7-ada2-431c4bb0d0c2" providerId="AD" clId="Web-{0198BF98-0082-408C-8E49-E34D3AACA743}" dt="2024-02-07T11:52:31.728" v="65" actId="20577"/>
          <ac:spMkLst>
            <pc:docMk/>
            <pc:sldMk cId="787040778" sldId="349"/>
            <ac:spMk id="2" creationId="{D7E9F983-6A3A-1EEE-87B2-E9AC132B7772}"/>
          </ac:spMkLst>
        </pc:spChg>
        <pc:spChg chg="mod">
          <ac:chgData name="Adrien Fillon" userId="S::afillo01@ucy.ac.cy::f9fce71e-5179-4ca7-ada2-431c4bb0d0c2" providerId="AD" clId="Web-{0198BF98-0082-408C-8E49-E34D3AACA743}" dt="2024-02-07T11:52:44.057" v="66" actId="20577"/>
          <ac:spMkLst>
            <pc:docMk/>
            <pc:sldMk cId="787040778" sldId="349"/>
            <ac:spMk id="3" creationId="{5AEBD620-59C5-0F3D-7231-331A95C401CE}"/>
          </ac:spMkLst>
        </pc:spChg>
        <pc:spChg chg="add mod">
          <ac:chgData name="Adrien Fillon" userId="S::afillo01@ucy.ac.cy::f9fce71e-5179-4ca7-ada2-431c4bb0d0c2" providerId="AD" clId="Web-{0198BF98-0082-408C-8E49-E34D3AACA743}" dt="2024-02-07T11:51:42.117" v="38"/>
          <ac:spMkLst>
            <pc:docMk/>
            <pc:sldMk cId="787040778" sldId="349"/>
            <ac:spMk id="5" creationId="{8326D0A8-B1A0-0BF7-EA14-9CA4BD0C7906}"/>
          </ac:spMkLst>
        </pc:spChg>
        <pc:spChg chg="add">
          <ac:chgData name="Adrien Fillon" userId="S::afillo01@ucy.ac.cy::f9fce71e-5179-4ca7-ada2-431c4bb0d0c2" providerId="AD" clId="Web-{0198BF98-0082-408C-8E49-E34D3AACA743}" dt="2024-02-07T11:51:42.117" v="38"/>
          <ac:spMkLst>
            <pc:docMk/>
            <pc:sldMk cId="787040778" sldId="349"/>
            <ac:spMk id="10" creationId="{F13C74B1-5B17-4795-BED0-7140497B445A}"/>
          </ac:spMkLst>
        </pc:spChg>
        <pc:spChg chg="add">
          <ac:chgData name="Adrien Fillon" userId="S::afillo01@ucy.ac.cy::f9fce71e-5179-4ca7-ada2-431c4bb0d0c2" providerId="AD" clId="Web-{0198BF98-0082-408C-8E49-E34D3AACA743}" dt="2024-02-07T11:51:42.117" v="38"/>
          <ac:spMkLst>
            <pc:docMk/>
            <pc:sldMk cId="787040778" sldId="349"/>
            <ac:spMk id="12" creationId="{D4974D33-8DC5-464E-8C6D-BE58F0669C17}"/>
          </ac:spMkLst>
        </pc:spChg>
        <pc:picChg chg="add mod">
          <ac:chgData name="Adrien Fillon" userId="S::afillo01@ucy.ac.cy::f9fce71e-5179-4ca7-ada2-431c4bb0d0c2" providerId="AD" clId="Web-{0198BF98-0082-408C-8E49-E34D3AACA743}" dt="2024-02-07T11:51:42.117" v="38"/>
          <ac:picMkLst>
            <pc:docMk/>
            <pc:sldMk cId="787040778" sldId="349"/>
            <ac:picMk id="4" creationId="{FB6F4E61-8514-A8E1-CC41-F14B90F2D7FD}"/>
          </ac:picMkLst>
        </pc:picChg>
      </pc:sldChg>
      <pc:sldChg chg="del">
        <pc:chgData name="Adrien Fillon" userId="S::afillo01@ucy.ac.cy::f9fce71e-5179-4ca7-ada2-431c4bb0d0c2" providerId="AD" clId="Web-{0198BF98-0082-408C-8E49-E34D3AACA743}" dt="2024-02-07T11:49:12.097" v="21"/>
        <pc:sldMkLst>
          <pc:docMk/>
          <pc:sldMk cId="2824324291" sldId="349"/>
        </pc:sldMkLst>
      </pc:sldChg>
      <pc:sldChg chg="add replId addAnim delAnim">
        <pc:chgData name="Adrien Fillon" userId="S::afillo01@ucy.ac.cy::f9fce71e-5179-4ca7-ada2-431c4bb0d0c2" providerId="AD" clId="Web-{0198BF98-0082-408C-8E49-E34D3AACA743}" dt="2024-02-07T11:55:52.313" v="78"/>
        <pc:sldMkLst>
          <pc:docMk/>
          <pc:sldMk cId="3772418807" sldId="350"/>
        </pc:sldMkLst>
      </pc:sldChg>
      <pc:sldChg chg="new del">
        <pc:chgData name="Adrien Fillon" userId="S::afillo01@ucy.ac.cy::f9fce71e-5179-4ca7-ada2-431c4bb0d0c2" providerId="AD" clId="Web-{0198BF98-0082-408C-8E49-E34D3AACA743}" dt="2024-02-07T11:54:33.389" v="70"/>
        <pc:sldMkLst>
          <pc:docMk/>
          <pc:sldMk cId="3931375572" sldId="350"/>
        </pc:sldMkLst>
      </pc:sldChg>
      <pc:sldChg chg="modSp new modNotes">
        <pc:chgData name="Adrien Fillon" userId="S::afillo01@ucy.ac.cy::f9fce71e-5179-4ca7-ada2-431c4bb0d0c2" providerId="AD" clId="Web-{0198BF98-0082-408C-8E49-E34D3AACA743}" dt="2024-02-07T12:16:21.001" v="159"/>
        <pc:sldMkLst>
          <pc:docMk/>
          <pc:sldMk cId="796768072" sldId="351"/>
        </pc:sldMkLst>
        <pc:spChg chg="mod">
          <ac:chgData name="Adrien Fillon" userId="S::afillo01@ucy.ac.cy::f9fce71e-5179-4ca7-ada2-431c4bb0d0c2" providerId="AD" clId="Web-{0198BF98-0082-408C-8E49-E34D3AACA743}" dt="2024-02-07T12:15:07.322" v="110" actId="20577"/>
          <ac:spMkLst>
            <pc:docMk/>
            <pc:sldMk cId="796768072" sldId="351"/>
            <ac:spMk id="3" creationId="{BE8CAEDF-A056-33A0-0343-3B09DA5B350B}"/>
          </ac:spMkLst>
        </pc:spChg>
      </pc:sldChg>
      <pc:sldChg chg="modSp add replId addAnim modAnim">
        <pc:chgData name="Adrien Fillon" userId="S::afillo01@ucy.ac.cy::f9fce71e-5179-4ca7-ada2-431c4bb0d0c2" providerId="AD" clId="Web-{0198BF98-0082-408C-8E49-E34D3AACA743}" dt="2024-02-07T12:26:13.927" v="281"/>
        <pc:sldMkLst>
          <pc:docMk/>
          <pc:sldMk cId="414691242" sldId="352"/>
        </pc:sldMkLst>
        <pc:spChg chg="mod">
          <ac:chgData name="Adrien Fillon" userId="S::afillo01@ucy.ac.cy::f9fce71e-5179-4ca7-ada2-431c4bb0d0c2" providerId="AD" clId="Web-{0198BF98-0082-408C-8E49-E34D3AACA743}" dt="2024-02-07T12:25:51.051" v="278" actId="20577"/>
          <ac:spMkLst>
            <pc:docMk/>
            <pc:sldMk cId="414691242" sldId="352"/>
            <ac:spMk id="3" creationId="{FDFB537C-C4EC-1188-D1C8-319FFC7DF9DA}"/>
          </ac:spMkLst>
        </pc:spChg>
      </pc:sldChg>
      <pc:sldChg chg="addSp delSp modSp new">
        <pc:chgData name="Adrien Fillon" userId="S::afillo01@ucy.ac.cy::f9fce71e-5179-4ca7-ada2-431c4bb0d0c2" providerId="AD" clId="Web-{0198BF98-0082-408C-8E49-E34D3AACA743}" dt="2024-02-07T12:27:24.695" v="285" actId="1076"/>
        <pc:sldMkLst>
          <pc:docMk/>
          <pc:sldMk cId="4008594698" sldId="353"/>
        </pc:sldMkLst>
        <pc:spChg chg="del">
          <ac:chgData name="Adrien Fillon" userId="S::afillo01@ucy.ac.cy::f9fce71e-5179-4ca7-ada2-431c4bb0d0c2" providerId="AD" clId="Web-{0198BF98-0082-408C-8E49-E34D3AACA743}" dt="2024-02-07T12:27:20.491" v="283"/>
          <ac:spMkLst>
            <pc:docMk/>
            <pc:sldMk cId="4008594698" sldId="353"/>
            <ac:spMk id="3" creationId="{02E679E5-CDD8-A1F2-BE2A-0616E6551C7A}"/>
          </ac:spMkLst>
        </pc:spChg>
        <pc:picChg chg="add mod ord">
          <ac:chgData name="Adrien Fillon" userId="S::afillo01@ucy.ac.cy::f9fce71e-5179-4ca7-ada2-431c4bb0d0c2" providerId="AD" clId="Web-{0198BF98-0082-408C-8E49-E34D3AACA743}" dt="2024-02-07T12:27:24.695" v="285" actId="1076"/>
          <ac:picMkLst>
            <pc:docMk/>
            <pc:sldMk cId="4008594698" sldId="353"/>
            <ac:picMk id="4" creationId="{2A9D0CD4-1223-8928-3BE5-24FB9F7F2CA6}"/>
          </ac:picMkLst>
        </pc:picChg>
      </pc:sldChg>
      <pc:sldChg chg="addSp delSp modSp new modNotes">
        <pc:chgData name="Adrien Fillon" userId="S::afillo01@ucy.ac.cy::f9fce71e-5179-4ca7-ada2-431c4bb0d0c2" providerId="AD" clId="Web-{0198BF98-0082-408C-8E49-E34D3AACA743}" dt="2024-02-07T12:29:10.557" v="295"/>
        <pc:sldMkLst>
          <pc:docMk/>
          <pc:sldMk cId="2752059102" sldId="354"/>
        </pc:sldMkLst>
        <pc:spChg chg="mod">
          <ac:chgData name="Adrien Fillon" userId="S::afillo01@ucy.ac.cy::f9fce71e-5179-4ca7-ada2-431c4bb0d0c2" providerId="AD" clId="Web-{0198BF98-0082-408C-8E49-E34D3AACA743}" dt="2024-02-07T12:29:00.948" v="292" actId="20577"/>
          <ac:spMkLst>
            <pc:docMk/>
            <pc:sldMk cId="2752059102" sldId="354"/>
            <ac:spMk id="2" creationId="{F9D584BF-18BF-80D3-C496-0C930EF77CE0}"/>
          </ac:spMkLst>
        </pc:spChg>
        <pc:spChg chg="del">
          <ac:chgData name="Adrien Fillon" userId="S::afillo01@ucy.ac.cy::f9fce71e-5179-4ca7-ada2-431c4bb0d0c2" providerId="AD" clId="Web-{0198BF98-0082-408C-8E49-E34D3AACA743}" dt="2024-02-07T12:28:39.822" v="287"/>
          <ac:spMkLst>
            <pc:docMk/>
            <pc:sldMk cId="2752059102" sldId="354"/>
            <ac:spMk id="3" creationId="{E0BFAC5B-692A-D52B-931A-458E10453259}"/>
          </ac:spMkLst>
        </pc:spChg>
        <pc:picChg chg="add mod ord">
          <ac:chgData name="Adrien Fillon" userId="S::afillo01@ucy.ac.cy::f9fce71e-5179-4ca7-ada2-431c4bb0d0c2" providerId="AD" clId="Web-{0198BF98-0082-408C-8E49-E34D3AACA743}" dt="2024-02-07T12:29:08.463" v="294" actId="14100"/>
          <ac:picMkLst>
            <pc:docMk/>
            <pc:sldMk cId="2752059102" sldId="354"/>
            <ac:picMk id="4" creationId="{F2135738-0BA2-4D66-637A-FB44E0B831CE}"/>
          </ac:picMkLst>
        </pc:picChg>
      </pc:sldChg>
      <pc:sldChg chg="addSp delSp modSp new">
        <pc:chgData name="Adrien Fillon" userId="S::afillo01@ucy.ac.cy::f9fce71e-5179-4ca7-ada2-431c4bb0d0c2" providerId="AD" clId="Web-{0198BF98-0082-408C-8E49-E34D3AACA743}" dt="2024-02-07T12:30:37.576" v="301" actId="1076"/>
        <pc:sldMkLst>
          <pc:docMk/>
          <pc:sldMk cId="770693643" sldId="355"/>
        </pc:sldMkLst>
        <pc:spChg chg="del">
          <ac:chgData name="Adrien Fillon" userId="S::afillo01@ucy.ac.cy::f9fce71e-5179-4ca7-ada2-431c4bb0d0c2" providerId="AD" clId="Web-{0198BF98-0082-408C-8E49-E34D3AACA743}" dt="2024-02-07T12:30:30.060" v="297"/>
          <ac:spMkLst>
            <pc:docMk/>
            <pc:sldMk cId="770693643" sldId="355"/>
            <ac:spMk id="3" creationId="{20D61FA1-CD7F-F521-AC76-9EA91F56300E}"/>
          </ac:spMkLst>
        </pc:spChg>
        <pc:picChg chg="add mod ord">
          <ac:chgData name="Adrien Fillon" userId="S::afillo01@ucy.ac.cy::f9fce71e-5179-4ca7-ada2-431c4bb0d0c2" providerId="AD" clId="Web-{0198BF98-0082-408C-8E49-E34D3AACA743}" dt="2024-02-07T12:30:37.576" v="301" actId="1076"/>
          <ac:picMkLst>
            <pc:docMk/>
            <pc:sldMk cId="770693643" sldId="355"/>
            <ac:picMk id="4" creationId="{92E88F4B-D144-0D27-B955-F1B3EF053E72}"/>
          </ac:picMkLst>
        </pc:picChg>
      </pc:sldChg>
      <pc:sldChg chg="modSp new">
        <pc:chgData name="Adrien Fillon" userId="S::afillo01@ucy.ac.cy::f9fce71e-5179-4ca7-ada2-431c4bb0d0c2" providerId="AD" clId="Web-{0198BF98-0082-408C-8E49-E34D3AACA743}" dt="2024-02-07T12:31:30.640" v="305" actId="20577"/>
        <pc:sldMkLst>
          <pc:docMk/>
          <pc:sldMk cId="970220609" sldId="356"/>
        </pc:sldMkLst>
        <pc:spChg chg="mod">
          <ac:chgData name="Adrien Fillon" userId="S::afillo01@ucy.ac.cy::f9fce71e-5179-4ca7-ada2-431c4bb0d0c2" providerId="AD" clId="Web-{0198BF98-0082-408C-8E49-E34D3AACA743}" dt="2024-02-07T12:31:30.640" v="305" actId="20577"/>
          <ac:spMkLst>
            <pc:docMk/>
            <pc:sldMk cId="970220609" sldId="356"/>
            <ac:spMk id="3" creationId="{67E0B882-FE89-B7B4-561C-CE08D33059D1}"/>
          </ac:spMkLst>
        </pc:spChg>
      </pc:sldChg>
      <pc:sldChg chg="new">
        <pc:chgData name="Adrien Fillon" userId="S::afillo01@ucy.ac.cy::f9fce71e-5179-4ca7-ada2-431c4bb0d0c2" providerId="AD" clId="Web-{0198BF98-0082-408C-8E49-E34D3AACA743}" dt="2024-02-07T12:31:53.422" v="306"/>
        <pc:sldMkLst>
          <pc:docMk/>
          <pc:sldMk cId="3888812240" sldId="357"/>
        </pc:sldMkLst>
      </pc:sldChg>
      <pc:sldChg chg="addSp delSp modSp add mod replId setBg addAnim setClrOvrMap">
        <pc:chgData name="Adrien Fillon" userId="S::afillo01@ucy.ac.cy::f9fce71e-5179-4ca7-ada2-431c4bb0d0c2" providerId="AD" clId="Web-{0198BF98-0082-408C-8E49-E34D3AACA743}" dt="2024-02-07T12:39:07.029" v="357"/>
        <pc:sldMkLst>
          <pc:docMk/>
          <pc:sldMk cId="1362640966" sldId="358"/>
        </pc:sldMkLst>
        <pc:spChg chg="del mod">
          <ac:chgData name="Adrien Fillon" userId="S::afillo01@ucy.ac.cy::f9fce71e-5179-4ca7-ada2-431c4bb0d0c2" providerId="AD" clId="Web-{0198BF98-0082-408C-8E49-E34D3AACA743}" dt="2024-02-07T12:39:01.670" v="356"/>
          <ac:spMkLst>
            <pc:docMk/>
            <pc:sldMk cId="1362640966" sldId="358"/>
            <ac:spMk id="2" creationId="{954D62A1-0CE1-D988-56EC-1788E75A9329}"/>
          </ac:spMkLst>
        </pc:spChg>
        <pc:spChg chg="add del mod">
          <ac:chgData name="Adrien Fillon" userId="S::afillo01@ucy.ac.cy::f9fce71e-5179-4ca7-ada2-431c4bb0d0c2" providerId="AD" clId="Web-{0198BF98-0082-408C-8E49-E34D3AACA743}" dt="2024-02-07T12:38:58.623" v="355" actId="20577"/>
          <ac:spMkLst>
            <pc:docMk/>
            <pc:sldMk cId="1362640966" sldId="358"/>
            <ac:spMk id="3" creationId="{68B264B3-AE2A-0C5C-8A97-2B021434A6B9}"/>
          </ac:spMkLst>
        </pc:spChg>
        <pc:spChg chg="add mod">
          <ac:chgData name="Adrien Fillon" userId="S::afillo01@ucy.ac.cy::f9fce71e-5179-4ca7-ada2-431c4bb0d0c2" providerId="AD" clId="Web-{0198BF98-0082-408C-8E49-E34D3AACA743}" dt="2024-02-07T12:35:01.787" v="316"/>
          <ac:spMkLst>
            <pc:docMk/>
            <pc:sldMk cId="1362640966" sldId="358"/>
            <ac:spMk id="5" creationId="{9DA5CADA-FED8-40DA-C33A-93BAA103302B}"/>
          </ac:spMkLst>
        </pc:spChg>
        <pc:spChg chg="add">
          <ac:chgData name="Adrien Fillon" userId="S::afillo01@ucy.ac.cy::f9fce71e-5179-4ca7-ada2-431c4bb0d0c2" providerId="AD" clId="Web-{0198BF98-0082-408C-8E49-E34D3AACA743}" dt="2024-02-07T12:35:01.787" v="316"/>
          <ac:spMkLst>
            <pc:docMk/>
            <pc:sldMk cId="1362640966" sldId="358"/>
            <ac:spMk id="10" creationId="{71B2258F-86CA-4D4D-8270-BC05FCDEBFB3}"/>
          </ac:spMkLst>
        </pc:spChg>
        <pc:graphicFrameChg chg="add del mod ord modGraphic">
          <ac:chgData name="Adrien Fillon" userId="S::afillo01@ucy.ac.cy::f9fce71e-5179-4ca7-ada2-431c4bb0d0c2" providerId="AD" clId="Web-{0198BF98-0082-408C-8E49-E34D3AACA743}" dt="2024-02-07T12:36:29.524" v="320"/>
          <ac:graphicFrameMkLst>
            <pc:docMk/>
            <pc:sldMk cId="1362640966" sldId="358"/>
            <ac:graphicFrameMk id="7" creationId="{8C6F6348-A6D4-DE5C-067A-CCED91946A06}"/>
          </ac:graphicFrameMkLst>
        </pc:graphicFrameChg>
        <pc:picChg chg="add mod ord">
          <ac:chgData name="Adrien Fillon" userId="S::afillo01@ucy.ac.cy::f9fce71e-5179-4ca7-ada2-431c4bb0d0c2" providerId="AD" clId="Web-{0198BF98-0082-408C-8E49-E34D3AACA743}" dt="2024-02-07T12:35:01.787" v="316"/>
          <ac:picMkLst>
            <pc:docMk/>
            <pc:sldMk cId="1362640966" sldId="358"/>
            <ac:picMk id="4" creationId="{729E3659-3E3A-F003-B90D-C97B4C63DA09}"/>
          </ac:picMkLst>
        </pc:picChg>
      </pc:sldChg>
      <pc:sldChg chg="modSp new addAnim">
        <pc:chgData name="Adrien Fillon" userId="S::afillo01@ucy.ac.cy::f9fce71e-5179-4ca7-ada2-431c4bb0d0c2" providerId="AD" clId="Web-{0198BF98-0082-408C-8E49-E34D3AACA743}" dt="2024-02-07T12:41:38.659" v="395"/>
        <pc:sldMkLst>
          <pc:docMk/>
          <pc:sldMk cId="621079119" sldId="359"/>
        </pc:sldMkLst>
        <pc:spChg chg="mod">
          <ac:chgData name="Adrien Fillon" userId="S::afillo01@ucy.ac.cy::f9fce71e-5179-4ca7-ada2-431c4bb0d0c2" providerId="AD" clId="Web-{0198BF98-0082-408C-8E49-E34D3AACA743}" dt="2024-02-07T12:41:36.128" v="394" actId="20577"/>
          <ac:spMkLst>
            <pc:docMk/>
            <pc:sldMk cId="621079119" sldId="359"/>
            <ac:spMk id="3" creationId="{C78D4883-EF5D-5117-A8DC-CD2FF241DDB3}"/>
          </ac:spMkLst>
        </pc:spChg>
      </pc:sldChg>
      <pc:sldChg chg="new ord">
        <pc:chgData name="Adrien Fillon" userId="S::afillo01@ucy.ac.cy::f9fce71e-5179-4ca7-ada2-431c4bb0d0c2" providerId="AD" clId="Web-{0198BF98-0082-408C-8E49-E34D3AACA743}" dt="2024-02-07T12:41:45.066" v="397"/>
        <pc:sldMkLst>
          <pc:docMk/>
          <pc:sldMk cId="1067437016" sldId="360"/>
        </pc:sldMkLst>
      </pc:sldChg>
      <pc:sldChg chg="addSp delSp modSp add del replId">
        <pc:chgData name="Adrien Fillon" userId="S::afillo01@ucy.ac.cy::f9fce71e-5179-4ca7-ada2-431c4bb0d0c2" providerId="AD" clId="Web-{0198BF98-0082-408C-8E49-E34D3AACA743}" dt="2024-02-07T12:51:42.007" v="406"/>
        <pc:sldMkLst>
          <pc:docMk/>
          <pc:sldMk cId="2830247261" sldId="361"/>
        </pc:sldMkLst>
        <pc:spChg chg="mod">
          <ac:chgData name="Adrien Fillon" userId="S::afillo01@ucy.ac.cy::f9fce71e-5179-4ca7-ada2-431c4bb0d0c2" providerId="AD" clId="Web-{0198BF98-0082-408C-8E49-E34D3AACA743}" dt="2024-02-07T12:51:16.178" v="400" actId="20577"/>
          <ac:spMkLst>
            <pc:docMk/>
            <pc:sldMk cId="2830247261" sldId="361"/>
            <ac:spMk id="3" creationId="{AFF7DCF7-4328-AD1D-841B-7D5E4F88FCAA}"/>
          </ac:spMkLst>
        </pc:spChg>
        <pc:spChg chg="add del mod">
          <ac:chgData name="Adrien Fillon" userId="S::afillo01@ucy.ac.cy::f9fce71e-5179-4ca7-ada2-431c4bb0d0c2" providerId="AD" clId="Web-{0198BF98-0082-408C-8E49-E34D3AACA743}" dt="2024-02-07T12:51:34.553" v="404"/>
          <ac:spMkLst>
            <pc:docMk/>
            <pc:sldMk cId="2830247261" sldId="361"/>
            <ac:spMk id="4" creationId="{6B883735-87F5-51E2-0EE9-3D356AB10A7A}"/>
          </ac:spMkLst>
        </pc:spChg>
      </pc:sldChg>
      <pc:sldChg chg="addSp modSp add replId modNotes">
        <pc:chgData name="Adrien Fillon" userId="S::afillo01@ucy.ac.cy::f9fce71e-5179-4ca7-ada2-431c4bb0d0c2" providerId="AD" clId="Web-{0198BF98-0082-408C-8E49-E34D3AACA743}" dt="2024-02-07T12:54:01.122" v="455"/>
        <pc:sldMkLst>
          <pc:docMk/>
          <pc:sldMk cId="3344907972" sldId="362"/>
        </pc:sldMkLst>
        <pc:spChg chg="mod">
          <ac:chgData name="Adrien Fillon" userId="S::afillo01@ucy.ac.cy::f9fce71e-5179-4ca7-ada2-431c4bb0d0c2" providerId="AD" clId="Web-{0198BF98-0082-408C-8E49-E34D3AACA743}" dt="2024-02-07T12:51:50.023" v="410" actId="20577"/>
          <ac:spMkLst>
            <pc:docMk/>
            <pc:sldMk cId="3344907972" sldId="362"/>
            <ac:spMk id="3" creationId="{AFF7DCF7-4328-AD1D-841B-7D5E4F88FCAA}"/>
          </ac:spMkLst>
        </pc:spChg>
        <pc:picChg chg="add mod">
          <ac:chgData name="Adrien Fillon" userId="S::afillo01@ucy.ac.cy::f9fce71e-5179-4ca7-ada2-431c4bb0d0c2" providerId="AD" clId="Web-{0198BF98-0082-408C-8E49-E34D3AACA743}" dt="2024-02-07T12:53:39.856" v="415" actId="1076"/>
          <ac:picMkLst>
            <pc:docMk/>
            <pc:sldMk cId="3344907972" sldId="362"/>
            <ac:picMk id="4" creationId="{C050498E-44EF-3E19-4DD3-B234307038A8}"/>
          </ac:picMkLst>
        </pc:picChg>
        <pc:picChg chg="add mod">
          <ac:chgData name="Adrien Fillon" userId="S::afillo01@ucy.ac.cy::f9fce71e-5179-4ca7-ada2-431c4bb0d0c2" providerId="AD" clId="Web-{0198BF98-0082-408C-8E49-E34D3AACA743}" dt="2024-02-07T12:53:45.700" v="418" actId="14100"/>
          <ac:picMkLst>
            <pc:docMk/>
            <pc:sldMk cId="3344907972" sldId="362"/>
            <ac:picMk id="5" creationId="{508946C0-D0EA-AA8F-0EEA-387ACA9EAE81}"/>
          </ac:picMkLst>
        </pc:picChg>
      </pc:sldChg>
      <pc:sldChg chg="addSp delSp modSp new mod setBg modNotes">
        <pc:chgData name="Adrien Fillon" userId="S::afillo01@ucy.ac.cy::f9fce71e-5179-4ca7-ada2-431c4bb0d0c2" providerId="AD" clId="Web-{0198BF98-0082-408C-8E49-E34D3AACA743}" dt="2024-02-07T12:58:52.645" v="528"/>
        <pc:sldMkLst>
          <pc:docMk/>
          <pc:sldMk cId="1521122616" sldId="363"/>
        </pc:sldMkLst>
        <pc:spChg chg="mod">
          <ac:chgData name="Adrien Fillon" userId="S::afillo01@ucy.ac.cy::f9fce71e-5179-4ca7-ada2-431c4bb0d0c2" providerId="AD" clId="Web-{0198BF98-0082-408C-8E49-E34D3AACA743}" dt="2024-02-07T12:57:56.191" v="474" actId="20577"/>
          <ac:spMkLst>
            <pc:docMk/>
            <pc:sldMk cId="1521122616" sldId="363"/>
            <ac:spMk id="2" creationId="{D11D57E7-9AEF-E928-A187-2102FC9D45E6}"/>
          </ac:spMkLst>
        </pc:spChg>
        <pc:spChg chg="del">
          <ac:chgData name="Adrien Fillon" userId="S::afillo01@ucy.ac.cy::f9fce71e-5179-4ca7-ada2-431c4bb0d0c2" providerId="AD" clId="Web-{0198BF98-0082-408C-8E49-E34D3AACA743}" dt="2024-02-07T12:57:52.222" v="473"/>
          <ac:spMkLst>
            <pc:docMk/>
            <pc:sldMk cId="1521122616" sldId="363"/>
            <ac:spMk id="3" creationId="{324F2DD7-1B93-DD9F-3272-686D12E9B222}"/>
          </ac:spMkLst>
        </pc:spChg>
        <pc:spChg chg="add">
          <ac:chgData name="Adrien Fillon" userId="S::afillo01@ucy.ac.cy::f9fce71e-5179-4ca7-ada2-431c4bb0d0c2" providerId="AD" clId="Web-{0198BF98-0082-408C-8E49-E34D3AACA743}" dt="2024-02-07T12:57:52.222" v="473"/>
          <ac:spMkLst>
            <pc:docMk/>
            <pc:sldMk cId="1521122616" sldId="363"/>
            <ac:spMk id="9" creationId="{C1DD1A8A-57D5-4A81-AD04-532B043C5611}"/>
          </ac:spMkLst>
        </pc:spChg>
        <pc:spChg chg="add">
          <ac:chgData name="Adrien Fillon" userId="S::afillo01@ucy.ac.cy::f9fce71e-5179-4ca7-ada2-431c4bb0d0c2" providerId="AD" clId="Web-{0198BF98-0082-408C-8E49-E34D3AACA743}" dt="2024-02-07T12:57:52.222" v="473"/>
          <ac:spMkLst>
            <pc:docMk/>
            <pc:sldMk cId="1521122616" sldId="363"/>
            <ac:spMk id="11" creationId="{007891EC-4501-44ED-A8C8-B11B6DB767AB}"/>
          </ac:spMkLst>
        </pc:spChg>
        <pc:picChg chg="add">
          <ac:chgData name="Adrien Fillon" userId="S::afillo01@ucy.ac.cy::f9fce71e-5179-4ca7-ada2-431c4bb0d0c2" providerId="AD" clId="Web-{0198BF98-0082-408C-8E49-E34D3AACA743}" dt="2024-02-07T12:57:52.222" v="473"/>
          <ac:picMkLst>
            <pc:docMk/>
            <pc:sldMk cId="1521122616" sldId="363"/>
            <ac:picMk id="5" creationId="{7B97D45C-A6E7-9054-8BDA-B336B708A17C}"/>
          </ac:picMkLst>
        </pc:picChg>
      </pc:sldChg>
      <pc:sldChg chg="addSp delSp modSp add mod replId setBg addAnim">
        <pc:chgData name="Adrien Fillon" userId="S::afillo01@ucy.ac.cy::f9fce71e-5179-4ca7-ada2-431c4bb0d0c2" providerId="AD" clId="Web-{0198BF98-0082-408C-8E49-E34D3AACA743}" dt="2024-02-07T12:59:51.209" v="551"/>
        <pc:sldMkLst>
          <pc:docMk/>
          <pc:sldMk cId="2144844953" sldId="364"/>
        </pc:sldMkLst>
        <pc:spChg chg="mod">
          <ac:chgData name="Adrien Fillon" userId="S::afillo01@ucy.ac.cy::f9fce71e-5179-4ca7-ada2-431c4bb0d0c2" providerId="AD" clId="Web-{0198BF98-0082-408C-8E49-E34D3AACA743}" dt="2024-02-07T12:59:34.740" v="546"/>
          <ac:spMkLst>
            <pc:docMk/>
            <pc:sldMk cId="2144844953" sldId="364"/>
            <ac:spMk id="2" creationId="{7D815CEB-31C3-6FA3-54EC-F7C663D9FB7E}"/>
          </ac:spMkLst>
        </pc:spChg>
        <pc:spChg chg="mod">
          <ac:chgData name="Adrien Fillon" userId="S::afillo01@ucy.ac.cy::f9fce71e-5179-4ca7-ada2-431c4bb0d0c2" providerId="AD" clId="Web-{0198BF98-0082-408C-8E49-E34D3AACA743}" dt="2024-02-07T12:59:49.694" v="550" actId="20577"/>
          <ac:spMkLst>
            <pc:docMk/>
            <pc:sldMk cId="2144844953" sldId="364"/>
            <ac:spMk id="3" creationId="{AFF7DCF7-4328-AD1D-841B-7D5E4F88FCAA}"/>
          </ac:spMkLst>
        </pc:spChg>
        <pc:spChg chg="add mod">
          <ac:chgData name="Adrien Fillon" userId="S::afillo01@ucy.ac.cy::f9fce71e-5179-4ca7-ada2-431c4bb0d0c2" providerId="AD" clId="Web-{0198BF98-0082-408C-8E49-E34D3AACA743}" dt="2024-02-07T12:59:34.740" v="546"/>
          <ac:spMkLst>
            <pc:docMk/>
            <pc:sldMk cId="2144844953" sldId="364"/>
            <ac:spMk id="7" creationId="{57B5D70A-40F5-6C9B-06FB-49BC5A246D5E}"/>
          </ac:spMkLst>
        </pc:spChg>
        <pc:spChg chg="add del">
          <ac:chgData name="Adrien Fillon" userId="S::afillo01@ucy.ac.cy::f9fce71e-5179-4ca7-ada2-431c4bb0d0c2" providerId="AD" clId="Web-{0198BF98-0082-408C-8E49-E34D3AACA743}" dt="2024-02-07T12:59:34.740" v="545"/>
          <ac:spMkLst>
            <pc:docMk/>
            <pc:sldMk cId="2144844953" sldId="364"/>
            <ac:spMk id="12" creationId="{7C432AFE-B3D2-4BFF-BF8F-96C27AFF1AC7}"/>
          </ac:spMkLst>
        </pc:spChg>
        <pc:spChg chg="add del">
          <ac:chgData name="Adrien Fillon" userId="S::afillo01@ucy.ac.cy::f9fce71e-5179-4ca7-ada2-431c4bb0d0c2" providerId="AD" clId="Web-{0198BF98-0082-408C-8E49-E34D3AACA743}" dt="2024-02-07T12:59:34.740" v="545"/>
          <ac:spMkLst>
            <pc:docMk/>
            <pc:sldMk cId="2144844953" sldId="364"/>
            <ac:spMk id="14" creationId="{AF2F604E-43BE-4DC3-B983-E071523364F8}"/>
          </ac:spMkLst>
        </pc:spChg>
        <pc:spChg chg="add del">
          <ac:chgData name="Adrien Fillon" userId="S::afillo01@ucy.ac.cy::f9fce71e-5179-4ca7-ada2-431c4bb0d0c2" providerId="AD" clId="Web-{0198BF98-0082-408C-8E49-E34D3AACA743}" dt="2024-02-07T12:59:34.740" v="545"/>
          <ac:spMkLst>
            <pc:docMk/>
            <pc:sldMk cId="2144844953" sldId="364"/>
            <ac:spMk id="16" creationId="{08C9B587-E65E-4B52-B37C-ABEBB6E87928}"/>
          </ac:spMkLst>
        </pc:spChg>
        <pc:spChg chg="add">
          <ac:chgData name="Adrien Fillon" userId="S::afillo01@ucy.ac.cy::f9fce71e-5179-4ca7-ada2-431c4bb0d0c2" providerId="AD" clId="Web-{0198BF98-0082-408C-8E49-E34D3AACA743}" dt="2024-02-07T12:59:34.740" v="546"/>
          <ac:spMkLst>
            <pc:docMk/>
            <pc:sldMk cId="2144844953" sldId="364"/>
            <ac:spMk id="18" creationId="{04812C46-200A-4DEB-A05E-3ED6C68C2387}"/>
          </ac:spMkLst>
        </pc:spChg>
        <pc:spChg chg="add">
          <ac:chgData name="Adrien Fillon" userId="S::afillo01@ucy.ac.cy::f9fce71e-5179-4ca7-ada2-431c4bb0d0c2" providerId="AD" clId="Web-{0198BF98-0082-408C-8E49-E34D3AACA743}" dt="2024-02-07T12:59:34.740" v="546"/>
          <ac:spMkLst>
            <pc:docMk/>
            <pc:sldMk cId="2144844953" sldId="364"/>
            <ac:spMk id="19" creationId="{D1EA859B-E555-4109-94F3-6700E046E008}"/>
          </ac:spMkLst>
        </pc:spChg>
        <pc:picChg chg="del">
          <ac:chgData name="Adrien Fillon" userId="S::afillo01@ucy.ac.cy::f9fce71e-5179-4ca7-ada2-431c4bb0d0c2" providerId="AD" clId="Web-{0198BF98-0082-408C-8E49-E34D3AACA743}" dt="2024-02-07T12:59:00.974" v="530"/>
          <ac:picMkLst>
            <pc:docMk/>
            <pc:sldMk cId="2144844953" sldId="364"/>
            <ac:picMk id="4" creationId="{C050498E-44EF-3E19-4DD3-B234307038A8}"/>
          </ac:picMkLst>
        </pc:picChg>
        <pc:picChg chg="del">
          <ac:chgData name="Adrien Fillon" userId="S::afillo01@ucy.ac.cy::f9fce71e-5179-4ca7-ada2-431c4bb0d0c2" providerId="AD" clId="Web-{0198BF98-0082-408C-8E49-E34D3AACA743}" dt="2024-02-07T12:59:01.911" v="531"/>
          <ac:picMkLst>
            <pc:docMk/>
            <pc:sldMk cId="2144844953" sldId="364"/>
            <ac:picMk id="5" creationId="{508946C0-D0EA-AA8F-0EEA-387ACA9EAE81}"/>
          </ac:picMkLst>
        </pc:picChg>
        <pc:picChg chg="add mod ord">
          <ac:chgData name="Adrien Fillon" userId="S::afillo01@ucy.ac.cy::f9fce71e-5179-4ca7-ada2-431c4bb0d0c2" providerId="AD" clId="Web-{0198BF98-0082-408C-8E49-E34D3AACA743}" dt="2024-02-07T12:59:34.740" v="546"/>
          <ac:picMkLst>
            <pc:docMk/>
            <pc:sldMk cId="2144844953" sldId="364"/>
            <ac:picMk id="6" creationId="{08F72AD9-C37F-3718-9229-BC01D8AEB76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4BB6E-45AC-4C13-A5CD-6299D0EA5335}" type="datetimeFigureOut">
              <a:t>14/02/2024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9B256-E95E-42B9-979B-2C24B5D0671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41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Independence : not useful to set up multiples alarms on the same device, use a second one.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9B256-E95E-42B9-979B-2C24B5D06713}" type="slidenum"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066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People who do not know about stuff don't know how good they are about it.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9B256-E95E-42B9-979B-2C24B5D06713}" type="slidenum">
              <a:rPr lang="fr-FR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053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How many of you have a car ?</a:t>
            </a:r>
          </a:p>
          <a:p>
            <a:r>
              <a:rPr lang="en-US" dirty="0">
                <a:cs typeface="Calibri"/>
              </a:rPr>
              <a:t>How many of you consider yourself a better driver than others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9B256-E95E-42B9-979B-2C24B5D06713}" type="slidenum">
              <a:rPr lang="fr-FR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445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9B256-E95E-42B9-979B-2C24B5D06713}" type="slidenum"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861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Not 16.66 * 2 </a:t>
            </a:r>
          </a:p>
          <a:p>
            <a:r>
              <a:rPr lang="en-US" dirty="0">
                <a:ea typeface="Calibri"/>
                <a:cs typeface="Calibri"/>
              </a:rPr>
              <a:t>1-(5/6)² = 30.6%</a:t>
            </a:r>
          </a:p>
          <a:p>
            <a:r>
              <a:rPr lang="en-US" dirty="0">
                <a:ea typeface="Calibri"/>
                <a:cs typeface="Calibri"/>
              </a:rPr>
              <a:t>For three dices it's 1-(5/6)^3 around 42% and not 50%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9B256-E95E-42B9-979B-2C24B5D06713}" type="slidenum"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336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1 − (5/6)10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9B256-E95E-42B9-979B-2C24B5D06713}" type="slidenum">
              <a:rPr lang="fr-FR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631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70%^hour</a:t>
            </a:r>
          </a:p>
          <a:p>
            <a:r>
              <a:rPr lang="en-US">
                <a:ea typeface="Calibri"/>
                <a:cs typeface="Calibri"/>
              </a:rPr>
              <a:t>So A  = 51%</a:t>
            </a:r>
          </a:p>
          <a:p>
            <a:r>
              <a:rPr lang="en-US" dirty="0">
                <a:ea typeface="Calibri"/>
                <a:cs typeface="Calibri"/>
              </a:rPr>
              <a:t>B 66%</a:t>
            </a:r>
          </a:p>
          <a:p>
            <a:r>
              <a:rPr lang="en-US" dirty="0">
                <a:ea typeface="Calibri"/>
                <a:cs typeface="Calibri"/>
              </a:rPr>
              <a:t>C 97%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9B256-E95E-42B9-979B-2C24B5D06713}" type="slidenum"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007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</a:t>
            </a:r>
            <a:r>
              <a:rPr lang="en-US" dirty="0"/>
              <a:t> (B|P) = </a:t>
            </a:r>
            <a:r>
              <a:rPr lang="en-US" dirty="0" err="1"/>
              <a:t>PsuccessbluexPpercentblue</a:t>
            </a:r>
            <a:r>
              <a:rPr lang="en-US" dirty="0"/>
              <a:t> / same + </a:t>
            </a:r>
            <a:r>
              <a:rPr lang="en-US" dirty="0" err="1"/>
              <a:t>failedxgreen</a:t>
            </a:r>
            <a:endParaRPr lang="fr-FR" dirty="0" err="1"/>
          </a:p>
          <a:p>
            <a:endParaRPr lang="en-US" dirty="0"/>
          </a:p>
          <a:p>
            <a:r>
              <a:rPr lang="en-US" dirty="0"/>
              <a:t>8/10*15/100</a:t>
            </a:r>
            <a:endParaRPr lang="fr-FR" dirty="0">
              <a:cs typeface="Calibri"/>
            </a:endParaRPr>
          </a:p>
          <a:p>
            <a:r>
              <a:rPr lang="en-US" dirty="0"/>
              <a:t>8/10*15/100+2/10*85/100 ≈ 41%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9B256-E95E-42B9-979B-2C24B5D06713}" type="slidenum">
              <a:rPr lang="fr-FR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149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9B256-E95E-42B9-979B-2C24B5D06713}" type="slidenum">
              <a:rPr lang="fr-FR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222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Problem of </a:t>
            </a:r>
            <a:r>
              <a:rPr lang="fr-FR" dirty="0" err="1"/>
              <a:t>reproducibility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9B256-E95E-42B9-979B-2C24B5D06713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922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People who do not know about stuff don't know how good they are about it.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9B256-E95E-42B9-979B-2C24B5D06713}" type="slidenum">
              <a:rPr lang="fr-FR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5523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545CD-FF21-E08F-D78D-6CF584188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8497CD-6117-D43A-40F7-BEF31A43F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AA0AA-B220-1CE5-65B7-28494784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30EE-F3DE-214C-A43A-B008227BD935}" type="datetimeFigureOut">
              <a:rPr lang="en-CY" smtClean="0"/>
              <a:t>02/14/2024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4A549-E18B-2D68-8B92-C52907051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E816-4CF8-26F6-7D8B-A1BBE98A7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473-5242-7C4A-987A-05999B2F60B0}" type="slidenum">
              <a:rPr lang="en-CY" smtClean="0"/>
              <a:t>‹N°›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07248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336EA-9965-AB5D-ED6A-1FA34621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33AE2-28D2-C7C8-7C7B-49494E073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94CE0-98AD-26A6-5E32-510676CC1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30EE-F3DE-214C-A43A-B008227BD935}" type="datetimeFigureOut">
              <a:rPr lang="en-CY" smtClean="0"/>
              <a:t>02/14/2024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CB38E-1197-4455-9D64-8BCA2B997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944A7-E3A2-422E-D77E-90097A9D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473-5242-7C4A-987A-05999B2F60B0}" type="slidenum">
              <a:rPr lang="en-CY" smtClean="0"/>
              <a:t>‹N°›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01298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9C6AC4-458B-90DF-5006-D977E7014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9353E-647B-C197-07BB-CCBB3C4FC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BFE93-6132-191E-37B8-BAEF1F02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30EE-F3DE-214C-A43A-B008227BD935}" type="datetimeFigureOut">
              <a:rPr lang="en-CY" smtClean="0"/>
              <a:t>02/14/2024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3730C-0F83-8160-6C3C-2597A0FC4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01831-2702-518E-D6FB-62436F498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473-5242-7C4A-987A-05999B2F60B0}" type="slidenum">
              <a:rPr lang="en-CY" smtClean="0"/>
              <a:t>‹N°›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06859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17858-25A2-7FD5-0AAF-0F9A7F8B6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CF19C-989B-A988-E647-29B82A518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D3F53-41B1-E6D0-142B-93D5C0DFE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30EE-F3DE-214C-A43A-B008227BD935}" type="datetimeFigureOut">
              <a:rPr lang="en-CY" smtClean="0"/>
              <a:t>02/14/2024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60003-6CC6-7DB1-178C-A600552FD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3A9ED-C32F-C991-F4EA-DEF06BE1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473-5242-7C4A-987A-05999B2F60B0}" type="slidenum">
              <a:rPr lang="en-CY" smtClean="0"/>
              <a:t>‹N°›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86684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8DD05-912F-A798-3EEA-4D0C9A8D6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D6873-2542-EF6C-8B30-70784A8A0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D015F-0E49-C71E-9295-19BF0704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30EE-F3DE-214C-A43A-B008227BD935}" type="datetimeFigureOut">
              <a:rPr lang="en-CY" smtClean="0"/>
              <a:t>02/14/2024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79E39-7CE5-2CF4-42F2-F145C29B2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1DCA9-F7B9-44D8-7A5A-75895D78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473-5242-7C4A-987A-05999B2F60B0}" type="slidenum">
              <a:rPr lang="en-CY" smtClean="0"/>
              <a:t>‹N°›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77130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38CB1-CFE8-B6A4-3B1C-3A3C8C9A6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87A93-EB79-DBA1-4E9B-80633DBB5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20B3C-0128-3241-F0A7-7DF592326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17C14-D13B-7A1E-BD41-1FB774E1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30EE-F3DE-214C-A43A-B008227BD935}" type="datetimeFigureOut">
              <a:rPr lang="en-CY" smtClean="0"/>
              <a:t>02/14/2024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92D25-301F-7F4A-6651-869CA69F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B29B0-96A2-DC94-5EB5-0C11F861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473-5242-7C4A-987A-05999B2F60B0}" type="slidenum">
              <a:rPr lang="en-CY" smtClean="0"/>
              <a:t>‹N°›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17725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FE46-AB01-FE20-E3D1-CDFB51F5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8D318-27A1-6547-67E1-682AF26FF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68C5A-0651-DEB7-6A7B-D1F7F7426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BFBE7-EA2D-7455-773F-EB06ACE03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9EC37-654F-AF7D-8EBC-D98E61F57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B70AF4-E110-EA41-5C83-8FDA0A101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30EE-F3DE-214C-A43A-B008227BD935}" type="datetimeFigureOut">
              <a:rPr lang="en-CY" smtClean="0"/>
              <a:t>02/14/2024</a:t>
            </a:fld>
            <a:endParaRPr lang="en-C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6A23BB-F70A-ECD4-A48F-0C6562088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C7EA76-C6AB-2509-8413-81B45AEB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473-5242-7C4A-987A-05999B2F60B0}" type="slidenum">
              <a:rPr lang="en-CY" smtClean="0"/>
              <a:t>‹N°›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19639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9448-A54E-2514-5B77-631129EC1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E9BD0E-135E-C6EF-3AEE-9B943B1B8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30EE-F3DE-214C-A43A-B008227BD935}" type="datetimeFigureOut">
              <a:rPr lang="en-CY" smtClean="0"/>
              <a:t>02/14/2024</a:t>
            </a:fld>
            <a:endParaRPr lang="en-C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EA209-E05D-1626-7D11-5DD454C55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288C3-530F-6C70-25E6-31EC75D1C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473-5242-7C4A-987A-05999B2F60B0}" type="slidenum">
              <a:rPr lang="en-CY" smtClean="0"/>
              <a:t>‹N°›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93717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71EB1-E27B-B8E6-BE72-FF98DFA37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30EE-F3DE-214C-A43A-B008227BD935}" type="datetimeFigureOut">
              <a:rPr lang="en-CY" smtClean="0"/>
              <a:t>02/14/2024</a:t>
            </a:fld>
            <a:endParaRPr lang="en-C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459904-FFBC-3524-3B78-062FBCA21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2B101-688B-B312-2B9F-421BE424D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473-5242-7C4A-987A-05999B2F60B0}" type="slidenum">
              <a:rPr lang="en-CY" smtClean="0"/>
              <a:t>‹N°›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62698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B6EC6-BFDF-C1A2-3139-EF3F0766C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C3ADD-3AD6-2EE9-3169-2E419683F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C0105-A09D-C92A-DEBF-759A0197C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880A1-075A-E63C-C6AE-341CD756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30EE-F3DE-214C-A43A-B008227BD935}" type="datetimeFigureOut">
              <a:rPr lang="en-CY" smtClean="0"/>
              <a:t>02/14/2024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C1E62-45D7-874E-9EE0-5F4544A0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C5615-54F1-6591-AA4D-20CDBDE01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473-5242-7C4A-987A-05999B2F60B0}" type="slidenum">
              <a:rPr lang="en-CY" smtClean="0"/>
              <a:t>‹N°›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62250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2DB61-123A-89E2-3A7A-28FF7B23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C88A3E-7F3E-7C73-F2A5-E0460D22E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B27A0-CE87-FB83-E40B-5CB6BA5CE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8A23E-A5CF-3623-C908-708F9B0B6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30EE-F3DE-214C-A43A-B008227BD935}" type="datetimeFigureOut">
              <a:rPr lang="en-CY" smtClean="0"/>
              <a:t>02/14/2024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C3AA0-5D39-C5F9-02AE-6F86700E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4B1D6-8607-F958-9B5C-059148FB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473-5242-7C4A-987A-05999B2F60B0}" type="slidenum">
              <a:rPr lang="en-CY" smtClean="0"/>
              <a:t>‹N°›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24938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F06B8D-F559-4CA6-8923-E14A5C59D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230DE-BBC9-3162-B17D-632C87E56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44169-6B8A-541A-224B-7577134F0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B30EE-F3DE-214C-A43A-B008227BD935}" type="datetimeFigureOut">
              <a:rPr lang="en-CY" smtClean="0"/>
              <a:t>02/14/2024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62F19-C951-EE22-329D-01CAF98DD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6EAEB-C50F-6D24-2190-0F5216A1F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BA473-5242-7C4A-987A-05999B2F60B0}" type="slidenum">
              <a:rPr lang="en-CY" smtClean="0"/>
              <a:t>‹N°›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91059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ortecs.org/superieur/le-depistage-organise-du-cancer-du-sein-outils-dautodefense-intellectuelle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pursuit.unimelb.edu.au/articles/specialised-skills-key-to-helping-deaf-students-thrive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d/3.0/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s://www.losextras.es/noticias/premios/ricky-gervais-regresa-una-vez-al-frente-de-los-globos-de-oro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FC71-37CF-D9BF-FA9C-4F00EF121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081" y="2187449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CY" sz="4400" dirty="0"/>
            </a:br>
            <a:r>
              <a:rPr lang="en-CY" sz="4400" dirty="0"/>
              <a:t>Behavioural &amp; Experimental </a:t>
            </a:r>
            <a:br>
              <a:rPr lang="en-CY" sz="4400" dirty="0"/>
            </a:br>
            <a:r>
              <a:rPr lang="en-CY" sz="4400" dirty="0"/>
              <a:t>Economics</a:t>
            </a:r>
            <a:br>
              <a:rPr lang="en-CY" sz="4400" dirty="0"/>
            </a:br>
            <a:br>
              <a:rPr lang="en-CY" sz="6600" b="1" dirty="0"/>
            </a:br>
            <a:r>
              <a:rPr lang="en-CY" sz="6600" b="1" dirty="0"/>
              <a:t>Judgment under </a:t>
            </a:r>
            <a:br>
              <a:rPr lang="en-CY" sz="6600" b="1" dirty="0"/>
            </a:br>
            <a:r>
              <a:rPr lang="en-CY" sz="6600" b="1" dirty="0"/>
              <a:t>Risk &amp; Uncertainty</a:t>
            </a:r>
            <a:endParaRPr lang="en-CY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6188E-346E-09F9-501F-58A37E6A3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081" y="4670551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CY" dirty="0"/>
          </a:p>
          <a:p>
            <a:r>
              <a:rPr lang="en-CY"/>
              <a:t>Adrien Fillon</a:t>
            </a:r>
            <a:endParaRPr lang="en-CY">
              <a:ea typeface="Calibri"/>
              <a:cs typeface="Calibri"/>
            </a:endParaRPr>
          </a:p>
          <a:p>
            <a:r>
              <a:rPr lang="en-CY" dirty="0"/>
              <a:t>University of Cyprus</a:t>
            </a:r>
          </a:p>
        </p:txBody>
      </p:sp>
    </p:spTree>
    <p:extLst>
      <p:ext uri="{BB962C8B-B14F-4D97-AF65-F5344CB8AC3E}">
        <p14:creationId xmlns:p14="http://schemas.microsoft.com/office/powerpoint/2010/main" val="3727905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F0A34-704E-EBDA-4028-00919000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Gambler’s fallacy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7E6CF-BE06-55AD-777A-FCFEAC8E9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Y" dirty="0"/>
              <a:t>The </a:t>
            </a:r>
            <a:r>
              <a:rPr lang="en-CY" b="1" dirty="0"/>
              <a:t>gambler’s fallacy </a:t>
            </a:r>
            <a:r>
              <a:rPr lang="en-CY" dirty="0"/>
              <a:t>is a specific case of thinking that two outcomes are dependent when they are not.</a:t>
            </a:r>
          </a:p>
          <a:p>
            <a:pPr marL="0" indent="0">
              <a:buNone/>
            </a:pPr>
            <a:endParaRPr lang="en-CY" dirty="0"/>
          </a:p>
          <a:p>
            <a:pPr marL="0" indent="0">
              <a:buNone/>
            </a:pPr>
            <a:r>
              <a:rPr lang="en-CY" dirty="0"/>
              <a:t>It consists in thinking that a departure from the average behavior os some system will be corrected in the short term.</a:t>
            </a:r>
          </a:p>
          <a:p>
            <a:pPr marL="0" indent="0">
              <a:buNone/>
            </a:pPr>
            <a:endParaRPr lang="en-CY" dirty="0"/>
          </a:p>
          <a:p>
            <a:pPr marL="0" indent="0">
              <a:buNone/>
            </a:pPr>
            <a:r>
              <a:rPr lang="en-CY" dirty="0"/>
              <a:t>For example, </a:t>
            </a:r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gambler has lost 30 times in a row on a slot machine and leaves it. Someone else plays the machine because it is “due” to have a winning spin.</a:t>
            </a:r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760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BC5C-7858-DB03-A451-0D260E967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8EDC0-3B79-4892-72B7-1CF9423DA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Y" dirty="0"/>
              <a:t>Suppose you flip a fair coin 8 times. Which of the following sequences is more likely to occur?</a:t>
            </a:r>
          </a:p>
          <a:p>
            <a:pPr marL="0" indent="0">
              <a:buNone/>
            </a:pPr>
            <a:endParaRPr lang="en-CY" dirty="0"/>
          </a:p>
          <a:p>
            <a:pPr marL="514350" indent="-514350">
              <a:buAutoNum type="alphaLcParenR"/>
            </a:pPr>
            <a:r>
              <a:rPr lang="en-CY" i="1" dirty="0"/>
              <a:t>HHHHHHHH</a:t>
            </a:r>
          </a:p>
          <a:p>
            <a:pPr marL="514350" indent="-514350">
              <a:buAutoNum type="alphaLcParenR"/>
            </a:pPr>
            <a:r>
              <a:rPr lang="en-CY" i="1" dirty="0"/>
              <a:t>HHHHHHHT</a:t>
            </a:r>
          </a:p>
          <a:p>
            <a:pPr marL="514350" indent="-514350">
              <a:buAutoNum type="alphaLcParenR"/>
            </a:pPr>
            <a:r>
              <a:rPr lang="en-CY" i="1" dirty="0"/>
              <a:t>HTTTHHTH</a:t>
            </a:r>
          </a:p>
        </p:txBody>
      </p:sp>
    </p:spTree>
    <p:extLst>
      <p:ext uri="{BB962C8B-B14F-4D97-AF65-F5344CB8AC3E}">
        <p14:creationId xmlns:p14="http://schemas.microsoft.com/office/powerpoint/2010/main" val="952165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CEAC9-2442-FB7B-03A1-4AF1D4804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88738-CD5F-43EF-E817-4DAA27B4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2B6C9-6D57-B7A2-62E4-03D508A36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 err="1">
                <a:ea typeface="Calibri"/>
                <a:cs typeface="Calibri"/>
              </a:rPr>
              <a:t>Same</a:t>
            </a:r>
            <a:r>
              <a:rPr lang="fr-FR" dirty="0">
                <a:ea typeface="Calibri"/>
                <a:cs typeface="Calibri"/>
              </a:rPr>
              <a:t> </a:t>
            </a:r>
            <a:r>
              <a:rPr lang="fr-FR" dirty="0" err="1">
                <a:ea typeface="Calibri"/>
                <a:cs typeface="Calibri"/>
              </a:rPr>
              <a:t>with</a:t>
            </a:r>
            <a:r>
              <a:rPr lang="fr-FR" dirty="0">
                <a:ea typeface="Calibri"/>
                <a:cs typeface="Calibri"/>
              </a:rPr>
              <a:t> a </a:t>
            </a:r>
            <a:r>
              <a:rPr lang="fr-FR" dirty="0" err="1">
                <a:ea typeface="Calibri"/>
                <a:cs typeface="Calibri"/>
              </a:rPr>
              <a:t>dice</a:t>
            </a:r>
          </a:p>
          <a:p>
            <a:pPr marL="0" indent="0">
              <a:buNone/>
            </a:pPr>
            <a:endParaRPr lang="en-CY" dirty="0"/>
          </a:p>
          <a:p>
            <a:pPr marL="514350" indent="-514350">
              <a:buAutoNum type="alphaLcParenR"/>
            </a:pPr>
            <a:r>
              <a:rPr lang="en-CY" i="1" dirty="0"/>
              <a:t>4-3-6-2-1</a:t>
            </a:r>
            <a:endParaRPr lang="en-CY" i="1" dirty="0">
              <a:ea typeface="Calibri"/>
              <a:cs typeface="Calibri"/>
            </a:endParaRPr>
          </a:p>
          <a:p>
            <a:pPr marL="514350" indent="-514350">
              <a:buAutoNum type="alphaLcParenR"/>
            </a:pPr>
            <a:r>
              <a:rPr lang="en-CY" i="1"/>
              <a:t>6-6-6-6-6</a:t>
            </a:r>
            <a:endParaRPr lang="en-CY" i="1" dirty="0"/>
          </a:p>
        </p:txBody>
      </p:sp>
    </p:spTree>
    <p:extLst>
      <p:ext uri="{BB962C8B-B14F-4D97-AF65-F5344CB8AC3E}">
        <p14:creationId xmlns:p14="http://schemas.microsoft.com/office/powerpoint/2010/main" val="1739102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F2AA-C517-60AD-81C3-01A3BA83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Representativeness heuristic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79E11-75FF-ACC0-FE7F-9787A7375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CY" dirty="0"/>
              <a:t>Recall that heuristics are simple rules of thumb that are often used in judgment and decision making.</a:t>
            </a:r>
          </a:p>
          <a:p>
            <a:pPr marL="0" indent="0">
              <a:buNone/>
            </a:pPr>
            <a:endParaRPr lang="en-CY" dirty="0"/>
          </a:p>
          <a:p>
            <a:pPr marL="0" indent="0">
              <a:buNone/>
            </a:pPr>
            <a:r>
              <a:rPr lang="en-CY" dirty="0"/>
              <a:t>When using the </a:t>
            </a:r>
            <a:r>
              <a:rPr lang="en-CY" b="1" dirty="0"/>
              <a:t>representativeness heuristic</a:t>
            </a:r>
            <a:r>
              <a:rPr lang="en-CY" dirty="0"/>
              <a:t>,</a:t>
            </a:r>
            <a:r>
              <a:rPr lang="en-CY" b="1" dirty="0"/>
              <a:t> </a:t>
            </a:r>
            <a:r>
              <a:rPr lang="en-CY" dirty="0"/>
              <a:t>you estimate the probability that some outcome was the result of a given process by reference to the degree to which the outcome is </a:t>
            </a:r>
            <a:r>
              <a:rPr lang="en-CY" i="1" dirty="0"/>
              <a:t>representative </a:t>
            </a:r>
            <a:r>
              <a:rPr lang="en-CY" dirty="0"/>
              <a:t>of that process.</a:t>
            </a:r>
            <a:endParaRPr lang="en-CY" dirty="0">
              <a:cs typeface="Calibri"/>
            </a:endParaRPr>
          </a:p>
          <a:p>
            <a:pPr marL="0" indent="0">
              <a:buNone/>
            </a:pPr>
            <a:endParaRPr lang="en-CY" dirty="0"/>
          </a:p>
          <a:p>
            <a:pPr marL="0" indent="0">
              <a:buNone/>
            </a:pPr>
            <a:r>
              <a:rPr lang="en-CY" dirty="0"/>
              <a:t>Like all heuristics, in a wide variety of contexts it leads to good outcomes. But it can also generate systematic patterns of mistakes. For example, it can lead to the Gambler’s Fallacy. </a:t>
            </a:r>
          </a:p>
        </p:txBody>
      </p:sp>
    </p:spTree>
    <p:extLst>
      <p:ext uri="{BB962C8B-B14F-4D97-AF65-F5344CB8AC3E}">
        <p14:creationId xmlns:p14="http://schemas.microsoft.com/office/powerpoint/2010/main" val="249573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The Law of Small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b="1" dirty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law of small numbers</a:t>
            </a:r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 says that small samples resemble the distribution from which they were drawn.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Example: Bob flips a coin 3 times and gets 3 heads. He concludes that the coin must be biased.</a:t>
            </a:r>
          </a:p>
        </p:txBody>
      </p:sp>
    </p:spTree>
    <p:extLst>
      <p:ext uri="{BB962C8B-B14F-4D97-AF65-F5344CB8AC3E}">
        <p14:creationId xmlns:p14="http://schemas.microsoft.com/office/powerpoint/2010/main" val="404154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2C5B-7B3D-D38E-BEBB-24C42807F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BAFA9-4EC5-0F65-D0A5-7E526BC9A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Y" dirty="0"/>
              <a:t>A Boeing 747-400 has around 6 million parts. Suppose that each part is very reliable and only fails with probability 0.000001. Assuming that faillures are independent events, what is the probability that all parts work?</a:t>
            </a:r>
          </a:p>
        </p:txBody>
      </p:sp>
    </p:spTree>
    <p:extLst>
      <p:ext uri="{BB962C8B-B14F-4D97-AF65-F5344CB8AC3E}">
        <p14:creationId xmlns:p14="http://schemas.microsoft.com/office/powerpoint/2010/main" val="2802299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2C5B-7B3D-D38E-BEBB-24C42807F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BAFA9-4EC5-0F65-D0A5-7E526BC9A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Y" dirty="0"/>
              <a:t>A Boeing 747-400 has around 6 million parts. Suppose that each part is very reliable and only fails with probability 0.000001. Assuming that faillures are independent events, what is the probability that all parts work?</a:t>
            </a:r>
          </a:p>
          <a:p>
            <a:pPr marL="0" indent="0">
              <a:buNone/>
            </a:pPr>
            <a:endParaRPr lang="en-CY" dirty="0"/>
          </a:p>
          <a:p>
            <a:pPr marL="0" indent="0">
              <a:buNone/>
            </a:pPr>
            <a:r>
              <a:rPr lang="en-CY" i="1" dirty="0"/>
              <a:t>The probability that any one part works is 0.999999, so the probability that all parts work is (0.999999)</a:t>
            </a:r>
            <a:r>
              <a:rPr lang="en-CY" i="1" baseline="30000" dirty="0"/>
              <a:t>6,000,000</a:t>
            </a:r>
            <a:r>
              <a:rPr lang="en-CY" i="1" dirty="0"/>
              <a:t> ≈ 0.0025 = 0.25%</a:t>
            </a:r>
          </a:p>
        </p:txBody>
      </p:sp>
    </p:spTree>
    <p:extLst>
      <p:ext uri="{BB962C8B-B14F-4D97-AF65-F5344CB8AC3E}">
        <p14:creationId xmlns:p14="http://schemas.microsoft.com/office/powerpoint/2010/main" val="3323955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94BB-16F1-DC25-EEA5-2C034CC3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Conjunction &amp; disjunction fallacies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8D09F-68BC-F09A-3B2C-7D788B17C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CY" b="1" dirty="0"/>
              <a:t>Conjunction fallacy: </a:t>
            </a:r>
            <a:r>
              <a:rPr lang="en-CY" dirty="0"/>
              <a:t>overestimate the probability of a conjunction, e.g. “</a:t>
            </a:r>
            <a:r>
              <a:rPr lang="en-CY" i="1" dirty="0"/>
              <a:t>A and B”.</a:t>
            </a:r>
          </a:p>
          <a:p>
            <a:pPr marL="0" indent="0">
              <a:buNone/>
            </a:pPr>
            <a:endParaRPr lang="en-CY" b="1" i="1" dirty="0"/>
          </a:p>
          <a:p>
            <a:pPr marL="0" indent="0">
              <a:buNone/>
            </a:pPr>
            <a:r>
              <a:rPr lang="en-CY" b="1" dirty="0"/>
              <a:t>Disjunction fallacy:</a:t>
            </a:r>
            <a:r>
              <a:rPr lang="en-CY" dirty="0"/>
              <a:t> underestimate the probability of a disjunction, e.g. “</a:t>
            </a:r>
            <a:r>
              <a:rPr lang="en-CY" i="1" dirty="0"/>
              <a:t>A or B”.</a:t>
            </a:r>
          </a:p>
          <a:p>
            <a:pPr marL="0" indent="0">
              <a:buNone/>
            </a:pPr>
            <a:endParaRPr lang="en-CY" b="1" i="1" dirty="0"/>
          </a:p>
          <a:p>
            <a:pPr marL="0" indent="0">
              <a:buNone/>
            </a:pPr>
            <a:r>
              <a:rPr lang="en-CY" dirty="0"/>
              <a:t>These are very important in the context of planning complex projects and may lead to the </a:t>
            </a:r>
            <a:r>
              <a:rPr lang="en-CY" b="1" dirty="0"/>
              <a:t>planning fallacy:</a:t>
            </a:r>
            <a:r>
              <a:rPr lang="en-CY" dirty="0"/>
              <a:t> the mistake of making plans based on predictions that are unreasonably similar to best-case scenarios.</a:t>
            </a:r>
            <a:endParaRPr lang="en-CY" dirty="0">
              <a:cs typeface="Calibri"/>
            </a:endParaRPr>
          </a:p>
          <a:p>
            <a:pPr marL="0" indent="0">
              <a:buNone/>
            </a:pPr>
            <a:endParaRPr lang="en-CY" b="1" dirty="0"/>
          </a:p>
        </p:txBody>
      </p:sp>
    </p:spTree>
    <p:extLst>
      <p:ext uri="{BB962C8B-B14F-4D97-AF65-F5344CB8AC3E}">
        <p14:creationId xmlns:p14="http://schemas.microsoft.com/office/powerpoint/2010/main" val="183544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-up of intersecting railway tracks">
            <a:extLst>
              <a:ext uri="{FF2B5EF4-FFF2-40B4-BE49-F238E27FC236}">
                <a16:creationId xmlns:a16="http://schemas.microsoft.com/office/drawing/2014/main" id="{68F1D66C-0B70-6967-1E24-4B0D6C010F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48" r="12026" b="-10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8FBC6E-CD3B-1274-E450-78012022D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CY" sz="400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761FF-D466-880B-3796-DF491A645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CY" sz="2000" b="1"/>
              <a:t>Rail projects</a:t>
            </a:r>
          </a:p>
          <a:p>
            <a:pPr marL="0" indent="0">
              <a:buNone/>
            </a:pPr>
            <a:r>
              <a:rPr lang="en-CY" sz="2000"/>
              <a:t>In more than 90% of rail projects undertaken worldwide between 1969 and 1998, planners overestimated the number of passengers who would use the systems by 106%. Cost overruns averaged 45%. Even more interestingly, estimates over the course of this period did not improve. That is, knowing about others’ failed forecasts did not prompt planners to make theirs more realistic.</a:t>
            </a:r>
            <a:endParaRPr lang="en-CY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3567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6F96D4-24F9-9F66-DBF5-0D48F24BE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endParaRPr lang="fr-FR" sz="5400"/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8BA97C-8750-218E-6C14-054BC1ECD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sz="2200" dirty="0" err="1">
                <a:ea typeface="+mn-lt"/>
                <a:cs typeface="+mn-lt"/>
              </a:rPr>
              <a:t>Many</a:t>
            </a:r>
            <a:r>
              <a:rPr lang="fr-FR" sz="2200" dirty="0">
                <a:ea typeface="+mn-lt"/>
                <a:cs typeface="+mn-lt"/>
              </a:rPr>
              <a:t> people </a:t>
            </a:r>
            <a:r>
              <a:rPr lang="fr-FR" sz="2200" dirty="0" err="1">
                <a:ea typeface="+mn-lt"/>
                <a:cs typeface="+mn-lt"/>
              </a:rPr>
              <a:t>consider</a:t>
            </a:r>
            <a:r>
              <a:rPr lang="fr-FR" sz="2200" dirty="0">
                <a:ea typeface="+mn-lt"/>
                <a:cs typeface="+mn-lt"/>
              </a:rPr>
              <a:t> the Sydney Opera House to </a:t>
            </a:r>
            <a:r>
              <a:rPr lang="fr-FR" sz="2200" dirty="0" err="1">
                <a:ea typeface="+mn-lt"/>
                <a:cs typeface="+mn-lt"/>
              </a:rPr>
              <a:t>be</a:t>
            </a:r>
            <a:r>
              <a:rPr lang="fr-FR" sz="2200" dirty="0">
                <a:ea typeface="+mn-lt"/>
                <a:cs typeface="+mn-lt"/>
              </a:rPr>
              <a:t> the champion of all planning </a:t>
            </a:r>
            <a:r>
              <a:rPr lang="fr-FR" sz="2200" dirty="0" err="1">
                <a:ea typeface="+mn-lt"/>
                <a:cs typeface="+mn-lt"/>
              </a:rPr>
              <a:t>disasters</a:t>
            </a:r>
            <a:r>
              <a:rPr lang="fr-FR" sz="2200" dirty="0">
                <a:ea typeface="+mn-lt"/>
                <a:cs typeface="+mn-lt"/>
              </a:rPr>
              <a:t>.</a:t>
            </a:r>
            <a:endParaRPr lang="fr-FR" sz="2200" dirty="0"/>
          </a:p>
          <a:p>
            <a:r>
              <a:rPr lang="fr-FR" sz="2200" dirty="0" err="1">
                <a:ea typeface="+mn-lt"/>
                <a:cs typeface="+mn-lt"/>
              </a:rPr>
              <a:t>According</a:t>
            </a:r>
            <a:r>
              <a:rPr lang="fr-FR" sz="2200" dirty="0">
                <a:ea typeface="+mn-lt"/>
                <a:cs typeface="+mn-lt"/>
              </a:rPr>
              <a:t> to original </a:t>
            </a:r>
            <a:r>
              <a:rPr lang="fr-FR" sz="2200" dirty="0" err="1">
                <a:ea typeface="+mn-lt"/>
                <a:cs typeface="+mn-lt"/>
              </a:rPr>
              <a:t>estimates</a:t>
            </a:r>
            <a:r>
              <a:rPr lang="fr-FR" sz="2200" dirty="0">
                <a:ea typeface="+mn-lt"/>
                <a:cs typeface="+mn-lt"/>
              </a:rPr>
              <a:t> in 1957, the </a:t>
            </a:r>
            <a:r>
              <a:rPr lang="fr-FR" sz="2200" dirty="0" err="1">
                <a:ea typeface="+mn-lt"/>
                <a:cs typeface="+mn-lt"/>
              </a:rPr>
              <a:t>opera</a:t>
            </a:r>
            <a:r>
              <a:rPr lang="fr-FR" sz="2200" dirty="0">
                <a:ea typeface="+mn-lt"/>
                <a:cs typeface="+mn-lt"/>
              </a:rPr>
              <a:t> house would </a:t>
            </a:r>
            <a:r>
              <a:rPr lang="fr-FR" sz="2200" dirty="0" err="1">
                <a:ea typeface="+mn-lt"/>
                <a:cs typeface="+mn-lt"/>
              </a:rPr>
              <a:t>be</a:t>
            </a:r>
            <a:r>
              <a:rPr lang="fr-FR" sz="2200" dirty="0">
                <a:ea typeface="+mn-lt"/>
                <a:cs typeface="+mn-lt"/>
              </a:rPr>
              <a:t> </a:t>
            </a:r>
            <a:r>
              <a:rPr lang="fr-FR" sz="2200" dirty="0" err="1">
                <a:ea typeface="+mn-lt"/>
                <a:cs typeface="+mn-lt"/>
              </a:rPr>
              <a:t>completed</a:t>
            </a:r>
            <a:r>
              <a:rPr lang="fr-FR" sz="2200" dirty="0">
                <a:ea typeface="+mn-lt"/>
                <a:cs typeface="+mn-lt"/>
              </a:rPr>
              <a:t> </a:t>
            </a:r>
            <a:r>
              <a:rPr lang="fr-FR" sz="2200" dirty="0" err="1">
                <a:ea typeface="+mn-lt"/>
                <a:cs typeface="+mn-lt"/>
              </a:rPr>
              <a:t>early</a:t>
            </a:r>
            <a:r>
              <a:rPr lang="fr-FR" sz="2200" dirty="0">
                <a:ea typeface="+mn-lt"/>
                <a:cs typeface="+mn-lt"/>
              </a:rPr>
              <a:t> in 1963 for $7 million. A </a:t>
            </a:r>
            <a:r>
              <a:rPr lang="fr-FR" sz="2200" dirty="0" err="1">
                <a:ea typeface="+mn-lt"/>
                <a:cs typeface="+mn-lt"/>
              </a:rPr>
              <a:t>scaled</a:t>
            </a:r>
            <a:r>
              <a:rPr lang="fr-FR" sz="2200" dirty="0">
                <a:ea typeface="+mn-lt"/>
                <a:cs typeface="+mn-lt"/>
              </a:rPr>
              <a:t>-down version of the </a:t>
            </a:r>
            <a:r>
              <a:rPr lang="fr-FR" sz="2200" dirty="0" err="1">
                <a:ea typeface="+mn-lt"/>
                <a:cs typeface="+mn-lt"/>
              </a:rPr>
              <a:t>opera</a:t>
            </a:r>
            <a:r>
              <a:rPr lang="fr-FR" sz="2200" dirty="0">
                <a:ea typeface="+mn-lt"/>
                <a:cs typeface="+mn-lt"/>
              </a:rPr>
              <a:t> house finally </a:t>
            </a:r>
            <a:r>
              <a:rPr lang="fr-FR" sz="2200" dirty="0" err="1">
                <a:ea typeface="+mn-lt"/>
                <a:cs typeface="+mn-lt"/>
              </a:rPr>
              <a:t>opened</a:t>
            </a:r>
            <a:r>
              <a:rPr lang="fr-FR" sz="2200" dirty="0">
                <a:ea typeface="+mn-lt"/>
                <a:cs typeface="+mn-lt"/>
              </a:rPr>
              <a:t> in 1973 at a </a:t>
            </a:r>
            <a:r>
              <a:rPr lang="fr-FR" sz="2200" dirty="0" err="1">
                <a:ea typeface="+mn-lt"/>
                <a:cs typeface="+mn-lt"/>
              </a:rPr>
              <a:t>cost</a:t>
            </a:r>
            <a:r>
              <a:rPr lang="fr-FR" sz="2200" dirty="0">
                <a:ea typeface="+mn-lt"/>
                <a:cs typeface="+mn-lt"/>
              </a:rPr>
              <a:t> of $102 million.</a:t>
            </a:r>
            <a:endParaRPr lang="fr-FR" sz="2200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Image 3" descr="Sydney Opera House, The Tourist Destination with The Best Architecture ...">
            <a:extLst>
              <a:ext uri="{FF2B5EF4-FFF2-40B4-BE49-F238E27FC236}">
                <a16:creationId xmlns:a16="http://schemas.microsoft.com/office/drawing/2014/main" id="{AD761DB9-3E9A-1550-7B58-53ECB33EA6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05" r="714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82408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B885-3605-F1EE-ABA8-086000CC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6FA87-943E-91EB-1090-357F0545E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Y" dirty="0"/>
              <a:t>Choice under Certainty</a:t>
            </a:r>
          </a:p>
          <a:p>
            <a:r>
              <a:rPr lang="en-CY" b="1" dirty="0"/>
              <a:t>Judgement under Risk &amp; Uncertainty</a:t>
            </a:r>
          </a:p>
          <a:p>
            <a:r>
              <a:rPr lang="en-CY" dirty="0"/>
              <a:t>Choices under Risk &amp; Uncertainty</a:t>
            </a:r>
          </a:p>
          <a:p>
            <a:r>
              <a:rPr lang="en-CY" dirty="0"/>
              <a:t>Intertemporal Choice</a:t>
            </a:r>
          </a:p>
          <a:p>
            <a:r>
              <a:rPr lang="en-CY" dirty="0"/>
              <a:t>Strategic Interaction</a:t>
            </a:r>
          </a:p>
        </p:txBody>
      </p:sp>
    </p:spTree>
    <p:extLst>
      <p:ext uri="{BB962C8B-B14F-4D97-AF65-F5344CB8AC3E}">
        <p14:creationId xmlns:p14="http://schemas.microsoft.com/office/powerpoint/2010/main" val="1677771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59B5C-3FD3-D81F-53A7-965AFDDDA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ea typeface="Calibri Light"/>
                <a:cs typeface="Calibri Light"/>
              </a:rPr>
              <a:t>Disjunction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80B1E-D54C-7939-3703-A42711D32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Y" dirty="0"/>
              <a:t>The probability of getting a six in a single dice roll is 1/6 </a:t>
            </a:r>
            <a:r>
              <a:rPr lang="en-CY" i="1" dirty="0"/>
              <a:t>≈</a:t>
            </a:r>
            <a:r>
              <a:rPr lang="en-CY" dirty="0"/>
              <a:t> 16.66% What is the probability of getting at least one six if you roll a dice 2 times?</a:t>
            </a:r>
          </a:p>
          <a:p>
            <a:pPr marL="0" indent="0">
              <a:buNone/>
            </a:pPr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2600280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59B5C-3FD3-D81F-53A7-965AFDDDA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80B1E-D54C-7939-3703-A42711D32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Y" dirty="0"/>
              <a:t>The probability of getting a six in a single dice roll is 1/6 </a:t>
            </a:r>
            <a:r>
              <a:rPr lang="en-CY" i="1" dirty="0"/>
              <a:t>≈</a:t>
            </a:r>
            <a:r>
              <a:rPr lang="en-CY" dirty="0"/>
              <a:t> 16.66% What is the probability of getting at least one six if you roll a dice 2 times?</a:t>
            </a:r>
          </a:p>
          <a:p>
            <a:pPr marL="0" indent="0">
              <a:buNone/>
            </a:pPr>
            <a:endParaRPr lang="en-CY" dirty="0"/>
          </a:p>
          <a:p>
            <a:pPr marL="0" indent="0">
              <a:buNone/>
            </a:pPr>
            <a:r>
              <a:rPr lang="en-CY" i="1" dirty="0"/>
              <a:t>It is one minus the probability of getting no six in two rolls:</a:t>
            </a:r>
          </a:p>
          <a:p>
            <a:pPr marL="0" indent="0">
              <a:buNone/>
            </a:pPr>
            <a:r>
              <a:rPr lang="en-CY" i="1" dirty="0"/>
              <a:t>1 – (5/6)</a:t>
            </a:r>
            <a:r>
              <a:rPr lang="en-CY" i="1" baseline="30000" dirty="0"/>
              <a:t>2 </a:t>
            </a:r>
            <a:r>
              <a:rPr lang="en-CY" i="1" dirty="0"/>
              <a:t>≈ 30.6</a:t>
            </a:r>
          </a:p>
        </p:txBody>
      </p:sp>
    </p:spTree>
    <p:extLst>
      <p:ext uri="{BB962C8B-B14F-4D97-AF65-F5344CB8AC3E}">
        <p14:creationId xmlns:p14="http://schemas.microsoft.com/office/powerpoint/2010/main" val="1191028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59B5C-3FD3-D81F-53A7-965AFDDDA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80B1E-D54C-7939-3703-A42711D32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Y" dirty="0"/>
              <a:t>The probability of getting a six in a single dice roll is 1/6 </a:t>
            </a:r>
            <a:r>
              <a:rPr lang="en-CY" i="1" dirty="0"/>
              <a:t>≈</a:t>
            </a:r>
            <a:r>
              <a:rPr lang="en-CY" dirty="0"/>
              <a:t> 16.66% What is the probability of getting at least one six if you roll a dice 10 times?</a:t>
            </a:r>
          </a:p>
          <a:p>
            <a:pPr marL="514350" indent="-514350">
              <a:buAutoNum type="alphaLcParenR"/>
            </a:pPr>
            <a:r>
              <a:rPr lang="en-GB" dirty="0"/>
              <a:t>L</a:t>
            </a:r>
            <a:r>
              <a:rPr lang="en-CY" dirty="0"/>
              <a:t>ess than 10%</a:t>
            </a:r>
          </a:p>
          <a:p>
            <a:pPr marL="514350" indent="-514350">
              <a:buAutoNum type="alphaLcParenR"/>
            </a:pPr>
            <a:r>
              <a:rPr lang="en-CY" dirty="0"/>
              <a:t>10%-50%</a:t>
            </a:r>
          </a:p>
          <a:p>
            <a:pPr marL="514350" indent="-514350">
              <a:buAutoNum type="alphaLcParenR"/>
            </a:pPr>
            <a:r>
              <a:rPr lang="en-CY" dirty="0"/>
              <a:t>50%</a:t>
            </a:r>
          </a:p>
          <a:p>
            <a:pPr marL="514350" indent="-514350">
              <a:buAutoNum type="alphaLcParenR"/>
            </a:pPr>
            <a:r>
              <a:rPr lang="en-CY" dirty="0"/>
              <a:t>50%-90%</a:t>
            </a:r>
          </a:p>
          <a:p>
            <a:pPr marL="514350" indent="-514350">
              <a:buAutoNum type="alphaLcParenR"/>
            </a:pPr>
            <a:r>
              <a:rPr lang="en-CY" dirty="0"/>
              <a:t>More than 90%</a:t>
            </a:r>
          </a:p>
        </p:txBody>
      </p:sp>
    </p:spTree>
    <p:extLst>
      <p:ext uri="{BB962C8B-B14F-4D97-AF65-F5344CB8AC3E}">
        <p14:creationId xmlns:p14="http://schemas.microsoft.com/office/powerpoint/2010/main" val="1008073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59B5C-3FD3-D81F-53A7-965AFDDDA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80B1E-D54C-7939-3703-A42711D32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Y" dirty="0"/>
              <a:t>The probability of getting a six in a single dice roll is 1/6 </a:t>
            </a:r>
            <a:r>
              <a:rPr lang="en-CY" i="1" dirty="0"/>
              <a:t>≈</a:t>
            </a:r>
            <a:r>
              <a:rPr lang="en-CY" dirty="0"/>
              <a:t> 16.66% What is the probability of getting at least one six if you roll a dice 10 times?</a:t>
            </a:r>
          </a:p>
          <a:p>
            <a:pPr marL="514350" indent="-514350">
              <a:buAutoNum type="alphaLcParenR"/>
            </a:pPr>
            <a:r>
              <a:rPr lang="en-GB" dirty="0"/>
              <a:t>L</a:t>
            </a:r>
            <a:r>
              <a:rPr lang="en-CY" dirty="0"/>
              <a:t>ess than 10%</a:t>
            </a:r>
          </a:p>
          <a:p>
            <a:pPr marL="514350" indent="-514350">
              <a:buAutoNum type="alphaLcParenR"/>
            </a:pPr>
            <a:r>
              <a:rPr lang="en-CY" dirty="0"/>
              <a:t>10%-50%</a:t>
            </a:r>
          </a:p>
          <a:p>
            <a:pPr marL="514350" indent="-514350">
              <a:buAutoNum type="alphaLcParenR"/>
            </a:pPr>
            <a:r>
              <a:rPr lang="en-CY" dirty="0"/>
              <a:t>50%</a:t>
            </a:r>
          </a:p>
          <a:p>
            <a:pPr marL="514350" indent="-514350">
              <a:buAutoNum type="alphaLcParenR"/>
            </a:pPr>
            <a:r>
              <a:rPr lang="en-CY" dirty="0"/>
              <a:t>50%-90%	</a:t>
            </a:r>
            <a:r>
              <a:rPr lang="en-CY" b="1" dirty="0">
                <a:solidFill>
                  <a:srgbClr val="FF0000"/>
                </a:solidFill>
              </a:rPr>
              <a:t>83.8%</a:t>
            </a:r>
            <a:endParaRPr lang="en-CY" dirty="0"/>
          </a:p>
          <a:p>
            <a:pPr marL="514350" indent="-514350">
              <a:buAutoNum type="alphaLcParenR"/>
            </a:pPr>
            <a:r>
              <a:rPr lang="en-CY" dirty="0"/>
              <a:t>More than 90%</a:t>
            </a:r>
          </a:p>
        </p:txBody>
      </p:sp>
    </p:spTree>
    <p:extLst>
      <p:ext uri="{BB962C8B-B14F-4D97-AF65-F5344CB8AC3E}">
        <p14:creationId xmlns:p14="http://schemas.microsoft.com/office/powerpoint/2010/main" val="679071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CEF4F-6447-3DE4-66E2-62725977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C864F7-55FF-9303-BAC1-7C43D0A09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fr-FR" dirty="0"/>
              <a:t>You plan to go on a </a:t>
            </a:r>
            <a:r>
              <a:rPr lang="fr-FR" err="1"/>
              <a:t>hike</a:t>
            </a:r>
            <a:r>
              <a:rPr lang="fr-FR" dirty="0"/>
              <a:t> in spite of the </a:t>
            </a:r>
            <a:r>
              <a:rPr lang="fr-FR" err="1"/>
              <a:t>fact</a:t>
            </a:r>
            <a:r>
              <a:rPr lang="fr-FR" dirty="0"/>
              <a:t> </a:t>
            </a:r>
            <a:r>
              <a:rPr lang="fr-FR" err="1"/>
              <a:t>that</a:t>
            </a:r>
            <a:r>
              <a:rPr lang="fr-FR" dirty="0"/>
              <a:t> a </a:t>
            </a:r>
            <a:r>
              <a:rPr lang="fr-FR" err="1"/>
              <a:t>tornado</a:t>
            </a:r>
            <a:r>
              <a:rPr lang="fr-FR" dirty="0"/>
              <a:t> </a:t>
            </a:r>
            <a:r>
              <a:rPr lang="fr-FR" err="1"/>
              <a:t>watch</a:t>
            </a:r>
            <a:r>
              <a:rPr lang="fr-FR" dirty="0"/>
              <a:t> </a:t>
            </a:r>
            <a:r>
              <a:rPr lang="fr-FR" err="1"/>
              <a:t>is</a:t>
            </a:r>
            <a:r>
              <a:rPr lang="fr-FR" dirty="0"/>
              <a:t> in </a:t>
            </a:r>
            <a:r>
              <a:rPr lang="fr-FR" err="1"/>
              <a:t>effect</a:t>
            </a:r>
            <a:r>
              <a:rPr lang="fr-FR" dirty="0"/>
              <a:t>. The national </a:t>
            </a:r>
            <a:r>
              <a:rPr lang="fr-FR" err="1"/>
              <a:t>weather</a:t>
            </a:r>
            <a:r>
              <a:rPr lang="fr-FR" dirty="0"/>
              <a:t> service tells </a:t>
            </a:r>
            <a:r>
              <a:rPr lang="fr-FR" err="1"/>
              <a:t>you</a:t>
            </a:r>
            <a:r>
              <a:rPr lang="fr-FR" dirty="0"/>
              <a:t> </a:t>
            </a:r>
            <a:r>
              <a:rPr lang="fr-FR" err="1"/>
              <a:t>that</a:t>
            </a:r>
            <a:r>
              <a:rPr lang="fr-FR" dirty="0"/>
              <a:t> for </a:t>
            </a:r>
            <a:r>
              <a:rPr lang="fr-FR" err="1"/>
              <a:t>every</a:t>
            </a:r>
            <a:r>
              <a:rPr lang="fr-FR" dirty="0"/>
              <a:t> </a:t>
            </a:r>
            <a:r>
              <a:rPr lang="fr-FR" err="1"/>
              <a:t>hour</a:t>
            </a:r>
            <a:r>
              <a:rPr lang="fr-FR" dirty="0"/>
              <a:t> in </a:t>
            </a:r>
            <a:r>
              <a:rPr lang="fr-FR" err="1"/>
              <a:t>your</a:t>
            </a:r>
            <a:r>
              <a:rPr lang="fr-FR" dirty="0"/>
              <a:t> area, </a:t>
            </a:r>
            <a:r>
              <a:rPr lang="fr-FR" err="1"/>
              <a:t>there</a:t>
            </a:r>
            <a:r>
              <a:rPr lang="fr-FR" dirty="0"/>
              <a:t> </a:t>
            </a:r>
            <a:r>
              <a:rPr lang="fr-FR" err="1"/>
              <a:t>is</a:t>
            </a:r>
            <a:r>
              <a:rPr lang="fr-FR" dirty="0"/>
              <a:t> a 30 percent chance </a:t>
            </a:r>
            <a:r>
              <a:rPr lang="fr-FR" err="1"/>
              <a:t>that</a:t>
            </a:r>
            <a:r>
              <a:rPr lang="fr-FR" dirty="0"/>
              <a:t> a </a:t>
            </a:r>
            <a:r>
              <a:rPr lang="fr-FR" err="1"/>
              <a:t>tornado</a:t>
            </a:r>
            <a:r>
              <a:rPr lang="fr-FR" dirty="0"/>
              <a:t> </a:t>
            </a:r>
            <a:r>
              <a:rPr lang="fr-FR" err="1"/>
              <a:t>will</a:t>
            </a:r>
            <a:r>
              <a:rPr lang="fr-FR" dirty="0"/>
              <a:t> strike. </a:t>
            </a:r>
          </a:p>
          <a:p>
            <a:r>
              <a:rPr lang="fr-FR" dirty="0"/>
              <a:t>That </a:t>
            </a:r>
            <a:r>
              <a:rPr lang="fr-FR" dirty="0" err="1"/>
              <a:t>is</a:t>
            </a:r>
            <a:r>
              <a:rPr lang="fr-FR" dirty="0"/>
              <a:t>,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30 percent chance </a:t>
            </a:r>
            <a:r>
              <a:rPr lang="fr-FR" dirty="0" err="1"/>
              <a:t>that</a:t>
            </a:r>
            <a:r>
              <a:rPr lang="fr-FR" dirty="0"/>
              <a:t> a </a:t>
            </a:r>
            <a:r>
              <a:rPr lang="fr-FR" dirty="0" err="1"/>
              <a:t>tornado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strike </a:t>
            </a:r>
            <a:r>
              <a:rPr lang="fr-FR" dirty="0" err="1"/>
              <a:t>your</a:t>
            </a:r>
            <a:r>
              <a:rPr lang="fr-FR" dirty="0"/>
              <a:t> area </a:t>
            </a:r>
            <a:r>
              <a:rPr lang="fr-FR" dirty="0" err="1"/>
              <a:t>between</a:t>
            </a:r>
            <a:r>
              <a:rPr lang="fr-FR" dirty="0"/>
              <a:t> 10 </a:t>
            </a:r>
            <a:r>
              <a:rPr lang="fr-FR" dirty="0" err="1"/>
              <a:t>am</a:t>
            </a:r>
            <a:r>
              <a:rPr lang="fr-FR" dirty="0"/>
              <a:t> and 11 </a:t>
            </a:r>
            <a:r>
              <a:rPr lang="fr-FR" dirty="0" err="1"/>
              <a:t>am</a:t>
            </a:r>
            <a:r>
              <a:rPr lang="fr-FR" dirty="0"/>
              <a:t>, a 30 percent chance </a:t>
            </a:r>
            <a:r>
              <a:rPr lang="fr-FR" dirty="0" err="1"/>
              <a:t>that</a:t>
            </a:r>
            <a:r>
              <a:rPr lang="fr-FR" dirty="0"/>
              <a:t> a </a:t>
            </a:r>
            <a:r>
              <a:rPr lang="fr-FR" dirty="0" err="1"/>
              <a:t>tornado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strike </a:t>
            </a:r>
            <a:r>
              <a:rPr lang="fr-FR" dirty="0" err="1"/>
              <a:t>your</a:t>
            </a:r>
            <a:r>
              <a:rPr lang="fr-FR" dirty="0"/>
              <a:t> area </a:t>
            </a:r>
            <a:r>
              <a:rPr lang="fr-FR" dirty="0" err="1"/>
              <a:t>between</a:t>
            </a:r>
            <a:r>
              <a:rPr lang="fr-FR" dirty="0"/>
              <a:t> 11 </a:t>
            </a:r>
            <a:r>
              <a:rPr lang="fr-FR" dirty="0" err="1"/>
              <a:t>am</a:t>
            </a:r>
            <a:r>
              <a:rPr lang="fr-FR" dirty="0"/>
              <a:t> and </a:t>
            </a:r>
            <a:r>
              <a:rPr lang="fr-FR" dirty="0" err="1"/>
              <a:t>noon</a:t>
            </a:r>
            <a:r>
              <a:rPr lang="fr-FR" dirty="0"/>
              <a:t>, and </a:t>
            </a:r>
            <a:r>
              <a:rPr lang="fr-FR" dirty="0" err="1"/>
              <a:t>so</a:t>
            </a:r>
            <a:r>
              <a:rPr lang="fr-FR" dirty="0"/>
              <a:t> on. </a:t>
            </a:r>
          </a:p>
          <a:p>
            <a:endParaRPr lang="fr-FR" dirty="0"/>
          </a:p>
          <a:p>
            <a:r>
              <a:rPr lang="fr-FR" dirty="0"/>
              <a:t>(a) </a:t>
            </a:r>
            <a:r>
              <a:rPr lang="fr-FR" err="1"/>
              <a:t>What</a:t>
            </a:r>
            <a:r>
              <a:rPr lang="fr-FR" dirty="0"/>
              <a:t> </a:t>
            </a:r>
            <a:r>
              <a:rPr lang="fr-FR" err="1"/>
              <a:t>is</a:t>
            </a:r>
            <a:r>
              <a:rPr lang="fr-FR" dirty="0"/>
              <a:t> the </a:t>
            </a:r>
            <a:r>
              <a:rPr lang="fr-FR" err="1"/>
              <a:t>probability</a:t>
            </a:r>
            <a:r>
              <a:rPr lang="fr-FR" dirty="0"/>
              <a:t> of a </a:t>
            </a:r>
            <a:r>
              <a:rPr lang="fr-FR" err="1"/>
              <a:t>tornado</a:t>
            </a:r>
            <a:r>
              <a:rPr lang="fr-FR" dirty="0"/>
              <a:t> </a:t>
            </a:r>
            <a:r>
              <a:rPr lang="fr-FR" err="1"/>
              <a:t>striking</a:t>
            </a:r>
            <a:r>
              <a:rPr lang="fr-FR" dirty="0"/>
              <a:t> </a:t>
            </a:r>
            <a:r>
              <a:rPr lang="fr-FR" err="1"/>
              <a:t>your</a:t>
            </a:r>
            <a:r>
              <a:rPr lang="fr-FR" dirty="0"/>
              <a:t> area at least once </a:t>
            </a:r>
            <a:r>
              <a:rPr lang="fr-FR" err="1"/>
              <a:t>during</a:t>
            </a:r>
            <a:r>
              <a:rPr lang="fr-FR" dirty="0"/>
              <a:t> a </a:t>
            </a:r>
            <a:r>
              <a:rPr lang="fr-FR" err="1"/>
              <a:t>two-hour</a:t>
            </a:r>
            <a:r>
              <a:rPr lang="fr-FR" dirty="0"/>
              <a:t> </a:t>
            </a:r>
            <a:r>
              <a:rPr lang="fr-FR" err="1"/>
              <a:t>hike</a:t>
            </a:r>
            <a:r>
              <a:rPr lang="fr-FR" dirty="0"/>
              <a:t>? </a:t>
            </a:r>
            <a:endParaRPr lang="fr-FR"/>
          </a:p>
          <a:p>
            <a:r>
              <a:rPr lang="fr-FR" dirty="0"/>
              <a:t>(b) </a:t>
            </a:r>
            <a:r>
              <a:rPr lang="fr-FR" err="1"/>
              <a:t>What</a:t>
            </a:r>
            <a:r>
              <a:rPr lang="fr-FR" dirty="0"/>
              <a:t> </a:t>
            </a:r>
            <a:r>
              <a:rPr lang="fr-FR" err="1"/>
              <a:t>is</a:t>
            </a:r>
            <a:r>
              <a:rPr lang="fr-FR" dirty="0"/>
              <a:t> the </a:t>
            </a:r>
            <a:r>
              <a:rPr lang="fr-FR" err="1"/>
              <a:t>probability</a:t>
            </a:r>
            <a:r>
              <a:rPr lang="fr-FR" dirty="0"/>
              <a:t> of a </a:t>
            </a:r>
            <a:r>
              <a:rPr lang="fr-FR" err="1"/>
              <a:t>tornado</a:t>
            </a:r>
            <a:r>
              <a:rPr lang="fr-FR" dirty="0"/>
              <a:t> </a:t>
            </a:r>
            <a:r>
              <a:rPr lang="fr-FR" err="1"/>
              <a:t>striking</a:t>
            </a:r>
            <a:r>
              <a:rPr lang="fr-FR" dirty="0"/>
              <a:t> </a:t>
            </a:r>
            <a:r>
              <a:rPr lang="fr-FR" err="1"/>
              <a:t>your</a:t>
            </a:r>
            <a:r>
              <a:rPr lang="fr-FR" dirty="0"/>
              <a:t> area at least once </a:t>
            </a:r>
            <a:r>
              <a:rPr lang="fr-FR" err="1"/>
              <a:t>during</a:t>
            </a:r>
            <a:r>
              <a:rPr lang="fr-FR" dirty="0"/>
              <a:t> a </a:t>
            </a:r>
            <a:r>
              <a:rPr lang="fr-FR" err="1"/>
              <a:t>three-hour</a:t>
            </a:r>
            <a:r>
              <a:rPr lang="fr-FR" dirty="0"/>
              <a:t> </a:t>
            </a:r>
            <a:r>
              <a:rPr lang="fr-FR" err="1"/>
              <a:t>hike</a:t>
            </a:r>
            <a:r>
              <a:rPr lang="fr-FR" dirty="0"/>
              <a:t>? </a:t>
            </a:r>
          </a:p>
          <a:p>
            <a:r>
              <a:rPr lang="fr-FR" dirty="0"/>
              <a:t>(c)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probability</a:t>
            </a:r>
            <a:r>
              <a:rPr lang="fr-FR" dirty="0"/>
              <a:t> of a </a:t>
            </a:r>
            <a:r>
              <a:rPr lang="fr-FR" dirty="0" err="1"/>
              <a:t>tornado</a:t>
            </a:r>
            <a:r>
              <a:rPr lang="fr-FR" dirty="0"/>
              <a:t> </a:t>
            </a:r>
            <a:r>
              <a:rPr lang="fr-FR" dirty="0" err="1"/>
              <a:t>striking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area at least once </a:t>
            </a:r>
            <a:r>
              <a:rPr lang="fr-FR" dirty="0" err="1"/>
              <a:t>during</a:t>
            </a:r>
            <a:r>
              <a:rPr lang="fr-FR" dirty="0"/>
              <a:t> a </a:t>
            </a:r>
            <a:r>
              <a:rPr lang="fr-FR" dirty="0" err="1"/>
              <a:t>ten-hour</a:t>
            </a:r>
            <a:r>
              <a:rPr lang="fr-FR" dirty="0"/>
              <a:t> </a:t>
            </a:r>
            <a:r>
              <a:rPr lang="fr-FR" dirty="0" err="1"/>
              <a:t>hike</a:t>
            </a:r>
            <a:r>
              <a:rPr lang="fr-FR" dirty="0"/>
              <a:t>?</a:t>
            </a:r>
            <a:endParaRPr lang="fr-FR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8543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AA43D-E283-1330-03AA-A8404B1B7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What explains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E92B3-5063-93FF-EEBC-0980DC882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CY"/>
              <a:t>One possibility to explain the conjunction and disjunction fallacies is </a:t>
            </a:r>
            <a:r>
              <a:rPr lang="en-CY" dirty="0"/>
              <a:t>through the </a:t>
            </a:r>
            <a:r>
              <a:rPr lang="en-CY" b="1" dirty="0"/>
              <a:t>anchoring-and-adjusting heuristic</a:t>
            </a:r>
            <a:r>
              <a:rPr lang="en-CY" dirty="0"/>
              <a:t>.</a:t>
            </a:r>
          </a:p>
          <a:p>
            <a:pPr marL="0" indent="0">
              <a:buNone/>
            </a:pPr>
            <a:endParaRPr lang="en-CY" dirty="0"/>
          </a:p>
          <a:p>
            <a:pPr marL="0" indent="0">
              <a:buNone/>
            </a:pPr>
            <a:r>
              <a:rPr lang="en-CY" dirty="0"/>
              <a:t>Overestimate conjunction: </a:t>
            </a:r>
          </a:p>
          <a:p>
            <a:pPr marL="0" indent="0">
              <a:buNone/>
            </a:pPr>
            <a:r>
              <a:rPr lang="en-CY" i="1" dirty="0"/>
              <a:t>For Pr(A and B), take Pr(A) or Pr(B) and adjust downwards insufficiently.</a:t>
            </a:r>
            <a:endParaRPr lang="en-CY" dirty="0"/>
          </a:p>
          <a:p>
            <a:pPr marL="0" indent="0">
              <a:buNone/>
            </a:pPr>
            <a:endParaRPr lang="en-CY" dirty="0"/>
          </a:p>
          <a:p>
            <a:pPr marL="0" indent="0">
              <a:buNone/>
            </a:pPr>
            <a:r>
              <a:rPr lang="en-CY" dirty="0"/>
              <a:t>Underestimate disjunction: </a:t>
            </a:r>
          </a:p>
          <a:p>
            <a:pPr marL="0" indent="0">
              <a:buNone/>
            </a:pPr>
            <a:r>
              <a:rPr lang="en-CY" i="1" dirty="0"/>
              <a:t>For Pr(A or B), take Pr(A) or Pr(B) and adjust upwards insufficiently.</a:t>
            </a:r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4178409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E9F983-6A3A-1EEE-87B2-E9AC132B7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 fontScale="90000"/>
          </a:bodyPr>
          <a:lstStyle/>
          <a:p>
            <a:r>
              <a:rPr lang="fr-FR" sz="5400" dirty="0">
                <a:ea typeface="Calibri Light"/>
                <a:cs typeface="Calibri Light"/>
              </a:rPr>
              <a:t>Risk </a:t>
            </a:r>
            <a:r>
              <a:rPr lang="fr-FR" sz="5400" dirty="0" err="1">
                <a:ea typeface="Calibri Light"/>
                <a:cs typeface="Calibri Light"/>
              </a:rPr>
              <a:t>assessment</a:t>
            </a:r>
            <a:r>
              <a:rPr lang="fr-FR" sz="5400" dirty="0">
                <a:ea typeface="Calibri Light"/>
                <a:cs typeface="Calibri Light"/>
              </a:rPr>
              <a:t>- </a:t>
            </a:r>
            <a:r>
              <a:rPr lang="fr-FR" sz="5400" dirty="0" err="1">
                <a:ea typeface="Calibri Light"/>
                <a:cs typeface="Calibri Light"/>
              </a:rPr>
              <a:t>Mammograms</a:t>
            </a:r>
            <a:endParaRPr lang="fr-FR" sz="5400" dirty="0" err="1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EBD620-59C5-0F3D-7231-331A95C40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200" dirty="0" err="1">
                <a:ea typeface="+mn-lt"/>
                <a:cs typeface="+mn-lt"/>
              </a:rPr>
              <a:t>Doctors</a:t>
            </a:r>
            <a:r>
              <a:rPr lang="fr-FR" sz="2200" dirty="0">
                <a:ea typeface="+mn-lt"/>
                <a:cs typeface="+mn-lt"/>
              </a:rPr>
              <a:t> </a:t>
            </a:r>
            <a:r>
              <a:rPr lang="fr-FR" sz="2200" dirty="0" err="1">
                <a:ea typeface="+mn-lt"/>
                <a:cs typeface="+mn-lt"/>
              </a:rPr>
              <a:t>often</a:t>
            </a:r>
            <a:r>
              <a:rPr lang="fr-FR" sz="2200" dirty="0">
                <a:ea typeface="+mn-lt"/>
                <a:cs typeface="+mn-lt"/>
              </a:rPr>
              <a:t> encourage </a:t>
            </a:r>
            <a:r>
              <a:rPr lang="fr-FR" sz="2200" dirty="0" err="1">
                <a:ea typeface="+mn-lt"/>
                <a:cs typeface="+mn-lt"/>
              </a:rPr>
              <a:t>women</a:t>
            </a:r>
            <a:r>
              <a:rPr lang="fr-FR" sz="2200" dirty="0">
                <a:ea typeface="+mn-lt"/>
                <a:cs typeface="+mn-lt"/>
              </a:rPr>
              <a:t> over a certain </a:t>
            </a:r>
            <a:r>
              <a:rPr lang="fr-FR" sz="2200" dirty="0" err="1">
                <a:ea typeface="+mn-lt"/>
                <a:cs typeface="+mn-lt"/>
              </a:rPr>
              <a:t>age</a:t>
            </a:r>
            <a:r>
              <a:rPr lang="fr-FR" sz="2200" dirty="0">
                <a:ea typeface="+mn-lt"/>
                <a:cs typeface="+mn-lt"/>
              </a:rPr>
              <a:t> to </a:t>
            </a:r>
            <a:r>
              <a:rPr lang="fr-FR" sz="2200" dirty="0" err="1">
                <a:ea typeface="+mn-lt"/>
                <a:cs typeface="+mn-lt"/>
              </a:rPr>
              <a:t>participate</a:t>
            </a:r>
            <a:r>
              <a:rPr lang="fr-FR" sz="2200" dirty="0">
                <a:ea typeface="+mn-lt"/>
                <a:cs typeface="+mn-lt"/>
              </a:rPr>
              <a:t> in routine </a:t>
            </a:r>
            <a:r>
              <a:rPr lang="fr-FR" sz="2200" dirty="0" err="1">
                <a:ea typeface="+mn-lt"/>
                <a:cs typeface="+mn-lt"/>
              </a:rPr>
              <a:t>mammogram</a:t>
            </a:r>
            <a:r>
              <a:rPr lang="fr-FR" sz="2200" dirty="0">
                <a:ea typeface="+mn-lt"/>
                <a:cs typeface="+mn-lt"/>
              </a:rPr>
              <a:t> screening for </a:t>
            </a:r>
            <a:r>
              <a:rPr lang="fr-FR" sz="2200" dirty="0" err="1">
                <a:ea typeface="+mn-lt"/>
                <a:cs typeface="+mn-lt"/>
              </a:rPr>
              <a:t>breastcancer</a:t>
            </a:r>
            <a:r>
              <a:rPr lang="fr-FR" sz="2200" dirty="0">
                <a:ea typeface="+mn-lt"/>
                <a:cs typeface="+mn-lt"/>
              </a:rPr>
              <a:t>. </a:t>
            </a:r>
            <a:endParaRPr lang="fr-FR" sz="2200" dirty="0">
              <a:ea typeface="Calibri"/>
              <a:cs typeface="Calibri"/>
            </a:endParaRPr>
          </a:p>
        </p:txBody>
      </p:sp>
      <p:pic>
        <p:nvPicPr>
          <p:cNvPr id="4" name="Image 3" descr="Une image contenant personne, intérieur, Équipement médical, femme&#10;&#10;Description générée automatiquement">
            <a:extLst>
              <a:ext uri="{FF2B5EF4-FFF2-40B4-BE49-F238E27FC236}">
                <a16:creationId xmlns:a16="http://schemas.microsoft.com/office/drawing/2014/main" id="{FB6F4E61-8514-A8E1-CC41-F14B90F2D7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3" b="1736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326D0A8-B1A0-0BF7-EA14-9CA4BD0C7906}"/>
              </a:ext>
            </a:extLst>
          </p:cNvPr>
          <p:cNvSpPr txBox="1"/>
          <p:nvPr/>
        </p:nvSpPr>
        <p:spPr>
          <a:xfrm>
            <a:off x="9617257" y="6657945"/>
            <a:ext cx="2574743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Cette photo</a:t>
            </a:r>
            <a:r>
              <a:rPr lang="en-US" sz="700">
                <a:solidFill>
                  <a:srgbClr val="FFFFFF"/>
                </a:solidFill>
              </a:rPr>
              <a:t> de Auteur inconnu est fournie sous licence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704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8F171-90F6-6575-C59F-87D568C0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844DA-D7D6-D6B9-2102-86EB04B7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CY" sz="2400" i="1" dirty="0"/>
              <a:t>Suppose that from past statistics about some population, the following is known. </a:t>
            </a:r>
          </a:p>
          <a:p>
            <a:pPr marL="0" indent="0">
              <a:buNone/>
            </a:pPr>
            <a:r>
              <a:rPr lang="en-CY" sz="2400" i="1" dirty="0"/>
              <a:t>At any one time, 1% of women have breast cancer. The test administered is correct in 90% of cases. That is, if the woman has cancer, there is a 90% probability that the test will be positive and 10% probability that it will be negative. If the woman does not have cancer, there is a 10% probability that the test will be positive and a 90% probability that it will be negative. </a:t>
            </a:r>
          </a:p>
          <a:p>
            <a:pPr marL="0" indent="0">
              <a:buNone/>
            </a:pPr>
            <a:r>
              <a:rPr lang="en-CY" sz="2400" i="1" dirty="0"/>
              <a:t>Suppose a woman has a positive test result during a routine screening. </a:t>
            </a:r>
          </a:p>
          <a:p>
            <a:pPr marL="0" indent="0">
              <a:buNone/>
            </a:pPr>
            <a:r>
              <a:rPr lang="en-CY" sz="2400" i="1"/>
              <a:t>Without knowing any other symptoms, what is the probability that she has breast cancer?</a:t>
            </a:r>
            <a:endParaRPr lang="en-CY" sz="2400" i="1">
              <a:ea typeface="Calibri"/>
              <a:cs typeface="Calibri"/>
            </a:endParaRPr>
          </a:p>
          <a:p>
            <a:pPr marL="514350" indent="-514350">
              <a:buAutoNum type="alphaLcParenR"/>
            </a:pPr>
            <a:r>
              <a:rPr lang="en-GB" sz="2400" dirty="0"/>
              <a:t>L</a:t>
            </a:r>
            <a:r>
              <a:rPr lang="en-CY" sz="2400" dirty="0"/>
              <a:t>ess than 10%</a:t>
            </a:r>
          </a:p>
          <a:p>
            <a:pPr marL="514350" indent="-514350">
              <a:buAutoNum type="alphaLcParenR"/>
            </a:pPr>
            <a:r>
              <a:rPr lang="en-CY" sz="2400" dirty="0"/>
              <a:t>10%-50%</a:t>
            </a:r>
          </a:p>
          <a:p>
            <a:pPr marL="514350" indent="-514350">
              <a:buAutoNum type="alphaLcParenR"/>
            </a:pPr>
            <a:r>
              <a:rPr lang="en-CY" sz="2400" dirty="0"/>
              <a:t>50%</a:t>
            </a:r>
          </a:p>
          <a:p>
            <a:pPr marL="514350" indent="-514350">
              <a:buAutoNum type="alphaLcParenR"/>
            </a:pPr>
            <a:r>
              <a:rPr lang="en-CY" sz="2400" dirty="0"/>
              <a:t>50%-90%</a:t>
            </a:r>
          </a:p>
          <a:p>
            <a:pPr marL="514350" indent="-514350">
              <a:buAutoNum type="alphaLcParenR"/>
            </a:pPr>
            <a:r>
              <a:rPr lang="en-CY" sz="2400" dirty="0"/>
              <a:t>More than 90%</a:t>
            </a:r>
          </a:p>
          <a:p>
            <a:pPr marL="0" indent="0">
              <a:buNone/>
            </a:pPr>
            <a:endParaRPr lang="en-CY" sz="2400" i="1" dirty="0"/>
          </a:p>
        </p:txBody>
      </p:sp>
    </p:spTree>
    <p:extLst>
      <p:ext uri="{BB962C8B-B14F-4D97-AF65-F5344CB8AC3E}">
        <p14:creationId xmlns:p14="http://schemas.microsoft.com/office/powerpoint/2010/main" val="693782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Verdana Regular" panose="020B0604030504040204" pitchFamily="34" charset="0"/>
              </a:rPr>
              <a:t>Total Probability and </a:t>
            </a:r>
            <a:r>
              <a:rPr lang="en-US" dirty="0" err="1">
                <a:ea typeface="Verdana Regular" panose="020B0604030504040204" pitchFamily="34" charset="0"/>
              </a:rPr>
              <a:t>Bayes’s</a:t>
            </a:r>
            <a:r>
              <a:rPr lang="en-US" dirty="0">
                <a:ea typeface="Verdana Regular" panose="020B0604030504040204" pitchFamily="34" charset="0"/>
              </a:rPr>
              <a:t> Rule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000000"/>
              </a:solidFill>
              <a:cs typeface="Verdana Regular" panose="020B060403050404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The </a:t>
            </a:r>
            <a:r>
              <a:rPr lang="en-US" sz="2400" b="1" dirty="0">
                <a:solidFill>
                  <a:srgbClr val="000000"/>
                </a:solidFill>
                <a:cs typeface="Verdana Regular" panose="020B0604030504040204" pitchFamily="34" charset="0"/>
              </a:rPr>
              <a:t>Rule of Total Probability</a:t>
            </a:r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: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Pr(</a:t>
            </a:r>
            <a:r>
              <a:rPr lang="en-US" sz="2400" i="1" dirty="0">
                <a:solidFill>
                  <a:srgbClr val="000000"/>
                </a:solidFill>
                <a:cs typeface="Verdana Regular" panose="020B0604030504040204" pitchFamily="34" charset="0"/>
              </a:rPr>
              <a:t>D</a:t>
            </a:r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)=Pr(</a:t>
            </a:r>
            <a:r>
              <a:rPr lang="en-US" sz="2400" i="1" dirty="0">
                <a:solidFill>
                  <a:srgbClr val="000000"/>
                </a:solidFill>
                <a:cs typeface="Verdana Regular" panose="020B0604030504040204" pitchFamily="34" charset="0"/>
              </a:rPr>
              <a:t>D</a:t>
            </a:r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|</a:t>
            </a:r>
            <a:r>
              <a:rPr lang="en-US" sz="2400" i="1" dirty="0">
                <a:solidFill>
                  <a:srgbClr val="000000"/>
                </a:solidFill>
                <a:cs typeface="Verdana Regular" panose="020B0604030504040204" pitchFamily="34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)*Pr(</a:t>
            </a:r>
            <a:r>
              <a:rPr lang="en-US" sz="2400" i="1" dirty="0">
                <a:solidFill>
                  <a:srgbClr val="000000"/>
                </a:solidFill>
                <a:cs typeface="Verdana Regular" panose="020B0604030504040204" pitchFamily="34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)+Pr(</a:t>
            </a:r>
            <a:r>
              <a:rPr lang="en-US" sz="2400" i="1" dirty="0">
                <a:solidFill>
                  <a:srgbClr val="000000"/>
                </a:solidFill>
                <a:cs typeface="Verdana Regular" panose="020B0604030504040204" pitchFamily="34" charset="0"/>
              </a:rPr>
              <a:t>D</a:t>
            </a:r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|</a:t>
            </a:r>
            <a:r>
              <a:rPr lang="en-US" sz="2400" dirty="0">
                <a:solidFill>
                  <a:srgbClr val="000000"/>
                </a:solidFill>
                <a:sym typeface="Symbol"/>
              </a:rPr>
              <a:t></a:t>
            </a:r>
            <a:r>
              <a:rPr lang="en-US" sz="2400" i="1" dirty="0">
                <a:solidFill>
                  <a:srgbClr val="000000"/>
                </a:solidFill>
                <a:cs typeface="Verdana Regular" panose="020B0604030504040204" pitchFamily="34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)*Pr(</a:t>
            </a:r>
            <a:r>
              <a:rPr lang="en-US" sz="2400" dirty="0">
                <a:solidFill>
                  <a:srgbClr val="000000"/>
                </a:solidFill>
                <a:sym typeface="Symbol"/>
              </a:rPr>
              <a:t></a:t>
            </a:r>
            <a:r>
              <a:rPr lang="en-US" sz="2400" i="1" dirty="0">
                <a:solidFill>
                  <a:srgbClr val="000000"/>
                </a:solidFill>
                <a:cs typeface="Verdana Regular" panose="020B0604030504040204" pitchFamily="34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)</a:t>
            </a:r>
          </a:p>
          <a:p>
            <a:r>
              <a:rPr lang="en-US" sz="2400" b="1" dirty="0">
                <a:solidFill>
                  <a:srgbClr val="000000"/>
                </a:solidFill>
                <a:cs typeface="Verdana Regular" panose="020B0604030504040204" pitchFamily="34" charset="0"/>
              </a:rPr>
              <a:t>Bayes’s Rule</a:t>
            </a:r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: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Pr(</a:t>
            </a:r>
            <a:r>
              <a:rPr lang="en-US" sz="2400" i="1" dirty="0">
                <a:solidFill>
                  <a:srgbClr val="000000"/>
                </a:solidFill>
                <a:cs typeface="Verdana Regular" panose="020B0604030504040204" pitchFamily="34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|</a:t>
            </a:r>
            <a:r>
              <a:rPr lang="en-US" sz="2400" i="1" dirty="0">
                <a:solidFill>
                  <a:srgbClr val="000000"/>
                </a:solidFill>
                <a:cs typeface="Verdana Regular" panose="020B0604030504040204" pitchFamily="34" charset="0"/>
              </a:rPr>
              <a:t>D</a:t>
            </a:r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)=Pr(</a:t>
            </a:r>
            <a:r>
              <a:rPr lang="en-US" sz="2400" i="1" dirty="0">
                <a:solidFill>
                  <a:srgbClr val="000000"/>
                </a:solidFill>
                <a:cs typeface="Verdana Regular" panose="020B0604030504040204" pitchFamily="34" charset="0"/>
              </a:rPr>
              <a:t>D</a:t>
            </a:r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|</a:t>
            </a:r>
            <a:r>
              <a:rPr lang="en-US" sz="2400" i="1" dirty="0">
                <a:solidFill>
                  <a:srgbClr val="000000"/>
                </a:solidFill>
                <a:cs typeface="Verdana Regular" panose="020B0604030504040204" pitchFamily="34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)*Pr(</a:t>
            </a:r>
            <a:r>
              <a:rPr lang="en-US" sz="2400" i="1" dirty="0">
                <a:solidFill>
                  <a:srgbClr val="000000"/>
                </a:solidFill>
                <a:cs typeface="Verdana Regular" panose="020B0604030504040204" pitchFamily="34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)/Pr(</a:t>
            </a:r>
            <a:r>
              <a:rPr lang="en-US" sz="2400" i="1" dirty="0">
                <a:solidFill>
                  <a:srgbClr val="000000"/>
                </a:solidFill>
                <a:cs typeface="Verdana Regular" panose="020B0604030504040204" pitchFamily="34" charset="0"/>
              </a:rPr>
              <a:t>D</a:t>
            </a:r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By applying the Rule of Total Probability to the denominator, we get: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Pr(</a:t>
            </a:r>
            <a:r>
              <a:rPr lang="en-US" sz="2400" i="1" dirty="0">
                <a:solidFill>
                  <a:srgbClr val="000000"/>
                </a:solidFill>
                <a:cs typeface="Verdana Regular" panose="020B0604030504040204" pitchFamily="34" charset="0"/>
              </a:rPr>
              <a:t>D</a:t>
            </a:r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|</a:t>
            </a:r>
            <a:r>
              <a:rPr lang="en-US" sz="2400" i="1" dirty="0">
                <a:solidFill>
                  <a:srgbClr val="000000"/>
                </a:solidFill>
                <a:cs typeface="Verdana Regular" panose="020B0604030504040204" pitchFamily="34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)*Pr(</a:t>
            </a:r>
            <a:r>
              <a:rPr lang="en-US" sz="2400" i="1" dirty="0">
                <a:solidFill>
                  <a:srgbClr val="000000"/>
                </a:solidFill>
                <a:cs typeface="Verdana Regular" panose="020B0604030504040204" pitchFamily="34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)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Pr(</a:t>
            </a:r>
            <a:r>
              <a:rPr lang="en-US" sz="2400" i="1" dirty="0">
                <a:solidFill>
                  <a:srgbClr val="000000"/>
                </a:solidFill>
                <a:cs typeface="Verdana Regular" panose="020B0604030504040204" pitchFamily="34" charset="0"/>
              </a:rPr>
              <a:t>D</a:t>
            </a:r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|</a:t>
            </a:r>
            <a:r>
              <a:rPr lang="en-US" sz="2400" i="1" dirty="0">
                <a:solidFill>
                  <a:srgbClr val="000000"/>
                </a:solidFill>
                <a:cs typeface="Verdana Regular" panose="020B0604030504040204" pitchFamily="34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)*Pr(</a:t>
            </a:r>
            <a:r>
              <a:rPr lang="en-US" sz="2400" i="1" dirty="0">
                <a:solidFill>
                  <a:srgbClr val="000000"/>
                </a:solidFill>
                <a:cs typeface="Verdana Regular" panose="020B0604030504040204" pitchFamily="34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) + </a:t>
            </a:r>
            <a:r>
              <a:rPr lang="en-US" sz="2400" dirty="0" err="1">
                <a:solidFill>
                  <a:srgbClr val="000000"/>
                </a:solidFill>
                <a:cs typeface="Verdana Regular" panose="020B0604030504040204" pitchFamily="34" charset="0"/>
              </a:rPr>
              <a:t>Pr</a:t>
            </a:r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cs typeface="Verdana Regular" panose="020B0604030504040204" pitchFamily="34" charset="0"/>
              </a:rPr>
              <a:t>D</a:t>
            </a:r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|</a:t>
            </a:r>
            <a:r>
              <a:rPr lang="en-US" sz="2400" dirty="0">
                <a:solidFill>
                  <a:srgbClr val="000000"/>
                </a:solidFill>
                <a:sym typeface="Symbol"/>
              </a:rPr>
              <a:t></a:t>
            </a:r>
            <a:r>
              <a:rPr lang="en-US" sz="2400" i="1" dirty="0">
                <a:solidFill>
                  <a:srgbClr val="000000"/>
                </a:solidFill>
                <a:cs typeface="Verdana Regular" panose="020B0604030504040204" pitchFamily="34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)*Pr(</a:t>
            </a:r>
            <a:r>
              <a:rPr lang="en-US" sz="2400" dirty="0">
                <a:solidFill>
                  <a:srgbClr val="000000"/>
                </a:solidFill>
                <a:sym typeface="Symbol"/>
              </a:rPr>
              <a:t></a:t>
            </a:r>
            <a:r>
              <a:rPr lang="en-US" sz="2400" i="1" dirty="0">
                <a:solidFill>
                  <a:srgbClr val="000000"/>
                </a:solidFill>
                <a:cs typeface="Verdana Regular" panose="020B0604030504040204" pitchFamily="34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291028" y="5062566"/>
            <a:ext cx="5943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196FE4B-2CD7-6A54-D7C7-0E74EA783689}"/>
              </a:ext>
            </a:extLst>
          </p:cNvPr>
          <p:cNvSpPr txBox="1"/>
          <p:nvPr/>
        </p:nvSpPr>
        <p:spPr>
          <a:xfrm>
            <a:off x="1911167" y="4831733"/>
            <a:ext cx="1483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cs typeface="Verdana Regular" panose="020B0604030504040204" pitchFamily="34" charset="0"/>
              </a:rPr>
              <a:t>Pr</a:t>
            </a:r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cs typeface="Verdana Regular" panose="020B0604030504040204" pitchFamily="34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|</a:t>
            </a:r>
            <a:r>
              <a:rPr lang="en-US" sz="2400" i="1" dirty="0">
                <a:solidFill>
                  <a:srgbClr val="000000"/>
                </a:solidFill>
                <a:cs typeface="Verdana Regular" panose="020B0604030504040204" pitchFamily="34" charset="0"/>
              </a:rPr>
              <a:t>D</a:t>
            </a:r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) =</a:t>
            </a:r>
            <a:endParaRPr lang="en-CY" sz="2400" dirty="0"/>
          </a:p>
        </p:txBody>
      </p:sp>
    </p:spTree>
    <p:extLst>
      <p:ext uri="{BB962C8B-B14F-4D97-AF65-F5344CB8AC3E}">
        <p14:creationId xmlns:p14="http://schemas.microsoft.com/office/powerpoint/2010/main" val="325149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8F171-90F6-6575-C59F-87D568C0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844DA-D7D6-D6B9-2102-86EB04B7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Y" sz="2400" i="1" dirty="0"/>
              <a:t>Suppose that from past statistics about some population, the following is known. </a:t>
            </a:r>
          </a:p>
          <a:p>
            <a:pPr marL="0" indent="0">
              <a:buNone/>
            </a:pPr>
            <a:r>
              <a:rPr lang="en-CY" sz="2400" i="1" dirty="0"/>
              <a:t>At any one time, 1% of women have breast cancer. The test administered is correct in 90% of cases. That is, if the woman has cancer, there is a 90% probability that the test will be positive and 10% probability that it will be negative. If the woman does not have cancer, there is a 10% probability that the test will be positive and a 90% probability that it will be negative. </a:t>
            </a:r>
          </a:p>
          <a:p>
            <a:pPr marL="0" indent="0">
              <a:buNone/>
            </a:pPr>
            <a:r>
              <a:rPr lang="en-CY" sz="2400" i="1" dirty="0"/>
              <a:t>Suppose a woman has a positive test result during a routine screening. </a:t>
            </a:r>
          </a:p>
          <a:p>
            <a:pPr marL="0" indent="0">
              <a:buNone/>
            </a:pPr>
            <a:r>
              <a:rPr lang="en-CY" sz="2400" i="1" dirty="0"/>
              <a:t>Without knowing any other symptomsm what is the probability that she has breast cancer?</a:t>
            </a:r>
          </a:p>
          <a:p>
            <a:pPr marL="514350" indent="-514350">
              <a:buAutoNum type="alphaLcParenR"/>
            </a:pPr>
            <a:r>
              <a:rPr lang="en-GB" sz="2400" dirty="0"/>
              <a:t>L</a:t>
            </a:r>
            <a:r>
              <a:rPr lang="en-CY" sz="2400" dirty="0"/>
              <a:t>ess than 10%</a:t>
            </a:r>
          </a:p>
          <a:p>
            <a:pPr marL="514350" indent="-514350">
              <a:buAutoNum type="alphaLcParenR"/>
            </a:pPr>
            <a:r>
              <a:rPr lang="en-CY" sz="2400" dirty="0"/>
              <a:t>10%-50%</a:t>
            </a:r>
          </a:p>
          <a:p>
            <a:pPr marL="514350" indent="-514350">
              <a:buAutoNum type="alphaLcParenR"/>
            </a:pPr>
            <a:r>
              <a:rPr lang="en-CY" sz="2400" dirty="0"/>
              <a:t>50%</a:t>
            </a:r>
          </a:p>
          <a:p>
            <a:pPr marL="514350" indent="-514350">
              <a:buAutoNum type="alphaLcParenR"/>
            </a:pPr>
            <a:r>
              <a:rPr lang="en-CY" sz="2400" dirty="0"/>
              <a:t>50%-90%</a:t>
            </a:r>
          </a:p>
          <a:p>
            <a:pPr marL="514350" indent="-514350">
              <a:buAutoNum type="alphaLcParenR"/>
            </a:pPr>
            <a:r>
              <a:rPr lang="en-CY" sz="2400" dirty="0"/>
              <a:t>More than 90%</a:t>
            </a:r>
          </a:p>
          <a:p>
            <a:pPr marL="0" indent="0">
              <a:buNone/>
            </a:pPr>
            <a:endParaRPr lang="en-CY" sz="2400" i="1" dirty="0"/>
          </a:p>
        </p:txBody>
      </p:sp>
      <p:pic>
        <p:nvPicPr>
          <p:cNvPr id="5" name="Image 4" descr="Une image contenant texte, Police, blanc, ligne&#10;&#10;Description générée automatiquement">
            <a:extLst>
              <a:ext uri="{FF2B5EF4-FFF2-40B4-BE49-F238E27FC236}">
                <a16:creationId xmlns:a16="http://schemas.microsoft.com/office/drawing/2014/main" id="{E9E140DE-3C57-B36F-188E-343F9616F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049" y="4772458"/>
            <a:ext cx="40671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6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B885-3605-F1EE-ABA8-086000CC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6FA87-943E-91EB-1090-357F0545E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Y" dirty="0"/>
              <a:t>Choice under Certainty</a:t>
            </a:r>
          </a:p>
          <a:p>
            <a:r>
              <a:rPr lang="en-CY" dirty="0"/>
              <a:t>Judgement under Risk &amp; Uncertainty</a:t>
            </a:r>
          </a:p>
          <a:p>
            <a:pPr lvl="1"/>
            <a:r>
              <a:rPr lang="en-CY" dirty="0"/>
              <a:t>Probability Judgement</a:t>
            </a:r>
          </a:p>
          <a:p>
            <a:pPr lvl="1"/>
            <a:r>
              <a:rPr lang="en-CY" b="1" dirty="0"/>
              <a:t>Judgement under Risk &amp; Uncertainty</a:t>
            </a:r>
          </a:p>
          <a:p>
            <a:r>
              <a:rPr lang="en-CY" dirty="0"/>
              <a:t>Choices under Risk &amp; Uncertainty</a:t>
            </a:r>
          </a:p>
          <a:p>
            <a:r>
              <a:rPr lang="en-CY" dirty="0"/>
              <a:t>Intertemporal Choice</a:t>
            </a:r>
          </a:p>
          <a:p>
            <a:r>
              <a:rPr lang="en-CY" dirty="0"/>
              <a:t>Strategic Interaction</a:t>
            </a:r>
          </a:p>
        </p:txBody>
      </p:sp>
    </p:spTree>
    <p:extLst>
      <p:ext uri="{BB962C8B-B14F-4D97-AF65-F5344CB8AC3E}">
        <p14:creationId xmlns:p14="http://schemas.microsoft.com/office/powerpoint/2010/main" val="2424787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8F171-90F6-6575-C59F-87D568C0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844DA-D7D6-D6B9-2102-86EB04B7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Y" sz="2400" i="1" dirty="0"/>
              <a:t>Suppose that from past statistics about some population, the following is known. </a:t>
            </a:r>
          </a:p>
          <a:p>
            <a:pPr marL="0" indent="0">
              <a:buNone/>
            </a:pPr>
            <a:r>
              <a:rPr lang="en-CY" sz="2400" i="1" dirty="0"/>
              <a:t>At any one time, 1% of women have breast cancer. The test administered is correct in 90% of cases. That is, if the woman has cancer, there is a 90% probability that the test will be positive and 10% probability that it will be negative. If the woman does not have cancer, there is a 10% probability that the test will be positive and a 90% probability that it will be negative. </a:t>
            </a:r>
          </a:p>
          <a:p>
            <a:pPr marL="0" indent="0">
              <a:buNone/>
            </a:pPr>
            <a:r>
              <a:rPr lang="en-CY" sz="2400" i="1" dirty="0"/>
              <a:t>Suppose a woman has a positive test result during a routine screening. </a:t>
            </a:r>
          </a:p>
          <a:p>
            <a:pPr marL="0" indent="0">
              <a:buNone/>
            </a:pPr>
            <a:r>
              <a:rPr lang="en-CY" sz="2400" i="1" dirty="0"/>
              <a:t>Without knowing any other symptomsm what is the probability that she has breast cancer?</a:t>
            </a:r>
          </a:p>
          <a:p>
            <a:pPr marL="514350" indent="-514350">
              <a:buAutoNum type="alphaLcParenR"/>
            </a:pPr>
            <a:r>
              <a:rPr lang="en-GB" sz="2400" dirty="0"/>
              <a:t>L</a:t>
            </a:r>
            <a:r>
              <a:rPr lang="en-CY" sz="2400" dirty="0"/>
              <a:t>ess than 10%</a:t>
            </a:r>
          </a:p>
          <a:p>
            <a:pPr marL="514350" indent="-514350">
              <a:buAutoNum type="alphaLcParenR"/>
            </a:pPr>
            <a:r>
              <a:rPr lang="en-CY" sz="2400" dirty="0"/>
              <a:t>10%-50%</a:t>
            </a:r>
          </a:p>
          <a:p>
            <a:pPr marL="514350" indent="-514350">
              <a:buAutoNum type="alphaLcParenR"/>
            </a:pPr>
            <a:r>
              <a:rPr lang="en-CY" sz="2400" dirty="0"/>
              <a:t>50%</a:t>
            </a:r>
          </a:p>
          <a:p>
            <a:pPr marL="514350" indent="-514350">
              <a:buAutoNum type="alphaLcParenR"/>
            </a:pPr>
            <a:r>
              <a:rPr lang="en-CY" sz="2400" dirty="0"/>
              <a:t>50%-90%</a:t>
            </a:r>
          </a:p>
          <a:p>
            <a:pPr marL="514350" indent="-514350">
              <a:buAutoNum type="alphaLcParenR"/>
            </a:pPr>
            <a:r>
              <a:rPr lang="en-CY" sz="2400" dirty="0"/>
              <a:t>More than 90%</a:t>
            </a:r>
          </a:p>
          <a:p>
            <a:pPr marL="0" indent="0">
              <a:buNone/>
            </a:pPr>
            <a:endParaRPr lang="en-CY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900D8-ED5A-A656-6FF2-DE46E243078D}"/>
                  </a:ext>
                </a:extLst>
              </p:cNvPr>
              <p:cNvSpPr txBox="1"/>
              <p:nvPr/>
            </p:nvSpPr>
            <p:spPr>
              <a:xfrm>
                <a:off x="4787757" y="4500081"/>
                <a:ext cx="6092576" cy="1481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¬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0.9×0.01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0.9×0.01+0.1×0.99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≈0.08</m:t>
                      </m:r>
                    </m:oMath>
                  </m:oMathPara>
                </a14:m>
                <a:endParaRPr lang="en-CY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900D8-ED5A-A656-6FF2-DE46E2430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757" y="4500081"/>
                <a:ext cx="6092576" cy="14810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2418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024C-892F-5C79-C3D1-56A126049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Base-rate neglect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7905F-0F96-3803-9DB9-1D489D6CC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The </a:t>
            </a:r>
            <a:r>
              <a:rPr lang="en-US" b="1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base rate </a:t>
            </a:r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is the fraction of some population that has some characteristic of interest (such as cancer, the common cold, or the Y chromosome)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Base-rate neglect </a:t>
            </a:r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refers to the failure to take the base rate properly into account in probabilistic judgment.</a:t>
            </a:r>
            <a:endParaRPr lang="en-US" i="1" dirty="0">
              <a:solidFill>
                <a:schemeClr val="tx1"/>
              </a:solidFill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6732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A6A2A2-94CC-365E-BF50-47C3B22B1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8CAEDF-A056-33A0-0343-3B09DA5B3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ea typeface="+mn-lt"/>
                <a:cs typeface="+mn-lt"/>
              </a:rPr>
              <a:t>A cab </a:t>
            </a:r>
            <a:r>
              <a:rPr lang="fr-FR" dirty="0" err="1">
                <a:ea typeface="+mn-lt"/>
                <a:cs typeface="+mn-lt"/>
              </a:rPr>
              <a:t>company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was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involved</a:t>
            </a:r>
            <a:r>
              <a:rPr lang="fr-FR" dirty="0">
                <a:ea typeface="+mn-lt"/>
                <a:cs typeface="+mn-lt"/>
              </a:rPr>
              <a:t> in a hit-and-run accident at night. </a:t>
            </a:r>
          </a:p>
          <a:p>
            <a:r>
              <a:rPr lang="fr-FR" err="1">
                <a:ea typeface="+mn-lt"/>
                <a:cs typeface="+mn-lt"/>
              </a:rPr>
              <a:t>Two</a:t>
            </a:r>
            <a:r>
              <a:rPr lang="fr-FR" dirty="0">
                <a:ea typeface="+mn-lt"/>
                <a:cs typeface="+mn-lt"/>
              </a:rPr>
              <a:t> cab </a:t>
            </a:r>
            <a:r>
              <a:rPr lang="fr-FR" err="1">
                <a:ea typeface="+mn-lt"/>
                <a:cs typeface="+mn-lt"/>
              </a:rPr>
              <a:t>companies</a:t>
            </a:r>
            <a:r>
              <a:rPr lang="fr-FR" dirty="0">
                <a:ea typeface="+mn-lt"/>
                <a:cs typeface="+mn-lt"/>
              </a:rPr>
              <a:t>, the Green and the Blue, </a:t>
            </a:r>
            <a:r>
              <a:rPr lang="fr-FR" err="1">
                <a:ea typeface="+mn-lt"/>
                <a:cs typeface="+mn-lt"/>
              </a:rPr>
              <a:t>operate</a:t>
            </a:r>
            <a:r>
              <a:rPr lang="fr-FR" dirty="0">
                <a:ea typeface="+mn-lt"/>
                <a:cs typeface="+mn-lt"/>
              </a:rPr>
              <a:t> in the city. You are </a:t>
            </a:r>
            <a:r>
              <a:rPr lang="fr-FR" dirty="0" err="1">
                <a:ea typeface="+mn-lt"/>
                <a:cs typeface="+mn-lt"/>
              </a:rPr>
              <a:t>given</a:t>
            </a:r>
            <a:r>
              <a:rPr lang="fr-FR" dirty="0">
                <a:ea typeface="+mn-lt"/>
                <a:cs typeface="+mn-lt"/>
              </a:rPr>
              <a:t> the </a:t>
            </a:r>
            <a:r>
              <a:rPr lang="fr-FR" dirty="0" err="1">
                <a:ea typeface="+mn-lt"/>
                <a:cs typeface="+mn-lt"/>
              </a:rPr>
              <a:t>following</a:t>
            </a:r>
            <a:r>
              <a:rPr lang="fr-FR" dirty="0">
                <a:ea typeface="+mn-lt"/>
                <a:cs typeface="+mn-lt"/>
              </a:rPr>
              <a:t> data: 85 percent of the cabs in the city are Green, 15 percent are Blue. A </a:t>
            </a:r>
            <a:r>
              <a:rPr lang="fr-FR" dirty="0" err="1">
                <a:ea typeface="+mn-lt"/>
                <a:cs typeface="+mn-lt"/>
              </a:rPr>
              <a:t>witness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identified</a:t>
            </a:r>
            <a:r>
              <a:rPr lang="fr-FR" dirty="0">
                <a:ea typeface="+mn-lt"/>
                <a:cs typeface="+mn-lt"/>
              </a:rPr>
              <a:t> the cab </a:t>
            </a:r>
            <a:r>
              <a:rPr lang="fr-FR" dirty="0" err="1">
                <a:ea typeface="+mn-lt"/>
                <a:cs typeface="+mn-lt"/>
              </a:rPr>
              <a:t>involved</a:t>
            </a:r>
            <a:r>
              <a:rPr lang="fr-FR" dirty="0">
                <a:ea typeface="+mn-lt"/>
                <a:cs typeface="+mn-lt"/>
              </a:rPr>
              <a:t> in the accident as Blue. The court </a:t>
            </a:r>
            <a:r>
              <a:rPr lang="fr-FR" dirty="0" err="1">
                <a:ea typeface="+mn-lt"/>
                <a:cs typeface="+mn-lt"/>
              </a:rPr>
              <a:t>tested</a:t>
            </a:r>
            <a:r>
              <a:rPr lang="fr-FR" dirty="0">
                <a:ea typeface="+mn-lt"/>
                <a:cs typeface="+mn-lt"/>
              </a:rPr>
              <a:t> the </a:t>
            </a:r>
            <a:r>
              <a:rPr lang="fr-FR" dirty="0" err="1">
                <a:ea typeface="+mn-lt"/>
                <a:cs typeface="+mn-lt"/>
              </a:rPr>
              <a:t>reliability</a:t>
            </a:r>
            <a:r>
              <a:rPr lang="fr-FR" dirty="0">
                <a:ea typeface="+mn-lt"/>
                <a:cs typeface="+mn-lt"/>
              </a:rPr>
              <a:t> of the </a:t>
            </a:r>
            <a:r>
              <a:rPr lang="fr-FR" dirty="0" err="1">
                <a:ea typeface="+mn-lt"/>
                <a:cs typeface="+mn-lt"/>
              </a:rPr>
              <a:t>witness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under</a:t>
            </a:r>
            <a:r>
              <a:rPr lang="fr-FR" dirty="0">
                <a:ea typeface="+mn-lt"/>
                <a:cs typeface="+mn-lt"/>
              </a:rPr>
              <a:t> the </a:t>
            </a:r>
            <a:r>
              <a:rPr lang="fr-FR" dirty="0" err="1">
                <a:ea typeface="+mn-lt"/>
                <a:cs typeface="+mn-lt"/>
              </a:rPr>
              <a:t>same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circumstances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that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existed</a:t>
            </a:r>
            <a:r>
              <a:rPr lang="fr-FR" dirty="0">
                <a:ea typeface="+mn-lt"/>
                <a:cs typeface="+mn-lt"/>
              </a:rPr>
              <a:t> on the night of the accident and </a:t>
            </a:r>
            <a:r>
              <a:rPr lang="fr-FR" dirty="0" err="1">
                <a:ea typeface="+mn-lt"/>
                <a:cs typeface="+mn-lt"/>
              </a:rPr>
              <a:t>concluded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that</a:t>
            </a:r>
            <a:r>
              <a:rPr lang="fr-FR" dirty="0">
                <a:ea typeface="+mn-lt"/>
                <a:cs typeface="+mn-lt"/>
              </a:rPr>
              <a:t> the </a:t>
            </a:r>
            <a:r>
              <a:rPr lang="fr-FR" dirty="0" err="1">
                <a:ea typeface="+mn-lt"/>
                <a:cs typeface="+mn-lt"/>
              </a:rPr>
              <a:t>witness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correctly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identified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each</a:t>
            </a:r>
            <a:r>
              <a:rPr lang="fr-FR" dirty="0">
                <a:ea typeface="+mn-lt"/>
                <a:cs typeface="+mn-lt"/>
              </a:rPr>
              <a:t> one of the </a:t>
            </a:r>
            <a:r>
              <a:rPr lang="fr-FR" dirty="0" err="1">
                <a:ea typeface="+mn-lt"/>
                <a:cs typeface="+mn-lt"/>
              </a:rPr>
              <a:t>two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colors</a:t>
            </a:r>
            <a:r>
              <a:rPr lang="fr-FR" dirty="0">
                <a:ea typeface="+mn-lt"/>
                <a:cs typeface="+mn-lt"/>
              </a:rPr>
              <a:t> 80 percent of the time and </a:t>
            </a:r>
            <a:r>
              <a:rPr lang="fr-FR" dirty="0" err="1">
                <a:ea typeface="+mn-lt"/>
                <a:cs typeface="+mn-lt"/>
              </a:rPr>
              <a:t>failed</a:t>
            </a:r>
            <a:r>
              <a:rPr lang="fr-FR" dirty="0">
                <a:ea typeface="+mn-lt"/>
                <a:cs typeface="+mn-lt"/>
              </a:rPr>
              <a:t> 20 percent of the time. </a:t>
            </a:r>
            <a:r>
              <a:rPr lang="fr-FR" dirty="0" err="1">
                <a:ea typeface="+mn-lt"/>
                <a:cs typeface="+mn-lt"/>
              </a:rPr>
              <a:t>What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is</a:t>
            </a:r>
            <a:r>
              <a:rPr lang="fr-FR">
                <a:ea typeface="+mn-lt"/>
                <a:cs typeface="+mn-lt"/>
              </a:rPr>
              <a:t> the </a:t>
            </a:r>
            <a:r>
              <a:rPr lang="fr-FR" dirty="0" err="1">
                <a:ea typeface="+mn-lt"/>
                <a:cs typeface="+mn-lt"/>
              </a:rPr>
              <a:t>probability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that</a:t>
            </a:r>
            <a:r>
              <a:rPr lang="fr-FR" dirty="0">
                <a:ea typeface="+mn-lt"/>
                <a:cs typeface="+mn-lt"/>
              </a:rPr>
              <a:t> the cab </a:t>
            </a:r>
            <a:r>
              <a:rPr lang="fr-FR" dirty="0" err="1">
                <a:ea typeface="+mn-lt"/>
                <a:cs typeface="+mn-lt"/>
              </a:rPr>
              <a:t>involved</a:t>
            </a:r>
            <a:r>
              <a:rPr lang="fr-FR" dirty="0">
                <a:ea typeface="+mn-lt"/>
                <a:cs typeface="+mn-lt"/>
              </a:rPr>
              <a:t> in the accident </a:t>
            </a:r>
            <a:r>
              <a:rPr lang="fr-FR" dirty="0" err="1">
                <a:ea typeface="+mn-lt"/>
                <a:cs typeface="+mn-lt"/>
              </a:rPr>
              <a:t>was</a:t>
            </a:r>
            <a:r>
              <a:rPr lang="fr-FR" dirty="0">
                <a:ea typeface="+mn-lt"/>
                <a:cs typeface="+mn-lt"/>
              </a:rPr>
              <a:t> Blue </a:t>
            </a:r>
            <a:r>
              <a:rPr lang="fr-FR" dirty="0" err="1">
                <a:ea typeface="+mn-lt"/>
                <a:cs typeface="+mn-lt"/>
              </a:rPr>
              <a:t>rather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than</a:t>
            </a:r>
            <a:r>
              <a:rPr lang="fr-FR">
                <a:ea typeface="+mn-lt"/>
                <a:cs typeface="+mn-lt"/>
              </a:rPr>
              <a:t> Green</a:t>
            </a:r>
            <a:r>
              <a:rPr lang="fr-FR" dirty="0">
                <a:ea typeface="+mn-lt"/>
                <a:cs typeface="+mn-lt"/>
              </a:rPr>
              <a:t>?</a:t>
            </a:r>
            <a:endParaRPr lang="fr-FR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6768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D4479-CD5D-7B50-B5BE-F6949FDE4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Consequences of Base-rate neglect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F53EB-402C-3216-FC3E-12F57F120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Y" dirty="0"/>
              <a:t>When the base rate is too low or too high, tests become </a:t>
            </a:r>
            <a:r>
              <a:rPr lang="en-CY" b="1" dirty="0"/>
              <a:t>non-diagnostic:</a:t>
            </a:r>
            <a:r>
              <a:rPr lang="en-CY" dirty="0"/>
              <a:t> a ‘positive result’should not change our belief substantially. Base rate neglect might lead someone to rely on tests that are non-diagnostic, leading to many false-positives or false negatives.  </a:t>
            </a:r>
          </a:p>
          <a:p>
            <a:endParaRPr lang="en-CY" dirty="0"/>
          </a:p>
          <a:p>
            <a:r>
              <a:rPr lang="en-CY" dirty="0"/>
              <a:t>Can also help explain the planning fallacy: planners may ignore the ‘base-rate’ of most projects running late and/or over budget.</a:t>
            </a:r>
          </a:p>
        </p:txBody>
      </p:sp>
    </p:spTree>
    <p:extLst>
      <p:ext uri="{BB962C8B-B14F-4D97-AF65-F5344CB8AC3E}">
        <p14:creationId xmlns:p14="http://schemas.microsoft.com/office/powerpoint/2010/main" val="2633042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E79737-25FD-34EF-B4A0-6BB94890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A4A514-E8FB-6A15-085D-017850A15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9575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048AC-9F0C-88D8-CDC5-EFFB82545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Example from last lecture</a:t>
            </a:r>
            <a:endParaRPr lang="en-C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B8F24-5F04-2CBF-44E9-5E40F7871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Aft>
                <a:spcPts val="600"/>
              </a:spcAft>
              <a:buNone/>
            </a:pP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Wes and John are trying to determine whether or not a coin has two heads. They cannot see the coin and only know the outcome after it is flipped.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Wes believes with 50% confidence that it has two heads. John thinks it is unlikely and assigns a probability of only 1%  to that.</a:t>
            </a:r>
          </a:p>
          <a:p>
            <a:pPr marL="457200" lvl="1" indent="0">
              <a:spcAft>
                <a:spcPts val="600"/>
              </a:spcAft>
              <a:buNone/>
            </a:pPr>
            <a:endParaRPr lang="en-US" dirty="0">
              <a:solidFill>
                <a:srgbClr val="000000"/>
              </a:solidFill>
              <a:ea typeface="Verdana Regular" panose="020B0604030504040204" pitchFamily="34" charset="0"/>
            </a:endParaRPr>
          </a:p>
          <a:p>
            <a:pPr marL="914400" lvl="1" indent="-457200">
              <a:spcAft>
                <a:spcPts val="600"/>
              </a:spcAft>
              <a:buFont typeface="+mj-lt"/>
              <a:buAutoNum type="alphaLcParenR"/>
            </a:pP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The first flip is heads. What is his updated probability?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lphaLcParenR"/>
            </a:pP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Suppose the next flips all continue coming out of heads. How is the updated probability changing?</a:t>
            </a:r>
          </a:p>
          <a:p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32779281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B537C-C4EC-1188-D1C8-319FFC7DF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cs typeface="Calibri"/>
              </a:rPr>
              <a:t>After 15 flips, all coins </a:t>
            </a:r>
            <a:r>
              <a:rPr lang="fr-FR" dirty="0" err="1">
                <a:cs typeface="Calibri"/>
              </a:rPr>
              <a:t>landed</a:t>
            </a:r>
            <a:r>
              <a:rPr lang="fr-FR" dirty="0">
                <a:cs typeface="Calibri"/>
              </a:rPr>
              <a:t> on </a:t>
            </a:r>
            <a:r>
              <a:rPr lang="fr-FR" dirty="0" err="1">
                <a:cs typeface="Calibri"/>
              </a:rPr>
              <a:t>head</a:t>
            </a:r>
            <a:r>
              <a:rPr lang="fr-FR" dirty="0">
                <a:cs typeface="Calibri"/>
              </a:rPr>
              <a:t>.</a:t>
            </a:r>
          </a:p>
          <a:p>
            <a:pPr marL="0" indent="0">
              <a:buNone/>
            </a:pPr>
            <a:endParaRPr lang="fr-FR" dirty="0">
              <a:cs typeface="Calibri"/>
            </a:endParaRPr>
          </a:p>
          <a:p>
            <a:pPr>
              <a:buNone/>
            </a:pPr>
            <a:r>
              <a:rPr lang="fr-FR" dirty="0">
                <a:ea typeface="+mn-lt"/>
                <a:cs typeface="+mn-lt"/>
              </a:rPr>
              <a:t>both </a:t>
            </a:r>
            <a:r>
              <a:rPr lang="fr-FR" dirty="0" err="1">
                <a:ea typeface="+mn-lt"/>
                <a:cs typeface="+mn-lt"/>
              </a:rPr>
              <a:t>assigned</a:t>
            </a:r>
            <a:r>
              <a:rPr lang="fr-FR" dirty="0">
                <a:ea typeface="+mn-lt"/>
                <a:cs typeface="+mn-lt"/>
              </a:rPr>
              <a:t> a </a:t>
            </a:r>
            <a:r>
              <a:rPr lang="fr-FR" dirty="0" err="1">
                <a:ea typeface="+mn-lt"/>
                <a:cs typeface="+mn-lt"/>
              </a:rPr>
              <a:t>probability</a:t>
            </a:r>
            <a:r>
              <a:rPr lang="fr-FR" dirty="0">
                <a:ea typeface="+mn-lt"/>
                <a:cs typeface="+mn-lt"/>
              </a:rPr>
              <a:t> of </a:t>
            </a:r>
            <a:r>
              <a:rPr lang="fr-FR" dirty="0" err="1">
                <a:ea typeface="+mn-lt"/>
                <a:cs typeface="+mn-lt"/>
              </a:rPr>
              <a:t>almost</a:t>
            </a:r>
            <a:r>
              <a:rPr lang="fr-FR" dirty="0">
                <a:ea typeface="+mn-lt"/>
                <a:cs typeface="+mn-lt"/>
              </a:rPr>
              <a:t> 100 percent to the </a:t>
            </a:r>
            <a:r>
              <a:rPr lang="fr-FR" dirty="0" err="1">
                <a:ea typeface="+mn-lt"/>
                <a:cs typeface="+mn-lt"/>
              </a:rPr>
              <a:t>possibility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that</a:t>
            </a:r>
            <a:r>
              <a:rPr lang="fr-FR" dirty="0">
                <a:ea typeface="+mn-lt"/>
                <a:cs typeface="+mn-lt"/>
              </a:rPr>
              <a:t> the coin </a:t>
            </a:r>
            <a:r>
              <a:rPr lang="fr-FR" dirty="0" err="1">
                <a:ea typeface="+mn-lt"/>
                <a:cs typeface="+mn-lt"/>
              </a:rPr>
              <a:t>had</a:t>
            </a:r>
            <a:r>
              <a:rPr lang="fr-FR" dirty="0">
                <a:ea typeface="+mn-lt"/>
                <a:cs typeface="+mn-lt"/>
              </a:rPr>
              <a:t> two </a:t>
            </a:r>
            <a:r>
              <a:rPr lang="fr-FR" dirty="0" err="1">
                <a:ea typeface="+mn-lt"/>
                <a:cs typeface="+mn-lt"/>
              </a:rPr>
              <a:t>heads</a:t>
            </a:r>
            <a:endParaRPr lang="fr-FR" dirty="0">
              <a:ea typeface="+mn-lt"/>
              <a:cs typeface="+mn-lt"/>
            </a:endParaRPr>
          </a:p>
          <a:p>
            <a:pPr>
              <a:buNone/>
            </a:pPr>
            <a:endParaRPr lang="fr-FR" dirty="0">
              <a:cs typeface="Calibri" panose="020F0502020204030204"/>
            </a:endParaRPr>
          </a:p>
          <a:p>
            <a:pPr>
              <a:buNone/>
            </a:pPr>
            <a:r>
              <a:rPr lang="fr-FR" dirty="0">
                <a:ea typeface="+mn-lt"/>
                <a:cs typeface="+mn-lt"/>
              </a:rPr>
              <a:t>People sometimes </a:t>
            </a:r>
            <a:r>
              <a:rPr lang="fr-FR" dirty="0" err="1">
                <a:ea typeface="+mn-lt"/>
                <a:cs typeface="+mn-lt"/>
              </a:rPr>
              <a:t>refer</a:t>
            </a:r>
            <a:r>
              <a:rPr lang="fr-FR" dirty="0">
                <a:ea typeface="+mn-lt"/>
                <a:cs typeface="+mn-lt"/>
              </a:rPr>
              <a:t> to </a:t>
            </a:r>
            <a:r>
              <a:rPr lang="fr-FR" dirty="0" err="1">
                <a:ea typeface="+mn-lt"/>
                <a:cs typeface="+mn-lt"/>
              </a:rPr>
              <a:t>this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phenomenon</a:t>
            </a:r>
            <a:r>
              <a:rPr lang="fr-FR" dirty="0">
                <a:ea typeface="+mn-lt"/>
                <a:cs typeface="+mn-lt"/>
              </a:rPr>
              <a:t> as </a:t>
            </a:r>
            <a:r>
              <a:rPr lang="fr-FR" b="1" dirty="0" err="1">
                <a:ea typeface="+mn-lt"/>
                <a:cs typeface="+mn-lt"/>
              </a:rPr>
              <a:t>washing</a:t>
            </a:r>
            <a:r>
              <a:rPr lang="fr-FR" b="1" dirty="0">
                <a:ea typeface="+mn-lt"/>
                <a:cs typeface="+mn-lt"/>
              </a:rPr>
              <a:t> out of the </a:t>
            </a:r>
            <a:r>
              <a:rPr lang="fr-FR" b="1" dirty="0" err="1">
                <a:ea typeface="+mn-lt"/>
                <a:cs typeface="+mn-lt"/>
              </a:rPr>
              <a:t>priors</a:t>
            </a:r>
            <a:r>
              <a:rPr lang="fr-FR" dirty="0">
                <a:ea typeface="+mn-lt"/>
                <a:cs typeface="+mn-lt"/>
              </a:rPr>
              <a:t>. That </a:t>
            </a:r>
            <a:r>
              <a:rPr lang="fr-FR" dirty="0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, after </a:t>
            </a:r>
            <a:r>
              <a:rPr lang="fr-FR" dirty="0" err="1">
                <a:ea typeface="+mn-lt"/>
                <a:cs typeface="+mn-lt"/>
              </a:rPr>
              <a:t>so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many</a:t>
            </a:r>
            <a:r>
              <a:rPr lang="fr-FR" dirty="0">
                <a:ea typeface="+mn-lt"/>
                <a:cs typeface="+mn-lt"/>
              </a:rPr>
              <a:t> flips, John and </a:t>
            </a:r>
            <a:r>
              <a:rPr lang="fr-FR" dirty="0" err="1">
                <a:ea typeface="+mn-lt"/>
                <a:cs typeface="+mn-lt"/>
              </a:rPr>
              <a:t>Wes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will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assign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roughly</a:t>
            </a:r>
            <a:r>
              <a:rPr lang="fr-FR" dirty="0">
                <a:ea typeface="+mn-lt"/>
                <a:cs typeface="+mn-lt"/>
              </a:rPr>
              <a:t> the same </a:t>
            </a:r>
            <a:r>
              <a:rPr lang="fr-FR" dirty="0" err="1">
                <a:ea typeface="+mn-lt"/>
                <a:cs typeface="+mn-lt"/>
              </a:rPr>
              <a:t>probability</a:t>
            </a:r>
            <a:r>
              <a:rPr lang="fr-FR" dirty="0">
                <a:ea typeface="+mn-lt"/>
                <a:cs typeface="+mn-lt"/>
              </a:rPr>
              <a:t> to the </a:t>
            </a:r>
            <a:r>
              <a:rPr lang="fr-FR" dirty="0" err="1">
                <a:ea typeface="+mn-lt"/>
                <a:cs typeface="+mn-lt"/>
              </a:rPr>
              <a:t>hypothesis</a:t>
            </a:r>
            <a:r>
              <a:rPr lang="fr-FR" dirty="0">
                <a:ea typeface="+mn-lt"/>
                <a:cs typeface="+mn-lt"/>
              </a:rPr>
              <a:t>, </a:t>
            </a:r>
            <a:r>
              <a:rPr lang="fr-FR" dirty="0" err="1">
                <a:ea typeface="+mn-lt"/>
                <a:cs typeface="+mn-lt"/>
              </a:rPr>
              <a:t>independently</a:t>
            </a:r>
            <a:r>
              <a:rPr lang="fr-FR" dirty="0">
                <a:ea typeface="+mn-lt"/>
                <a:cs typeface="+mn-lt"/>
              </a:rPr>
              <a:t> of what their </a:t>
            </a:r>
            <a:r>
              <a:rPr lang="fr-FR" dirty="0" err="1">
                <a:ea typeface="+mn-lt"/>
                <a:cs typeface="+mn-lt"/>
              </a:rPr>
              <a:t>priors</a:t>
            </a:r>
            <a:r>
              <a:rPr lang="fr-FR" dirty="0">
                <a:ea typeface="+mn-lt"/>
                <a:cs typeface="+mn-lt"/>
              </a:rPr>
              <a:t> used to </a:t>
            </a:r>
            <a:r>
              <a:rPr lang="fr-FR" dirty="0" err="1">
                <a:ea typeface="+mn-lt"/>
                <a:cs typeface="+mn-lt"/>
              </a:rPr>
              <a:t>be</a:t>
            </a:r>
            <a:r>
              <a:rPr lang="fr-FR" dirty="0">
                <a:ea typeface="+mn-lt"/>
                <a:cs typeface="+mn-lt"/>
              </a:rPr>
              <a:t>.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3E869B47-F6DD-1B31-AF42-E06432397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9052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B63E0-6854-581F-2895-856ECDB3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Confirmation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B537C-C4EC-1188-D1C8-319FFC7DF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CY" b="1" dirty="0"/>
              <a:t>Example</a:t>
            </a:r>
            <a:r>
              <a:rPr lang="en-CY" dirty="0"/>
              <a:t>: </a:t>
            </a:r>
            <a:endParaRPr lang="en-CY" i="1" dirty="0"/>
          </a:p>
          <a:p>
            <a:pPr marL="0" indent="0">
              <a:buNone/>
            </a:pPr>
            <a:r>
              <a:rPr lang="en-CY" i="1" dirty="0"/>
              <a:t>In a study participants who favored or opposed the death penalty read an article containing ambiguous information about the advantages and disadvantages of the death penalty. Rather than coming to agree as a result of being exposed to the same information, both groups of people interpreted the information as supporting their beliefs.</a:t>
            </a:r>
            <a:endParaRPr lang="en-CY" i="1" dirty="0">
              <a:cs typeface="Calibri"/>
            </a:endParaRPr>
          </a:p>
          <a:p>
            <a:pPr marL="0" indent="0">
              <a:buNone/>
            </a:pPr>
            <a:endParaRPr lang="en-CY" i="1" dirty="0">
              <a:cs typeface="Calibri"/>
            </a:endParaRPr>
          </a:p>
          <a:p>
            <a:pPr marL="0" indent="0">
              <a:buNone/>
            </a:pPr>
            <a:r>
              <a:rPr lang="en-CY" i="1" dirty="0">
                <a:cs typeface="Calibri"/>
              </a:rPr>
              <a:t>What is this bias ?</a:t>
            </a:r>
          </a:p>
          <a:p>
            <a:pPr marL="0" indent="0">
              <a:buNone/>
            </a:pPr>
            <a:endParaRPr lang="en-CY" i="1" dirty="0">
              <a:cs typeface="Calibri"/>
            </a:endParaRPr>
          </a:p>
          <a:p>
            <a:pPr marL="0" indent="0">
              <a:buNone/>
            </a:pPr>
            <a:r>
              <a:rPr lang="en-US" sz="4800" dirty="0">
                <a:latin typeface="Calibri Light"/>
                <a:cs typeface="Calibri Light"/>
              </a:rPr>
              <a:t>Confirmation bias</a:t>
            </a:r>
            <a:endParaRPr lang="en-CY" dirty="0"/>
          </a:p>
          <a:p>
            <a:pPr marL="0" indent="0">
              <a:buNone/>
            </a:pPr>
            <a:endParaRPr lang="en-CY" i="1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A tendency to put more weight on evidence supporting ones prior beliefs. </a:t>
            </a:r>
            <a:endParaRPr lang="en-US" dirty="0">
              <a:solidFill>
                <a:srgbClr val="808080"/>
              </a:solidFill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cs typeface="Calibri"/>
            </a:endParaRPr>
          </a:p>
          <a:p>
            <a:pPr marL="0" indent="0">
              <a:buNone/>
            </a:pPr>
            <a:endParaRPr lang="en-CY" i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69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D584BF-18BF-80D3-C496-0C930EF77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500" dirty="0"/>
              <a:t>Imagine </a:t>
            </a:r>
            <a:r>
              <a:rPr lang="fr-FR" sz="2500" dirty="0" err="1"/>
              <a:t>that</a:t>
            </a:r>
            <a:r>
              <a:rPr lang="fr-FR" sz="2500" dirty="0"/>
              <a:t> John </a:t>
            </a:r>
            <a:r>
              <a:rPr lang="fr-FR" sz="2500" dirty="0" err="1"/>
              <a:t>is</a:t>
            </a:r>
            <a:r>
              <a:rPr lang="fr-FR" sz="2500" dirty="0"/>
              <a:t> </a:t>
            </a:r>
            <a:r>
              <a:rPr lang="fr-FR" sz="2500" dirty="0" err="1"/>
              <a:t>suffering</a:t>
            </a:r>
            <a:r>
              <a:rPr lang="fr-FR" sz="2500" dirty="0"/>
              <a:t> </a:t>
            </a:r>
            <a:r>
              <a:rPr lang="fr-FR" sz="2500" dirty="0" err="1"/>
              <a:t>from</a:t>
            </a:r>
            <a:r>
              <a:rPr lang="fr-FR" sz="2500" dirty="0"/>
              <a:t> confirmation </a:t>
            </a:r>
            <a:r>
              <a:rPr lang="fr-FR" sz="2500" dirty="0" err="1"/>
              <a:t>bias</a:t>
            </a:r>
            <a:r>
              <a:rPr lang="fr-FR" sz="2500" dirty="0"/>
              <a:t>. </a:t>
            </a:r>
            <a:r>
              <a:rPr lang="fr-FR" sz="2500" dirty="0" err="1"/>
              <a:t>Which</a:t>
            </a:r>
            <a:r>
              <a:rPr lang="fr-FR" sz="2500" dirty="0"/>
              <a:t> of the </a:t>
            </a:r>
            <a:r>
              <a:rPr lang="fr-FR" sz="2500" dirty="0" err="1"/>
              <a:t>curves</a:t>
            </a:r>
            <a:r>
              <a:rPr lang="fr-FR" sz="2500" dirty="0"/>
              <a:t> </a:t>
            </a:r>
            <a:r>
              <a:rPr lang="fr-FR" sz="2500" dirty="0" err="1"/>
              <a:t>labeled</a:t>
            </a:r>
            <a:r>
              <a:rPr lang="fr-FR" sz="2500" dirty="0"/>
              <a:t> A, B, and C in Figure 5.4 best </a:t>
            </a:r>
            <a:r>
              <a:rPr lang="fr-FR" sz="2500" dirty="0" err="1"/>
              <a:t>represents</a:t>
            </a:r>
            <a:r>
              <a:rPr lang="fr-FR" sz="2500" dirty="0"/>
              <a:t> the </a:t>
            </a:r>
            <a:r>
              <a:rPr lang="fr-FR" sz="2500" dirty="0" err="1"/>
              <a:t>manner</a:t>
            </a:r>
            <a:r>
              <a:rPr lang="fr-FR" sz="2500" dirty="0"/>
              <a:t> in </a:t>
            </a:r>
            <a:r>
              <a:rPr lang="fr-FR" sz="2500" dirty="0" err="1"/>
              <a:t>which</a:t>
            </a:r>
            <a:r>
              <a:rPr lang="fr-FR" sz="2500" dirty="0"/>
              <a:t> </a:t>
            </a:r>
            <a:r>
              <a:rPr lang="fr-FR" sz="2500" dirty="0" err="1"/>
              <a:t>his</a:t>
            </a:r>
            <a:r>
              <a:rPr lang="fr-FR" sz="2500" dirty="0"/>
              <a:t> </a:t>
            </a:r>
            <a:r>
              <a:rPr lang="fr-FR" sz="2500" dirty="0" err="1"/>
              <a:t>probabilities</a:t>
            </a:r>
            <a:r>
              <a:rPr lang="fr-FR" sz="2500" dirty="0"/>
              <a:t> change over time as the </a:t>
            </a:r>
            <a:r>
              <a:rPr lang="fr-FR" sz="2500" dirty="0" err="1"/>
              <a:t>evidence</a:t>
            </a:r>
            <a:r>
              <a:rPr lang="fr-FR" sz="2500" dirty="0"/>
              <a:t> </a:t>
            </a:r>
            <a:r>
              <a:rPr lang="fr-FR" sz="2500" dirty="0" err="1"/>
              <a:t>comes</a:t>
            </a:r>
            <a:r>
              <a:rPr lang="fr-FR" sz="2500" dirty="0"/>
              <a:t> in?</a:t>
            </a:r>
            <a:endParaRPr lang="fr-FR" sz="2500" dirty="0">
              <a:cs typeface="Calibri Light"/>
            </a:endParaRPr>
          </a:p>
        </p:txBody>
      </p:sp>
      <p:pic>
        <p:nvPicPr>
          <p:cNvPr id="4" name="Espace réservé du contenu 3" descr="Une image contenant ligne, diagramme, Tracé&#10;&#10;Description générée automatiquement">
            <a:extLst>
              <a:ext uri="{FF2B5EF4-FFF2-40B4-BE49-F238E27FC236}">
                <a16:creationId xmlns:a16="http://schemas.microsoft.com/office/drawing/2014/main" id="{F2135738-0BA2-4D66-637A-FB44E0B83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9725" y="1723689"/>
            <a:ext cx="7229186" cy="4759324"/>
          </a:xfrm>
        </p:spPr>
      </p:pic>
    </p:spTree>
    <p:extLst>
      <p:ext uri="{BB962C8B-B14F-4D97-AF65-F5344CB8AC3E}">
        <p14:creationId xmlns:p14="http://schemas.microsoft.com/office/powerpoint/2010/main" val="27520591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035967-4622-67B9-AA0F-E36A47437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 descr="Une image contenant ligne, diagramme, Tracé, Parallèle&#10;&#10;Description générée automatiquement">
            <a:extLst>
              <a:ext uri="{FF2B5EF4-FFF2-40B4-BE49-F238E27FC236}">
                <a16:creationId xmlns:a16="http://schemas.microsoft.com/office/drawing/2014/main" id="{2A9D0CD4-1223-8928-3BE5-24FB9F7F2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6797" y="1202831"/>
            <a:ext cx="7099539" cy="4446737"/>
          </a:xfrm>
        </p:spPr>
      </p:pic>
    </p:spTree>
    <p:extLst>
      <p:ext uri="{BB962C8B-B14F-4D97-AF65-F5344CB8AC3E}">
        <p14:creationId xmlns:p14="http://schemas.microsoft.com/office/powerpoint/2010/main" val="400859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C5315-AF86-2D8F-724E-43D28F14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Judgement under Risk &amp; 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C8A0B-C1C6-C075-3B31-D2F3C76C1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CY" dirty="0"/>
              <a:t>We will examine phaenomena that appear to be inconsistent with a correct application of Probability Theory to formulate judgments.</a:t>
            </a:r>
          </a:p>
          <a:p>
            <a:r>
              <a:rPr lang="en-CY" dirty="0"/>
              <a:t>Ignoring independence</a:t>
            </a:r>
          </a:p>
          <a:p>
            <a:r>
              <a:rPr lang="en-CY" dirty="0"/>
              <a:t>Conjunction and Disjunction fallacies</a:t>
            </a:r>
            <a:endParaRPr lang="en-CY" dirty="0">
              <a:ea typeface="Calibri"/>
              <a:cs typeface="Calibri"/>
            </a:endParaRPr>
          </a:p>
          <a:p>
            <a:r>
              <a:rPr lang="en-CY" dirty="0"/>
              <a:t>Base-rate neglect</a:t>
            </a:r>
          </a:p>
          <a:p>
            <a:r>
              <a:rPr lang="en-CY" dirty="0"/>
              <a:t>Confirmation bias</a:t>
            </a:r>
          </a:p>
          <a:p>
            <a:r>
              <a:rPr lang="en-CY" dirty="0"/>
              <a:t>Availability</a:t>
            </a:r>
          </a:p>
          <a:p>
            <a:r>
              <a:rPr lang="en-CY" dirty="0"/>
              <a:t>Overconfidence</a:t>
            </a:r>
          </a:p>
          <a:p>
            <a:pPr marL="0" indent="0">
              <a:buNone/>
            </a:pPr>
            <a:endParaRPr lang="en-CY" dirty="0"/>
          </a:p>
          <a:p>
            <a:pPr marL="0" indent="0">
              <a:buNone/>
            </a:pPr>
            <a:r>
              <a:rPr lang="en-CY" dirty="0"/>
              <a:t>We will also look at some heuristics that may give rise to these biases</a:t>
            </a:r>
          </a:p>
        </p:txBody>
      </p:sp>
    </p:spTree>
    <p:extLst>
      <p:ext uri="{BB962C8B-B14F-4D97-AF65-F5344CB8AC3E}">
        <p14:creationId xmlns:p14="http://schemas.microsoft.com/office/powerpoint/2010/main" val="38697341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BB658-CA4E-BA7C-0074-326A65F60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Consequences of Confirmation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617C6-AC10-B33A-F3E6-EB293DB1F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Y" dirty="0"/>
              <a:t>Racism, sexism and other stereotypes</a:t>
            </a:r>
          </a:p>
          <a:p>
            <a:r>
              <a:rPr lang="en-CY" dirty="0"/>
              <a:t>Gambling</a:t>
            </a:r>
          </a:p>
          <a:p>
            <a:r>
              <a:rPr lang="en-CY" dirty="0"/>
              <a:t>Belief of ability to “beat the market”</a:t>
            </a:r>
          </a:p>
          <a:p>
            <a:r>
              <a:rPr lang="en-CY" dirty="0"/>
              <a:t>Conspiracy theories</a:t>
            </a:r>
          </a:p>
          <a:p>
            <a:r>
              <a:rPr lang="en-CY" dirty="0"/>
              <a:t>Persistence of scientific theories</a:t>
            </a:r>
          </a:p>
          <a:p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13836936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9B96FF-D5DB-4511-98B9-DEB9658D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92E88F4B-D144-0D27-B955-F1B3EF053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2125" y="1027301"/>
            <a:ext cx="9542840" cy="4145794"/>
          </a:xfrm>
        </p:spPr>
      </p:pic>
    </p:spTree>
    <p:extLst>
      <p:ext uri="{BB962C8B-B14F-4D97-AF65-F5344CB8AC3E}">
        <p14:creationId xmlns:p14="http://schemas.microsoft.com/office/powerpoint/2010/main" val="7706936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DFBDD3-6E22-723B-FF69-A1566274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E0B882-FE89-B7B4-561C-CE08D3305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A good question to </a:t>
            </a:r>
            <a:r>
              <a:rPr lang="fr-FR" dirty="0" err="1"/>
              <a:t>ask</a:t>
            </a:r>
            <a:r>
              <a:rPr lang="fr-FR" dirty="0"/>
              <a:t> </a:t>
            </a:r>
            <a:r>
              <a:rPr lang="fr-FR" dirty="0" err="1"/>
              <a:t>yourself</a:t>
            </a:r>
            <a:r>
              <a:rPr lang="fr-FR" dirty="0"/>
              <a:t> and </a:t>
            </a:r>
            <a:r>
              <a:rPr lang="fr-FR" dirty="0" err="1"/>
              <a:t>others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: “</a:t>
            </a:r>
            <a:r>
              <a:rPr lang="fr-FR" dirty="0" err="1"/>
              <a:t>What</a:t>
            </a:r>
            <a:r>
              <a:rPr lang="fr-FR" dirty="0"/>
              <a:t> sort of </a:t>
            </a:r>
            <a:r>
              <a:rPr lang="fr-FR" dirty="0" err="1"/>
              <a:t>evidence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change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mind</a:t>
            </a:r>
            <a:r>
              <a:rPr lang="fr-FR" dirty="0"/>
              <a:t>?” If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think</a:t>
            </a:r>
            <a:r>
              <a:rPr lang="fr-FR" dirty="0"/>
              <a:t> of </a:t>
            </a:r>
            <a:r>
              <a:rPr lang="fr-FR" dirty="0" err="1"/>
              <a:t>anything</a:t>
            </a:r>
            <a:r>
              <a:rPr lang="fr-FR" dirty="0"/>
              <a:t> short of divine intervention, </a:t>
            </a:r>
            <a:r>
              <a:rPr lang="fr-FR" dirty="0" err="1"/>
              <a:t>you</a:t>
            </a:r>
            <a:r>
              <a:rPr lang="fr-FR" dirty="0"/>
              <a:t> are </a:t>
            </a:r>
            <a:r>
              <a:rPr lang="fr-FR" dirty="0" err="1"/>
              <a:t>almost</a:t>
            </a:r>
            <a:r>
              <a:rPr lang="fr-FR" dirty="0"/>
              <a:t> </a:t>
            </a:r>
            <a:r>
              <a:rPr lang="fr-FR" dirty="0" err="1"/>
              <a:t>surely</a:t>
            </a:r>
            <a:r>
              <a:rPr lang="fr-FR" dirty="0"/>
              <a:t> </a:t>
            </a:r>
            <a:r>
              <a:rPr lang="fr-FR" dirty="0" err="1"/>
              <a:t>suffering</a:t>
            </a:r>
            <a:r>
              <a:rPr lang="fr-FR" dirty="0"/>
              <a:t> confirmation </a:t>
            </a:r>
            <a:r>
              <a:rPr lang="fr-FR" dirty="0" err="1"/>
              <a:t>bias</a:t>
            </a:r>
            <a:r>
              <a:rPr lang="fr-FR" dirty="0"/>
              <a:t>.</a:t>
            </a:r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02206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F836B-9379-A61E-8344-0C5A0405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EABDC1-9980-EEF7-398C-02893C4AD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8122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61246-384F-1CB8-91C8-AF07622D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E5ECE-BF92-DF2A-612D-23C9FBAF7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Y" dirty="0"/>
              <a:t>How would you rank the following animals in terms of deadliness to humans (annual number of human deaths)?</a:t>
            </a:r>
          </a:p>
          <a:p>
            <a:endParaRPr lang="en-CY" dirty="0"/>
          </a:p>
          <a:p>
            <a:pPr lvl="1"/>
            <a:r>
              <a:rPr lang="en-GB" dirty="0"/>
              <a:t>M</a:t>
            </a:r>
            <a:r>
              <a:rPr lang="en-CY" dirty="0"/>
              <a:t>osquitos</a:t>
            </a:r>
          </a:p>
          <a:p>
            <a:pPr lvl="1"/>
            <a:r>
              <a:rPr lang="en-GB" dirty="0"/>
              <a:t>S</a:t>
            </a:r>
            <a:r>
              <a:rPr lang="en-CY" dirty="0"/>
              <a:t>nakes</a:t>
            </a:r>
          </a:p>
          <a:p>
            <a:pPr lvl="1"/>
            <a:r>
              <a:rPr lang="en-GB" dirty="0"/>
              <a:t>D</a:t>
            </a:r>
            <a:r>
              <a:rPr lang="en-CY" dirty="0"/>
              <a:t>ogs</a:t>
            </a:r>
          </a:p>
          <a:p>
            <a:pPr lvl="1"/>
            <a:r>
              <a:rPr lang="en-GB" dirty="0"/>
              <a:t>L</a:t>
            </a:r>
            <a:r>
              <a:rPr lang="en-CY" dirty="0"/>
              <a:t>ions</a:t>
            </a:r>
          </a:p>
          <a:p>
            <a:pPr lvl="1"/>
            <a:r>
              <a:rPr lang="en-GB" dirty="0"/>
              <a:t>E</a:t>
            </a:r>
            <a:r>
              <a:rPr lang="en-CY" dirty="0"/>
              <a:t>lephants</a:t>
            </a:r>
          </a:p>
          <a:p>
            <a:pPr lvl="1"/>
            <a:r>
              <a:rPr lang="en-CY" dirty="0"/>
              <a:t>Bees</a:t>
            </a:r>
          </a:p>
          <a:p>
            <a:pPr lvl="1"/>
            <a:r>
              <a:rPr lang="en-CY" dirty="0"/>
              <a:t>Sharks</a:t>
            </a:r>
          </a:p>
          <a:p>
            <a:pPr lvl="1"/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20638820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0B82D-6185-5155-3D4A-3AB0B692F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F05F69-1FBE-2111-4E71-69AA205F6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279" y="779091"/>
            <a:ext cx="6395049" cy="607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575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D62A1-0CE1-D988-56EC-1788E75A9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264B3-AE2A-0C5C-8A97-2B021434A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Availability</a:t>
            </a:r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 is the ease with which information can be brought to mind.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>
              <a:solidFill>
                <a:schemeClr val="tx1"/>
              </a:solidFill>
              <a:ea typeface="Verdana" pitchFamily="34" charset="0"/>
              <a:cs typeface="Verdana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The </a:t>
            </a:r>
            <a:r>
              <a:rPr lang="en-US" b="1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availability heuristic </a:t>
            </a:r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says to assess the probability of an event by reference to its availability. 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>
              <a:solidFill>
                <a:schemeClr val="tx1"/>
              </a:solidFill>
              <a:ea typeface="Verdana" pitchFamily="34" charset="0"/>
              <a:cs typeface="Verdana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Like other heuristics, the availability heuristic may be functional but it can also lead us astray.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>
                <a:ea typeface="Verdana" pitchFamily="34" charset="0"/>
                <a:cs typeface="Verdana" pitchFamily="34" charset="0"/>
              </a:rPr>
              <a:t>It can also help explain base-rate neglect. For example in the case of cancer testing: even if you know that there are false-positives, true positives are more likely to come to mind. The availability heuristic will lead to an overestimation of the probability of a true positive.</a:t>
            </a:r>
            <a:endParaRPr lang="en-US" dirty="0">
              <a:solidFill>
                <a:schemeClr val="tx1"/>
              </a:solidFill>
              <a:ea typeface="Verdana" pitchFamily="34" charset="0"/>
              <a:cs typeface="Verdana" pitchFamily="34" charset="0"/>
            </a:endParaRPr>
          </a:p>
          <a:p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1037667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personne, Apprentissage, habits, intérieur&#10;&#10;Description générée automatiquement">
            <a:extLst>
              <a:ext uri="{FF2B5EF4-FFF2-40B4-BE49-F238E27FC236}">
                <a16:creationId xmlns:a16="http://schemas.microsoft.com/office/drawing/2014/main" id="{729E3659-3E3A-F003-B90D-C97B4C63DA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264B3-AE2A-0C5C-8A97-2B021434A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/>
              <a:t>Cytomegalovirus</a:t>
            </a:r>
            <a:endParaRPr lang="fr-FR"/>
          </a:p>
          <a:p>
            <a:pPr marL="0" indent="0" algn="ctr">
              <a:spcAft>
                <a:spcPts val="600"/>
              </a:spcAft>
              <a:buNone/>
            </a:pPr>
            <a:r>
              <a:rPr lang="en-US" sz="2400" dirty="0">
                <a:solidFill>
                  <a:srgbClr val="FFFFFF"/>
                </a:solidFill>
                <a:cs typeface="Calibri"/>
              </a:rPr>
              <a:t>0.2% - which 20% have hearing loss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DA5CADA-FED8-40DA-C33A-93BAA103302B}"/>
              </a:ext>
            </a:extLst>
          </p:cNvPr>
          <p:cNvSpPr txBox="1"/>
          <p:nvPr/>
        </p:nvSpPr>
        <p:spPr>
          <a:xfrm>
            <a:off x="9598021" y="6657945"/>
            <a:ext cx="2593979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Cette photo</a:t>
            </a:r>
            <a:r>
              <a:rPr lang="en-US" sz="700">
                <a:solidFill>
                  <a:srgbClr val="FFFFFF"/>
                </a:solidFill>
              </a:rPr>
              <a:t> de Auteur inconnu est fournie sous licence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2640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271457-09C3-BEAF-7D4D-DC0D4644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8D4883-EF5D-5117-A8DC-CD2FF241D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ea typeface="+mn-lt"/>
                <a:cs typeface="+mn-lt"/>
              </a:rPr>
              <a:t>Suppose </a:t>
            </a:r>
            <a:r>
              <a:rPr lang="fr-FR" err="1">
                <a:ea typeface="+mn-lt"/>
                <a:cs typeface="+mn-lt"/>
              </a:rPr>
              <a:t>that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you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happen</a:t>
            </a:r>
            <a:r>
              <a:rPr lang="fr-FR" dirty="0">
                <a:ea typeface="+mn-lt"/>
                <a:cs typeface="+mn-lt"/>
              </a:rPr>
              <a:t> to come </a:t>
            </a:r>
            <a:r>
              <a:rPr lang="fr-FR" err="1">
                <a:ea typeface="+mn-lt"/>
                <a:cs typeface="+mn-lt"/>
              </a:rPr>
              <a:t>across</a:t>
            </a:r>
            <a:r>
              <a:rPr lang="fr-FR" dirty="0">
                <a:ea typeface="+mn-lt"/>
                <a:cs typeface="+mn-lt"/>
              </a:rPr>
              <a:t> an alligator </a:t>
            </a:r>
            <a:r>
              <a:rPr lang="fr-FR" err="1">
                <a:ea typeface="+mn-lt"/>
                <a:cs typeface="+mn-lt"/>
              </a:rPr>
              <a:t>while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walking</a:t>
            </a:r>
            <a:r>
              <a:rPr lang="fr-FR" dirty="0">
                <a:ea typeface="+mn-lt"/>
                <a:cs typeface="+mn-lt"/>
              </a:rPr>
              <a:t> to </a:t>
            </a:r>
            <a:r>
              <a:rPr lang="fr-FR" err="1">
                <a:ea typeface="+mn-lt"/>
                <a:cs typeface="+mn-lt"/>
              </a:rPr>
              <a:t>work</a:t>
            </a:r>
            <a:r>
              <a:rPr lang="fr-FR" dirty="0">
                <a:ea typeface="+mn-lt"/>
                <a:cs typeface="+mn-lt"/>
              </a:rPr>
              <a:t>. The chances are </a:t>
            </a:r>
            <a:r>
              <a:rPr lang="fr-FR" err="1">
                <a:ea typeface="+mn-lt"/>
                <a:cs typeface="+mn-lt"/>
              </a:rPr>
              <a:t>that</a:t>
            </a:r>
            <a:r>
              <a:rPr lang="fr-FR" dirty="0">
                <a:ea typeface="+mn-lt"/>
                <a:cs typeface="+mn-lt"/>
              </a:rPr>
              <a:t> images of alligators </a:t>
            </a:r>
            <a:r>
              <a:rPr lang="fr-FR" err="1">
                <a:ea typeface="+mn-lt"/>
                <a:cs typeface="+mn-lt"/>
              </a:rPr>
              <a:t>attacking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other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animals</a:t>
            </a:r>
            <a:r>
              <a:rPr lang="fr-FR" dirty="0">
                <a:ea typeface="+mn-lt"/>
                <a:cs typeface="+mn-lt"/>
              </a:rPr>
              <a:t> (</a:t>
            </a:r>
            <a:r>
              <a:rPr lang="fr-FR" err="1">
                <a:ea typeface="+mn-lt"/>
                <a:cs typeface="+mn-lt"/>
              </a:rPr>
              <a:t>including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humans</a:t>
            </a:r>
            <a:r>
              <a:rPr lang="fr-FR" dirty="0">
                <a:ea typeface="+mn-lt"/>
                <a:cs typeface="+mn-lt"/>
              </a:rPr>
              <a:t>) </a:t>
            </a:r>
            <a:r>
              <a:rPr lang="fr-FR" err="1">
                <a:ea typeface="+mn-lt"/>
                <a:cs typeface="+mn-lt"/>
              </a:rPr>
              <a:t>will</a:t>
            </a:r>
            <a:r>
              <a:rPr lang="fr-FR" dirty="0">
                <a:ea typeface="+mn-lt"/>
                <a:cs typeface="+mn-lt"/>
              </a:rPr>
              <a:t> come to </a:t>
            </a:r>
            <a:r>
              <a:rPr lang="fr-FR" err="1">
                <a:ea typeface="+mn-lt"/>
                <a:cs typeface="+mn-lt"/>
              </a:rPr>
              <a:t>mind</a:t>
            </a:r>
            <a:r>
              <a:rPr lang="fr-FR" dirty="0">
                <a:ea typeface="+mn-lt"/>
                <a:cs typeface="+mn-lt"/>
              </a:rPr>
              <a:t> more </a:t>
            </a:r>
            <a:r>
              <a:rPr lang="fr-FR" err="1">
                <a:ea typeface="+mn-lt"/>
                <a:cs typeface="+mn-lt"/>
              </a:rPr>
              <a:t>easily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than</a:t>
            </a:r>
            <a:r>
              <a:rPr lang="fr-FR" dirty="0">
                <a:ea typeface="+mn-lt"/>
                <a:cs typeface="+mn-lt"/>
              </a:rPr>
              <a:t> images of alligators acting </a:t>
            </a:r>
            <a:r>
              <a:rPr lang="fr-FR" err="1">
                <a:ea typeface="+mn-lt"/>
                <a:cs typeface="+mn-lt"/>
              </a:rPr>
              <a:t>cute</a:t>
            </a:r>
            <a:r>
              <a:rPr lang="fr-FR" dirty="0">
                <a:ea typeface="+mn-lt"/>
                <a:cs typeface="+mn-lt"/>
              </a:rPr>
              <a:t> and </a:t>
            </a:r>
            <a:r>
              <a:rPr lang="fr-FR" err="1">
                <a:ea typeface="+mn-lt"/>
                <a:cs typeface="+mn-lt"/>
              </a:rPr>
              <a:t>cuddly</a:t>
            </a:r>
            <a:r>
              <a:rPr lang="fr-FR" dirty="0">
                <a:ea typeface="+mn-lt"/>
                <a:cs typeface="+mn-lt"/>
              </a:rPr>
              <a:t>. </a:t>
            </a:r>
          </a:p>
          <a:p>
            <a:r>
              <a:rPr lang="fr-FR" dirty="0">
                <a:ea typeface="+mn-lt"/>
                <a:cs typeface="+mn-lt"/>
              </a:rPr>
              <a:t>If </a:t>
            </a:r>
            <a:r>
              <a:rPr lang="fr-FR" err="1">
                <a:ea typeface="+mn-lt"/>
                <a:cs typeface="+mn-lt"/>
              </a:rPr>
              <a:t>so</a:t>
            </a:r>
            <a:r>
              <a:rPr lang="fr-FR" dirty="0">
                <a:ea typeface="+mn-lt"/>
                <a:cs typeface="+mn-lt"/>
              </a:rPr>
              <a:t>, the </a:t>
            </a:r>
            <a:r>
              <a:rPr lang="fr-FR" err="1">
                <a:ea typeface="+mn-lt"/>
                <a:cs typeface="+mn-lt"/>
              </a:rPr>
              <a:t>availability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heuristic</a:t>
            </a:r>
            <a:r>
              <a:rPr lang="fr-FR" dirty="0">
                <a:ea typeface="+mn-lt"/>
                <a:cs typeface="+mn-lt"/>
              </a:rPr>
              <a:t> tells </a:t>
            </a:r>
            <a:r>
              <a:rPr lang="fr-FR" err="1">
                <a:ea typeface="+mn-lt"/>
                <a:cs typeface="+mn-lt"/>
              </a:rPr>
              <a:t>you</a:t>
            </a:r>
            <a:r>
              <a:rPr lang="fr-FR" dirty="0">
                <a:ea typeface="+mn-lt"/>
                <a:cs typeface="+mn-lt"/>
              </a:rPr>
              <a:t> to assume the alligator </a:t>
            </a:r>
            <a:r>
              <a:rPr lang="fr-FR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likely</a:t>
            </a:r>
            <a:r>
              <a:rPr lang="fr-FR" dirty="0">
                <a:ea typeface="+mn-lt"/>
                <a:cs typeface="+mn-lt"/>
              </a:rPr>
              <a:t> to </a:t>
            </a:r>
            <a:r>
              <a:rPr lang="fr-FR" err="1">
                <a:ea typeface="+mn-lt"/>
                <a:cs typeface="+mn-lt"/>
              </a:rPr>
              <a:t>be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dangerous</a:t>
            </a:r>
            <a:r>
              <a:rPr lang="fr-FR" dirty="0">
                <a:ea typeface="+mn-lt"/>
                <a:cs typeface="+mn-lt"/>
              </a:rPr>
              <a:t>, </a:t>
            </a:r>
            <a:r>
              <a:rPr lang="fr-FR" err="1">
                <a:ea typeface="+mn-lt"/>
                <a:cs typeface="+mn-lt"/>
              </a:rPr>
              <a:t>which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obviously</a:t>
            </a:r>
            <a:r>
              <a:rPr lang="fr-FR" dirty="0">
                <a:ea typeface="+mn-lt"/>
                <a:cs typeface="+mn-lt"/>
              </a:rPr>
              <a:t> a </a:t>
            </a:r>
            <a:r>
              <a:rPr lang="fr-FR" err="1">
                <a:ea typeface="+mn-lt"/>
                <a:cs typeface="+mn-lt"/>
              </a:rPr>
              <a:t>helpful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assumption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under</a:t>
            </a:r>
            <a:r>
              <a:rPr lang="fr-FR" dirty="0">
                <a:ea typeface="+mn-lt"/>
                <a:cs typeface="+mn-lt"/>
              </a:rPr>
              <a:t> the </a:t>
            </a:r>
            <a:r>
              <a:rPr lang="fr-FR" err="1">
                <a:ea typeface="+mn-lt"/>
                <a:cs typeface="+mn-lt"/>
              </a:rPr>
              <a:t>circumstances</a:t>
            </a:r>
            <a:r>
              <a:rPr lang="fr-FR" dirty="0">
                <a:ea typeface="+mn-lt"/>
                <a:cs typeface="+mn-lt"/>
              </a:rPr>
              <a:t>.</a:t>
            </a:r>
          </a:p>
          <a:p>
            <a:r>
              <a:rPr lang="fr-FR" dirty="0" err="1">
                <a:ea typeface="+mn-lt"/>
                <a:cs typeface="+mn-lt"/>
              </a:rPr>
              <a:t>However</a:t>
            </a:r>
            <a:r>
              <a:rPr lang="fr-FR" dirty="0">
                <a:ea typeface="+mn-lt"/>
                <a:cs typeface="+mn-lt"/>
              </a:rPr>
              <a:t>, the </a:t>
            </a:r>
            <a:r>
              <a:rPr lang="fr-FR" dirty="0" err="1">
                <a:ea typeface="+mn-lt"/>
                <a:cs typeface="+mn-lt"/>
              </a:rPr>
              <a:t>availability</a:t>
            </a:r>
            <a:r>
              <a:rPr lang="fr-FR" dirty="0">
                <a:ea typeface="+mn-lt"/>
                <a:cs typeface="+mn-lt"/>
              </a:rPr>
              <a:t>  </a:t>
            </a:r>
            <a:r>
              <a:rPr lang="fr-FR" dirty="0" err="1">
                <a:ea typeface="+mn-lt"/>
                <a:cs typeface="+mn-lt"/>
              </a:rPr>
              <a:t>heuristic</a:t>
            </a:r>
            <a:r>
              <a:rPr lang="fr-FR" dirty="0">
                <a:ea typeface="+mn-lt"/>
                <a:cs typeface="+mn-lt"/>
              </a:rPr>
              <a:t> (</a:t>
            </a:r>
            <a:r>
              <a:rPr lang="fr-FR" dirty="0" err="1">
                <a:ea typeface="+mn-lt"/>
                <a:cs typeface="+mn-lt"/>
              </a:rPr>
              <a:t>being</a:t>
            </a:r>
            <a:r>
              <a:rPr lang="fr-FR" dirty="0">
                <a:ea typeface="+mn-lt"/>
                <a:cs typeface="+mn-lt"/>
              </a:rPr>
              <a:t> a simple </a:t>
            </a:r>
            <a:r>
              <a:rPr lang="fr-FR" dirty="0" err="1">
                <a:ea typeface="+mn-lt"/>
                <a:cs typeface="+mn-lt"/>
              </a:rPr>
              <a:t>rule</a:t>
            </a:r>
            <a:r>
              <a:rPr lang="fr-FR" dirty="0">
                <a:ea typeface="+mn-lt"/>
                <a:cs typeface="+mn-lt"/>
              </a:rPr>
              <a:t> of </a:t>
            </a:r>
            <a:r>
              <a:rPr lang="fr-FR" dirty="0" err="1">
                <a:ea typeface="+mn-lt"/>
                <a:cs typeface="+mn-lt"/>
              </a:rPr>
              <a:t>thumb</a:t>
            </a:r>
            <a:r>
              <a:rPr lang="fr-FR" dirty="0">
                <a:ea typeface="+mn-lt"/>
                <a:cs typeface="+mn-lt"/>
              </a:rPr>
              <a:t>) can </a:t>
            </a:r>
            <a:r>
              <a:rPr lang="fr-FR" dirty="0" err="1">
                <a:ea typeface="+mn-lt"/>
                <a:cs typeface="+mn-lt"/>
              </a:rPr>
              <a:t>sometimes</a:t>
            </a:r>
            <a:r>
              <a:rPr lang="fr-FR" dirty="0">
                <a:ea typeface="+mn-lt"/>
                <a:cs typeface="+mn-lt"/>
              </a:rPr>
              <a:t> lead </a:t>
            </a:r>
            <a:r>
              <a:rPr lang="fr-FR" dirty="0" err="1">
                <a:ea typeface="+mn-lt"/>
                <a:cs typeface="+mn-lt"/>
              </a:rPr>
              <a:t>you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astray</a:t>
            </a:r>
            <a:r>
              <a:rPr lang="fr-FR" dirty="0">
                <a:ea typeface="+mn-lt"/>
                <a:cs typeface="+mn-lt"/>
              </a:rPr>
              <a:t>, as in the case of the </a:t>
            </a:r>
            <a:r>
              <a:rPr lang="fr-FR" dirty="0" err="1">
                <a:ea typeface="+mn-lt"/>
                <a:cs typeface="+mn-lt"/>
              </a:rPr>
              <a:t>children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with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hearing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loss</a:t>
            </a:r>
            <a:r>
              <a:rPr lang="fr-FR" dirty="0">
                <a:ea typeface="+mn-lt"/>
                <a:cs typeface="+mn-lt"/>
              </a:rPr>
              <a:t>. </a:t>
            </a:r>
            <a:r>
              <a:rPr lang="fr-FR" dirty="0" err="1">
                <a:ea typeface="+mn-lt"/>
                <a:cs typeface="+mn-lt"/>
              </a:rPr>
              <a:t>Thus</a:t>
            </a:r>
            <a:r>
              <a:rPr lang="fr-FR" dirty="0">
                <a:ea typeface="+mn-lt"/>
                <a:cs typeface="+mn-lt"/>
              </a:rPr>
              <a:t>, like </a:t>
            </a:r>
            <a:r>
              <a:rPr lang="fr-FR" dirty="0" err="1">
                <a:ea typeface="+mn-lt"/>
                <a:cs typeface="+mn-lt"/>
              </a:rPr>
              <a:t>anchoring</a:t>
            </a:r>
            <a:r>
              <a:rPr lang="fr-FR" dirty="0">
                <a:ea typeface="+mn-lt"/>
                <a:cs typeface="+mn-lt"/>
              </a:rPr>
              <a:t> and </a:t>
            </a:r>
            <a:r>
              <a:rPr lang="fr-FR" dirty="0" err="1">
                <a:ea typeface="+mn-lt"/>
                <a:cs typeface="+mn-lt"/>
              </a:rPr>
              <a:t>adjustment</a:t>
            </a:r>
            <a:r>
              <a:rPr lang="fr-FR" dirty="0">
                <a:ea typeface="+mn-lt"/>
                <a:cs typeface="+mn-lt"/>
              </a:rPr>
              <a:t>, </a:t>
            </a:r>
            <a:r>
              <a:rPr lang="fr-FR" dirty="0" err="1">
                <a:ea typeface="+mn-lt"/>
                <a:cs typeface="+mn-lt"/>
              </a:rPr>
              <a:t>availability</a:t>
            </a:r>
            <a:r>
              <a:rPr lang="fr-FR" dirty="0">
                <a:ea typeface="+mn-lt"/>
                <a:cs typeface="+mn-lt"/>
              </a:rPr>
              <a:t> can lead to </a:t>
            </a:r>
            <a:r>
              <a:rPr lang="fr-FR" dirty="0" err="1">
                <a:ea typeface="+mn-lt"/>
                <a:cs typeface="+mn-lt"/>
              </a:rPr>
              <a:t>bias</a:t>
            </a:r>
            <a:r>
              <a:rPr lang="fr-FR" dirty="0">
                <a:ea typeface="+mn-lt"/>
                <a:cs typeface="+mn-lt"/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107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7267F3-6C3B-670E-DCEE-66C38109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F6AF5F-869D-00A4-587A-245EAF131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7437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D576B-298A-8BBB-FEF8-EF275986D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B15A6D-D487-6DDB-618F-30B8E09F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>
              <a:ea typeface="Calibri Light"/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6B5ABE-B8E0-2A18-5C32-9A5A3A223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ea typeface="+mn-lt"/>
                <a:cs typeface="+mn-lt"/>
              </a:rPr>
              <a:t>Linda </a:t>
            </a:r>
            <a:r>
              <a:rPr lang="fr-FR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 31 </a:t>
            </a:r>
            <a:r>
              <a:rPr lang="fr-FR" err="1">
                <a:ea typeface="+mn-lt"/>
                <a:cs typeface="+mn-lt"/>
              </a:rPr>
              <a:t>years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old</a:t>
            </a:r>
            <a:r>
              <a:rPr lang="fr-FR" dirty="0">
                <a:ea typeface="+mn-lt"/>
                <a:cs typeface="+mn-lt"/>
              </a:rPr>
              <a:t>, single, </a:t>
            </a:r>
            <a:r>
              <a:rPr lang="fr-FR" err="1">
                <a:ea typeface="+mn-lt"/>
                <a:cs typeface="+mn-lt"/>
              </a:rPr>
              <a:t>outspoken</a:t>
            </a:r>
            <a:r>
              <a:rPr lang="fr-FR" dirty="0">
                <a:ea typeface="+mn-lt"/>
                <a:cs typeface="+mn-lt"/>
              </a:rPr>
              <a:t>, and </a:t>
            </a:r>
            <a:r>
              <a:rPr lang="fr-FR" err="1">
                <a:ea typeface="+mn-lt"/>
                <a:cs typeface="+mn-lt"/>
              </a:rPr>
              <a:t>very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bright</a:t>
            </a:r>
            <a:r>
              <a:rPr lang="fr-FR" dirty="0">
                <a:ea typeface="+mn-lt"/>
                <a:cs typeface="+mn-lt"/>
              </a:rPr>
              <a:t>. </a:t>
            </a:r>
            <a:r>
              <a:rPr lang="fr-FR" err="1">
                <a:ea typeface="+mn-lt"/>
                <a:cs typeface="+mn-lt"/>
              </a:rPr>
              <a:t>She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majored</a:t>
            </a:r>
            <a:r>
              <a:rPr lang="fr-FR" dirty="0">
                <a:ea typeface="+mn-lt"/>
                <a:cs typeface="+mn-lt"/>
              </a:rPr>
              <a:t> in </a:t>
            </a:r>
            <a:r>
              <a:rPr lang="fr-FR" err="1">
                <a:ea typeface="+mn-lt"/>
                <a:cs typeface="+mn-lt"/>
              </a:rPr>
              <a:t>philosophy</a:t>
            </a:r>
            <a:r>
              <a:rPr lang="fr-FR" dirty="0">
                <a:ea typeface="+mn-lt"/>
                <a:cs typeface="+mn-lt"/>
              </a:rPr>
              <a:t>. </a:t>
            </a:r>
          </a:p>
          <a:p>
            <a:r>
              <a:rPr lang="fr-FR" dirty="0">
                <a:ea typeface="+mn-lt"/>
                <a:cs typeface="+mn-lt"/>
              </a:rPr>
              <a:t>As a </a:t>
            </a:r>
            <a:r>
              <a:rPr lang="fr-FR" dirty="0" err="1">
                <a:ea typeface="+mn-lt"/>
                <a:cs typeface="+mn-lt"/>
              </a:rPr>
              <a:t>student</a:t>
            </a:r>
            <a:r>
              <a:rPr lang="fr-FR" dirty="0">
                <a:ea typeface="+mn-lt"/>
                <a:cs typeface="+mn-lt"/>
              </a:rPr>
              <a:t>, </a:t>
            </a:r>
            <a:r>
              <a:rPr lang="fr-FR" dirty="0" err="1">
                <a:ea typeface="+mn-lt"/>
                <a:cs typeface="+mn-lt"/>
              </a:rPr>
              <a:t>she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was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deeply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concerned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with</a:t>
            </a:r>
            <a:r>
              <a:rPr lang="fr-FR" dirty="0">
                <a:ea typeface="+mn-lt"/>
                <a:cs typeface="+mn-lt"/>
              </a:rPr>
              <a:t> issues of discrimination and social justice and </a:t>
            </a:r>
            <a:r>
              <a:rPr lang="fr-FR" dirty="0" err="1">
                <a:ea typeface="+mn-lt"/>
                <a:cs typeface="+mn-lt"/>
              </a:rPr>
              <a:t>also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participated</a:t>
            </a:r>
            <a:r>
              <a:rPr lang="fr-FR" dirty="0">
                <a:ea typeface="+mn-lt"/>
                <a:cs typeface="+mn-lt"/>
              </a:rPr>
              <a:t> in anti-</a:t>
            </a:r>
            <a:r>
              <a:rPr lang="fr-FR" dirty="0" err="1">
                <a:ea typeface="+mn-lt"/>
                <a:cs typeface="+mn-lt"/>
              </a:rPr>
              <a:t>nuclear</a:t>
            </a:r>
            <a:r>
              <a:rPr lang="fr-FR" dirty="0">
                <a:ea typeface="+mn-lt"/>
                <a:cs typeface="+mn-lt"/>
              </a:rPr>
              <a:t> </a:t>
            </a:r>
            <a:r>
              <a:rPr lang="fr-FR" dirty="0" err="1">
                <a:ea typeface="+mn-lt"/>
                <a:cs typeface="+mn-lt"/>
              </a:rPr>
              <a:t>demonstrations</a:t>
            </a:r>
            <a:r>
              <a:rPr lang="fr-FR" dirty="0">
                <a:ea typeface="+mn-lt"/>
                <a:cs typeface="+mn-lt"/>
              </a:rPr>
              <a:t>.</a:t>
            </a:r>
          </a:p>
          <a:p>
            <a:endParaRPr lang="fr-FR" dirty="0">
              <a:ea typeface="+mn-lt"/>
              <a:cs typeface="+mn-lt"/>
            </a:endParaRPr>
          </a:p>
          <a:p>
            <a:r>
              <a:rPr lang="fr-FR" dirty="0">
                <a:ea typeface="+mn-lt"/>
                <a:cs typeface="+mn-lt"/>
              </a:rPr>
              <a:t>(a) </a:t>
            </a:r>
            <a:r>
              <a:rPr lang="fr-FR" dirty="0" err="1">
                <a:ea typeface="+mn-lt"/>
                <a:cs typeface="+mn-lt"/>
              </a:rPr>
              <a:t>What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 the </a:t>
            </a:r>
            <a:r>
              <a:rPr lang="fr-FR" dirty="0" err="1">
                <a:ea typeface="+mn-lt"/>
                <a:cs typeface="+mn-lt"/>
              </a:rPr>
              <a:t>probability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that</a:t>
            </a:r>
            <a:r>
              <a:rPr lang="fr-FR" dirty="0">
                <a:ea typeface="+mn-lt"/>
                <a:cs typeface="+mn-lt"/>
              </a:rPr>
              <a:t> Linda </a:t>
            </a:r>
            <a:r>
              <a:rPr lang="fr-FR" dirty="0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 a </a:t>
            </a:r>
            <a:r>
              <a:rPr lang="fr-FR" dirty="0" err="1">
                <a:ea typeface="+mn-lt"/>
                <a:cs typeface="+mn-lt"/>
              </a:rPr>
              <a:t>bank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teller</a:t>
            </a:r>
            <a:r>
              <a:rPr lang="fr-FR" dirty="0">
                <a:ea typeface="+mn-lt"/>
                <a:cs typeface="+mn-lt"/>
              </a:rPr>
              <a:t>?</a:t>
            </a:r>
            <a:endParaRPr lang="fr-FR" dirty="0"/>
          </a:p>
          <a:p>
            <a:r>
              <a:rPr lang="fr-FR" dirty="0">
                <a:ea typeface="+mn-lt"/>
                <a:cs typeface="+mn-lt"/>
              </a:rPr>
              <a:t>(b) </a:t>
            </a:r>
            <a:r>
              <a:rPr lang="fr-FR" dirty="0" err="1">
                <a:ea typeface="+mn-lt"/>
                <a:cs typeface="+mn-lt"/>
              </a:rPr>
              <a:t>What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 the </a:t>
            </a:r>
            <a:r>
              <a:rPr lang="fr-FR" dirty="0" err="1">
                <a:ea typeface="+mn-lt"/>
                <a:cs typeface="+mn-lt"/>
              </a:rPr>
              <a:t>probability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that</a:t>
            </a:r>
            <a:r>
              <a:rPr lang="fr-FR" dirty="0">
                <a:ea typeface="+mn-lt"/>
                <a:cs typeface="+mn-lt"/>
              </a:rPr>
              <a:t> Linda </a:t>
            </a:r>
            <a:r>
              <a:rPr lang="fr-FR" dirty="0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 a </a:t>
            </a:r>
            <a:r>
              <a:rPr lang="fr-FR" dirty="0" err="1">
                <a:ea typeface="+mn-lt"/>
                <a:cs typeface="+mn-lt"/>
              </a:rPr>
              <a:t>bank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teller</a:t>
            </a:r>
            <a:r>
              <a:rPr lang="fr-FR" dirty="0">
                <a:ea typeface="+mn-lt"/>
                <a:cs typeface="+mn-lt"/>
              </a:rPr>
              <a:t> and a </a:t>
            </a:r>
            <a:r>
              <a:rPr lang="fr-FR" dirty="0" err="1">
                <a:ea typeface="+mn-lt"/>
                <a:cs typeface="+mn-lt"/>
              </a:rPr>
              <a:t>feminist</a:t>
            </a:r>
            <a:r>
              <a:rPr lang="fr-FR" dirty="0">
                <a:ea typeface="+mn-lt"/>
                <a:cs typeface="+mn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3708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A8CD-2C3A-86B2-5B62-25E0EE40B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Confidence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C0CB1-4F16-BAF4-6C6A-E99025307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Y" dirty="0"/>
              <a:t>Weather forecasts usually come with some statement of confidence: e.g. “there is a 80% probability of rain tomorrow”.</a:t>
            </a:r>
          </a:p>
          <a:p>
            <a:pPr marL="0" indent="0">
              <a:buNone/>
            </a:pPr>
            <a:endParaRPr lang="en-CY" dirty="0"/>
          </a:p>
          <a:p>
            <a:pPr marL="0" indent="0">
              <a:buNone/>
            </a:pPr>
            <a:r>
              <a:rPr lang="en-CY" dirty="0"/>
              <a:t>Confidence intervals: statements of the type: “There is a 90% probability of the price of a stock being between $125 and $175”</a:t>
            </a:r>
          </a:p>
          <a:p>
            <a:pPr marL="0" indent="0">
              <a:buNone/>
            </a:pPr>
            <a:endParaRPr lang="en-CY" dirty="0"/>
          </a:p>
          <a:p>
            <a:pPr marL="0" indent="0">
              <a:buNone/>
            </a:pPr>
            <a:r>
              <a:rPr lang="en-US" dirty="0"/>
              <a:t>You are </a:t>
            </a:r>
            <a:r>
              <a:rPr lang="en-US" b="1" dirty="0"/>
              <a:t>calibrated</a:t>
            </a:r>
            <a:r>
              <a:rPr lang="en-US" dirty="0"/>
              <a:t> if and only if for all propositions assigned the same probability, the proportion of the propositions that are true equals the probability you assigned.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be calibrated even if most of your predictions are wrong: e.g. you only have 33% confidence in your predictions and are correct only 1/3 of the times.</a:t>
            </a:r>
          </a:p>
          <a:p>
            <a:pPr marL="0" indent="0">
              <a:buNone/>
            </a:pPr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12332510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5CEB-31C3-6FA3-54EC-F7C663D9F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Overconfidence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7DCF7-4328-AD1D-841B-7D5E4F88F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CY" dirty="0"/>
              <a:t>People (including experts) tend to be </a:t>
            </a:r>
            <a:r>
              <a:rPr lang="en-CY" b="1" dirty="0"/>
              <a:t>overconfident.</a:t>
            </a:r>
          </a:p>
          <a:p>
            <a:pPr marL="0" indent="0">
              <a:buNone/>
            </a:pPr>
            <a:endParaRPr lang="en-CY" dirty="0"/>
          </a:p>
          <a:p>
            <a:pPr marL="0" indent="0">
              <a:buNone/>
            </a:pPr>
            <a:r>
              <a:rPr lang="en-CY" dirty="0"/>
              <a:t>Overconfident people express a confidence in their judgements that </a:t>
            </a:r>
            <a:r>
              <a:rPr lang="en-CY"/>
              <a:t>tends to exceed the frequency with which those are correct.</a:t>
            </a:r>
            <a:endParaRPr lang="en-CY">
              <a:cs typeface="Calibri"/>
            </a:endParaRPr>
          </a:p>
          <a:p>
            <a:pPr marL="0" indent="0">
              <a:buNone/>
            </a:pPr>
            <a:endParaRPr lang="en-CY" dirty="0"/>
          </a:p>
          <a:p>
            <a:pPr marL="0" indent="0">
              <a:buNone/>
            </a:pPr>
            <a:r>
              <a:rPr lang="en-CY" dirty="0"/>
              <a:t>Typically, overconfidence increases with confidence.</a:t>
            </a:r>
          </a:p>
        </p:txBody>
      </p:sp>
    </p:spTree>
    <p:extLst>
      <p:ext uri="{BB962C8B-B14F-4D97-AF65-F5344CB8AC3E}">
        <p14:creationId xmlns:p14="http://schemas.microsoft.com/office/powerpoint/2010/main" val="18078888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5CEB-31C3-6FA3-54EC-F7C663D9F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Overconfidence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7DCF7-4328-AD1D-841B-7D5E4F88F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CY" dirty="0"/>
              <a:t>People (including experts) tend to be </a:t>
            </a:r>
            <a:r>
              <a:rPr lang="en-CY" b="1" dirty="0"/>
              <a:t>overconfident.</a:t>
            </a:r>
          </a:p>
          <a:p>
            <a:pPr marL="0" indent="0">
              <a:buNone/>
            </a:pPr>
            <a:endParaRPr lang="en-CY" dirty="0"/>
          </a:p>
          <a:p>
            <a:pPr marL="0" indent="0">
              <a:buNone/>
            </a:pPr>
            <a:r>
              <a:rPr lang="en-CY" dirty="0"/>
              <a:t>Overconfident people express a confidence in their judgements that tends to exceed the frequency with which those are correct.</a:t>
            </a:r>
            <a:endParaRPr lang="en-CY" dirty="0">
              <a:cs typeface="Calibri"/>
            </a:endParaRPr>
          </a:p>
          <a:p>
            <a:pPr marL="0" indent="0">
              <a:buNone/>
            </a:pPr>
            <a:endParaRPr lang="en-CY" dirty="0"/>
          </a:p>
          <a:p>
            <a:pPr marL="0" indent="0">
              <a:buNone/>
            </a:pPr>
            <a:r>
              <a:rPr lang="en-CY" dirty="0">
                <a:solidFill>
                  <a:srgbClr val="FF0000"/>
                </a:solidFill>
              </a:rPr>
              <a:t>Typically, overconfidence increases with confidence.</a:t>
            </a:r>
            <a:endParaRPr lang="en-CY" dirty="0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02472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5CEB-31C3-6FA3-54EC-F7C663D9F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Overconfidence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7DCF7-4328-AD1D-841B-7D5E4F88F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CY">
                <a:solidFill>
                  <a:srgbClr val="FF0000"/>
                </a:solidFill>
              </a:rPr>
              <a:t>Typically, overconfidence increases with confidence.</a:t>
            </a:r>
            <a:endParaRPr lang="en-CY" dirty="0">
              <a:solidFill>
                <a:srgbClr val="FF0000"/>
              </a:solidFill>
              <a:cs typeface="Calibri"/>
            </a:endParaRPr>
          </a:p>
        </p:txBody>
      </p:sp>
      <p:pic>
        <p:nvPicPr>
          <p:cNvPr id="4" name="Image 3" descr="Is Dunning-Kruger a Statistical Artifact? - NeuroLogica Blog">
            <a:extLst>
              <a:ext uri="{FF2B5EF4-FFF2-40B4-BE49-F238E27FC236}">
                <a16:creationId xmlns:a16="http://schemas.microsoft.com/office/drawing/2014/main" id="{C050498E-44EF-3E19-4DD3-B23430703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93" y="2267521"/>
            <a:ext cx="6137562" cy="3708847"/>
          </a:xfrm>
          <a:prstGeom prst="rect">
            <a:avLst/>
          </a:prstGeom>
        </p:spPr>
      </p:pic>
      <p:pic>
        <p:nvPicPr>
          <p:cNvPr id="5" name="Image 4" descr="Vincent Arel-Bundock - Is Dunning-Kruger a statistical artefact?">
            <a:extLst>
              <a:ext uri="{FF2B5EF4-FFF2-40B4-BE49-F238E27FC236}">
                <a16:creationId xmlns:a16="http://schemas.microsoft.com/office/drawing/2014/main" id="{508946C0-D0EA-AA8F-0EEA-387ACA9EA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038" y="2533650"/>
            <a:ext cx="5102225" cy="358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9079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 descr="Une image contenant habits, Visage humain, personne, homme&#10;&#10;Description générée automatiquement">
            <a:extLst>
              <a:ext uri="{FF2B5EF4-FFF2-40B4-BE49-F238E27FC236}">
                <a16:creationId xmlns:a16="http://schemas.microsoft.com/office/drawing/2014/main" id="{08F72AD9-C37F-3718-9229-BC01D8AEB7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567" r="2316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15CEB-31C3-6FA3-54EC-F7C663D9F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CY" sz="4000"/>
              <a:t>Overconfidence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7DCF7-4328-AD1D-841B-7D5E4F88F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fr-FR" sz="2000" dirty="0">
                <a:ea typeface="+mn-lt"/>
                <a:cs typeface="+mn-lt"/>
              </a:rPr>
              <a:t>“</a:t>
            </a:r>
            <a:r>
              <a:rPr lang="fr-FR" sz="2000" err="1">
                <a:ea typeface="+mn-lt"/>
                <a:cs typeface="+mn-lt"/>
              </a:rPr>
              <a:t>When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err="1">
                <a:ea typeface="+mn-lt"/>
                <a:cs typeface="+mn-lt"/>
              </a:rPr>
              <a:t>you</a:t>
            </a:r>
            <a:r>
              <a:rPr lang="fr-FR" sz="2000" dirty="0">
                <a:ea typeface="+mn-lt"/>
                <a:cs typeface="+mn-lt"/>
              </a:rPr>
              <a:t> are </a:t>
            </a:r>
            <a:r>
              <a:rPr lang="fr-FR" sz="2000" err="1">
                <a:ea typeface="+mn-lt"/>
                <a:cs typeface="+mn-lt"/>
              </a:rPr>
              <a:t>dead</a:t>
            </a:r>
            <a:r>
              <a:rPr lang="fr-FR" sz="2000" dirty="0">
                <a:ea typeface="+mn-lt"/>
                <a:cs typeface="+mn-lt"/>
              </a:rPr>
              <a:t>, </a:t>
            </a:r>
            <a:r>
              <a:rPr lang="fr-FR" sz="2000" err="1">
                <a:ea typeface="+mn-lt"/>
                <a:cs typeface="+mn-lt"/>
              </a:rPr>
              <a:t>you</a:t>
            </a:r>
            <a:r>
              <a:rPr lang="fr-FR" sz="2000" dirty="0">
                <a:ea typeface="+mn-lt"/>
                <a:cs typeface="+mn-lt"/>
              </a:rPr>
              <a:t> do not know </a:t>
            </a:r>
            <a:r>
              <a:rPr lang="fr-FR" sz="2000" err="1">
                <a:ea typeface="+mn-lt"/>
                <a:cs typeface="+mn-lt"/>
              </a:rPr>
              <a:t>you</a:t>
            </a:r>
            <a:r>
              <a:rPr lang="fr-FR" sz="2000" dirty="0">
                <a:ea typeface="+mn-lt"/>
                <a:cs typeface="+mn-lt"/>
              </a:rPr>
              <a:t> are </a:t>
            </a:r>
            <a:r>
              <a:rPr lang="fr-FR" sz="2000" err="1">
                <a:ea typeface="+mn-lt"/>
                <a:cs typeface="+mn-lt"/>
              </a:rPr>
              <a:t>dead</a:t>
            </a:r>
            <a:r>
              <a:rPr lang="fr-FR" sz="2000" dirty="0">
                <a:ea typeface="+mn-lt"/>
                <a:cs typeface="+mn-lt"/>
              </a:rPr>
              <a:t>. It </a:t>
            </a:r>
            <a:r>
              <a:rPr lang="fr-FR" sz="2000" err="1">
                <a:ea typeface="+mn-lt"/>
                <a:cs typeface="+mn-lt"/>
              </a:rPr>
              <a:t>is</a:t>
            </a:r>
            <a:r>
              <a:rPr lang="fr-FR" sz="2000" dirty="0">
                <a:ea typeface="+mn-lt"/>
                <a:cs typeface="+mn-lt"/>
              </a:rPr>
              <a:t> </a:t>
            </a:r>
            <a:r>
              <a:rPr lang="fr-FR" sz="2000" err="1">
                <a:ea typeface="+mn-lt"/>
                <a:cs typeface="+mn-lt"/>
              </a:rPr>
              <a:t>only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err="1">
                <a:ea typeface="+mn-lt"/>
                <a:cs typeface="+mn-lt"/>
              </a:rPr>
              <a:t>painful</a:t>
            </a:r>
            <a:r>
              <a:rPr lang="fr-FR" sz="2000" dirty="0">
                <a:ea typeface="+mn-lt"/>
                <a:cs typeface="+mn-lt"/>
              </a:rPr>
              <a:t> for </a:t>
            </a:r>
            <a:r>
              <a:rPr lang="fr-FR" sz="2000" err="1">
                <a:ea typeface="+mn-lt"/>
                <a:cs typeface="+mn-lt"/>
              </a:rPr>
              <a:t>others</a:t>
            </a:r>
            <a:r>
              <a:rPr lang="fr-FR" sz="2000" dirty="0">
                <a:ea typeface="+mn-lt"/>
                <a:cs typeface="+mn-lt"/>
              </a:rPr>
              <a:t>. </a:t>
            </a:r>
          </a:p>
          <a:p>
            <a:pPr>
              <a:buNone/>
            </a:pPr>
            <a:r>
              <a:rPr lang="fr-FR" sz="2000" dirty="0">
                <a:ea typeface="+mn-lt"/>
                <a:cs typeface="+mn-lt"/>
              </a:rPr>
              <a:t>The </a:t>
            </a:r>
            <a:r>
              <a:rPr lang="fr-FR" sz="2000" dirty="0" err="1">
                <a:ea typeface="+mn-lt"/>
                <a:cs typeface="+mn-lt"/>
              </a:rPr>
              <a:t>same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applies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when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you</a:t>
            </a:r>
            <a:r>
              <a:rPr lang="fr-FR" sz="2000" dirty="0">
                <a:ea typeface="+mn-lt"/>
                <a:cs typeface="+mn-lt"/>
              </a:rPr>
              <a:t> are </a:t>
            </a:r>
            <a:r>
              <a:rPr lang="fr-FR" sz="2000" dirty="0" err="1">
                <a:ea typeface="+mn-lt"/>
                <a:cs typeface="+mn-lt"/>
              </a:rPr>
              <a:t>stupid</a:t>
            </a:r>
            <a:r>
              <a:rPr lang="fr-FR" sz="2000" dirty="0">
                <a:ea typeface="+mn-lt"/>
                <a:cs typeface="+mn-lt"/>
              </a:rPr>
              <a:t>.”</a:t>
            </a:r>
            <a:endParaRPr lang="fr-FR" sz="2000">
              <a:cs typeface="Calibri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7B5D70A-40F5-6C9B-06FB-49BC5A246D5E}"/>
              </a:ext>
            </a:extLst>
          </p:cNvPr>
          <p:cNvSpPr txBox="1"/>
          <p:nvPr/>
        </p:nvSpPr>
        <p:spPr>
          <a:xfrm>
            <a:off x="9604431" y="6657945"/>
            <a:ext cx="2587567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Cette photo</a:t>
            </a:r>
            <a:r>
              <a:rPr lang="en-US" sz="700">
                <a:solidFill>
                  <a:srgbClr val="FFFFFF"/>
                </a:solidFill>
              </a:rPr>
              <a:t> de Auteur inconnu est fournie sous licence </a:t>
            </a:r>
            <a:r>
              <a:rPr lang="en-US" sz="700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484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usy highway above water">
            <a:extLst>
              <a:ext uri="{FF2B5EF4-FFF2-40B4-BE49-F238E27FC236}">
                <a16:creationId xmlns:a16="http://schemas.microsoft.com/office/drawing/2014/main" id="{7B97D45C-A6E7-9054-8BDA-B336B708A1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605" r="-2" b="-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11D57E7-9AEF-E928-A187-2102FC9D4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200">
              <a:solidFill>
                <a:srgbClr val="FFFFFF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211226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5CEB-31C3-6FA3-54EC-F7C663D9F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</a:t>
            </a:r>
            <a:r>
              <a:rPr lang="en-CY" dirty="0"/>
              <a:t>educing overconfidence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7DCF7-4328-AD1D-841B-7D5E4F88F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Y" dirty="0"/>
              <a:t>Informing people about the prevalence of overconfidence does not reduce it.</a:t>
            </a:r>
          </a:p>
          <a:p>
            <a:pPr marL="0" indent="0">
              <a:buNone/>
            </a:pPr>
            <a:endParaRPr lang="en-CY" dirty="0"/>
          </a:p>
          <a:p>
            <a:pPr marL="0" indent="0">
              <a:buNone/>
            </a:pPr>
            <a:r>
              <a:rPr lang="en-CY" i="1" dirty="0"/>
              <a:t>Regular</a:t>
            </a:r>
            <a:r>
              <a:rPr lang="en-CY" dirty="0"/>
              <a:t>, </a:t>
            </a:r>
            <a:r>
              <a:rPr lang="en-CY" i="1" dirty="0"/>
              <a:t>prompt</a:t>
            </a:r>
            <a:r>
              <a:rPr lang="en-CY" dirty="0"/>
              <a:t> and </a:t>
            </a:r>
            <a:r>
              <a:rPr lang="en-CY" i="1" dirty="0"/>
              <a:t>unambiguous</a:t>
            </a:r>
            <a:r>
              <a:rPr lang="en-CY" dirty="0"/>
              <a:t> feedback to </a:t>
            </a:r>
            <a:r>
              <a:rPr lang="en-CY" i="1" dirty="0"/>
              <a:t>highly repetitive </a:t>
            </a:r>
            <a:r>
              <a:rPr lang="en-CY" dirty="0"/>
              <a:t>judgments helps.</a:t>
            </a:r>
          </a:p>
        </p:txBody>
      </p:sp>
    </p:spTree>
    <p:extLst>
      <p:ext uri="{BB962C8B-B14F-4D97-AF65-F5344CB8AC3E}">
        <p14:creationId xmlns:p14="http://schemas.microsoft.com/office/powerpoint/2010/main" val="36321056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EDC1-4321-AD58-CBEF-A0BDC82C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Heuristics used in judgment 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07FE3-254A-0DC4-1869-D44C554EF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Y" dirty="0"/>
              <a:t>Anchoring-and-adjustment</a:t>
            </a:r>
          </a:p>
          <a:p>
            <a:endParaRPr lang="en-CY" dirty="0"/>
          </a:p>
          <a:p>
            <a:r>
              <a:rPr lang="en-CY" dirty="0"/>
              <a:t>Representativeness heuristic</a:t>
            </a:r>
          </a:p>
          <a:p>
            <a:endParaRPr lang="en-CY" dirty="0"/>
          </a:p>
          <a:p>
            <a:r>
              <a:rPr lang="en-CY" dirty="0"/>
              <a:t>Availability heuristic</a:t>
            </a:r>
          </a:p>
          <a:p>
            <a:endParaRPr lang="en-CY" dirty="0"/>
          </a:p>
          <a:p>
            <a:r>
              <a:rPr lang="en-CY" dirty="0"/>
              <a:t>Affect heuristic (assign probabilities to consequences, depending on how you </a:t>
            </a:r>
            <a:r>
              <a:rPr lang="en-CY" i="1" dirty="0"/>
              <a:t>feel</a:t>
            </a:r>
            <a:r>
              <a:rPr lang="en-CY" dirty="0"/>
              <a:t> about the thing they would be consequences of)</a:t>
            </a:r>
          </a:p>
        </p:txBody>
      </p:sp>
    </p:spTree>
    <p:extLst>
      <p:ext uri="{BB962C8B-B14F-4D97-AF65-F5344CB8AC3E}">
        <p14:creationId xmlns:p14="http://schemas.microsoft.com/office/powerpoint/2010/main" val="409698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403555-BAE7-BC0F-8430-C80E620A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A3DB7F86-A27F-76D7-4E26-41A0A1AEF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276" y="300050"/>
            <a:ext cx="2283563" cy="1398442"/>
          </a:xfrm>
        </p:spPr>
      </p:pic>
      <p:pic>
        <p:nvPicPr>
          <p:cNvPr id="5" name="Image 4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21023A22-D1F3-94C6-6BDD-2D3252BAD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84" y="1713634"/>
            <a:ext cx="3981450" cy="2114550"/>
          </a:xfrm>
          <a:prstGeom prst="rect">
            <a:avLst/>
          </a:prstGeom>
        </p:spPr>
      </p:pic>
      <p:pic>
        <p:nvPicPr>
          <p:cNvPr id="6" name="Image 5" descr="Une image contenant texte, Police, capture d’écran, noir et blanc&#10;&#10;Description générée automatiquement">
            <a:extLst>
              <a:ext uri="{FF2B5EF4-FFF2-40B4-BE49-F238E27FC236}">
                <a16:creationId xmlns:a16="http://schemas.microsoft.com/office/drawing/2014/main" id="{67E4BEF9-44B6-685C-4D15-DC8DDC211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434" y="3922424"/>
            <a:ext cx="3790950" cy="2638425"/>
          </a:xfrm>
          <a:prstGeom prst="rect">
            <a:avLst/>
          </a:prstGeom>
        </p:spPr>
      </p:pic>
      <p:pic>
        <p:nvPicPr>
          <p:cNvPr id="7" name="Image 6" descr="Une image contenant diagramme, texte, croquis, Dessin technique&#10;&#10;Description générée automatiquement">
            <a:extLst>
              <a:ext uri="{FF2B5EF4-FFF2-40B4-BE49-F238E27FC236}">
                <a16:creationId xmlns:a16="http://schemas.microsoft.com/office/drawing/2014/main" id="{5A440DEA-8226-7BBB-93A3-EDB64112E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5182" y="1200727"/>
            <a:ext cx="4153998" cy="518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92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C374C-1CE2-38F5-A373-0A170FFD0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42E88-9F17-E8B6-93B3-B2EF26BC4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Y" dirty="0"/>
              <a:t>The notion of independent probabilities is critical</a:t>
            </a:r>
          </a:p>
          <a:p>
            <a:pPr lvl="1"/>
            <a:r>
              <a:rPr lang="en-CY" dirty="0"/>
              <a:t>in economic and finance: Diversification, i.e. don’t put all your eggs in one basket.</a:t>
            </a:r>
          </a:p>
          <a:p>
            <a:pPr lvl="1"/>
            <a:r>
              <a:rPr lang="en-CY" dirty="0"/>
              <a:t>in engineering: multiple safety systems and redundancy.</a:t>
            </a:r>
          </a:p>
          <a:p>
            <a:pPr marL="0" indent="0">
              <a:buNone/>
            </a:pPr>
            <a:endParaRPr lang="en-CY" dirty="0"/>
          </a:p>
          <a:p>
            <a:pPr marL="0" indent="0">
              <a:buNone/>
            </a:pPr>
            <a:r>
              <a:rPr lang="en-CY" dirty="0"/>
              <a:t>Two ways to make mistakes:</a:t>
            </a:r>
          </a:p>
          <a:p>
            <a:pPr lvl="1"/>
            <a:r>
              <a:rPr lang="en-CY" dirty="0"/>
              <a:t>Think that outcomes are independent when they are not.</a:t>
            </a:r>
          </a:p>
          <a:p>
            <a:pPr lvl="1"/>
            <a:r>
              <a:rPr lang="en-CY" dirty="0"/>
              <a:t>Think that outcomes are not independent when in fact they are.</a:t>
            </a:r>
          </a:p>
        </p:txBody>
      </p:sp>
    </p:spTree>
    <p:extLst>
      <p:ext uri="{BB962C8B-B14F-4D97-AF65-F5344CB8AC3E}">
        <p14:creationId xmlns:p14="http://schemas.microsoft.com/office/powerpoint/2010/main" val="80935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How to clear all your iPhone alarms at one time">
            <a:extLst>
              <a:ext uri="{FF2B5EF4-FFF2-40B4-BE49-F238E27FC236}">
                <a16:creationId xmlns:a16="http://schemas.microsoft.com/office/drawing/2014/main" id="{6E0C5F01-E580-BF88-83C1-2B40F2E9F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450" y="1717964"/>
            <a:ext cx="2395281" cy="4114798"/>
          </a:xfrm>
          <a:prstGeom prst="rect">
            <a:avLst/>
          </a:prstGeom>
        </p:spPr>
      </p:pic>
      <p:pic>
        <p:nvPicPr>
          <p:cNvPr id="3" name="Image 2" descr="Mainstays Basic White Digital LED Alarm Clock - Model# 71043MS ...">
            <a:extLst>
              <a:ext uri="{FF2B5EF4-FFF2-40B4-BE49-F238E27FC236}">
                <a16:creationId xmlns:a16="http://schemas.microsoft.com/office/drawing/2014/main" id="{96FB12EF-5B9B-20E4-F9EB-95559ABAF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036" y="2461491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6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$1 million Powerball ticket sold in New Orleans | WGNO">
            <a:extLst>
              <a:ext uri="{FF2B5EF4-FFF2-40B4-BE49-F238E27FC236}">
                <a16:creationId xmlns:a16="http://schemas.microsoft.com/office/drawing/2014/main" id="{627784E3-8DFB-A332-2DC1-731F27EBB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55" y="708917"/>
            <a:ext cx="4835703" cy="272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stery Grows After Mega Millions Jackpot-Winning Ticket Sold On Long  Island - YouTube">
            <a:extLst>
              <a:ext uri="{FF2B5EF4-FFF2-40B4-BE49-F238E27FC236}">
                <a16:creationId xmlns:a16="http://schemas.microsoft.com/office/drawing/2014/main" id="{8DD27C0C-A0BF-25AC-DFCC-8F0DB6504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368" y="1273996"/>
            <a:ext cx="4835703" cy="272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inning Wisconsin Powerball ticket sold in Ashwaubenon">
            <a:extLst>
              <a:ext uri="{FF2B5EF4-FFF2-40B4-BE49-F238E27FC236}">
                <a16:creationId xmlns:a16="http://schemas.microsoft.com/office/drawing/2014/main" id="{5B17E015-D04D-0707-DD7D-E6599FD18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483" y="3647326"/>
            <a:ext cx="4691769" cy="263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52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30e9aa3-99a0-4d34-b7cb-13e4c710f7bb">
      <Terms xmlns="http://schemas.microsoft.com/office/infopath/2007/PartnerControls"/>
    </lcf76f155ced4ddcb4097134ff3c332f>
    <TaxCatchAll xmlns="7c509b86-deaf-4b4f-ad54-a21a0cb5ff9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E45D06C0EFD94FA598D289C89495FB" ma:contentTypeVersion="15" ma:contentTypeDescription="Create a new document." ma:contentTypeScope="" ma:versionID="c949e7400d32aefdc26d1116e4f44be1">
  <xsd:schema xmlns:xsd="http://www.w3.org/2001/XMLSchema" xmlns:xs="http://www.w3.org/2001/XMLSchema" xmlns:p="http://schemas.microsoft.com/office/2006/metadata/properties" xmlns:ns2="b30e9aa3-99a0-4d34-b7cb-13e4c710f7bb" xmlns:ns3="7c509b86-deaf-4b4f-ad54-a21a0cb5ff9b" targetNamespace="http://schemas.microsoft.com/office/2006/metadata/properties" ma:root="true" ma:fieldsID="632ca0e73f4a78d976638344bd437f47" ns2:_="" ns3:_="">
    <xsd:import namespace="b30e9aa3-99a0-4d34-b7cb-13e4c710f7bb"/>
    <xsd:import namespace="7c509b86-deaf-4b4f-ad54-a21a0cb5ff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LengthInSecond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e9aa3-99a0-4d34-b7cb-13e4c710f7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fc5b67b3-f07b-4a01-9212-9530f3790bc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509b86-deaf-4b4f-ad54-a21a0cb5ff9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70f3537a-43e6-485e-ad8f-22e9e3549df1}" ma:internalName="TaxCatchAll" ma:showField="CatchAllData" ma:web="7c509b86-deaf-4b4f-ad54-a21a0cb5ff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C22C43-4F3F-4F19-B56D-AEB9E20FCF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B28989-0310-4B43-947F-8E06E6CD3907}">
  <ds:schemaRefs>
    <ds:schemaRef ds:uri="http://purl.org/dc/terms/"/>
    <ds:schemaRef ds:uri="http://www.w3.org/XML/1998/namespace"/>
    <ds:schemaRef ds:uri="7c509b86-deaf-4b4f-ad54-a21a0cb5ff9b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b30e9aa3-99a0-4d34-b7cb-13e4c710f7bb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00DC703-E034-4FA5-AE1F-AD9C67DC0D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e9aa3-99a0-4d34-b7cb-13e4c710f7bb"/>
    <ds:schemaRef ds:uri="7c509b86-deaf-4b4f-ad54-a21a0cb5ff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3153</Words>
  <Application>Microsoft Office PowerPoint</Application>
  <PresentationFormat>Grand écran</PresentationFormat>
  <Paragraphs>294</Paragraphs>
  <Slides>57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57</vt:i4>
      </vt:variant>
    </vt:vector>
  </HeadingPairs>
  <TitlesOfParts>
    <vt:vector size="65" baseType="lpstr">
      <vt:lpstr>Arial</vt:lpstr>
      <vt:lpstr>Calibri</vt:lpstr>
      <vt:lpstr>Calibri Light</vt:lpstr>
      <vt:lpstr>Cambria Math</vt:lpstr>
      <vt:lpstr>Symbol</vt:lpstr>
      <vt:lpstr>Verdana</vt:lpstr>
      <vt:lpstr>Verdana Regular</vt:lpstr>
      <vt:lpstr>Office Theme</vt:lpstr>
      <vt:lpstr> Behavioural &amp; Experimental  Economics  Judgment under  Risk &amp; Uncertainty</vt:lpstr>
      <vt:lpstr>Course Outline</vt:lpstr>
      <vt:lpstr>Course Outline</vt:lpstr>
      <vt:lpstr>Judgement under Risk &amp; Uncertainty</vt:lpstr>
      <vt:lpstr>Présentation PowerPoint</vt:lpstr>
      <vt:lpstr>Présentation PowerPoint</vt:lpstr>
      <vt:lpstr>Independence</vt:lpstr>
      <vt:lpstr>Présentation PowerPoint</vt:lpstr>
      <vt:lpstr>Présentation PowerPoint</vt:lpstr>
      <vt:lpstr>Gambler’s fallacy</vt:lpstr>
      <vt:lpstr>Example</vt:lpstr>
      <vt:lpstr>Example</vt:lpstr>
      <vt:lpstr>Representativeness heuristic</vt:lpstr>
      <vt:lpstr>The Law of Small Numbers</vt:lpstr>
      <vt:lpstr>Example</vt:lpstr>
      <vt:lpstr>Example</vt:lpstr>
      <vt:lpstr>Conjunction &amp; disjunction fallacies</vt:lpstr>
      <vt:lpstr>Example</vt:lpstr>
      <vt:lpstr>Présentation PowerPoint</vt:lpstr>
      <vt:lpstr>Disjunction</vt:lpstr>
      <vt:lpstr>Example</vt:lpstr>
      <vt:lpstr>Example</vt:lpstr>
      <vt:lpstr>Example</vt:lpstr>
      <vt:lpstr>Présentation PowerPoint</vt:lpstr>
      <vt:lpstr>What explains it?</vt:lpstr>
      <vt:lpstr>Risk assessment- Mammograms</vt:lpstr>
      <vt:lpstr>Example</vt:lpstr>
      <vt:lpstr>Total Probability and Bayes’s Rule</vt:lpstr>
      <vt:lpstr>Example</vt:lpstr>
      <vt:lpstr>Example</vt:lpstr>
      <vt:lpstr>Base-rate neglect</vt:lpstr>
      <vt:lpstr>Présentation PowerPoint</vt:lpstr>
      <vt:lpstr>Consequences of Base-rate neglect</vt:lpstr>
      <vt:lpstr>Présentation PowerPoint</vt:lpstr>
      <vt:lpstr>Example from last lecture</vt:lpstr>
      <vt:lpstr>Présentation PowerPoint</vt:lpstr>
      <vt:lpstr>Confirmation bias</vt:lpstr>
      <vt:lpstr>Imagine that John is suffering from confirmation bias. Which of the curves labeled A, B, and C in Figure 5.4 best represents the manner in which his probabilities change over time as the evidence comes in?</vt:lpstr>
      <vt:lpstr>Présentation PowerPoint</vt:lpstr>
      <vt:lpstr>Consequences of Confirmation bias</vt:lpstr>
      <vt:lpstr>Présentation PowerPoint</vt:lpstr>
      <vt:lpstr>Présentation PowerPoint</vt:lpstr>
      <vt:lpstr>Présentation PowerPoint</vt:lpstr>
      <vt:lpstr>Example</vt:lpstr>
      <vt:lpstr>Example</vt:lpstr>
      <vt:lpstr>Availability</vt:lpstr>
      <vt:lpstr>Présentation PowerPoint</vt:lpstr>
      <vt:lpstr>Présentation PowerPoint</vt:lpstr>
      <vt:lpstr>Présentation PowerPoint</vt:lpstr>
      <vt:lpstr>Confidence</vt:lpstr>
      <vt:lpstr>Overconfidence</vt:lpstr>
      <vt:lpstr>Overconfidence</vt:lpstr>
      <vt:lpstr>Overconfidence</vt:lpstr>
      <vt:lpstr>Overconfidence</vt:lpstr>
      <vt:lpstr>Présentation PowerPoint</vt:lpstr>
      <vt:lpstr>Reducing overconfidence</vt:lpstr>
      <vt:lpstr>Heuristics used in judgment 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Behavioural &amp; Experimental  Economics  Choice under Certainty</dc:title>
  <dc:creator>Philippos Louis</dc:creator>
  <cp:lastModifiedBy>Adrien Fillon</cp:lastModifiedBy>
  <cp:revision>273</cp:revision>
  <dcterms:created xsi:type="dcterms:W3CDTF">2022-08-03T15:01:56Z</dcterms:created>
  <dcterms:modified xsi:type="dcterms:W3CDTF">2024-02-14T12:53:55Z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0x01010012E45D06C0EFD94FA598D289C89495FB</vt:lpwstr>
  </property>
  <property fmtid="{D5CDD505-2E9C-101B-9397-08002B2CF9AE}" pid="3" name="MediaServiceImageTags">
    <vt:lpwstr/>
  </property>
</Properties>
</file>