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65" r:id="rId6"/>
    <p:sldId id="266" r:id="rId7"/>
    <p:sldId id="274" r:id="rId8"/>
    <p:sldId id="275" r:id="rId9"/>
    <p:sldId id="313" r:id="rId10"/>
    <p:sldId id="267" r:id="rId11"/>
    <p:sldId id="276" r:id="rId12"/>
    <p:sldId id="281" r:id="rId13"/>
    <p:sldId id="314" r:id="rId14"/>
    <p:sldId id="277" r:id="rId15"/>
    <p:sldId id="268" r:id="rId16"/>
    <p:sldId id="278" r:id="rId17"/>
    <p:sldId id="315" r:id="rId18"/>
    <p:sldId id="279" r:id="rId19"/>
    <p:sldId id="280" r:id="rId20"/>
    <p:sldId id="282" r:id="rId21"/>
    <p:sldId id="269" r:id="rId22"/>
    <p:sldId id="286" r:id="rId23"/>
    <p:sldId id="284" r:id="rId24"/>
    <p:sldId id="285" r:id="rId25"/>
    <p:sldId id="287" r:id="rId26"/>
    <p:sldId id="316" r:id="rId27"/>
    <p:sldId id="288" r:id="rId28"/>
    <p:sldId id="290" r:id="rId29"/>
    <p:sldId id="291" r:id="rId30"/>
    <p:sldId id="292" r:id="rId31"/>
    <p:sldId id="293" r:id="rId32"/>
    <p:sldId id="294" r:id="rId33"/>
    <p:sldId id="270" r:id="rId34"/>
    <p:sldId id="289" r:id="rId35"/>
    <p:sldId id="296" r:id="rId36"/>
    <p:sldId id="295" r:id="rId37"/>
    <p:sldId id="297" r:id="rId38"/>
    <p:sldId id="271" r:id="rId39"/>
    <p:sldId id="298" r:id="rId40"/>
    <p:sldId id="299" r:id="rId41"/>
    <p:sldId id="273" r:id="rId42"/>
    <p:sldId id="300" r:id="rId43"/>
    <p:sldId id="301" r:id="rId44"/>
    <p:sldId id="310" r:id="rId45"/>
    <p:sldId id="311" r:id="rId46"/>
    <p:sldId id="302" r:id="rId47"/>
    <p:sldId id="303" r:id="rId48"/>
    <p:sldId id="312" r:id="rId49"/>
    <p:sldId id="309" r:id="rId50"/>
    <p:sldId id="304" r:id="rId51"/>
    <p:sldId id="306" r:id="rId52"/>
    <p:sldId id="307" r:id="rId53"/>
    <p:sldId id="308" r:id="rId54"/>
    <p:sldId id="305" r:id="rId55"/>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D9AE4-B7FE-7247-AFFF-54D4541D6D1B}" v="63" dt="2024-01-29T09:39:38.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unzheng" userId="e48b9765-4dad-4e93-91a4-667ddd881570" providerId="ADAL" clId="{F41D9AE4-B7FE-7247-AFFF-54D4541D6D1B}"/>
    <pc:docChg chg="custSel addSld modSld sldOrd">
      <pc:chgData name="Li Lunzheng" userId="e48b9765-4dad-4e93-91a4-667ddd881570" providerId="ADAL" clId="{F41D9AE4-B7FE-7247-AFFF-54D4541D6D1B}" dt="2024-01-29T09:39:38.988" v="829" actId="20577"/>
      <pc:docMkLst>
        <pc:docMk/>
      </pc:docMkLst>
      <pc:sldChg chg="modSp mod">
        <pc:chgData name="Li Lunzheng" userId="e48b9765-4dad-4e93-91a4-667ddd881570" providerId="ADAL" clId="{F41D9AE4-B7FE-7247-AFFF-54D4541D6D1B}" dt="2024-01-22T13:43:55.031" v="10" actId="20577"/>
        <pc:sldMkLst>
          <pc:docMk/>
          <pc:sldMk cId="3727905418" sldId="257"/>
        </pc:sldMkLst>
        <pc:spChg chg="mod">
          <ac:chgData name="Li Lunzheng" userId="e48b9765-4dad-4e93-91a4-667ddd881570" providerId="ADAL" clId="{F41D9AE4-B7FE-7247-AFFF-54D4541D6D1B}" dt="2024-01-22T13:43:55.031" v="10" actId="20577"/>
          <ac:spMkLst>
            <pc:docMk/>
            <pc:sldMk cId="3727905418" sldId="257"/>
            <ac:spMk id="3" creationId="{43B6188E-346E-09F9-501F-58A37E6A3584}"/>
          </ac:spMkLst>
        </pc:spChg>
      </pc:sldChg>
      <pc:sldChg chg="modSp mod">
        <pc:chgData name="Li Lunzheng" userId="e48b9765-4dad-4e93-91a4-667ddd881570" providerId="ADAL" clId="{F41D9AE4-B7FE-7247-AFFF-54D4541D6D1B}" dt="2024-01-24T10:26:34.961" v="260" actId="27636"/>
        <pc:sldMkLst>
          <pc:docMk/>
          <pc:sldMk cId="2093893631" sldId="267"/>
        </pc:sldMkLst>
        <pc:spChg chg="mod">
          <ac:chgData name="Li Lunzheng" userId="e48b9765-4dad-4e93-91a4-667ddd881570" providerId="ADAL" clId="{F41D9AE4-B7FE-7247-AFFF-54D4541D6D1B}" dt="2024-01-24T10:26:34.961" v="260" actId="27636"/>
          <ac:spMkLst>
            <pc:docMk/>
            <pc:sldMk cId="2093893631" sldId="267"/>
            <ac:spMk id="3" creationId="{81B3E09F-59B7-1822-07E9-4C4DA8AB4994}"/>
          </ac:spMkLst>
        </pc:spChg>
      </pc:sldChg>
      <pc:sldChg chg="modSp mod modAnim">
        <pc:chgData name="Li Lunzheng" userId="e48b9765-4dad-4e93-91a4-667ddd881570" providerId="ADAL" clId="{F41D9AE4-B7FE-7247-AFFF-54D4541D6D1B}" dt="2024-01-28T13:47:47.251" v="821" actId="20577"/>
        <pc:sldMkLst>
          <pc:docMk/>
          <pc:sldMk cId="1687524641" sldId="270"/>
        </pc:sldMkLst>
        <pc:spChg chg="mod">
          <ac:chgData name="Li Lunzheng" userId="e48b9765-4dad-4e93-91a4-667ddd881570" providerId="ADAL" clId="{F41D9AE4-B7FE-7247-AFFF-54D4541D6D1B}" dt="2024-01-28T13:47:47.251" v="821" actId="20577"/>
          <ac:spMkLst>
            <pc:docMk/>
            <pc:sldMk cId="1687524641" sldId="270"/>
            <ac:spMk id="3" creationId="{63B05FA6-6CD3-A638-D161-CF8C70F52DA4}"/>
          </ac:spMkLst>
        </pc:spChg>
        <pc:spChg chg="mod">
          <ac:chgData name="Li Lunzheng" userId="e48b9765-4dad-4e93-91a4-667ddd881570" providerId="ADAL" clId="{F41D9AE4-B7FE-7247-AFFF-54D4541D6D1B}" dt="2024-01-27T21:32:26.754" v="770" actId="20577"/>
          <ac:spMkLst>
            <pc:docMk/>
            <pc:sldMk cId="1687524641" sldId="270"/>
            <ac:spMk id="5" creationId="{7BD8FDC3-37DA-379B-841A-6E8DE451C84C}"/>
          </ac:spMkLst>
        </pc:spChg>
        <pc:spChg chg="mod">
          <ac:chgData name="Li Lunzheng" userId="e48b9765-4dad-4e93-91a4-667ddd881570" providerId="ADAL" clId="{F41D9AE4-B7FE-7247-AFFF-54D4541D6D1B}" dt="2024-01-27T21:32:26.754" v="770" actId="20577"/>
          <ac:spMkLst>
            <pc:docMk/>
            <pc:sldMk cId="1687524641" sldId="270"/>
            <ac:spMk id="6" creationId="{457F7FB9-B219-A2C6-D237-91A14303FCB5}"/>
          </ac:spMkLst>
        </pc:spChg>
        <pc:spChg chg="mod">
          <ac:chgData name="Li Lunzheng" userId="e48b9765-4dad-4e93-91a4-667ddd881570" providerId="ADAL" clId="{F41D9AE4-B7FE-7247-AFFF-54D4541D6D1B}" dt="2024-01-27T21:33:23.397" v="780" actId="20577"/>
          <ac:spMkLst>
            <pc:docMk/>
            <pc:sldMk cId="1687524641" sldId="270"/>
            <ac:spMk id="7" creationId="{87B18EFF-86C8-D15A-0BAF-5B8C9AFEE889}"/>
          </ac:spMkLst>
        </pc:spChg>
        <pc:spChg chg="mod">
          <ac:chgData name="Li Lunzheng" userId="e48b9765-4dad-4e93-91a4-667ddd881570" providerId="ADAL" clId="{F41D9AE4-B7FE-7247-AFFF-54D4541D6D1B}" dt="2024-01-27T21:32:26.754" v="770" actId="20577"/>
          <ac:spMkLst>
            <pc:docMk/>
            <pc:sldMk cId="1687524641" sldId="270"/>
            <ac:spMk id="8" creationId="{8DEDA3D6-8D72-534B-2CC8-1ABF3915BE00}"/>
          </ac:spMkLst>
        </pc:spChg>
        <pc:spChg chg="mod">
          <ac:chgData name="Li Lunzheng" userId="e48b9765-4dad-4e93-91a4-667ddd881570" providerId="ADAL" clId="{F41D9AE4-B7FE-7247-AFFF-54D4541D6D1B}" dt="2024-01-27T21:33:31.333" v="785" actId="20577"/>
          <ac:spMkLst>
            <pc:docMk/>
            <pc:sldMk cId="1687524641" sldId="270"/>
            <ac:spMk id="9" creationId="{FA08D330-5D69-D37B-0FE7-8AA5839193F2}"/>
          </ac:spMkLst>
        </pc:spChg>
        <pc:grpChg chg="mod">
          <ac:chgData name="Li Lunzheng" userId="e48b9765-4dad-4e93-91a4-667ddd881570" providerId="ADAL" clId="{F41D9AE4-B7FE-7247-AFFF-54D4541D6D1B}" dt="2024-01-27T21:32:26.754" v="770" actId="20577"/>
          <ac:grpSpMkLst>
            <pc:docMk/>
            <pc:sldMk cId="1687524641" sldId="270"/>
            <ac:grpSpMk id="4" creationId="{7B73BEBB-CF10-9813-6311-149FEBC9468F}"/>
          </ac:grpSpMkLst>
        </pc:grpChg>
      </pc:sldChg>
      <pc:sldChg chg="modSp mod">
        <pc:chgData name="Li Lunzheng" userId="e48b9765-4dad-4e93-91a4-667ddd881570" providerId="ADAL" clId="{F41D9AE4-B7FE-7247-AFFF-54D4541D6D1B}" dt="2024-01-29T09:39:38.988" v="829" actId="20577"/>
        <pc:sldMkLst>
          <pc:docMk/>
          <pc:sldMk cId="919788336" sldId="273"/>
        </pc:sldMkLst>
        <pc:spChg chg="mod">
          <ac:chgData name="Li Lunzheng" userId="e48b9765-4dad-4e93-91a4-667ddd881570" providerId="ADAL" clId="{F41D9AE4-B7FE-7247-AFFF-54D4541D6D1B}" dt="2024-01-29T09:39:38.988" v="829" actId="20577"/>
          <ac:spMkLst>
            <pc:docMk/>
            <pc:sldMk cId="919788336" sldId="273"/>
            <ac:spMk id="3" creationId="{F8EB703B-E308-A92A-BA8E-68239E9A14FE}"/>
          </ac:spMkLst>
        </pc:spChg>
      </pc:sldChg>
      <pc:sldChg chg="modSp mod">
        <pc:chgData name="Li Lunzheng" userId="e48b9765-4dad-4e93-91a4-667ddd881570" providerId="ADAL" clId="{F41D9AE4-B7FE-7247-AFFF-54D4541D6D1B}" dt="2024-01-22T13:44:25.237" v="11" actId="20577"/>
        <pc:sldMkLst>
          <pc:docMk/>
          <pc:sldMk cId="1672521898" sldId="274"/>
        </pc:sldMkLst>
        <pc:spChg chg="mod">
          <ac:chgData name="Li Lunzheng" userId="e48b9765-4dad-4e93-91a4-667ddd881570" providerId="ADAL" clId="{F41D9AE4-B7FE-7247-AFFF-54D4541D6D1B}" dt="2024-01-22T13:44:25.237" v="11" actId="20577"/>
          <ac:spMkLst>
            <pc:docMk/>
            <pc:sldMk cId="1672521898" sldId="274"/>
            <ac:spMk id="3" creationId="{E9C13A3D-C4D6-17C7-4687-68EF1CF0109E}"/>
          </ac:spMkLst>
        </pc:spChg>
      </pc:sldChg>
      <pc:sldChg chg="modSp mod">
        <pc:chgData name="Li Lunzheng" userId="e48b9765-4dad-4e93-91a4-667ddd881570" providerId="ADAL" clId="{F41D9AE4-B7FE-7247-AFFF-54D4541D6D1B}" dt="2024-01-24T10:31:31.392" v="419" actId="113"/>
        <pc:sldMkLst>
          <pc:docMk/>
          <pc:sldMk cId="2368891296" sldId="276"/>
        </pc:sldMkLst>
        <pc:spChg chg="mod">
          <ac:chgData name="Li Lunzheng" userId="e48b9765-4dad-4e93-91a4-667ddd881570" providerId="ADAL" clId="{F41D9AE4-B7FE-7247-AFFF-54D4541D6D1B}" dt="2024-01-24T10:31:31.392" v="419" actId="113"/>
          <ac:spMkLst>
            <pc:docMk/>
            <pc:sldMk cId="2368891296" sldId="276"/>
            <ac:spMk id="3" creationId="{9405E865-5860-7724-9030-D2A68281E6DD}"/>
          </ac:spMkLst>
        </pc:spChg>
      </pc:sldChg>
      <pc:sldChg chg="delSp modSp mod">
        <pc:chgData name="Li Lunzheng" userId="e48b9765-4dad-4e93-91a4-667ddd881570" providerId="ADAL" clId="{F41D9AE4-B7FE-7247-AFFF-54D4541D6D1B}" dt="2024-01-25T13:56:29.307" v="709" actId="478"/>
        <pc:sldMkLst>
          <pc:docMk/>
          <pc:sldMk cId="845887231" sldId="278"/>
        </pc:sldMkLst>
        <pc:spChg chg="del mod">
          <ac:chgData name="Li Lunzheng" userId="e48b9765-4dad-4e93-91a4-667ddd881570" providerId="ADAL" clId="{F41D9AE4-B7FE-7247-AFFF-54D4541D6D1B}" dt="2024-01-25T13:56:21.685" v="706" actId="478"/>
          <ac:spMkLst>
            <pc:docMk/>
            <pc:sldMk cId="845887231" sldId="278"/>
            <ac:spMk id="7" creationId="{7202ADDF-4916-225F-33C6-DF046BA23A96}"/>
          </ac:spMkLst>
        </pc:spChg>
        <pc:spChg chg="del mod">
          <ac:chgData name="Li Lunzheng" userId="e48b9765-4dad-4e93-91a4-667ddd881570" providerId="ADAL" clId="{F41D9AE4-B7FE-7247-AFFF-54D4541D6D1B}" dt="2024-01-25T13:56:29.307" v="709" actId="478"/>
          <ac:spMkLst>
            <pc:docMk/>
            <pc:sldMk cId="845887231" sldId="278"/>
            <ac:spMk id="8" creationId="{247E3BD8-1D8F-B4FE-0787-FBE571DF809A}"/>
          </ac:spMkLst>
        </pc:spChg>
        <pc:spChg chg="del">
          <ac:chgData name="Li Lunzheng" userId="e48b9765-4dad-4e93-91a4-667ddd881570" providerId="ADAL" clId="{F41D9AE4-B7FE-7247-AFFF-54D4541D6D1B}" dt="2024-01-25T13:56:17.356" v="704" actId="478"/>
          <ac:spMkLst>
            <pc:docMk/>
            <pc:sldMk cId="845887231" sldId="278"/>
            <ac:spMk id="9" creationId="{357CD4D5-8CDB-7C7C-5A33-8BB91DD7E030}"/>
          </ac:spMkLst>
        </pc:spChg>
      </pc:sldChg>
      <pc:sldChg chg="modSp mod">
        <pc:chgData name="Li Lunzheng" userId="e48b9765-4dad-4e93-91a4-667ddd881570" providerId="ADAL" clId="{F41D9AE4-B7FE-7247-AFFF-54D4541D6D1B}" dt="2024-01-25T14:00:04.042" v="710" actId="20577"/>
        <pc:sldMkLst>
          <pc:docMk/>
          <pc:sldMk cId="3387405875" sldId="285"/>
        </pc:sldMkLst>
        <pc:spChg chg="mod">
          <ac:chgData name="Li Lunzheng" userId="e48b9765-4dad-4e93-91a4-667ddd881570" providerId="ADAL" clId="{F41D9AE4-B7FE-7247-AFFF-54D4541D6D1B}" dt="2024-01-25T14:00:04.042" v="710" actId="20577"/>
          <ac:spMkLst>
            <pc:docMk/>
            <pc:sldMk cId="3387405875" sldId="285"/>
            <ac:spMk id="27" creationId="{451D84B6-A9F9-9750-4353-8431629F6D7A}"/>
          </ac:spMkLst>
        </pc:spChg>
      </pc:sldChg>
      <pc:sldChg chg="delSp mod">
        <pc:chgData name="Li Lunzheng" userId="e48b9765-4dad-4e93-91a4-667ddd881570" providerId="ADAL" clId="{F41D9AE4-B7FE-7247-AFFF-54D4541D6D1B}" dt="2024-01-25T14:01:29.645" v="712" actId="478"/>
        <pc:sldMkLst>
          <pc:docMk/>
          <pc:sldMk cId="3874929301" sldId="287"/>
        </pc:sldMkLst>
        <pc:spChg chg="del">
          <ac:chgData name="Li Lunzheng" userId="e48b9765-4dad-4e93-91a4-667ddd881570" providerId="ADAL" clId="{F41D9AE4-B7FE-7247-AFFF-54D4541D6D1B}" dt="2024-01-25T14:01:29.645" v="712" actId="478"/>
          <ac:spMkLst>
            <pc:docMk/>
            <pc:sldMk cId="3874929301" sldId="287"/>
            <ac:spMk id="27" creationId="{451D84B6-A9F9-9750-4353-8431629F6D7A}"/>
          </ac:spMkLst>
        </pc:spChg>
      </pc:sldChg>
      <pc:sldChg chg="modSp mod modAnim">
        <pc:chgData name="Li Lunzheng" userId="e48b9765-4dad-4e93-91a4-667ddd881570" providerId="ADAL" clId="{F41D9AE4-B7FE-7247-AFFF-54D4541D6D1B}" dt="2024-01-27T21:12:53.702" v="724"/>
        <pc:sldMkLst>
          <pc:docMk/>
          <pc:sldMk cId="1476370302" sldId="291"/>
        </pc:sldMkLst>
        <pc:spChg chg="mod">
          <ac:chgData name="Li Lunzheng" userId="e48b9765-4dad-4e93-91a4-667ddd881570" providerId="ADAL" clId="{F41D9AE4-B7FE-7247-AFFF-54D4541D6D1B}" dt="2024-01-27T21:10:30.379" v="717" actId="20577"/>
          <ac:spMkLst>
            <pc:docMk/>
            <pc:sldMk cId="1476370302" sldId="291"/>
            <ac:spMk id="3" creationId="{89D8EB54-A238-E118-E446-395E4AB44E5C}"/>
          </ac:spMkLst>
        </pc:spChg>
      </pc:sldChg>
      <pc:sldChg chg="modSp mod">
        <pc:chgData name="Li Lunzheng" userId="e48b9765-4dad-4e93-91a4-667ddd881570" providerId="ADAL" clId="{F41D9AE4-B7FE-7247-AFFF-54D4541D6D1B}" dt="2024-01-28T13:51:25.062" v="823" actId="313"/>
        <pc:sldMkLst>
          <pc:docMk/>
          <pc:sldMk cId="2255696982" sldId="296"/>
        </pc:sldMkLst>
        <pc:spChg chg="mod">
          <ac:chgData name="Li Lunzheng" userId="e48b9765-4dad-4e93-91a4-667ddd881570" providerId="ADAL" clId="{F41D9AE4-B7FE-7247-AFFF-54D4541D6D1B}" dt="2024-01-28T13:51:25.062" v="823" actId="313"/>
          <ac:spMkLst>
            <pc:docMk/>
            <pc:sldMk cId="2255696982" sldId="296"/>
            <ac:spMk id="26" creationId="{279D0190-C746-CB40-5AFC-A37A7BE64198}"/>
          </ac:spMkLst>
        </pc:spChg>
      </pc:sldChg>
      <pc:sldChg chg="modSp mod">
        <pc:chgData name="Li Lunzheng" userId="e48b9765-4dad-4e93-91a4-667ddd881570" providerId="ADAL" clId="{F41D9AE4-B7FE-7247-AFFF-54D4541D6D1B}" dt="2024-01-27T21:25:33.597" v="732" actId="255"/>
        <pc:sldMkLst>
          <pc:docMk/>
          <pc:sldMk cId="993996351" sldId="300"/>
        </pc:sldMkLst>
        <pc:spChg chg="mod">
          <ac:chgData name="Li Lunzheng" userId="e48b9765-4dad-4e93-91a4-667ddd881570" providerId="ADAL" clId="{F41D9AE4-B7FE-7247-AFFF-54D4541D6D1B}" dt="2024-01-27T21:25:33.597" v="732" actId="255"/>
          <ac:spMkLst>
            <pc:docMk/>
            <pc:sldMk cId="993996351" sldId="300"/>
            <ac:spMk id="2" creationId="{DBA99A0F-B218-1BB1-F790-255ED1D6EEC8}"/>
          </ac:spMkLst>
        </pc:spChg>
      </pc:sldChg>
      <pc:sldChg chg="modSp mod">
        <pc:chgData name="Li Lunzheng" userId="e48b9765-4dad-4e93-91a4-667ddd881570" providerId="ADAL" clId="{F41D9AE4-B7FE-7247-AFFF-54D4541D6D1B}" dt="2024-01-27T21:25:48.382" v="734"/>
        <pc:sldMkLst>
          <pc:docMk/>
          <pc:sldMk cId="1252147961" sldId="301"/>
        </pc:sldMkLst>
        <pc:spChg chg="mod">
          <ac:chgData name="Li Lunzheng" userId="e48b9765-4dad-4e93-91a4-667ddd881570" providerId="ADAL" clId="{F41D9AE4-B7FE-7247-AFFF-54D4541D6D1B}" dt="2024-01-27T21:25:48.382" v="734"/>
          <ac:spMkLst>
            <pc:docMk/>
            <pc:sldMk cId="1252147961" sldId="301"/>
            <ac:spMk id="2" creationId="{DBA99A0F-B218-1BB1-F790-255ED1D6EEC8}"/>
          </ac:spMkLst>
        </pc:spChg>
      </pc:sldChg>
      <pc:sldChg chg="modSp mod ord">
        <pc:chgData name="Li Lunzheng" userId="e48b9765-4dad-4e93-91a4-667ddd881570" providerId="ADAL" clId="{F41D9AE4-B7FE-7247-AFFF-54D4541D6D1B}" dt="2024-01-27T21:26:28.797" v="740"/>
        <pc:sldMkLst>
          <pc:docMk/>
          <pc:sldMk cId="489335717" sldId="302"/>
        </pc:sldMkLst>
        <pc:spChg chg="mod">
          <ac:chgData name="Li Lunzheng" userId="e48b9765-4dad-4e93-91a4-667ddd881570" providerId="ADAL" clId="{F41D9AE4-B7FE-7247-AFFF-54D4541D6D1B}" dt="2024-01-27T21:26:28.797" v="740"/>
          <ac:spMkLst>
            <pc:docMk/>
            <pc:sldMk cId="489335717" sldId="302"/>
            <ac:spMk id="2" creationId="{DBA99A0F-B218-1BB1-F790-255ED1D6EEC8}"/>
          </ac:spMkLst>
        </pc:spChg>
      </pc:sldChg>
      <pc:sldChg chg="addSp delSp modSp mod">
        <pc:chgData name="Li Lunzheng" userId="e48b9765-4dad-4e93-91a4-667ddd881570" providerId="ADAL" clId="{F41D9AE4-B7FE-7247-AFFF-54D4541D6D1B}" dt="2024-01-27T21:26:52.191" v="747"/>
        <pc:sldMkLst>
          <pc:docMk/>
          <pc:sldMk cId="2181494159" sldId="303"/>
        </pc:sldMkLst>
        <pc:spChg chg="mod">
          <ac:chgData name="Li Lunzheng" userId="e48b9765-4dad-4e93-91a4-667ddd881570" providerId="ADAL" clId="{F41D9AE4-B7FE-7247-AFFF-54D4541D6D1B}" dt="2024-01-27T21:26:39.472" v="743"/>
          <ac:spMkLst>
            <pc:docMk/>
            <pc:sldMk cId="2181494159" sldId="303"/>
            <ac:spMk id="2" creationId="{DBA99A0F-B218-1BB1-F790-255ED1D6EEC8}"/>
          </ac:spMkLst>
        </pc:spChg>
        <pc:spChg chg="add del mod">
          <ac:chgData name="Li Lunzheng" userId="e48b9765-4dad-4e93-91a4-667ddd881570" providerId="ADAL" clId="{F41D9AE4-B7FE-7247-AFFF-54D4541D6D1B}" dt="2024-01-27T21:26:52.191" v="747"/>
          <ac:spMkLst>
            <pc:docMk/>
            <pc:sldMk cId="2181494159" sldId="303"/>
            <ac:spMk id="8" creationId="{C0167B5A-495E-C5B1-DD6B-B03F42E52786}"/>
          </ac:spMkLst>
        </pc:spChg>
      </pc:sldChg>
      <pc:sldChg chg="modSp mod">
        <pc:chgData name="Li Lunzheng" userId="e48b9765-4dad-4e93-91a4-667ddd881570" providerId="ADAL" clId="{F41D9AE4-B7FE-7247-AFFF-54D4541D6D1B}" dt="2024-01-27T21:27:04.508" v="751"/>
        <pc:sldMkLst>
          <pc:docMk/>
          <pc:sldMk cId="1495950107" sldId="304"/>
        </pc:sldMkLst>
        <pc:spChg chg="mod">
          <ac:chgData name="Li Lunzheng" userId="e48b9765-4dad-4e93-91a4-667ddd881570" providerId="ADAL" clId="{F41D9AE4-B7FE-7247-AFFF-54D4541D6D1B}" dt="2024-01-27T21:27:04.508" v="751"/>
          <ac:spMkLst>
            <pc:docMk/>
            <pc:sldMk cId="1495950107" sldId="304"/>
            <ac:spMk id="2" creationId="{DBA99A0F-B218-1BB1-F790-255ED1D6EEC8}"/>
          </ac:spMkLst>
        </pc:spChg>
      </pc:sldChg>
      <pc:sldChg chg="modSp mod">
        <pc:chgData name="Li Lunzheng" userId="e48b9765-4dad-4e93-91a4-667ddd881570" providerId="ADAL" clId="{F41D9AE4-B7FE-7247-AFFF-54D4541D6D1B}" dt="2024-01-28T21:42:10.437" v="826" actId="20577"/>
        <pc:sldMkLst>
          <pc:docMk/>
          <pc:sldMk cId="4202032719" sldId="305"/>
        </pc:sldMkLst>
        <pc:spChg chg="mod">
          <ac:chgData name="Li Lunzheng" userId="e48b9765-4dad-4e93-91a4-667ddd881570" providerId="ADAL" clId="{F41D9AE4-B7FE-7247-AFFF-54D4541D6D1B}" dt="2024-01-27T21:27:47.681" v="759"/>
          <ac:spMkLst>
            <pc:docMk/>
            <pc:sldMk cId="4202032719" sldId="305"/>
            <ac:spMk id="2" creationId="{B40D07D5-61B0-0125-A470-65B0D938E23D}"/>
          </ac:spMkLst>
        </pc:spChg>
        <pc:spChg chg="mod">
          <ac:chgData name="Li Lunzheng" userId="e48b9765-4dad-4e93-91a4-667ddd881570" providerId="ADAL" clId="{F41D9AE4-B7FE-7247-AFFF-54D4541D6D1B}" dt="2024-01-28T21:42:10.437" v="826" actId="20577"/>
          <ac:spMkLst>
            <pc:docMk/>
            <pc:sldMk cId="4202032719" sldId="305"/>
            <ac:spMk id="3" creationId="{1855F24C-A414-4B67-9844-BAD46F499448}"/>
          </ac:spMkLst>
        </pc:spChg>
      </pc:sldChg>
      <pc:sldChg chg="modSp mod">
        <pc:chgData name="Li Lunzheng" userId="e48b9765-4dad-4e93-91a4-667ddd881570" providerId="ADAL" clId="{F41D9AE4-B7FE-7247-AFFF-54D4541D6D1B}" dt="2024-01-27T21:27:10.877" v="753"/>
        <pc:sldMkLst>
          <pc:docMk/>
          <pc:sldMk cId="1305809941" sldId="306"/>
        </pc:sldMkLst>
        <pc:spChg chg="mod">
          <ac:chgData name="Li Lunzheng" userId="e48b9765-4dad-4e93-91a4-667ddd881570" providerId="ADAL" clId="{F41D9AE4-B7FE-7247-AFFF-54D4541D6D1B}" dt="2024-01-27T21:27:10.877" v="753"/>
          <ac:spMkLst>
            <pc:docMk/>
            <pc:sldMk cId="1305809941" sldId="306"/>
            <ac:spMk id="2" creationId="{DBA99A0F-B218-1BB1-F790-255ED1D6EEC8}"/>
          </ac:spMkLst>
        </pc:spChg>
      </pc:sldChg>
      <pc:sldChg chg="modSp mod">
        <pc:chgData name="Li Lunzheng" userId="e48b9765-4dad-4e93-91a4-667ddd881570" providerId="ADAL" clId="{F41D9AE4-B7FE-7247-AFFF-54D4541D6D1B}" dt="2024-01-27T21:27:22.724" v="755"/>
        <pc:sldMkLst>
          <pc:docMk/>
          <pc:sldMk cId="4079199638" sldId="307"/>
        </pc:sldMkLst>
        <pc:spChg chg="mod">
          <ac:chgData name="Li Lunzheng" userId="e48b9765-4dad-4e93-91a4-667ddd881570" providerId="ADAL" clId="{F41D9AE4-B7FE-7247-AFFF-54D4541D6D1B}" dt="2024-01-27T21:27:22.724" v="755"/>
          <ac:spMkLst>
            <pc:docMk/>
            <pc:sldMk cId="4079199638" sldId="307"/>
            <ac:spMk id="2" creationId="{DBA99A0F-B218-1BB1-F790-255ED1D6EEC8}"/>
          </ac:spMkLst>
        </pc:spChg>
      </pc:sldChg>
      <pc:sldChg chg="modSp mod">
        <pc:chgData name="Li Lunzheng" userId="e48b9765-4dad-4e93-91a4-667ddd881570" providerId="ADAL" clId="{F41D9AE4-B7FE-7247-AFFF-54D4541D6D1B}" dt="2024-01-27T21:27:35.821" v="757"/>
        <pc:sldMkLst>
          <pc:docMk/>
          <pc:sldMk cId="1595695471" sldId="308"/>
        </pc:sldMkLst>
        <pc:spChg chg="mod">
          <ac:chgData name="Li Lunzheng" userId="e48b9765-4dad-4e93-91a4-667ddd881570" providerId="ADAL" clId="{F41D9AE4-B7FE-7247-AFFF-54D4541D6D1B}" dt="2024-01-27T21:27:35.821" v="757"/>
          <ac:spMkLst>
            <pc:docMk/>
            <pc:sldMk cId="1595695471" sldId="308"/>
            <ac:spMk id="2" creationId="{DBA99A0F-B218-1BB1-F790-255ED1D6EEC8}"/>
          </ac:spMkLst>
        </pc:spChg>
      </pc:sldChg>
      <pc:sldChg chg="modSp mod">
        <pc:chgData name="Li Lunzheng" userId="e48b9765-4dad-4e93-91a4-667ddd881570" providerId="ADAL" clId="{F41D9AE4-B7FE-7247-AFFF-54D4541D6D1B}" dt="2024-01-27T21:26:57.989" v="749"/>
        <pc:sldMkLst>
          <pc:docMk/>
          <pc:sldMk cId="415237452" sldId="309"/>
        </pc:sldMkLst>
        <pc:spChg chg="mod">
          <ac:chgData name="Li Lunzheng" userId="e48b9765-4dad-4e93-91a4-667ddd881570" providerId="ADAL" clId="{F41D9AE4-B7FE-7247-AFFF-54D4541D6D1B}" dt="2024-01-27T21:26:57.989" v="749"/>
          <ac:spMkLst>
            <pc:docMk/>
            <pc:sldMk cId="415237452" sldId="309"/>
            <ac:spMk id="2" creationId="{DBA99A0F-B218-1BB1-F790-255ED1D6EEC8}"/>
          </ac:spMkLst>
        </pc:spChg>
      </pc:sldChg>
      <pc:sldChg chg="modSp mod">
        <pc:chgData name="Li Lunzheng" userId="e48b9765-4dad-4e93-91a4-667ddd881570" providerId="ADAL" clId="{F41D9AE4-B7FE-7247-AFFF-54D4541D6D1B}" dt="2024-01-27T21:25:55.888" v="736"/>
        <pc:sldMkLst>
          <pc:docMk/>
          <pc:sldMk cId="2928168052" sldId="310"/>
        </pc:sldMkLst>
        <pc:spChg chg="mod">
          <ac:chgData name="Li Lunzheng" userId="e48b9765-4dad-4e93-91a4-667ddd881570" providerId="ADAL" clId="{F41D9AE4-B7FE-7247-AFFF-54D4541D6D1B}" dt="2024-01-27T21:25:55.888" v="736"/>
          <ac:spMkLst>
            <pc:docMk/>
            <pc:sldMk cId="2928168052" sldId="310"/>
            <ac:spMk id="2" creationId="{DBA99A0F-B218-1BB1-F790-255ED1D6EEC8}"/>
          </ac:spMkLst>
        </pc:spChg>
      </pc:sldChg>
      <pc:sldChg chg="modSp mod">
        <pc:chgData name="Li Lunzheng" userId="e48b9765-4dad-4e93-91a4-667ddd881570" providerId="ADAL" clId="{F41D9AE4-B7FE-7247-AFFF-54D4541D6D1B}" dt="2024-01-27T21:26:19.024" v="738"/>
        <pc:sldMkLst>
          <pc:docMk/>
          <pc:sldMk cId="1099050552" sldId="311"/>
        </pc:sldMkLst>
        <pc:spChg chg="mod">
          <ac:chgData name="Li Lunzheng" userId="e48b9765-4dad-4e93-91a4-667ddd881570" providerId="ADAL" clId="{F41D9AE4-B7FE-7247-AFFF-54D4541D6D1B}" dt="2024-01-27T21:26:19.024" v="738"/>
          <ac:spMkLst>
            <pc:docMk/>
            <pc:sldMk cId="1099050552" sldId="311"/>
            <ac:spMk id="2" creationId="{DBA99A0F-B218-1BB1-F790-255ED1D6EEC8}"/>
          </ac:spMkLst>
        </pc:spChg>
      </pc:sldChg>
      <pc:sldChg chg="modSp mod">
        <pc:chgData name="Li Lunzheng" userId="e48b9765-4dad-4e93-91a4-667ddd881570" providerId="ADAL" clId="{F41D9AE4-B7FE-7247-AFFF-54D4541D6D1B}" dt="2024-01-27T21:26:48.700" v="745"/>
        <pc:sldMkLst>
          <pc:docMk/>
          <pc:sldMk cId="2488583791" sldId="312"/>
        </pc:sldMkLst>
        <pc:spChg chg="mod">
          <ac:chgData name="Li Lunzheng" userId="e48b9765-4dad-4e93-91a4-667ddd881570" providerId="ADAL" clId="{F41D9AE4-B7FE-7247-AFFF-54D4541D6D1B}" dt="2024-01-27T21:26:48.700" v="745"/>
          <ac:spMkLst>
            <pc:docMk/>
            <pc:sldMk cId="2488583791" sldId="312"/>
            <ac:spMk id="2" creationId="{DBA99A0F-B218-1BB1-F790-255ED1D6EEC8}"/>
          </ac:spMkLst>
        </pc:spChg>
      </pc:sldChg>
      <pc:sldChg chg="modSp new mod">
        <pc:chgData name="Li Lunzheng" userId="e48b9765-4dad-4e93-91a4-667ddd881570" providerId="ADAL" clId="{F41D9AE4-B7FE-7247-AFFF-54D4541D6D1B}" dt="2024-01-24T10:24:12.688" v="205" actId="113"/>
        <pc:sldMkLst>
          <pc:docMk/>
          <pc:sldMk cId="3332177842" sldId="313"/>
        </pc:sldMkLst>
        <pc:spChg chg="mod">
          <ac:chgData name="Li Lunzheng" userId="e48b9765-4dad-4e93-91a4-667ddd881570" providerId="ADAL" clId="{F41D9AE4-B7FE-7247-AFFF-54D4541D6D1B}" dt="2024-01-24T10:23:32.229" v="200" actId="20577"/>
          <ac:spMkLst>
            <pc:docMk/>
            <pc:sldMk cId="3332177842" sldId="313"/>
            <ac:spMk id="2" creationId="{ED8D5989-D4F6-2B1B-DC2E-0B81A6742350}"/>
          </ac:spMkLst>
        </pc:spChg>
        <pc:spChg chg="mod">
          <ac:chgData name="Li Lunzheng" userId="e48b9765-4dad-4e93-91a4-667ddd881570" providerId="ADAL" clId="{F41D9AE4-B7FE-7247-AFFF-54D4541D6D1B}" dt="2024-01-24T10:24:12.688" v="205" actId="113"/>
          <ac:spMkLst>
            <pc:docMk/>
            <pc:sldMk cId="3332177842" sldId="313"/>
            <ac:spMk id="3" creationId="{CB2247C1-78E5-BEDF-8B04-CA4FF4DB0933}"/>
          </ac:spMkLst>
        </pc:spChg>
      </pc:sldChg>
      <pc:sldChg chg="addSp delSp modSp new mod">
        <pc:chgData name="Li Lunzheng" userId="e48b9765-4dad-4e93-91a4-667ddd881570" providerId="ADAL" clId="{F41D9AE4-B7FE-7247-AFFF-54D4541D6D1B}" dt="2024-01-24T12:53:13.650" v="702"/>
        <pc:sldMkLst>
          <pc:docMk/>
          <pc:sldMk cId="2869694618" sldId="314"/>
        </pc:sldMkLst>
        <pc:spChg chg="mod">
          <ac:chgData name="Li Lunzheng" userId="e48b9765-4dad-4e93-91a4-667ddd881570" providerId="ADAL" clId="{F41D9AE4-B7FE-7247-AFFF-54D4541D6D1B}" dt="2024-01-24T10:29:15.443" v="267" actId="20577"/>
          <ac:spMkLst>
            <pc:docMk/>
            <pc:sldMk cId="2869694618" sldId="314"/>
            <ac:spMk id="2" creationId="{CBD8020A-A558-95F8-A3DF-0A813794DF3B}"/>
          </ac:spMkLst>
        </pc:spChg>
        <pc:spChg chg="mod">
          <ac:chgData name="Li Lunzheng" userId="e48b9765-4dad-4e93-91a4-667ddd881570" providerId="ADAL" clId="{F41D9AE4-B7FE-7247-AFFF-54D4541D6D1B}" dt="2024-01-24T12:53:02.367" v="699" actId="20577"/>
          <ac:spMkLst>
            <pc:docMk/>
            <pc:sldMk cId="2869694618" sldId="314"/>
            <ac:spMk id="3" creationId="{3628B567-ED5A-9373-64F6-F81F25EAE140}"/>
          </ac:spMkLst>
        </pc:spChg>
        <pc:spChg chg="add del mod">
          <ac:chgData name="Li Lunzheng" userId="e48b9765-4dad-4e93-91a4-667ddd881570" providerId="ADAL" clId="{F41D9AE4-B7FE-7247-AFFF-54D4541D6D1B}" dt="2024-01-24T12:53:13.650" v="702"/>
          <ac:spMkLst>
            <pc:docMk/>
            <pc:sldMk cId="2869694618" sldId="314"/>
            <ac:spMk id="4" creationId="{95FA4C36-1B56-6A4E-C1CC-E9DEBA5BF49D}"/>
          </ac:spMkLst>
        </pc:spChg>
        <pc:spChg chg="add mod">
          <ac:chgData name="Li Lunzheng" userId="e48b9765-4dad-4e93-91a4-667ddd881570" providerId="ADAL" clId="{F41D9AE4-B7FE-7247-AFFF-54D4541D6D1B}" dt="2024-01-24T12:53:12.160" v="700" actId="1076"/>
          <ac:spMkLst>
            <pc:docMk/>
            <pc:sldMk cId="2869694618" sldId="314"/>
            <ac:spMk id="5" creationId="{D62D9B9F-A3A0-0B96-CD99-E465F9EC53C0}"/>
          </ac:spMkLst>
        </pc:spChg>
      </pc:sldChg>
      <pc:sldChg chg="add">
        <pc:chgData name="Li Lunzheng" userId="e48b9765-4dad-4e93-91a4-667ddd881570" providerId="ADAL" clId="{F41D9AE4-B7FE-7247-AFFF-54D4541D6D1B}" dt="2024-01-25T13:56:11.416" v="703" actId="2890"/>
        <pc:sldMkLst>
          <pc:docMk/>
          <pc:sldMk cId="379591580" sldId="315"/>
        </pc:sldMkLst>
      </pc:sldChg>
      <pc:sldChg chg="add">
        <pc:chgData name="Li Lunzheng" userId="e48b9765-4dad-4e93-91a4-667ddd881570" providerId="ADAL" clId="{F41D9AE4-B7FE-7247-AFFF-54D4541D6D1B}" dt="2024-01-25T14:01:23.805" v="711" actId="2890"/>
        <pc:sldMkLst>
          <pc:docMk/>
          <pc:sldMk cId="811761002" sldId="31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45CD-FF21-E08F-D78D-6CF5841883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BA8497CD-6117-D43A-40F7-BEF31A43F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03DAA0AA-B220-1CE5-65B7-2849478443B0}"/>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5" name="Footer Placeholder 4">
            <a:extLst>
              <a:ext uri="{FF2B5EF4-FFF2-40B4-BE49-F238E27FC236}">
                <a16:creationId xmlns:a16="http://schemas.microsoft.com/office/drawing/2014/main" id="{23B4A549-E18B-2D68-8B92-C529070519F9}"/>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550E816-4CF8-26F6-7D8B-A1BBE98A7AAB}"/>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407248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36EA-9965-AB5D-ED6A-1FA346217D8F}"/>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CA233AE2-28D2-C7C8-7C7B-49494E0737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CE594CE0-98AD-26A6-5E32-510676CC1191}"/>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5" name="Footer Placeholder 4">
            <a:extLst>
              <a:ext uri="{FF2B5EF4-FFF2-40B4-BE49-F238E27FC236}">
                <a16:creationId xmlns:a16="http://schemas.microsoft.com/office/drawing/2014/main" id="{423CB38E-1197-4455-9D64-8BCA2B997A1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2FF944A7-E3A2-422E-D77E-90097A9DDE68}"/>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101298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C6AC4-458B-90DF-5006-D977E7014D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7599353E-647B-C197-07BB-CCBB3C4FC0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D0BFE93-6132-191E-37B8-BAEF1F02D1DF}"/>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5" name="Footer Placeholder 4">
            <a:extLst>
              <a:ext uri="{FF2B5EF4-FFF2-40B4-BE49-F238E27FC236}">
                <a16:creationId xmlns:a16="http://schemas.microsoft.com/office/drawing/2014/main" id="{B923730C-0F83-8160-6C3C-2597A0FC477A}"/>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7F01831-2702-518E-D6FB-62436F498193}"/>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30685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7858-25A2-7FD5-0AAF-0F9A7F8B6DF3}"/>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CCF19C-989B-A988-E647-29B82A518D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34D3F53-41B1-E6D0-142B-93D5C0DFE87B}"/>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5" name="Footer Placeholder 4">
            <a:extLst>
              <a:ext uri="{FF2B5EF4-FFF2-40B4-BE49-F238E27FC236}">
                <a16:creationId xmlns:a16="http://schemas.microsoft.com/office/drawing/2014/main" id="{EC560003-6CC6-7DB1-178C-A600552FDC9E}"/>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BE3A9ED-C32F-C991-F4EA-DEF06BE15D01}"/>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86684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DD05-912F-A798-3EEA-4D0C9A8D60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67DD6873-2542-EF6C-8B30-70784A8A0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5D015F-0E49-C71E-9295-19BF070402A6}"/>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5" name="Footer Placeholder 4">
            <a:extLst>
              <a:ext uri="{FF2B5EF4-FFF2-40B4-BE49-F238E27FC236}">
                <a16:creationId xmlns:a16="http://schemas.microsoft.com/office/drawing/2014/main" id="{27879E39-7CE5-2CF4-42F2-F145C29B2B43}"/>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FAD1DCA9-F7B9-44D8-7A5A-75895D78E431}"/>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177130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8CB1-CFE8-B6A4-3B1C-3A3C8C9A64C6}"/>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6C187A93-EB79-DBA1-4E9B-80633DBB50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F3A20B3C-0128-3241-F0A7-7DF592326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1F17C14-D13B-7A1E-BD41-1FB774E16996}"/>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6" name="Footer Placeholder 5">
            <a:extLst>
              <a:ext uri="{FF2B5EF4-FFF2-40B4-BE49-F238E27FC236}">
                <a16:creationId xmlns:a16="http://schemas.microsoft.com/office/drawing/2014/main" id="{7A892D25-301F-7F4A-6651-869CA69F9D4E}"/>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FF3B29B0-96A2-DC94-5EB5-0C11F8618BBA}"/>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21772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FE46-AB01-FE20-E3D1-CDFB51F5076E}"/>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A4E8D318-27A1-6547-67E1-682AF26FF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68C5A-0651-DEB7-6A7B-D1F7F7426F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401BFBE7-EA2D-7455-773F-EB06ACE03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C9EC37-654F-AF7D-8EBC-D98E61F570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B6B70AF4-E110-EA41-5C83-8FDA0A10130B}"/>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8" name="Footer Placeholder 7">
            <a:extLst>
              <a:ext uri="{FF2B5EF4-FFF2-40B4-BE49-F238E27FC236}">
                <a16:creationId xmlns:a16="http://schemas.microsoft.com/office/drawing/2014/main" id="{BC6A23BB-F70A-ECD4-A48F-0C6562088300}"/>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11C7EA76-C6AB-2509-8413-81B45AEB34A0}"/>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419639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9448-A54E-2514-5B77-631129EC12B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94E9BD0E-135E-C6EF-3AEE-9B943B1B80C9}"/>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4" name="Footer Placeholder 3">
            <a:extLst>
              <a:ext uri="{FF2B5EF4-FFF2-40B4-BE49-F238E27FC236}">
                <a16:creationId xmlns:a16="http://schemas.microsoft.com/office/drawing/2014/main" id="{564EA209-E05D-1626-7D11-5DD454C55615}"/>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0AD288C3-530F-6C70-25E6-31EC75D1CAAB}"/>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93717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71EB1-E27B-B8E6-BE72-FF98DFA37ACD}"/>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3" name="Footer Placeholder 2">
            <a:extLst>
              <a:ext uri="{FF2B5EF4-FFF2-40B4-BE49-F238E27FC236}">
                <a16:creationId xmlns:a16="http://schemas.microsoft.com/office/drawing/2014/main" id="{D5459904-FFBC-3524-3B78-062FBCA21129}"/>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B3F2B101-688B-B312-2B9F-421BE424DD38}"/>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262698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6EC6-BFDF-C1A2-3139-EF3F0766C3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9F1C3ADD-3AD6-2EE9-3169-2E419683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077C0105-A09D-C92A-DEBF-759A0197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880A1-075A-E63C-C6AE-341CD75612EB}"/>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6" name="Footer Placeholder 5">
            <a:extLst>
              <a:ext uri="{FF2B5EF4-FFF2-40B4-BE49-F238E27FC236}">
                <a16:creationId xmlns:a16="http://schemas.microsoft.com/office/drawing/2014/main" id="{744C1E62-45D7-874E-9EE0-5F4544A0862A}"/>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BE8C5615-54F1-6591-AA4D-20CDBDE01229}"/>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362250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B61-123A-89E2-3A7A-28FF7B2395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5C88A3E-7F3E-7C73-F2A5-E0460D22E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46FB27A0-CE87-FB83-E40B-5CB6BA5CE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08A23E-A5CF-3623-C908-708F9B0B6864}"/>
              </a:ext>
            </a:extLst>
          </p:cNvPr>
          <p:cNvSpPr>
            <a:spLocks noGrp="1"/>
          </p:cNvSpPr>
          <p:nvPr>
            <p:ph type="dt" sz="half" idx="10"/>
          </p:nvPr>
        </p:nvSpPr>
        <p:spPr/>
        <p:txBody>
          <a:bodyPr/>
          <a:lstStyle/>
          <a:p>
            <a:fld id="{87EB30EE-F3DE-214C-A43A-B008227BD935}" type="datetimeFigureOut">
              <a:rPr lang="en-CY" smtClean="0"/>
              <a:t>01/29/2024</a:t>
            </a:fld>
            <a:endParaRPr lang="en-CY"/>
          </a:p>
        </p:txBody>
      </p:sp>
      <p:sp>
        <p:nvSpPr>
          <p:cNvPr id="6" name="Footer Placeholder 5">
            <a:extLst>
              <a:ext uri="{FF2B5EF4-FFF2-40B4-BE49-F238E27FC236}">
                <a16:creationId xmlns:a16="http://schemas.microsoft.com/office/drawing/2014/main" id="{AF7C3AA0-5D39-C5F9-02AE-6F86700E0A36}"/>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45F4B1D6-8607-F958-9B5C-059148FBFDCB}"/>
              </a:ext>
            </a:extLst>
          </p:cNvPr>
          <p:cNvSpPr>
            <a:spLocks noGrp="1"/>
          </p:cNvSpPr>
          <p:nvPr>
            <p:ph type="sldNum" sz="quarter" idx="12"/>
          </p:nvPr>
        </p:nvSpPr>
        <p:spPr/>
        <p:txBody>
          <a:bodyPr/>
          <a:lstStyle/>
          <a:p>
            <a:fld id="{B52BA473-5242-7C4A-987A-05999B2F60B0}" type="slidenum">
              <a:rPr lang="en-CY" smtClean="0"/>
              <a:t>‹#›</a:t>
            </a:fld>
            <a:endParaRPr lang="en-CY"/>
          </a:p>
        </p:txBody>
      </p:sp>
    </p:spTree>
    <p:extLst>
      <p:ext uri="{BB962C8B-B14F-4D97-AF65-F5344CB8AC3E}">
        <p14:creationId xmlns:p14="http://schemas.microsoft.com/office/powerpoint/2010/main" val="224938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06B8D-F559-4CA6-8923-E14A5C59D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B62230DE-BBC9-3162-B17D-632C87E56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0B44169-6B8A-541A-224B-7577134F0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B30EE-F3DE-214C-A43A-B008227BD935}" type="datetimeFigureOut">
              <a:rPr lang="en-CY" smtClean="0"/>
              <a:t>01/29/2024</a:t>
            </a:fld>
            <a:endParaRPr lang="en-CY"/>
          </a:p>
        </p:txBody>
      </p:sp>
      <p:sp>
        <p:nvSpPr>
          <p:cNvPr id="5" name="Footer Placeholder 4">
            <a:extLst>
              <a:ext uri="{FF2B5EF4-FFF2-40B4-BE49-F238E27FC236}">
                <a16:creationId xmlns:a16="http://schemas.microsoft.com/office/drawing/2014/main" id="{BF262F19-C951-EE22-329D-01CAF98D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Y"/>
          </a:p>
        </p:txBody>
      </p:sp>
      <p:sp>
        <p:nvSpPr>
          <p:cNvPr id="6" name="Slide Number Placeholder 5">
            <a:extLst>
              <a:ext uri="{FF2B5EF4-FFF2-40B4-BE49-F238E27FC236}">
                <a16:creationId xmlns:a16="http://schemas.microsoft.com/office/drawing/2014/main" id="{7776EAEB-C50F-6D24-2190-0F5216A1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BA473-5242-7C4A-987A-05999B2F60B0}" type="slidenum">
              <a:rPr lang="en-CY" smtClean="0"/>
              <a:t>‹#›</a:t>
            </a:fld>
            <a:endParaRPr lang="en-CY"/>
          </a:p>
        </p:txBody>
      </p:sp>
    </p:spTree>
    <p:extLst>
      <p:ext uri="{BB962C8B-B14F-4D97-AF65-F5344CB8AC3E}">
        <p14:creationId xmlns:p14="http://schemas.microsoft.com/office/powerpoint/2010/main" val="91059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FC71-37CF-D9BF-FA9C-4F00EF121E5E}"/>
              </a:ext>
            </a:extLst>
          </p:cNvPr>
          <p:cNvSpPr>
            <a:spLocks noGrp="1"/>
          </p:cNvSpPr>
          <p:nvPr>
            <p:ph type="ctrTitle"/>
          </p:nvPr>
        </p:nvSpPr>
        <p:spPr/>
        <p:txBody>
          <a:bodyPr>
            <a:normAutofit fontScale="90000"/>
          </a:bodyPr>
          <a:lstStyle/>
          <a:p>
            <a:r>
              <a:rPr lang="en-CY" sz="4400"/>
              <a:t>Behavioural &amp; Experimental </a:t>
            </a:r>
            <a:br>
              <a:rPr lang="en-CY" sz="4400"/>
            </a:br>
            <a:r>
              <a:rPr lang="en-CY" sz="4400"/>
              <a:t>Economics</a:t>
            </a:r>
            <a:br>
              <a:rPr lang="en-CY" sz="4400"/>
            </a:br>
            <a:br>
              <a:rPr lang="en-CY" sz="6600" b="1"/>
            </a:br>
            <a:r>
              <a:rPr lang="en-CY" sz="6600" b="1"/>
              <a:t>Choice under Certainty</a:t>
            </a:r>
            <a:endParaRPr lang="en-CY" sz="4400"/>
          </a:p>
        </p:txBody>
      </p:sp>
      <p:sp>
        <p:nvSpPr>
          <p:cNvPr id="3" name="Subtitle 2">
            <a:extLst>
              <a:ext uri="{FF2B5EF4-FFF2-40B4-BE49-F238E27FC236}">
                <a16:creationId xmlns:a16="http://schemas.microsoft.com/office/drawing/2014/main" id="{43B6188E-346E-09F9-501F-58A37E6A3584}"/>
              </a:ext>
            </a:extLst>
          </p:cNvPr>
          <p:cNvSpPr>
            <a:spLocks noGrp="1"/>
          </p:cNvSpPr>
          <p:nvPr>
            <p:ph type="subTitle" idx="1"/>
          </p:nvPr>
        </p:nvSpPr>
        <p:spPr/>
        <p:txBody>
          <a:bodyPr/>
          <a:lstStyle/>
          <a:p>
            <a:endParaRPr lang="en-CY"/>
          </a:p>
          <a:p>
            <a:r>
              <a:rPr lang="en-CY"/>
              <a:t>Lunzheng Li</a:t>
            </a:r>
          </a:p>
          <a:p>
            <a:r>
              <a:rPr lang="en-CY"/>
              <a:t>University of Cyprus</a:t>
            </a:r>
          </a:p>
        </p:txBody>
      </p:sp>
    </p:spTree>
    <p:extLst>
      <p:ext uri="{BB962C8B-B14F-4D97-AF65-F5344CB8AC3E}">
        <p14:creationId xmlns:p14="http://schemas.microsoft.com/office/powerpoint/2010/main" val="372790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020A-A558-95F8-A3DF-0A813794DF3B}"/>
              </a:ext>
            </a:extLst>
          </p:cNvPr>
          <p:cNvSpPr>
            <a:spLocks noGrp="1"/>
          </p:cNvSpPr>
          <p:nvPr>
            <p:ph type="title"/>
          </p:nvPr>
        </p:nvSpPr>
        <p:spPr/>
        <p:txBody>
          <a:bodyPr/>
          <a:lstStyle/>
          <a:p>
            <a:r>
              <a:rPr lang="en-US" altLang="zh-CN"/>
              <a:t>Axioms</a:t>
            </a:r>
            <a:endParaRPr lang="en-CY"/>
          </a:p>
        </p:txBody>
      </p:sp>
      <p:sp>
        <p:nvSpPr>
          <p:cNvPr id="3" name="Content Placeholder 2">
            <a:extLst>
              <a:ext uri="{FF2B5EF4-FFF2-40B4-BE49-F238E27FC236}">
                <a16:creationId xmlns:a16="http://schemas.microsoft.com/office/drawing/2014/main" id="{3628B567-ED5A-9373-64F6-F81F25EAE140}"/>
              </a:ext>
            </a:extLst>
          </p:cNvPr>
          <p:cNvSpPr>
            <a:spLocks noGrp="1"/>
          </p:cNvSpPr>
          <p:nvPr>
            <p:ph idx="1"/>
          </p:nvPr>
        </p:nvSpPr>
        <p:spPr>
          <a:xfrm>
            <a:off x="838200" y="1825625"/>
            <a:ext cx="10515600" cy="3651348"/>
          </a:xfrm>
        </p:spPr>
        <p:txBody>
          <a:bodyPr>
            <a:normAutofit lnSpcReduction="10000"/>
          </a:bodyPr>
          <a:lstStyle/>
          <a:p>
            <a:r>
              <a:rPr lang="en-US" altLang="zh-CN"/>
              <a:t>The</a:t>
            </a:r>
            <a:r>
              <a:rPr lang="zh-CN" altLang="en-US"/>
              <a:t> </a:t>
            </a:r>
            <a:r>
              <a:rPr lang="en-US" altLang="zh-CN"/>
              <a:t>theory</a:t>
            </a:r>
            <a:r>
              <a:rPr lang="zh-CN" altLang="en-US"/>
              <a:t> </a:t>
            </a:r>
            <a:r>
              <a:rPr lang="en-US" altLang="zh-CN"/>
              <a:t>of</a:t>
            </a:r>
            <a:r>
              <a:rPr lang="zh-CN" altLang="en-US"/>
              <a:t> </a:t>
            </a:r>
            <a:r>
              <a:rPr lang="en-US" altLang="zh-CN"/>
              <a:t>rational</a:t>
            </a:r>
            <a:r>
              <a:rPr lang="zh-CN" altLang="en-US"/>
              <a:t> </a:t>
            </a:r>
            <a:r>
              <a:rPr lang="en-US" altLang="zh-CN"/>
              <a:t>choice</a:t>
            </a:r>
            <a:r>
              <a:rPr lang="zh-CN" altLang="en-US"/>
              <a:t> </a:t>
            </a:r>
            <a:r>
              <a:rPr lang="en-US" altLang="zh-CN"/>
              <a:t>under</a:t>
            </a:r>
            <a:r>
              <a:rPr lang="zh-CN" altLang="en-US"/>
              <a:t> </a:t>
            </a:r>
            <a:r>
              <a:rPr lang="en-US" altLang="zh-CN"/>
              <a:t>certainty</a:t>
            </a:r>
            <a:r>
              <a:rPr lang="zh-CN" altLang="en-US"/>
              <a:t> </a:t>
            </a:r>
            <a:r>
              <a:rPr lang="en-US" altLang="zh-CN"/>
              <a:t>is</a:t>
            </a:r>
            <a:r>
              <a:rPr lang="zh-CN" altLang="en-US"/>
              <a:t> </a:t>
            </a:r>
            <a:r>
              <a:rPr lang="en-US" altLang="zh-CN"/>
              <a:t>an</a:t>
            </a:r>
            <a:r>
              <a:rPr lang="zh-CN" altLang="en-US"/>
              <a:t> </a:t>
            </a:r>
            <a:r>
              <a:rPr lang="en-US" altLang="zh-CN" b="1"/>
              <a:t>axiomatic</a:t>
            </a:r>
            <a:r>
              <a:rPr lang="zh-CN" altLang="en-US" b="1"/>
              <a:t> </a:t>
            </a:r>
            <a:r>
              <a:rPr lang="en-US" altLang="zh-CN" b="1"/>
              <a:t>theory</a:t>
            </a:r>
            <a:r>
              <a:rPr lang="en-US" altLang="zh-CN"/>
              <a:t>.</a:t>
            </a:r>
          </a:p>
          <a:p>
            <a:endParaRPr lang="en-US" altLang="zh-CN"/>
          </a:p>
          <a:p>
            <a:r>
              <a:rPr lang="en-US" altLang="zh-CN"/>
              <a:t>Basic</a:t>
            </a:r>
            <a:r>
              <a:rPr lang="zh-CN" altLang="en-US"/>
              <a:t> </a:t>
            </a:r>
            <a:r>
              <a:rPr lang="en-US" altLang="zh-CN"/>
              <a:t>propositions</a:t>
            </a:r>
            <a:r>
              <a:rPr lang="zh-CN" altLang="en-US"/>
              <a:t> </a:t>
            </a:r>
            <a:r>
              <a:rPr lang="en-US" altLang="zh-CN"/>
              <a:t>that</a:t>
            </a:r>
            <a:r>
              <a:rPr lang="zh-CN" altLang="en-US"/>
              <a:t> </a:t>
            </a:r>
            <a:r>
              <a:rPr lang="en-US" altLang="zh-CN" i="1"/>
              <a:t>cannot</a:t>
            </a:r>
            <a:r>
              <a:rPr lang="zh-CN" altLang="en-US" i="1"/>
              <a:t> </a:t>
            </a:r>
            <a:r>
              <a:rPr lang="en-US" altLang="zh-CN" i="1"/>
              <a:t>be</a:t>
            </a:r>
            <a:r>
              <a:rPr lang="zh-CN" altLang="en-US" i="1"/>
              <a:t> </a:t>
            </a:r>
            <a:r>
              <a:rPr lang="en-US" altLang="zh-CN" i="1"/>
              <a:t>proven</a:t>
            </a:r>
            <a:r>
              <a:rPr lang="zh-CN" altLang="en-US" i="1"/>
              <a:t> </a:t>
            </a:r>
            <a:r>
              <a:rPr lang="en-US" altLang="zh-CN" i="1"/>
              <a:t>using</a:t>
            </a:r>
            <a:r>
              <a:rPr lang="zh-CN" altLang="en-US" i="1"/>
              <a:t> </a:t>
            </a:r>
            <a:r>
              <a:rPr lang="en-US" altLang="zh-CN" i="1"/>
              <a:t>the</a:t>
            </a:r>
            <a:r>
              <a:rPr lang="zh-CN" altLang="en-US" i="1"/>
              <a:t> </a:t>
            </a:r>
            <a:r>
              <a:rPr lang="en-US" altLang="zh-CN" i="1"/>
              <a:t>resources</a:t>
            </a:r>
            <a:r>
              <a:rPr lang="zh-CN" altLang="en-US" i="1"/>
              <a:t> </a:t>
            </a:r>
            <a:r>
              <a:rPr lang="en-US" altLang="zh-CN" i="1"/>
              <a:t>offered</a:t>
            </a:r>
            <a:r>
              <a:rPr lang="zh-CN" altLang="en-US" i="1"/>
              <a:t> </a:t>
            </a:r>
            <a:r>
              <a:rPr lang="en-US" altLang="zh-CN" i="1"/>
              <a:t>by</a:t>
            </a:r>
            <a:r>
              <a:rPr lang="zh-CN" altLang="en-US" i="1"/>
              <a:t> </a:t>
            </a:r>
            <a:r>
              <a:rPr lang="en-US" altLang="zh-CN" i="1"/>
              <a:t>theory</a:t>
            </a:r>
            <a:r>
              <a:rPr lang="en-US" altLang="zh-CN"/>
              <a:t>,</a:t>
            </a:r>
            <a:r>
              <a:rPr lang="zh-CN" altLang="en-US"/>
              <a:t> </a:t>
            </a:r>
            <a:r>
              <a:rPr lang="en-US" altLang="zh-CN"/>
              <a:t>and</a:t>
            </a:r>
            <a:r>
              <a:rPr lang="zh-CN" altLang="en-US"/>
              <a:t> </a:t>
            </a:r>
            <a:r>
              <a:rPr lang="en-US" altLang="zh-CN" i="1"/>
              <a:t>which</a:t>
            </a:r>
            <a:r>
              <a:rPr lang="zh-CN" altLang="en-US" i="1"/>
              <a:t> </a:t>
            </a:r>
            <a:r>
              <a:rPr lang="en-US" altLang="zh-CN" i="1"/>
              <a:t>will</a:t>
            </a:r>
            <a:r>
              <a:rPr lang="zh-CN" altLang="en-US" i="1"/>
              <a:t> </a:t>
            </a:r>
            <a:r>
              <a:rPr lang="en-US" altLang="zh-CN" i="1"/>
              <a:t>simply</a:t>
            </a:r>
            <a:r>
              <a:rPr lang="zh-CN" altLang="en-US" i="1"/>
              <a:t> </a:t>
            </a:r>
            <a:r>
              <a:rPr lang="en-US" altLang="zh-CN" i="1"/>
              <a:t>have</a:t>
            </a:r>
            <a:r>
              <a:rPr lang="zh-CN" altLang="en-US" i="1"/>
              <a:t> </a:t>
            </a:r>
            <a:r>
              <a:rPr lang="en-US" altLang="zh-CN" i="1"/>
              <a:t>to</a:t>
            </a:r>
            <a:r>
              <a:rPr lang="zh-CN" altLang="en-US" i="1"/>
              <a:t> </a:t>
            </a:r>
            <a:r>
              <a:rPr lang="en-US" altLang="zh-CN" i="1"/>
              <a:t>be</a:t>
            </a:r>
            <a:r>
              <a:rPr lang="zh-CN" altLang="en-US" i="1"/>
              <a:t> </a:t>
            </a:r>
            <a:r>
              <a:rPr lang="en-US" altLang="zh-CN" i="1"/>
              <a:t>taken</a:t>
            </a:r>
            <a:r>
              <a:rPr lang="zh-CN" altLang="en-US" i="1"/>
              <a:t> </a:t>
            </a:r>
            <a:r>
              <a:rPr lang="en-US" altLang="zh-CN" i="1"/>
              <a:t>for</a:t>
            </a:r>
            <a:r>
              <a:rPr lang="zh-CN" altLang="en-US" i="1"/>
              <a:t> </a:t>
            </a:r>
            <a:r>
              <a:rPr lang="en-US" altLang="zh-CN" i="1"/>
              <a:t>granted</a:t>
            </a:r>
            <a:r>
              <a:rPr lang="en-US" altLang="zh-CN"/>
              <a:t>.</a:t>
            </a:r>
          </a:p>
          <a:p>
            <a:endParaRPr lang="en-US" altLang="zh-CN"/>
          </a:p>
          <a:p>
            <a:r>
              <a:rPr lang="en-GB"/>
              <a:t>The word comes from the Ancient Greek word </a:t>
            </a:r>
            <a:r>
              <a:rPr lang="el-GR" b="1" err="1"/>
              <a:t>ἀξίωμα</a:t>
            </a:r>
            <a:r>
              <a:rPr lang="el-GR"/>
              <a:t> (</a:t>
            </a:r>
            <a:r>
              <a:rPr lang="en-GB" err="1"/>
              <a:t>axíōma</a:t>
            </a:r>
            <a:r>
              <a:rPr lang="en-GB"/>
              <a:t>), meaning </a:t>
            </a:r>
            <a:r>
              <a:rPr lang="en-GB" i="1"/>
              <a:t>'that which is thought worthy or fit'</a:t>
            </a:r>
            <a:r>
              <a:rPr lang="en-GB"/>
              <a:t> or </a:t>
            </a:r>
            <a:r>
              <a:rPr lang="en-GB" i="1"/>
              <a:t>'that which commends itself as evident’</a:t>
            </a:r>
          </a:p>
        </p:txBody>
      </p:sp>
      <p:sp>
        <p:nvSpPr>
          <p:cNvPr id="5" name="TextBox 4">
            <a:extLst>
              <a:ext uri="{FF2B5EF4-FFF2-40B4-BE49-F238E27FC236}">
                <a16:creationId xmlns:a16="http://schemas.microsoft.com/office/drawing/2014/main" id="{D62D9B9F-A3A0-0B96-CD99-E465F9EC53C0}"/>
              </a:ext>
            </a:extLst>
          </p:cNvPr>
          <p:cNvSpPr txBox="1"/>
          <p:nvPr/>
        </p:nvSpPr>
        <p:spPr>
          <a:xfrm>
            <a:off x="5967166" y="4830642"/>
            <a:ext cx="3600153" cy="646331"/>
          </a:xfrm>
          <a:prstGeom prst="rect">
            <a:avLst/>
          </a:prstGeom>
          <a:noFill/>
        </p:spPr>
        <p:txBody>
          <a:bodyPr wrap="none" rtlCol="0">
            <a:spAutoFit/>
          </a:bodyPr>
          <a:lstStyle/>
          <a:p>
            <a:r>
              <a:rPr lang="en-GB"/>
              <a:t>https://</a:t>
            </a:r>
            <a:r>
              <a:rPr lang="en-GB" err="1"/>
              <a:t>en.wikipedia.org</a:t>
            </a:r>
            <a:r>
              <a:rPr lang="en-GB"/>
              <a:t>/wiki/Axiom</a:t>
            </a:r>
            <a:endParaRPr lang="en-CY"/>
          </a:p>
          <a:p>
            <a:endParaRPr lang="en-CY"/>
          </a:p>
        </p:txBody>
      </p:sp>
    </p:spTree>
    <p:extLst>
      <p:ext uri="{BB962C8B-B14F-4D97-AF65-F5344CB8AC3E}">
        <p14:creationId xmlns:p14="http://schemas.microsoft.com/office/powerpoint/2010/main" val="286969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494-08BA-1DAF-835D-E8FE3F3889C9}"/>
              </a:ext>
            </a:extLst>
          </p:cNvPr>
          <p:cNvSpPr>
            <a:spLocks noGrp="1"/>
          </p:cNvSpPr>
          <p:nvPr>
            <p:ph type="title"/>
          </p:nvPr>
        </p:nvSpPr>
        <p:spPr/>
        <p:txBody>
          <a:bodyPr/>
          <a:lstStyle/>
          <a:p>
            <a:r>
              <a:rPr lang="en-CY"/>
              <a:t>Preference Relation</a:t>
            </a:r>
          </a:p>
        </p:txBody>
      </p:sp>
      <p:sp>
        <p:nvSpPr>
          <p:cNvPr id="3" name="Content Placeholder 2">
            <a:extLst>
              <a:ext uri="{FF2B5EF4-FFF2-40B4-BE49-F238E27FC236}">
                <a16:creationId xmlns:a16="http://schemas.microsoft.com/office/drawing/2014/main" id="{9405E865-5860-7724-9030-D2A68281E6DD}"/>
              </a:ext>
            </a:extLst>
          </p:cNvPr>
          <p:cNvSpPr>
            <a:spLocks noGrp="1"/>
          </p:cNvSpPr>
          <p:nvPr>
            <p:ph idx="1"/>
          </p:nvPr>
        </p:nvSpPr>
        <p:spPr/>
        <p:txBody>
          <a:bodyPr/>
          <a:lstStyle/>
          <a:p>
            <a:pPr marL="0" indent="0">
              <a:buNone/>
            </a:pPr>
            <a:r>
              <a:rPr lang="en-CY"/>
              <a:t>Each person has different preferences. For example, considering preferences over </a:t>
            </a:r>
            <a:r>
              <a:rPr lang="en-CY" b="1"/>
              <a:t>A</a:t>
            </a:r>
            <a:r>
              <a:rPr lang="en-CY"/>
              <a:t>pples, </a:t>
            </a:r>
            <a:r>
              <a:rPr lang="en-CY" b="1"/>
              <a:t>B</a:t>
            </a:r>
            <a:r>
              <a:rPr lang="en-CY"/>
              <a:t>ananas, </a:t>
            </a:r>
            <a:r>
              <a:rPr lang="en-CY" b="1"/>
              <a:t>C</a:t>
            </a:r>
            <a:r>
              <a:rPr lang="en-CY"/>
              <a:t>herries and </a:t>
            </a:r>
            <a:r>
              <a:rPr lang="en-CY" b="1"/>
              <a:t>D</a:t>
            </a:r>
            <a:r>
              <a:rPr lang="en-CY"/>
              <a:t>urian:</a:t>
            </a:r>
          </a:p>
          <a:p>
            <a:pPr marL="0" indent="0">
              <a:buNone/>
            </a:pPr>
            <a:endParaRPr lang="en-CY"/>
          </a:p>
        </p:txBody>
      </p:sp>
      <p:pic>
        <p:nvPicPr>
          <p:cNvPr id="1026" name="Picture 2" descr="Durian Fruit - Why it smells so bad and other interesting facts">
            <a:extLst>
              <a:ext uri="{FF2B5EF4-FFF2-40B4-BE49-F238E27FC236}">
                <a16:creationId xmlns:a16="http://schemas.microsoft.com/office/drawing/2014/main" id="{02806F76-35D4-312D-8E0A-A8BABE056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134" y="169893"/>
            <a:ext cx="2574039" cy="17160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extLst>
                  <p:ext uri="{D42A27DB-BD31-4B8C-83A1-F6EECF244321}">
                    <p14:modId xmlns:p14="http://schemas.microsoft.com/office/powerpoint/2010/main" val="1516355570"/>
                  </p:ext>
                </p:extLst>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extLst>
                  <p:ext uri="{D42A27DB-BD31-4B8C-83A1-F6EECF244321}">
                    <p14:modId xmlns:p14="http://schemas.microsoft.com/office/powerpoint/2010/main" val="1516355570"/>
                  </p:ext>
                </p:extLst>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3"/>
                          <a:stretch>
                            <a:fillRect l="-101020" t="-103030" r="-302041" b="-319697"/>
                          </a:stretch>
                        </a:blipFill>
                      </a:tcPr>
                    </a:tc>
                    <a:tc>
                      <a:txBody>
                        <a:bodyPr/>
                        <a:lstStyle/>
                        <a:p>
                          <a:endParaRPr lang="en-US"/>
                        </a:p>
                      </a:txBody>
                      <a:tcPr anchor="ctr">
                        <a:blipFill>
                          <a:blip r:embed="rId3"/>
                          <a:stretch>
                            <a:fillRect l="-201020" t="-103030" r="-202041" b="-319697"/>
                          </a:stretch>
                        </a:blipFill>
                      </a:tcPr>
                    </a:tc>
                    <a:tc>
                      <a:txBody>
                        <a:bodyPr/>
                        <a:lstStyle/>
                        <a:p>
                          <a:endParaRPr lang="en-US"/>
                        </a:p>
                      </a:txBody>
                      <a:tcPr anchor="ctr">
                        <a:blipFill>
                          <a:blip r:embed="rId3"/>
                          <a:stretch>
                            <a:fillRect l="-301020" t="-103030" r="-102041" b="-319697"/>
                          </a:stretch>
                        </a:blipFill>
                      </a:tcPr>
                    </a:tc>
                    <a:tc>
                      <a:txBody>
                        <a:bodyPr/>
                        <a:lstStyle/>
                        <a:p>
                          <a:endParaRPr lang="en-US"/>
                        </a:p>
                      </a:txBody>
                      <a:tcPr anchor="ctr">
                        <a:blipFill>
                          <a:blip r:embed="rId3"/>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3"/>
                          <a:stretch>
                            <a:fillRect l="-101020" t="-200000" r="-302041" b="-214925"/>
                          </a:stretch>
                        </a:blipFill>
                      </a:tcPr>
                    </a:tc>
                    <a:tc>
                      <a:txBody>
                        <a:bodyPr/>
                        <a:lstStyle/>
                        <a:p>
                          <a:endParaRPr lang="en-US"/>
                        </a:p>
                      </a:txBody>
                      <a:tcPr anchor="ctr">
                        <a:blipFill>
                          <a:blip r:embed="rId3"/>
                          <a:stretch>
                            <a:fillRect l="-201020" t="-200000" r="-202041" b="-214925"/>
                          </a:stretch>
                        </a:blipFill>
                      </a:tcPr>
                    </a:tc>
                    <a:tc>
                      <a:txBody>
                        <a:bodyPr/>
                        <a:lstStyle/>
                        <a:p>
                          <a:endParaRPr lang="en-US"/>
                        </a:p>
                      </a:txBody>
                      <a:tcPr anchor="ctr">
                        <a:blipFill>
                          <a:blip r:embed="rId3"/>
                          <a:stretch>
                            <a:fillRect l="-301020" t="-200000" r="-102041" b="-214925"/>
                          </a:stretch>
                        </a:blipFill>
                      </a:tcP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3"/>
                          <a:stretch>
                            <a:fillRect l="-101020" t="-304545" r="-302041" b="-118182"/>
                          </a:stretch>
                        </a:blipFill>
                      </a:tcPr>
                    </a:tc>
                    <a:tc>
                      <a:txBody>
                        <a:bodyPr/>
                        <a:lstStyle/>
                        <a:p>
                          <a:endParaRPr lang="en-US"/>
                        </a:p>
                      </a:txBody>
                      <a:tcPr anchor="ctr">
                        <a:blipFill>
                          <a:blip r:embed="rId3"/>
                          <a:stretch>
                            <a:fillRect l="-201020" t="-304545" r="-202041" b="-118182"/>
                          </a:stretch>
                        </a:blipFill>
                      </a:tcPr>
                    </a:tc>
                    <a:tc>
                      <a:txBody>
                        <a:bodyPr/>
                        <a:lstStyle/>
                        <a:p>
                          <a:endParaRPr lang="en-US"/>
                        </a:p>
                      </a:txBody>
                      <a:tcPr anchor="ctr">
                        <a:blipFill>
                          <a:blip r:embed="rId3"/>
                          <a:stretch>
                            <a:fillRect l="-301020" t="-304545" r="-102041" b="-118182"/>
                          </a:stretch>
                        </a:blipFill>
                      </a:tcP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endParaRPr lang="en-US"/>
                        </a:p>
                      </a:txBody>
                      <a:tcPr anchor="ctr">
                        <a:blipFill>
                          <a:blip r:embed="rId3"/>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extLst>
                  <p:ext uri="{D42A27DB-BD31-4B8C-83A1-F6EECF244321}">
                    <p14:modId xmlns:p14="http://schemas.microsoft.com/office/powerpoint/2010/main" val="1132492891"/>
                  </p:ext>
                </p:extLst>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extLst>
                  <p:ext uri="{D42A27DB-BD31-4B8C-83A1-F6EECF244321}">
                    <p14:modId xmlns:p14="http://schemas.microsoft.com/office/powerpoint/2010/main" val="1132492891"/>
                  </p:ext>
                </p:extLst>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4"/>
                          <a:stretch>
                            <a:fillRect l="-101020" t="-103030" r="-302041" b="-319697"/>
                          </a:stretch>
                        </a:blipFill>
                      </a:tcPr>
                    </a:tc>
                    <a:tc>
                      <a:txBody>
                        <a:bodyPr/>
                        <a:lstStyle/>
                        <a:p>
                          <a:endParaRPr lang="en-US"/>
                        </a:p>
                      </a:txBody>
                      <a:tcPr anchor="ctr">
                        <a:blipFill>
                          <a:blip r:embed="rId4"/>
                          <a:stretch>
                            <a:fillRect l="-201020" t="-103030" r="-202041" b="-319697"/>
                          </a:stretch>
                        </a:blipFill>
                      </a:tcPr>
                    </a:tc>
                    <a:tc>
                      <a:txBody>
                        <a:bodyPr/>
                        <a:lstStyle/>
                        <a:p>
                          <a:endParaRPr lang="en-US"/>
                        </a:p>
                      </a:txBody>
                      <a:tcPr anchor="ctr">
                        <a:blipFill>
                          <a:blip r:embed="rId4"/>
                          <a:stretch>
                            <a:fillRect l="-301020" t="-103030" r="-102041" b="-319697"/>
                          </a:stretch>
                        </a:blipFill>
                      </a:tcPr>
                    </a:tc>
                    <a:tc>
                      <a:txBody>
                        <a:bodyPr/>
                        <a:lstStyle/>
                        <a:p>
                          <a:endParaRPr lang="en-US"/>
                        </a:p>
                      </a:txBody>
                      <a:tcPr anchor="ctr">
                        <a:blipFill>
                          <a:blip r:embed="rId4"/>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4"/>
                          <a:stretch>
                            <a:fillRect l="-101020" t="-200000" r="-302041" b="-214925"/>
                          </a:stretch>
                        </a:blipFill>
                      </a:tcPr>
                    </a:tc>
                    <a:tc>
                      <a:txBody>
                        <a:bodyPr/>
                        <a:lstStyle/>
                        <a:p>
                          <a:endParaRPr lang="en-US"/>
                        </a:p>
                      </a:txBody>
                      <a:tcPr anchor="ctr">
                        <a:blipFill>
                          <a:blip r:embed="rId4"/>
                          <a:stretch>
                            <a:fillRect l="-201020" t="-200000" r="-202041" b="-214925"/>
                          </a:stretch>
                        </a:blipFill>
                      </a:tcPr>
                    </a:tc>
                    <a:tc>
                      <a:txBody>
                        <a:bodyPr/>
                        <a:lstStyle/>
                        <a:p>
                          <a:endParaRPr lang="en-US"/>
                        </a:p>
                      </a:txBody>
                      <a:tcPr anchor="ctr">
                        <a:blipFill>
                          <a:blip r:embed="rId4"/>
                          <a:stretch>
                            <a:fillRect l="-301020" t="-200000" r="-102041" b="-214925"/>
                          </a:stretch>
                        </a:blipFill>
                      </a:tcPr>
                    </a:tc>
                    <a:tc>
                      <a:txBody>
                        <a:bodyPr/>
                        <a:lstStyle/>
                        <a:p>
                          <a:endParaRPr lang="en-US"/>
                        </a:p>
                      </a:txBody>
                      <a:tcPr anchor="ctr">
                        <a:blipFill>
                          <a:blip r:embed="rId4"/>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4"/>
                          <a:stretch>
                            <a:fillRect l="-101020" t="-304545" r="-302041" b="-118182"/>
                          </a:stretch>
                        </a:blipFill>
                      </a:tcPr>
                    </a:tc>
                    <a:tc>
                      <a:txBody>
                        <a:bodyPr/>
                        <a:lstStyle/>
                        <a:p>
                          <a:endParaRPr lang="en-US"/>
                        </a:p>
                      </a:txBody>
                      <a:tcPr anchor="ctr">
                        <a:blipFill>
                          <a:blip r:embed="rId4"/>
                          <a:stretch>
                            <a:fillRect l="-201020" t="-304545" r="-202041" b="-118182"/>
                          </a:stretch>
                        </a:blipFill>
                      </a:tcPr>
                    </a:tc>
                    <a:tc>
                      <a:txBody>
                        <a:bodyPr/>
                        <a:lstStyle/>
                        <a:p>
                          <a:endParaRPr lang="en-US"/>
                        </a:p>
                      </a:txBody>
                      <a:tcPr anchor="ctr">
                        <a:blipFill>
                          <a:blip r:embed="rId4"/>
                          <a:stretch>
                            <a:fillRect l="-301020" t="-304545" r="-102041" b="-118182"/>
                          </a:stretch>
                        </a:blipFill>
                      </a:tcPr>
                    </a:tc>
                    <a:tc>
                      <a:txBody>
                        <a:bodyPr/>
                        <a:lstStyle/>
                        <a:p>
                          <a:endParaRPr lang="en-US"/>
                        </a:p>
                      </a:txBody>
                      <a:tcPr anchor="ctr">
                        <a:blipFill>
                          <a:blip r:embed="rId4"/>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4"/>
                          <a:stretch>
                            <a:fillRect l="-101020" t="-404545" r="-302041" b="-18182"/>
                          </a:stretch>
                        </a:blipFill>
                      </a:tcPr>
                    </a:tc>
                    <a:tc>
                      <a:txBody>
                        <a:bodyPr/>
                        <a:lstStyle/>
                        <a:p>
                          <a:endParaRPr lang="en-US"/>
                        </a:p>
                      </a:txBody>
                      <a:tcPr anchor="ctr">
                        <a:blipFill>
                          <a:blip r:embed="rId4"/>
                          <a:stretch>
                            <a:fillRect l="-201020" t="-404545" r="-202041" b="-18182"/>
                          </a:stretch>
                        </a:blipFill>
                      </a:tcPr>
                    </a:tc>
                    <a:tc>
                      <a:txBody>
                        <a:bodyPr/>
                        <a:lstStyle/>
                        <a:p>
                          <a:endParaRPr lang="en-US"/>
                        </a:p>
                      </a:txBody>
                      <a:tcPr anchor="ctr">
                        <a:blipFill>
                          <a:blip r:embed="rId4"/>
                          <a:stretch>
                            <a:fillRect l="-301020" t="-404545" r="-102041" b="-18182"/>
                          </a:stretch>
                        </a:blipFill>
                      </a:tcPr>
                    </a:tc>
                    <a:tc>
                      <a:txBody>
                        <a:bodyPr/>
                        <a:lstStyle/>
                        <a:p>
                          <a:endParaRPr lang="en-US"/>
                        </a:p>
                      </a:txBody>
                      <a:tcPr anchor="ctr">
                        <a:blipFill>
                          <a:blip r:embed="rId4"/>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extLst>
                  <p:ext uri="{D42A27DB-BD31-4B8C-83A1-F6EECF244321}">
                    <p14:modId xmlns:p14="http://schemas.microsoft.com/office/powerpoint/2010/main" val="1708313427"/>
                  </p:ext>
                </p:extLst>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extLst>
                  <p:ext uri="{D42A27DB-BD31-4B8C-83A1-F6EECF244321}">
                    <p14:modId xmlns:p14="http://schemas.microsoft.com/office/powerpoint/2010/main" val="1708313427"/>
                  </p:ext>
                </p:extLst>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5"/>
                          <a:stretch>
                            <a:fillRect l="-101020" t="-103030" r="-302041" b="-319697"/>
                          </a:stretch>
                        </a:blipFill>
                      </a:tcPr>
                    </a:tc>
                    <a:tc>
                      <a:txBody>
                        <a:bodyPr/>
                        <a:lstStyle/>
                        <a:p>
                          <a:endParaRPr lang="en-US"/>
                        </a:p>
                      </a:txBody>
                      <a:tcPr anchor="ctr">
                        <a:blipFill>
                          <a:blip r:embed="rId5"/>
                          <a:stretch>
                            <a:fillRect l="-201020" t="-103030" r="-202041" b="-319697"/>
                          </a:stretch>
                        </a:blipFill>
                      </a:tcPr>
                    </a:tc>
                    <a:tc>
                      <a:txBody>
                        <a:bodyPr/>
                        <a:lstStyle/>
                        <a:p>
                          <a:endParaRPr lang="en-US"/>
                        </a:p>
                      </a:txBody>
                      <a:tcPr anchor="ctr">
                        <a:blipFill>
                          <a:blip r:embed="rId5"/>
                          <a:stretch>
                            <a:fillRect l="-301020" t="-103030" r="-102041" b="-319697"/>
                          </a:stretch>
                        </a:blipFill>
                      </a:tcPr>
                    </a:tc>
                    <a:tc>
                      <a:txBody>
                        <a:bodyPr/>
                        <a:lstStyle/>
                        <a:p>
                          <a:endParaRPr lang="en-US"/>
                        </a:p>
                      </a:txBody>
                      <a:tcPr anchor="ctr">
                        <a:blipFill>
                          <a:blip r:embed="rId5"/>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5"/>
                          <a:stretch>
                            <a:fillRect l="-101020" t="-200000" r="-302041" b="-214925"/>
                          </a:stretch>
                        </a:blipFill>
                      </a:tcPr>
                    </a:tc>
                    <a:tc>
                      <a:txBody>
                        <a:bodyPr/>
                        <a:lstStyle/>
                        <a:p>
                          <a:endParaRPr lang="en-US"/>
                        </a:p>
                      </a:txBody>
                      <a:tcPr anchor="ctr">
                        <a:blipFill>
                          <a:blip r:embed="rId5"/>
                          <a:stretch>
                            <a:fillRect l="-201020" t="-200000" r="-202041" b="-214925"/>
                          </a:stretch>
                        </a:blipFill>
                      </a:tcPr>
                    </a:tc>
                    <a:tc>
                      <a:txBody>
                        <a:bodyPr/>
                        <a:lstStyle/>
                        <a:p>
                          <a:endParaRPr lang="en-US"/>
                        </a:p>
                      </a:txBody>
                      <a:tcPr anchor="ctr">
                        <a:blipFill>
                          <a:blip r:embed="rId5"/>
                          <a:stretch>
                            <a:fillRect l="-301020" t="-200000" r="-102041" b="-214925"/>
                          </a:stretch>
                        </a:blipFill>
                      </a:tcPr>
                    </a:tc>
                    <a:tc>
                      <a:txBody>
                        <a:bodyPr/>
                        <a:lstStyle/>
                        <a:p>
                          <a:endParaRPr lang="en-US"/>
                        </a:p>
                      </a:txBody>
                      <a:tcPr anchor="ctr">
                        <a:blipFill>
                          <a:blip r:embed="rId5"/>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5"/>
                          <a:stretch>
                            <a:fillRect l="-101020" t="-304545" r="-302041" b="-118182"/>
                          </a:stretch>
                        </a:blipFill>
                      </a:tcPr>
                    </a:tc>
                    <a:tc>
                      <a:txBody>
                        <a:bodyPr/>
                        <a:lstStyle/>
                        <a:p>
                          <a:endParaRPr lang="en-US"/>
                        </a:p>
                      </a:txBody>
                      <a:tcPr anchor="ctr">
                        <a:blipFill>
                          <a:blip r:embed="rId5"/>
                          <a:stretch>
                            <a:fillRect l="-201020" t="-304545" r="-202041" b="-118182"/>
                          </a:stretch>
                        </a:blipFill>
                      </a:tcPr>
                    </a:tc>
                    <a:tc>
                      <a:txBody>
                        <a:bodyPr/>
                        <a:lstStyle/>
                        <a:p>
                          <a:endParaRPr lang="en-US"/>
                        </a:p>
                      </a:txBody>
                      <a:tcPr anchor="ctr">
                        <a:blipFill>
                          <a:blip r:embed="rId5"/>
                          <a:stretch>
                            <a:fillRect l="-301020" t="-304545" r="-102041" b="-118182"/>
                          </a:stretch>
                        </a:blipFill>
                      </a:tcPr>
                    </a:tc>
                    <a:tc>
                      <a:txBody>
                        <a:bodyPr/>
                        <a:lstStyle/>
                        <a:p>
                          <a:endParaRPr lang="en-US"/>
                        </a:p>
                      </a:txBody>
                      <a:tcPr anchor="ctr">
                        <a:blipFill>
                          <a:blip r:embed="rId5"/>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5"/>
                          <a:stretch>
                            <a:fillRect l="-101020" t="-404545" r="-302041" b="-18182"/>
                          </a:stretch>
                        </a:blipFill>
                      </a:tcPr>
                    </a:tc>
                    <a:tc>
                      <a:txBody>
                        <a:bodyPr/>
                        <a:lstStyle/>
                        <a:p>
                          <a:endParaRPr lang="en-US"/>
                        </a:p>
                      </a:txBody>
                      <a:tcPr anchor="ctr">
                        <a:blipFill>
                          <a:blip r:embed="rId5"/>
                          <a:stretch>
                            <a:fillRect l="-201020" t="-404545" r="-202041" b="-18182"/>
                          </a:stretch>
                        </a:blipFill>
                      </a:tcPr>
                    </a:tc>
                    <a:tc>
                      <a:txBody>
                        <a:bodyPr/>
                        <a:lstStyle/>
                        <a:p>
                          <a:endParaRPr lang="en-US"/>
                        </a:p>
                      </a:txBody>
                      <a:tcPr anchor="ctr">
                        <a:blipFill>
                          <a:blip r:embed="rId5"/>
                          <a:stretch>
                            <a:fillRect l="-301020" t="-404545" r="-102041" b="-18182"/>
                          </a:stretch>
                        </a:blipFill>
                      </a:tcPr>
                    </a:tc>
                    <a:tc>
                      <a:txBody>
                        <a:bodyPr/>
                        <a:lstStyle/>
                        <a:p>
                          <a:endParaRPr lang="en-US"/>
                        </a:p>
                      </a:txBody>
                      <a:tcPr anchor="ctr">
                        <a:blipFill>
                          <a:blip r:embed="rId5"/>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p:spTree>
    <p:extLst>
      <p:ext uri="{BB962C8B-B14F-4D97-AF65-F5344CB8AC3E}">
        <p14:creationId xmlns:p14="http://schemas.microsoft.com/office/powerpoint/2010/main" val="235509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7C01-36B7-993B-BD3B-8EB33712567A}"/>
              </a:ext>
            </a:extLst>
          </p:cNvPr>
          <p:cNvSpPr>
            <a:spLocks noGrp="1"/>
          </p:cNvSpPr>
          <p:nvPr>
            <p:ph type="title"/>
          </p:nvPr>
        </p:nvSpPr>
        <p:spPr/>
        <p:txBody>
          <a:bodyPr/>
          <a:lstStyle/>
          <a:p>
            <a:r>
              <a:rPr lang="en-CY"/>
              <a:t>Transitivity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140497-1235-7080-D1BA-FACD3D0F15C2}"/>
                  </a:ext>
                </a:extLst>
              </p:cNvPr>
              <p:cNvSpPr>
                <a:spLocks noGrp="1"/>
              </p:cNvSpPr>
              <p:nvPr>
                <p:ph idx="1"/>
              </p:nvPr>
            </p:nvSpPr>
            <p:spPr/>
            <p:txBody>
              <a:bodyPr/>
              <a:lstStyle/>
              <a:p>
                <a:pPr marL="0" indent="0">
                  <a:buNone/>
                </a:pPr>
                <a:r>
                  <a:rPr lang="en-CY"/>
                  <a:t>A preference relation </a:t>
                </a:r>
                <a14:m>
                  <m:oMath xmlns:m="http://schemas.openxmlformats.org/officeDocument/2006/math">
                    <m:r>
                      <a:rPr lang="en-CY" i="1">
                        <a:latin typeface="Cambria Math" panose="02040503050406030204" pitchFamily="18" charset="0"/>
                        <a:ea typeface="Cambria Math" panose="02040503050406030204" pitchFamily="18" charset="0"/>
                      </a:rPr>
                      <m:t>≽</m:t>
                    </m:r>
                  </m:oMath>
                </a14:m>
                <a:r>
                  <a:rPr lang="en-CY"/>
                  <a:t> is transitive if</a:t>
                </a:r>
              </a:p>
              <a:p>
                <a:pPr marL="0" indent="0" algn="ctr">
                  <a:buNone/>
                </a:pPr>
                <a:r>
                  <a:rPr lang="en-CY"/>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x</m:t>
                    </m:r>
                    <m:r>
                      <a:rPr lang="en-CY"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r>
                  <a:rPr lang="en-CY"/>
                  <a:t> </a:t>
                </a:r>
              </a:p>
              <a:p>
                <a:pPr marL="0" indent="0">
                  <a:buNone/>
                </a:pPr>
                <a:r>
                  <a:rPr lang="en-GB"/>
                  <a:t>and</a:t>
                </a:r>
                <a:endParaRPr lang="en-CY"/>
              </a:p>
              <a:p>
                <a:pPr marL="0" indent="0" algn="ctr">
                  <a:buNone/>
                </a:pPr>
                <a:r>
                  <a:rPr lang="en-CY"/>
                  <a:t> </a:t>
                </a:r>
                <a14:m>
                  <m:oMath xmlns:m="http://schemas.openxmlformats.org/officeDocument/2006/math">
                    <m:r>
                      <a:rPr lang="en-US" b="0" i="1" smtClean="0">
                        <a:latin typeface="Cambria Math" panose="02040503050406030204" pitchFamily="18" charset="0"/>
                        <a:ea typeface="Cambria Math" panose="02040503050406030204" pitchFamily="18" charset="0"/>
                      </a:rPr>
                      <m:t>𝑦</m:t>
                    </m:r>
                    <m:r>
                      <a:rPr lang="en-CY"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oMath>
                </a14:m>
                <a:r>
                  <a:rPr lang="en-CY"/>
                  <a:t>,</a:t>
                </a:r>
              </a:p>
              <a:p>
                <a:pPr marL="0" indent="0">
                  <a:buNone/>
                </a:pPr>
                <a:r>
                  <a:rPr lang="en-GB"/>
                  <a:t>then</a:t>
                </a:r>
                <a:endParaRPr lang="en-CY"/>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x</m:t>
                      </m:r>
                      <m:r>
                        <a:rPr lang="en-CY"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oMath>
                  </m:oMathPara>
                </a14:m>
                <a:endParaRPr lang="en-US" b="0">
                  <a:ea typeface="Cambria Math" panose="02040503050406030204" pitchFamily="18" charset="0"/>
                </a:endParaRPr>
              </a:p>
              <a:p>
                <a:pPr marL="0" indent="0">
                  <a:buNone/>
                </a:pPr>
                <a:r>
                  <a:rPr lang="en-CY"/>
                  <a:t>(</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for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all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x</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r>
                  <a:rPr lang="en-CY"/>
                  <a:t> </a:t>
                </a:r>
              </a:p>
            </p:txBody>
          </p:sp>
        </mc:Choice>
        <mc:Fallback>
          <p:sp>
            <p:nvSpPr>
              <p:cNvPr id="3" name="Content Placeholder 2">
                <a:extLst>
                  <a:ext uri="{FF2B5EF4-FFF2-40B4-BE49-F238E27FC236}">
                    <a16:creationId xmlns:a16="http://schemas.microsoft.com/office/drawing/2014/main" id="{29140497-1235-7080-D1BA-FACD3D0F15C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52085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494-08BA-1DAF-835D-E8FE3F3889C9}"/>
              </a:ext>
            </a:extLst>
          </p:cNvPr>
          <p:cNvSpPr>
            <a:spLocks noGrp="1"/>
          </p:cNvSpPr>
          <p:nvPr>
            <p:ph type="title"/>
          </p:nvPr>
        </p:nvSpPr>
        <p:spPr/>
        <p:txBody>
          <a:bodyPr/>
          <a:lstStyle/>
          <a:p>
            <a:r>
              <a:rPr lang="en-CY"/>
              <a:t>Transitivity</a:t>
            </a:r>
          </a:p>
        </p:txBody>
      </p:sp>
      <p:sp>
        <p:nvSpPr>
          <p:cNvPr id="3" name="Content Placeholder 2">
            <a:extLst>
              <a:ext uri="{FF2B5EF4-FFF2-40B4-BE49-F238E27FC236}">
                <a16:creationId xmlns:a16="http://schemas.microsoft.com/office/drawing/2014/main" id="{9405E865-5860-7724-9030-D2A68281E6DD}"/>
              </a:ext>
            </a:extLst>
          </p:cNvPr>
          <p:cNvSpPr>
            <a:spLocks noGrp="1"/>
          </p:cNvSpPr>
          <p:nvPr>
            <p:ph idx="1"/>
          </p:nvPr>
        </p:nvSpPr>
        <p:spPr/>
        <p:txBody>
          <a:bodyPr/>
          <a:lstStyle/>
          <a:p>
            <a:pPr marL="0" indent="0">
              <a:buNone/>
            </a:pPr>
            <a:endParaRPr lang="en-CY"/>
          </a:p>
        </p:txBody>
      </p:sp>
      <p:pic>
        <p:nvPicPr>
          <p:cNvPr id="1026" name="Picture 2" descr="Durian Fruit - Why it smells so bad and other interesting facts">
            <a:extLst>
              <a:ext uri="{FF2B5EF4-FFF2-40B4-BE49-F238E27FC236}">
                <a16:creationId xmlns:a16="http://schemas.microsoft.com/office/drawing/2014/main" id="{02806F76-35D4-312D-8E0A-A8BABE056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134" y="169893"/>
            <a:ext cx="2574039" cy="17160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3"/>
                          <a:stretch>
                            <a:fillRect l="-101020" t="-103030" r="-302041" b="-319697"/>
                          </a:stretch>
                        </a:blipFill>
                      </a:tcPr>
                    </a:tc>
                    <a:tc>
                      <a:txBody>
                        <a:bodyPr/>
                        <a:lstStyle/>
                        <a:p>
                          <a:endParaRPr lang="en-US"/>
                        </a:p>
                      </a:txBody>
                      <a:tcPr anchor="ctr">
                        <a:blipFill>
                          <a:blip r:embed="rId3"/>
                          <a:stretch>
                            <a:fillRect l="-201020" t="-103030" r="-202041" b="-319697"/>
                          </a:stretch>
                        </a:blipFill>
                      </a:tcPr>
                    </a:tc>
                    <a:tc>
                      <a:txBody>
                        <a:bodyPr/>
                        <a:lstStyle/>
                        <a:p>
                          <a:endParaRPr lang="en-US"/>
                        </a:p>
                      </a:txBody>
                      <a:tcPr anchor="ctr">
                        <a:blipFill>
                          <a:blip r:embed="rId3"/>
                          <a:stretch>
                            <a:fillRect l="-301020" t="-103030" r="-102041" b="-319697"/>
                          </a:stretch>
                        </a:blipFill>
                      </a:tcPr>
                    </a:tc>
                    <a:tc>
                      <a:txBody>
                        <a:bodyPr/>
                        <a:lstStyle/>
                        <a:p>
                          <a:endParaRPr lang="en-US"/>
                        </a:p>
                      </a:txBody>
                      <a:tcPr anchor="ctr">
                        <a:blipFill>
                          <a:blip r:embed="rId3"/>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3"/>
                          <a:stretch>
                            <a:fillRect l="-101020" t="-200000" r="-302041" b="-214925"/>
                          </a:stretch>
                        </a:blipFill>
                      </a:tcPr>
                    </a:tc>
                    <a:tc>
                      <a:txBody>
                        <a:bodyPr/>
                        <a:lstStyle/>
                        <a:p>
                          <a:endParaRPr lang="en-US"/>
                        </a:p>
                      </a:txBody>
                      <a:tcPr anchor="ctr">
                        <a:blipFill>
                          <a:blip r:embed="rId3"/>
                          <a:stretch>
                            <a:fillRect l="-201020" t="-200000" r="-202041" b="-214925"/>
                          </a:stretch>
                        </a:blipFill>
                      </a:tcPr>
                    </a:tc>
                    <a:tc>
                      <a:txBody>
                        <a:bodyPr/>
                        <a:lstStyle/>
                        <a:p>
                          <a:endParaRPr lang="en-US"/>
                        </a:p>
                      </a:txBody>
                      <a:tcPr anchor="ctr">
                        <a:blipFill>
                          <a:blip r:embed="rId3"/>
                          <a:stretch>
                            <a:fillRect l="-301020" t="-200000" r="-102041" b="-214925"/>
                          </a:stretch>
                        </a:blipFill>
                      </a:tcP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3"/>
                          <a:stretch>
                            <a:fillRect l="-101020" t="-304545" r="-302041" b="-118182"/>
                          </a:stretch>
                        </a:blipFill>
                      </a:tcPr>
                    </a:tc>
                    <a:tc>
                      <a:txBody>
                        <a:bodyPr/>
                        <a:lstStyle/>
                        <a:p>
                          <a:endParaRPr lang="en-US"/>
                        </a:p>
                      </a:txBody>
                      <a:tcPr anchor="ctr">
                        <a:blipFill>
                          <a:blip r:embed="rId3"/>
                          <a:stretch>
                            <a:fillRect l="-201020" t="-304545" r="-202041" b="-118182"/>
                          </a:stretch>
                        </a:blipFill>
                      </a:tcPr>
                    </a:tc>
                    <a:tc>
                      <a:txBody>
                        <a:bodyPr/>
                        <a:lstStyle/>
                        <a:p>
                          <a:endParaRPr lang="en-US"/>
                        </a:p>
                      </a:txBody>
                      <a:tcPr anchor="ctr">
                        <a:blipFill>
                          <a:blip r:embed="rId3"/>
                          <a:stretch>
                            <a:fillRect l="-301020" t="-304545" r="-102041" b="-118182"/>
                          </a:stretch>
                        </a:blipFill>
                      </a:tcP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endParaRPr lang="en-US"/>
                        </a:p>
                      </a:txBody>
                      <a:tcPr anchor="ctr">
                        <a:blipFill>
                          <a:blip r:embed="rId3"/>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4"/>
                          <a:stretch>
                            <a:fillRect l="-101020" t="-103030" r="-302041" b="-319697"/>
                          </a:stretch>
                        </a:blipFill>
                      </a:tcPr>
                    </a:tc>
                    <a:tc>
                      <a:txBody>
                        <a:bodyPr/>
                        <a:lstStyle/>
                        <a:p>
                          <a:endParaRPr lang="en-US"/>
                        </a:p>
                      </a:txBody>
                      <a:tcPr anchor="ctr">
                        <a:blipFill>
                          <a:blip r:embed="rId4"/>
                          <a:stretch>
                            <a:fillRect l="-201020" t="-103030" r="-202041" b="-319697"/>
                          </a:stretch>
                        </a:blipFill>
                      </a:tcPr>
                    </a:tc>
                    <a:tc>
                      <a:txBody>
                        <a:bodyPr/>
                        <a:lstStyle/>
                        <a:p>
                          <a:endParaRPr lang="en-US"/>
                        </a:p>
                      </a:txBody>
                      <a:tcPr anchor="ctr">
                        <a:blipFill>
                          <a:blip r:embed="rId4"/>
                          <a:stretch>
                            <a:fillRect l="-301020" t="-103030" r="-102041" b="-319697"/>
                          </a:stretch>
                        </a:blipFill>
                      </a:tcPr>
                    </a:tc>
                    <a:tc>
                      <a:txBody>
                        <a:bodyPr/>
                        <a:lstStyle/>
                        <a:p>
                          <a:endParaRPr lang="en-US"/>
                        </a:p>
                      </a:txBody>
                      <a:tcPr anchor="ctr">
                        <a:blipFill>
                          <a:blip r:embed="rId4"/>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4"/>
                          <a:stretch>
                            <a:fillRect l="-101020" t="-200000" r="-302041" b="-214925"/>
                          </a:stretch>
                        </a:blipFill>
                      </a:tcPr>
                    </a:tc>
                    <a:tc>
                      <a:txBody>
                        <a:bodyPr/>
                        <a:lstStyle/>
                        <a:p>
                          <a:endParaRPr lang="en-US"/>
                        </a:p>
                      </a:txBody>
                      <a:tcPr anchor="ctr">
                        <a:blipFill>
                          <a:blip r:embed="rId4"/>
                          <a:stretch>
                            <a:fillRect l="-201020" t="-200000" r="-202041" b="-214925"/>
                          </a:stretch>
                        </a:blipFill>
                      </a:tcPr>
                    </a:tc>
                    <a:tc>
                      <a:txBody>
                        <a:bodyPr/>
                        <a:lstStyle/>
                        <a:p>
                          <a:endParaRPr lang="en-US"/>
                        </a:p>
                      </a:txBody>
                      <a:tcPr anchor="ctr">
                        <a:blipFill>
                          <a:blip r:embed="rId4"/>
                          <a:stretch>
                            <a:fillRect l="-301020" t="-200000" r="-102041" b="-214925"/>
                          </a:stretch>
                        </a:blipFill>
                      </a:tcPr>
                    </a:tc>
                    <a:tc>
                      <a:txBody>
                        <a:bodyPr/>
                        <a:lstStyle/>
                        <a:p>
                          <a:endParaRPr lang="en-US"/>
                        </a:p>
                      </a:txBody>
                      <a:tcPr anchor="ctr">
                        <a:blipFill>
                          <a:blip r:embed="rId4"/>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4"/>
                          <a:stretch>
                            <a:fillRect l="-101020" t="-304545" r="-302041" b="-118182"/>
                          </a:stretch>
                        </a:blipFill>
                      </a:tcPr>
                    </a:tc>
                    <a:tc>
                      <a:txBody>
                        <a:bodyPr/>
                        <a:lstStyle/>
                        <a:p>
                          <a:endParaRPr lang="en-US"/>
                        </a:p>
                      </a:txBody>
                      <a:tcPr anchor="ctr">
                        <a:blipFill>
                          <a:blip r:embed="rId4"/>
                          <a:stretch>
                            <a:fillRect l="-201020" t="-304545" r="-202041" b="-118182"/>
                          </a:stretch>
                        </a:blipFill>
                      </a:tcPr>
                    </a:tc>
                    <a:tc>
                      <a:txBody>
                        <a:bodyPr/>
                        <a:lstStyle/>
                        <a:p>
                          <a:endParaRPr lang="en-US"/>
                        </a:p>
                      </a:txBody>
                      <a:tcPr anchor="ctr">
                        <a:blipFill>
                          <a:blip r:embed="rId4"/>
                          <a:stretch>
                            <a:fillRect l="-301020" t="-304545" r="-102041" b="-118182"/>
                          </a:stretch>
                        </a:blipFill>
                      </a:tcPr>
                    </a:tc>
                    <a:tc>
                      <a:txBody>
                        <a:bodyPr/>
                        <a:lstStyle/>
                        <a:p>
                          <a:endParaRPr lang="en-US"/>
                        </a:p>
                      </a:txBody>
                      <a:tcPr anchor="ctr">
                        <a:blipFill>
                          <a:blip r:embed="rId4"/>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4"/>
                          <a:stretch>
                            <a:fillRect l="-101020" t="-404545" r="-302041" b="-18182"/>
                          </a:stretch>
                        </a:blipFill>
                      </a:tcPr>
                    </a:tc>
                    <a:tc>
                      <a:txBody>
                        <a:bodyPr/>
                        <a:lstStyle/>
                        <a:p>
                          <a:endParaRPr lang="en-US"/>
                        </a:p>
                      </a:txBody>
                      <a:tcPr anchor="ctr">
                        <a:blipFill>
                          <a:blip r:embed="rId4"/>
                          <a:stretch>
                            <a:fillRect l="-201020" t="-404545" r="-202041" b="-18182"/>
                          </a:stretch>
                        </a:blipFill>
                      </a:tcPr>
                    </a:tc>
                    <a:tc>
                      <a:txBody>
                        <a:bodyPr/>
                        <a:lstStyle/>
                        <a:p>
                          <a:endParaRPr lang="en-US"/>
                        </a:p>
                      </a:txBody>
                      <a:tcPr anchor="ctr">
                        <a:blipFill>
                          <a:blip r:embed="rId4"/>
                          <a:stretch>
                            <a:fillRect l="-301020" t="-404545" r="-102041" b="-18182"/>
                          </a:stretch>
                        </a:blipFill>
                      </a:tcPr>
                    </a:tc>
                    <a:tc>
                      <a:txBody>
                        <a:bodyPr/>
                        <a:lstStyle/>
                        <a:p>
                          <a:endParaRPr lang="en-US"/>
                        </a:p>
                      </a:txBody>
                      <a:tcPr anchor="ctr">
                        <a:blipFill>
                          <a:blip r:embed="rId4"/>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5"/>
                          <a:stretch>
                            <a:fillRect l="-101020" t="-103030" r="-302041" b="-319697"/>
                          </a:stretch>
                        </a:blipFill>
                      </a:tcPr>
                    </a:tc>
                    <a:tc>
                      <a:txBody>
                        <a:bodyPr/>
                        <a:lstStyle/>
                        <a:p>
                          <a:endParaRPr lang="en-US"/>
                        </a:p>
                      </a:txBody>
                      <a:tcPr anchor="ctr">
                        <a:blipFill>
                          <a:blip r:embed="rId5"/>
                          <a:stretch>
                            <a:fillRect l="-201020" t="-103030" r="-202041" b="-319697"/>
                          </a:stretch>
                        </a:blipFill>
                      </a:tcPr>
                    </a:tc>
                    <a:tc>
                      <a:txBody>
                        <a:bodyPr/>
                        <a:lstStyle/>
                        <a:p>
                          <a:endParaRPr lang="en-US"/>
                        </a:p>
                      </a:txBody>
                      <a:tcPr anchor="ctr">
                        <a:blipFill>
                          <a:blip r:embed="rId5"/>
                          <a:stretch>
                            <a:fillRect l="-301020" t="-103030" r="-102041" b="-319697"/>
                          </a:stretch>
                        </a:blipFill>
                      </a:tcPr>
                    </a:tc>
                    <a:tc>
                      <a:txBody>
                        <a:bodyPr/>
                        <a:lstStyle/>
                        <a:p>
                          <a:endParaRPr lang="en-US"/>
                        </a:p>
                      </a:txBody>
                      <a:tcPr anchor="ctr">
                        <a:blipFill>
                          <a:blip r:embed="rId5"/>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5"/>
                          <a:stretch>
                            <a:fillRect l="-101020" t="-200000" r="-302041" b="-214925"/>
                          </a:stretch>
                        </a:blipFill>
                      </a:tcPr>
                    </a:tc>
                    <a:tc>
                      <a:txBody>
                        <a:bodyPr/>
                        <a:lstStyle/>
                        <a:p>
                          <a:endParaRPr lang="en-US"/>
                        </a:p>
                      </a:txBody>
                      <a:tcPr anchor="ctr">
                        <a:blipFill>
                          <a:blip r:embed="rId5"/>
                          <a:stretch>
                            <a:fillRect l="-201020" t="-200000" r="-202041" b="-214925"/>
                          </a:stretch>
                        </a:blipFill>
                      </a:tcPr>
                    </a:tc>
                    <a:tc>
                      <a:txBody>
                        <a:bodyPr/>
                        <a:lstStyle/>
                        <a:p>
                          <a:endParaRPr lang="en-US"/>
                        </a:p>
                      </a:txBody>
                      <a:tcPr anchor="ctr">
                        <a:blipFill>
                          <a:blip r:embed="rId5"/>
                          <a:stretch>
                            <a:fillRect l="-301020" t="-200000" r="-102041" b="-214925"/>
                          </a:stretch>
                        </a:blipFill>
                      </a:tcPr>
                    </a:tc>
                    <a:tc>
                      <a:txBody>
                        <a:bodyPr/>
                        <a:lstStyle/>
                        <a:p>
                          <a:endParaRPr lang="en-US"/>
                        </a:p>
                      </a:txBody>
                      <a:tcPr anchor="ctr">
                        <a:blipFill>
                          <a:blip r:embed="rId5"/>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5"/>
                          <a:stretch>
                            <a:fillRect l="-101020" t="-304545" r="-302041" b="-118182"/>
                          </a:stretch>
                        </a:blipFill>
                      </a:tcPr>
                    </a:tc>
                    <a:tc>
                      <a:txBody>
                        <a:bodyPr/>
                        <a:lstStyle/>
                        <a:p>
                          <a:endParaRPr lang="en-US"/>
                        </a:p>
                      </a:txBody>
                      <a:tcPr anchor="ctr">
                        <a:blipFill>
                          <a:blip r:embed="rId5"/>
                          <a:stretch>
                            <a:fillRect l="-201020" t="-304545" r="-202041" b="-118182"/>
                          </a:stretch>
                        </a:blipFill>
                      </a:tcPr>
                    </a:tc>
                    <a:tc>
                      <a:txBody>
                        <a:bodyPr/>
                        <a:lstStyle/>
                        <a:p>
                          <a:endParaRPr lang="en-US"/>
                        </a:p>
                      </a:txBody>
                      <a:tcPr anchor="ctr">
                        <a:blipFill>
                          <a:blip r:embed="rId5"/>
                          <a:stretch>
                            <a:fillRect l="-301020" t="-304545" r="-102041" b="-118182"/>
                          </a:stretch>
                        </a:blipFill>
                      </a:tcPr>
                    </a:tc>
                    <a:tc>
                      <a:txBody>
                        <a:bodyPr/>
                        <a:lstStyle/>
                        <a:p>
                          <a:endParaRPr lang="en-US"/>
                        </a:p>
                      </a:txBody>
                      <a:tcPr anchor="ctr">
                        <a:blipFill>
                          <a:blip r:embed="rId5"/>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5"/>
                          <a:stretch>
                            <a:fillRect l="-101020" t="-404545" r="-302041" b="-18182"/>
                          </a:stretch>
                        </a:blipFill>
                      </a:tcPr>
                    </a:tc>
                    <a:tc>
                      <a:txBody>
                        <a:bodyPr/>
                        <a:lstStyle/>
                        <a:p>
                          <a:endParaRPr lang="en-US"/>
                        </a:p>
                      </a:txBody>
                      <a:tcPr anchor="ctr">
                        <a:blipFill>
                          <a:blip r:embed="rId5"/>
                          <a:stretch>
                            <a:fillRect l="-201020" t="-404545" r="-202041" b="-18182"/>
                          </a:stretch>
                        </a:blipFill>
                      </a:tcPr>
                    </a:tc>
                    <a:tc>
                      <a:txBody>
                        <a:bodyPr/>
                        <a:lstStyle/>
                        <a:p>
                          <a:endParaRPr lang="en-US"/>
                        </a:p>
                      </a:txBody>
                      <a:tcPr anchor="ctr">
                        <a:blipFill>
                          <a:blip r:embed="rId5"/>
                          <a:stretch>
                            <a:fillRect l="-301020" t="-404545" r="-102041" b="-18182"/>
                          </a:stretch>
                        </a:blipFill>
                      </a:tcPr>
                    </a:tc>
                    <a:tc>
                      <a:txBody>
                        <a:bodyPr/>
                        <a:lstStyle/>
                        <a:p>
                          <a:endParaRPr lang="en-US"/>
                        </a:p>
                      </a:txBody>
                      <a:tcPr anchor="ctr">
                        <a:blipFill>
                          <a:blip r:embed="rId5"/>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p:spTree>
    <p:extLst>
      <p:ext uri="{BB962C8B-B14F-4D97-AF65-F5344CB8AC3E}">
        <p14:creationId xmlns:p14="http://schemas.microsoft.com/office/powerpoint/2010/main" val="84588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494-08BA-1DAF-835D-E8FE3F3889C9}"/>
              </a:ext>
            </a:extLst>
          </p:cNvPr>
          <p:cNvSpPr>
            <a:spLocks noGrp="1"/>
          </p:cNvSpPr>
          <p:nvPr>
            <p:ph type="title"/>
          </p:nvPr>
        </p:nvSpPr>
        <p:spPr/>
        <p:txBody>
          <a:bodyPr/>
          <a:lstStyle/>
          <a:p>
            <a:r>
              <a:rPr lang="en-CY"/>
              <a:t>Transitivity</a:t>
            </a:r>
          </a:p>
        </p:txBody>
      </p:sp>
      <p:sp>
        <p:nvSpPr>
          <p:cNvPr id="3" name="Content Placeholder 2">
            <a:extLst>
              <a:ext uri="{FF2B5EF4-FFF2-40B4-BE49-F238E27FC236}">
                <a16:creationId xmlns:a16="http://schemas.microsoft.com/office/drawing/2014/main" id="{9405E865-5860-7724-9030-D2A68281E6DD}"/>
              </a:ext>
            </a:extLst>
          </p:cNvPr>
          <p:cNvSpPr>
            <a:spLocks noGrp="1"/>
          </p:cNvSpPr>
          <p:nvPr>
            <p:ph idx="1"/>
          </p:nvPr>
        </p:nvSpPr>
        <p:spPr/>
        <p:txBody>
          <a:bodyPr/>
          <a:lstStyle/>
          <a:p>
            <a:pPr marL="0" indent="0">
              <a:buNone/>
            </a:pPr>
            <a:endParaRPr lang="en-CY"/>
          </a:p>
        </p:txBody>
      </p:sp>
      <p:pic>
        <p:nvPicPr>
          <p:cNvPr id="1026" name="Picture 2" descr="Durian Fruit - Why it smells so bad and other interesting facts">
            <a:extLst>
              <a:ext uri="{FF2B5EF4-FFF2-40B4-BE49-F238E27FC236}">
                <a16:creationId xmlns:a16="http://schemas.microsoft.com/office/drawing/2014/main" id="{02806F76-35D4-312D-8E0A-A8BABE056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134" y="169893"/>
            <a:ext cx="2574039" cy="17160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3"/>
                          <a:stretch>
                            <a:fillRect l="-101020" t="-103030" r="-302041" b="-319697"/>
                          </a:stretch>
                        </a:blipFill>
                      </a:tcPr>
                    </a:tc>
                    <a:tc>
                      <a:txBody>
                        <a:bodyPr/>
                        <a:lstStyle/>
                        <a:p>
                          <a:endParaRPr lang="en-US"/>
                        </a:p>
                      </a:txBody>
                      <a:tcPr anchor="ctr">
                        <a:blipFill>
                          <a:blip r:embed="rId3"/>
                          <a:stretch>
                            <a:fillRect l="-201020" t="-103030" r="-202041" b="-319697"/>
                          </a:stretch>
                        </a:blipFill>
                      </a:tcPr>
                    </a:tc>
                    <a:tc>
                      <a:txBody>
                        <a:bodyPr/>
                        <a:lstStyle/>
                        <a:p>
                          <a:endParaRPr lang="en-US"/>
                        </a:p>
                      </a:txBody>
                      <a:tcPr anchor="ctr">
                        <a:blipFill>
                          <a:blip r:embed="rId3"/>
                          <a:stretch>
                            <a:fillRect l="-301020" t="-103030" r="-102041" b="-319697"/>
                          </a:stretch>
                        </a:blipFill>
                      </a:tcPr>
                    </a:tc>
                    <a:tc>
                      <a:txBody>
                        <a:bodyPr/>
                        <a:lstStyle/>
                        <a:p>
                          <a:endParaRPr lang="en-US"/>
                        </a:p>
                      </a:txBody>
                      <a:tcPr anchor="ctr">
                        <a:blipFill>
                          <a:blip r:embed="rId3"/>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3"/>
                          <a:stretch>
                            <a:fillRect l="-101020" t="-200000" r="-302041" b="-214925"/>
                          </a:stretch>
                        </a:blipFill>
                      </a:tcPr>
                    </a:tc>
                    <a:tc>
                      <a:txBody>
                        <a:bodyPr/>
                        <a:lstStyle/>
                        <a:p>
                          <a:endParaRPr lang="en-US"/>
                        </a:p>
                      </a:txBody>
                      <a:tcPr anchor="ctr">
                        <a:blipFill>
                          <a:blip r:embed="rId3"/>
                          <a:stretch>
                            <a:fillRect l="-201020" t="-200000" r="-202041" b="-214925"/>
                          </a:stretch>
                        </a:blipFill>
                      </a:tcPr>
                    </a:tc>
                    <a:tc>
                      <a:txBody>
                        <a:bodyPr/>
                        <a:lstStyle/>
                        <a:p>
                          <a:endParaRPr lang="en-US"/>
                        </a:p>
                      </a:txBody>
                      <a:tcPr anchor="ctr">
                        <a:blipFill>
                          <a:blip r:embed="rId3"/>
                          <a:stretch>
                            <a:fillRect l="-301020" t="-200000" r="-102041" b="-214925"/>
                          </a:stretch>
                        </a:blipFill>
                      </a:tcP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3"/>
                          <a:stretch>
                            <a:fillRect l="-101020" t="-304545" r="-302041" b="-118182"/>
                          </a:stretch>
                        </a:blipFill>
                      </a:tcPr>
                    </a:tc>
                    <a:tc>
                      <a:txBody>
                        <a:bodyPr/>
                        <a:lstStyle/>
                        <a:p>
                          <a:endParaRPr lang="en-US"/>
                        </a:p>
                      </a:txBody>
                      <a:tcPr anchor="ctr">
                        <a:blipFill>
                          <a:blip r:embed="rId3"/>
                          <a:stretch>
                            <a:fillRect l="-201020" t="-304545" r="-202041" b="-118182"/>
                          </a:stretch>
                        </a:blipFill>
                      </a:tcPr>
                    </a:tc>
                    <a:tc>
                      <a:txBody>
                        <a:bodyPr/>
                        <a:lstStyle/>
                        <a:p>
                          <a:endParaRPr lang="en-US"/>
                        </a:p>
                      </a:txBody>
                      <a:tcPr anchor="ctr">
                        <a:blipFill>
                          <a:blip r:embed="rId3"/>
                          <a:stretch>
                            <a:fillRect l="-301020" t="-304545" r="-102041" b="-118182"/>
                          </a:stretch>
                        </a:blipFill>
                      </a:tcP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endParaRPr lang="en-US"/>
                        </a:p>
                      </a:txBody>
                      <a:tcPr anchor="ctr">
                        <a:blipFill>
                          <a:blip r:embed="rId3"/>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4"/>
                          <a:stretch>
                            <a:fillRect l="-101020" t="-103030" r="-302041" b="-319697"/>
                          </a:stretch>
                        </a:blipFill>
                      </a:tcPr>
                    </a:tc>
                    <a:tc>
                      <a:txBody>
                        <a:bodyPr/>
                        <a:lstStyle/>
                        <a:p>
                          <a:endParaRPr lang="en-US"/>
                        </a:p>
                      </a:txBody>
                      <a:tcPr anchor="ctr">
                        <a:blipFill>
                          <a:blip r:embed="rId4"/>
                          <a:stretch>
                            <a:fillRect l="-201020" t="-103030" r="-202041" b="-319697"/>
                          </a:stretch>
                        </a:blipFill>
                      </a:tcPr>
                    </a:tc>
                    <a:tc>
                      <a:txBody>
                        <a:bodyPr/>
                        <a:lstStyle/>
                        <a:p>
                          <a:endParaRPr lang="en-US"/>
                        </a:p>
                      </a:txBody>
                      <a:tcPr anchor="ctr">
                        <a:blipFill>
                          <a:blip r:embed="rId4"/>
                          <a:stretch>
                            <a:fillRect l="-301020" t="-103030" r="-102041" b="-319697"/>
                          </a:stretch>
                        </a:blipFill>
                      </a:tcPr>
                    </a:tc>
                    <a:tc>
                      <a:txBody>
                        <a:bodyPr/>
                        <a:lstStyle/>
                        <a:p>
                          <a:endParaRPr lang="en-US"/>
                        </a:p>
                      </a:txBody>
                      <a:tcPr anchor="ctr">
                        <a:blipFill>
                          <a:blip r:embed="rId4"/>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4"/>
                          <a:stretch>
                            <a:fillRect l="-101020" t="-200000" r="-302041" b="-214925"/>
                          </a:stretch>
                        </a:blipFill>
                      </a:tcPr>
                    </a:tc>
                    <a:tc>
                      <a:txBody>
                        <a:bodyPr/>
                        <a:lstStyle/>
                        <a:p>
                          <a:endParaRPr lang="en-US"/>
                        </a:p>
                      </a:txBody>
                      <a:tcPr anchor="ctr">
                        <a:blipFill>
                          <a:blip r:embed="rId4"/>
                          <a:stretch>
                            <a:fillRect l="-201020" t="-200000" r="-202041" b="-214925"/>
                          </a:stretch>
                        </a:blipFill>
                      </a:tcPr>
                    </a:tc>
                    <a:tc>
                      <a:txBody>
                        <a:bodyPr/>
                        <a:lstStyle/>
                        <a:p>
                          <a:endParaRPr lang="en-US"/>
                        </a:p>
                      </a:txBody>
                      <a:tcPr anchor="ctr">
                        <a:blipFill>
                          <a:blip r:embed="rId4"/>
                          <a:stretch>
                            <a:fillRect l="-301020" t="-200000" r="-102041" b="-214925"/>
                          </a:stretch>
                        </a:blipFill>
                      </a:tcPr>
                    </a:tc>
                    <a:tc>
                      <a:txBody>
                        <a:bodyPr/>
                        <a:lstStyle/>
                        <a:p>
                          <a:endParaRPr lang="en-US"/>
                        </a:p>
                      </a:txBody>
                      <a:tcPr anchor="ctr">
                        <a:blipFill>
                          <a:blip r:embed="rId4"/>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4"/>
                          <a:stretch>
                            <a:fillRect l="-101020" t="-304545" r="-302041" b="-118182"/>
                          </a:stretch>
                        </a:blipFill>
                      </a:tcPr>
                    </a:tc>
                    <a:tc>
                      <a:txBody>
                        <a:bodyPr/>
                        <a:lstStyle/>
                        <a:p>
                          <a:endParaRPr lang="en-US"/>
                        </a:p>
                      </a:txBody>
                      <a:tcPr anchor="ctr">
                        <a:blipFill>
                          <a:blip r:embed="rId4"/>
                          <a:stretch>
                            <a:fillRect l="-201020" t="-304545" r="-202041" b="-118182"/>
                          </a:stretch>
                        </a:blipFill>
                      </a:tcPr>
                    </a:tc>
                    <a:tc>
                      <a:txBody>
                        <a:bodyPr/>
                        <a:lstStyle/>
                        <a:p>
                          <a:endParaRPr lang="en-US"/>
                        </a:p>
                      </a:txBody>
                      <a:tcPr anchor="ctr">
                        <a:blipFill>
                          <a:blip r:embed="rId4"/>
                          <a:stretch>
                            <a:fillRect l="-301020" t="-304545" r="-102041" b="-118182"/>
                          </a:stretch>
                        </a:blipFill>
                      </a:tcPr>
                    </a:tc>
                    <a:tc>
                      <a:txBody>
                        <a:bodyPr/>
                        <a:lstStyle/>
                        <a:p>
                          <a:endParaRPr lang="en-US"/>
                        </a:p>
                      </a:txBody>
                      <a:tcPr anchor="ctr">
                        <a:blipFill>
                          <a:blip r:embed="rId4"/>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4"/>
                          <a:stretch>
                            <a:fillRect l="-101020" t="-404545" r="-302041" b="-18182"/>
                          </a:stretch>
                        </a:blipFill>
                      </a:tcPr>
                    </a:tc>
                    <a:tc>
                      <a:txBody>
                        <a:bodyPr/>
                        <a:lstStyle/>
                        <a:p>
                          <a:endParaRPr lang="en-US"/>
                        </a:p>
                      </a:txBody>
                      <a:tcPr anchor="ctr">
                        <a:blipFill>
                          <a:blip r:embed="rId4"/>
                          <a:stretch>
                            <a:fillRect l="-201020" t="-404545" r="-202041" b="-18182"/>
                          </a:stretch>
                        </a:blipFill>
                      </a:tcPr>
                    </a:tc>
                    <a:tc>
                      <a:txBody>
                        <a:bodyPr/>
                        <a:lstStyle/>
                        <a:p>
                          <a:endParaRPr lang="en-US"/>
                        </a:p>
                      </a:txBody>
                      <a:tcPr anchor="ctr">
                        <a:blipFill>
                          <a:blip r:embed="rId4"/>
                          <a:stretch>
                            <a:fillRect l="-301020" t="-404545" r="-102041" b="-18182"/>
                          </a:stretch>
                        </a:blipFill>
                      </a:tcPr>
                    </a:tc>
                    <a:tc>
                      <a:txBody>
                        <a:bodyPr/>
                        <a:lstStyle/>
                        <a:p>
                          <a:endParaRPr lang="en-US"/>
                        </a:p>
                      </a:txBody>
                      <a:tcPr anchor="ctr">
                        <a:blipFill>
                          <a:blip r:embed="rId4"/>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5"/>
                          <a:stretch>
                            <a:fillRect l="-101020" t="-103030" r="-302041" b="-319697"/>
                          </a:stretch>
                        </a:blipFill>
                      </a:tcPr>
                    </a:tc>
                    <a:tc>
                      <a:txBody>
                        <a:bodyPr/>
                        <a:lstStyle/>
                        <a:p>
                          <a:endParaRPr lang="en-US"/>
                        </a:p>
                      </a:txBody>
                      <a:tcPr anchor="ctr">
                        <a:blipFill>
                          <a:blip r:embed="rId5"/>
                          <a:stretch>
                            <a:fillRect l="-201020" t="-103030" r="-202041" b="-319697"/>
                          </a:stretch>
                        </a:blipFill>
                      </a:tcPr>
                    </a:tc>
                    <a:tc>
                      <a:txBody>
                        <a:bodyPr/>
                        <a:lstStyle/>
                        <a:p>
                          <a:endParaRPr lang="en-US"/>
                        </a:p>
                      </a:txBody>
                      <a:tcPr anchor="ctr">
                        <a:blipFill>
                          <a:blip r:embed="rId5"/>
                          <a:stretch>
                            <a:fillRect l="-301020" t="-103030" r="-102041" b="-319697"/>
                          </a:stretch>
                        </a:blipFill>
                      </a:tcPr>
                    </a:tc>
                    <a:tc>
                      <a:txBody>
                        <a:bodyPr/>
                        <a:lstStyle/>
                        <a:p>
                          <a:endParaRPr lang="en-US"/>
                        </a:p>
                      </a:txBody>
                      <a:tcPr anchor="ctr">
                        <a:blipFill>
                          <a:blip r:embed="rId5"/>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5"/>
                          <a:stretch>
                            <a:fillRect l="-101020" t="-200000" r="-302041" b="-214925"/>
                          </a:stretch>
                        </a:blipFill>
                      </a:tcPr>
                    </a:tc>
                    <a:tc>
                      <a:txBody>
                        <a:bodyPr/>
                        <a:lstStyle/>
                        <a:p>
                          <a:endParaRPr lang="en-US"/>
                        </a:p>
                      </a:txBody>
                      <a:tcPr anchor="ctr">
                        <a:blipFill>
                          <a:blip r:embed="rId5"/>
                          <a:stretch>
                            <a:fillRect l="-201020" t="-200000" r="-202041" b="-214925"/>
                          </a:stretch>
                        </a:blipFill>
                      </a:tcPr>
                    </a:tc>
                    <a:tc>
                      <a:txBody>
                        <a:bodyPr/>
                        <a:lstStyle/>
                        <a:p>
                          <a:endParaRPr lang="en-US"/>
                        </a:p>
                      </a:txBody>
                      <a:tcPr anchor="ctr">
                        <a:blipFill>
                          <a:blip r:embed="rId5"/>
                          <a:stretch>
                            <a:fillRect l="-301020" t="-200000" r="-102041" b="-214925"/>
                          </a:stretch>
                        </a:blipFill>
                      </a:tcPr>
                    </a:tc>
                    <a:tc>
                      <a:txBody>
                        <a:bodyPr/>
                        <a:lstStyle/>
                        <a:p>
                          <a:endParaRPr lang="en-US"/>
                        </a:p>
                      </a:txBody>
                      <a:tcPr anchor="ctr">
                        <a:blipFill>
                          <a:blip r:embed="rId5"/>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5"/>
                          <a:stretch>
                            <a:fillRect l="-101020" t="-304545" r="-302041" b="-118182"/>
                          </a:stretch>
                        </a:blipFill>
                      </a:tcPr>
                    </a:tc>
                    <a:tc>
                      <a:txBody>
                        <a:bodyPr/>
                        <a:lstStyle/>
                        <a:p>
                          <a:endParaRPr lang="en-US"/>
                        </a:p>
                      </a:txBody>
                      <a:tcPr anchor="ctr">
                        <a:blipFill>
                          <a:blip r:embed="rId5"/>
                          <a:stretch>
                            <a:fillRect l="-201020" t="-304545" r="-202041" b="-118182"/>
                          </a:stretch>
                        </a:blipFill>
                      </a:tcPr>
                    </a:tc>
                    <a:tc>
                      <a:txBody>
                        <a:bodyPr/>
                        <a:lstStyle/>
                        <a:p>
                          <a:endParaRPr lang="en-US"/>
                        </a:p>
                      </a:txBody>
                      <a:tcPr anchor="ctr">
                        <a:blipFill>
                          <a:blip r:embed="rId5"/>
                          <a:stretch>
                            <a:fillRect l="-301020" t="-304545" r="-102041" b="-118182"/>
                          </a:stretch>
                        </a:blipFill>
                      </a:tcPr>
                    </a:tc>
                    <a:tc>
                      <a:txBody>
                        <a:bodyPr/>
                        <a:lstStyle/>
                        <a:p>
                          <a:endParaRPr lang="en-US"/>
                        </a:p>
                      </a:txBody>
                      <a:tcPr anchor="ctr">
                        <a:blipFill>
                          <a:blip r:embed="rId5"/>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5"/>
                          <a:stretch>
                            <a:fillRect l="-101020" t="-404545" r="-302041" b="-18182"/>
                          </a:stretch>
                        </a:blipFill>
                      </a:tcPr>
                    </a:tc>
                    <a:tc>
                      <a:txBody>
                        <a:bodyPr/>
                        <a:lstStyle/>
                        <a:p>
                          <a:endParaRPr lang="en-US"/>
                        </a:p>
                      </a:txBody>
                      <a:tcPr anchor="ctr">
                        <a:blipFill>
                          <a:blip r:embed="rId5"/>
                          <a:stretch>
                            <a:fillRect l="-201020" t="-404545" r="-202041" b="-18182"/>
                          </a:stretch>
                        </a:blipFill>
                      </a:tcPr>
                    </a:tc>
                    <a:tc>
                      <a:txBody>
                        <a:bodyPr/>
                        <a:lstStyle/>
                        <a:p>
                          <a:endParaRPr lang="en-US"/>
                        </a:p>
                      </a:txBody>
                      <a:tcPr anchor="ctr">
                        <a:blipFill>
                          <a:blip r:embed="rId5"/>
                          <a:stretch>
                            <a:fillRect l="-301020" t="-404545" r="-102041" b="-18182"/>
                          </a:stretch>
                        </a:blipFill>
                      </a:tcPr>
                    </a:tc>
                    <a:tc>
                      <a:txBody>
                        <a:bodyPr/>
                        <a:lstStyle/>
                        <a:p>
                          <a:endParaRPr lang="en-US"/>
                        </a:p>
                      </a:txBody>
                      <a:tcPr anchor="ctr">
                        <a:blipFill>
                          <a:blip r:embed="rId5"/>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202ADDF-4916-225F-33C6-DF046BA23A96}"/>
                  </a:ext>
                </a:extLst>
              </p:cNvPr>
              <p:cNvSpPr txBox="1"/>
              <p:nvPr/>
            </p:nvSpPr>
            <p:spPr>
              <a:xfrm>
                <a:off x="4193147" y="5071616"/>
                <a:ext cx="3533851" cy="2123658"/>
              </a:xfrm>
              <a:prstGeom prst="rect">
                <a:avLst/>
              </a:prstGeom>
              <a:noFill/>
            </p:spPr>
            <p:txBody>
              <a:bodyPr wrap="square" rtlCol="0">
                <a:spAutoFit/>
              </a:bodyPr>
              <a:lstStyle/>
              <a:p>
                <a:pPr algn="ctr"/>
                <a:r>
                  <a:rPr lang="en-CY" sz="2400" b="1">
                    <a:solidFill>
                      <a:srgbClr val="FF0000"/>
                    </a:solidFill>
                  </a:rPr>
                  <a:t>Transitive</a:t>
                </a:r>
              </a:p>
              <a:p>
                <a:r>
                  <a:rPr lang="en-CY" sz="1600"/>
                  <a:t>For example:</a:t>
                </a:r>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𝐷</m:t>
                          </m:r>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r>
                        <a:rPr lang="en-US" sz="1600" b="0" i="1" smtClean="0">
                          <a:latin typeface="Cambria Math" panose="02040503050406030204" pitchFamily="18" charset="0"/>
                          <a:ea typeface="Cambria Math" panose="02040503050406030204" pitchFamily="18" charset="0"/>
                        </a:rPr>
                        <m:t>𝐴</m:t>
                      </m:r>
                    </m:oMath>
                  </m:oMathPara>
                </a14:m>
                <a:endParaRPr lang="en-CY" sz="1600"/>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r>
                        <a:rPr lang="en-US" sz="1600" b="0" i="1" smtClean="0">
                          <a:latin typeface="Cambria Math" panose="02040503050406030204" pitchFamily="18" charset="0"/>
                          <a:ea typeface="Cambria Math" panose="02040503050406030204" pitchFamily="18" charset="0"/>
                        </a:rPr>
                        <m:t>𝐵</m:t>
                      </m:r>
                    </m:oMath>
                  </m:oMathPara>
                </a14:m>
                <a:endParaRPr lang="en-CY" sz="1600"/>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𝐷</m:t>
                          </m:r>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r>
                        <a:rPr lang="en-US" sz="1600" b="0" i="1" smtClean="0">
                          <a:latin typeface="Cambria Math" panose="02040503050406030204" pitchFamily="18" charset="0"/>
                          <a:ea typeface="Cambria Math" panose="02040503050406030204" pitchFamily="18" charset="0"/>
                        </a:rPr>
                        <m:t>𝐵</m:t>
                      </m:r>
                    </m:oMath>
                  </m:oMathPara>
                </a14:m>
                <a:endParaRPr lang="en-CY" sz="1600"/>
              </a:p>
              <a:p>
                <a:r>
                  <a:rPr lang="en-CY" sz="1600"/>
                  <a:t>(but we need to check all possibilities)</a:t>
                </a:r>
              </a:p>
              <a:p>
                <a:endParaRPr lang="en-CY" sz="1400"/>
              </a:p>
              <a:p>
                <a:endParaRPr lang="en-CY" sz="1400"/>
              </a:p>
            </p:txBody>
          </p:sp>
        </mc:Choice>
        <mc:Fallback>
          <p:sp>
            <p:nvSpPr>
              <p:cNvPr id="7" name="TextBox 6">
                <a:extLst>
                  <a:ext uri="{FF2B5EF4-FFF2-40B4-BE49-F238E27FC236}">
                    <a16:creationId xmlns:a16="http://schemas.microsoft.com/office/drawing/2014/main" id="{7202ADDF-4916-225F-33C6-DF046BA23A96}"/>
                  </a:ext>
                </a:extLst>
              </p:cNvPr>
              <p:cNvSpPr txBox="1">
                <a:spLocks noRot="1" noChangeAspect="1" noMove="1" noResize="1" noEditPoints="1" noAdjustHandles="1" noChangeArrowheads="1" noChangeShapeType="1" noTextEdit="1"/>
              </p:cNvSpPr>
              <p:nvPr/>
            </p:nvSpPr>
            <p:spPr>
              <a:xfrm>
                <a:off x="4193147" y="5071616"/>
                <a:ext cx="3533851" cy="2123658"/>
              </a:xfrm>
              <a:prstGeom prst="rect">
                <a:avLst/>
              </a:prstGeom>
              <a:blipFill>
                <a:blip r:embed="rId6"/>
                <a:stretch>
                  <a:fillRect l="-1034" t="-22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47E3BD8-1D8F-B4FE-0787-FBE571DF809A}"/>
                  </a:ext>
                </a:extLst>
              </p:cNvPr>
              <p:cNvSpPr txBox="1"/>
              <p:nvPr/>
            </p:nvSpPr>
            <p:spPr>
              <a:xfrm>
                <a:off x="8170460" y="5070813"/>
                <a:ext cx="3380373" cy="2215991"/>
              </a:xfrm>
              <a:prstGeom prst="rect">
                <a:avLst/>
              </a:prstGeom>
              <a:noFill/>
            </p:spPr>
            <p:txBody>
              <a:bodyPr wrap="square" rtlCol="0">
                <a:spAutoFit/>
              </a:bodyPr>
              <a:lstStyle/>
              <a:p>
                <a:pPr algn="ctr"/>
                <a:r>
                  <a:rPr lang="en-CY" sz="2400" b="1">
                    <a:solidFill>
                      <a:srgbClr val="FF0000"/>
                    </a:solidFill>
                  </a:rPr>
                  <a:t>Transitive</a:t>
                </a:r>
              </a:p>
              <a:p>
                <a:r>
                  <a:rPr lang="en-CY" sz="1600"/>
                  <a:t>For example: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r>
                            <a:rPr lang="en-CY" sz="1600" i="1">
                              <a:latin typeface="Cambria Math" panose="02040503050406030204" pitchFamily="18" charset="0"/>
                              <a:ea typeface="Cambria Math" panose="02040503050406030204" pitchFamily="18" charset="0"/>
                            </a:rPr>
                            <m:t>≽</m:t>
                          </m:r>
                        </m:e>
                        <m:sub>
                          <m:r>
                            <a:rPr lang="en-US" sz="1600" i="1">
                              <a:latin typeface="Cambria Math" panose="02040503050406030204" pitchFamily="18" charset="0"/>
                              <a:ea typeface="Cambria Math" panose="02040503050406030204" pitchFamily="18" charset="0"/>
                            </a:rPr>
                            <m:t>𝐿𝑎𝑟𝑠</m:t>
                          </m:r>
                        </m:sub>
                      </m:sSub>
                      <m:r>
                        <a:rPr lang="en-US" sz="1600" i="1">
                          <a:latin typeface="Cambria Math" panose="02040503050406030204" pitchFamily="18" charset="0"/>
                          <a:ea typeface="Cambria Math" panose="02040503050406030204" pitchFamily="18" charset="0"/>
                        </a:rPr>
                        <m:t>𝐵</m:t>
                      </m:r>
                    </m:oMath>
                  </m:oMathPara>
                </a14:m>
                <a:endParaRPr lang="en-CY" sz="160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𝐵</m:t>
                          </m:r>
                          <m:r>
                            <a:rPr lang="en-CY" sz="1600" i="1">
                              <a:latin typeface="Cambria Math" panose="02040503050406030204" pitchFamily="18" charset="0"/>
                              <a:ea typeface="Cambria Math" panose="02040503050406030204" pitchFamily="18" charset="0"/>
                            </a:rPr>
                            <m:t>≽</m:t>
                          </m:r>
                        </m:e>
                        <m:sub>
                          <m:r>
                            <a:rPr lang="en-US" sz="1600" i="1">
                              <a:latin typeface="Cambria Math" panose="02040503050406030204" pitchFamily="18" charset="0"/>
                              <a:ea typeface="Cambria Math" panose="02040503050406030204" pitchFamily="18" charset="0"/>
                            </a:rPr>
                            <m:t>𝐿𝑎𝑟𝑠</m:t>
                          </m:r>
                        </m:sub>
                      </m:sSub>
                      <m:r>
                        <a:rPr lang="en-US" sz="1600" i="1">
                          <a:latin typeface="Cambria Math" panose="02040503050406030204" pitchFamily="18" charset="0"/>
                          <a:ea typeface="Cambria Math" panose="02040503050406030204" pitchFamily="18" charset="0"/>
                        </a:rPr>
                        <m:t>𝐶</m:t>
                      </m:r>
                    </m:oMath>
                  </m:oMathPara>
                </a14:m>
                <a:endParaRPr lang="en-CY" sz="160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r>
                            <a:rPr lang="en-CY" sz="1600" i="1">
                              <a:latin typeface="Cambria Math" panose="02040503050406030204" pitchFamily="18" charset="0"/>
                              <a:ea typeface="Cambria Math" panose="02040503050406030204" pitchFamily="18" charset="0"/>
                            </a:rPr>
                            <m:t>≽</m:t>
                          </m:r>
                        </m:e>
                        <m:sub>
                          <m:r>
                            <a:rPr lang="en-US" sz="1600" i="1">
                              <a:latin typeface="Cambria Math" panose="02040503050406030204" pitchFamily="18" charset="0"/>
                              <a:ea typeface="Cambria Math" panose="02040503050406030204" pitchFamily="18" charset="0"/>
                            </a:rPr>
                            <m:t>𝐿𝑎𝑟𝑠</m:t>
                          </m:r>
                        </m:sub>
                      </m:sSub>
                      <m:r>
                        <a:rPr lang="en-US" sz="1600" i="1">
                          <a:latin typeface="Cambria Math" panose="02040503050406030204" pitchFamily="18" charset="0"/>
                          <a:ea typeface="Cambria Math" panose="02040503050406030204" pitchFamily="18" charset="0"/>
                        </a:rPr>
                        <m:t>𝐶</m:t>
                      </m:r>
                    </m:oMath>
                  </m:oMathPara>
                </a14:m>
                <a:endParaRPr lang="en-CY" sz="1600"/>
              </a:p>
              <a:p>
                <a:r>
                  <a:rPr lang="en-CY" sz="1600"/>
                  <a:t>(but we need to check all possibilities)</a:t>
                </a:r>
              </a:p>
              <a:p>
                <a:endParaRPr lang="en-CY" sz="1600"/>
              </a:p>
              <a:p>
                <a:endParaRPr lang="en-CY" b="1">
                  <a:solidFill>
                    <a:srgbClr val="FF0000"/>
                  </a:solidFill>
                </a:endParaRPr>
              </a:p>
            </p:txBody>
          </p:sp>
        </mc:Choice>
        <mc:Fallback>
          <p:sp>
            <p:nvSpPr>
              <p:cNvPr id="8" name="TextBox 7">
                <a:extLst>
                  <a:ext uri="{FF2B5EF4-FFF2-40B4-BE49-F238E27FC236}">
                    <a16:creationId xmlns:a16="http://schemas.microsoft.com/office/drawing/2014/main" id="{247E3BD8-1D8F-B4FE-0787-FBE571DF809A}"/>
                  </a:ext>
                </a:extLst>
              </p:cNvPr>
              <p:cNvSpPr txBox="1">
                <a:spLocks noRot="1" noChangeAspect="1" noMove="1" noResize="1" noEditPoints="1" noAdjustHandles="1" noChangeArrowheads="1" noChangeShapeType="1" noTextEdit="1"/>
              </p:cNvSpPr>
              <p:nvPr/>
            </p:nvSpPr>
            <p:spPr>
              <a:xfrm>
                <a:off x="8170460" y="5070813"/>
                <a:ext cx="3380373" cy="2215991"/>
              </a:xfrm>
              <a:prstGeom prst="rect">
                <a:avLst/>
              </a:prstGeom>
              <a:blipFill>
                <a:blip r:embed="rId7"/>
                <a:stretch>
                  <a:fillRect l="-901" t="-22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57CD4D5-8CDB-7C7C-5A33-8BB91DD7E030}"/>
                  </a:ext>
                </a:extLst>
              </p:cNvPr>
              <p:cNvSpPr txBox="1"/>
              <p:nvPr/>
            </p:nvSpPr>
            <p:spPr>
              <a:xfrm>
                <a:off x="1210032" y="5068966"/>
                <a:ext cx="2030454" cy="2215991"/>
              </a:xfrm>
              <a:prstGeom prst="rect">
                <a:avLst/>
              </a:prstGeom>
              <a:noFill/>
            </p:spPr>
            <p:txBody>
              <a:bodyPr wrap="square" rtlCol="0">
                <a:spAutoFit/>
              </a:bodyPr>
              <a:lstStyle/>
              <a:p>
                <a:r>
                  <a:rPr lang="en-CY" sz="2400" b="1">
                    <a:solidFill>
                      <a:srgbClr val="FF0000"/>
                    </a:solidFill>
                  </a:rPr>
                  <a:t>Not transitive</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r>
                            <a:rPr lang="en-CY"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𝐾𝑎𝑡𝑒</m:t>
                          </m:r>
                        </m:sub>
                      </m:sSub>
                      <m:r>
                        <a:rPr lang="en-US" b="0" i="1" smtClean="0">
                          <a:latin typeface="Cambria Math" panose="02040503050406030204" pitchFamily="18" charset="0"/>
                          <a:ea typeface="Cambria Math" panose="02040503050406030204" pitchFamily="18" charset="0"/>
                        </a:rPr>
                        <m:t>𝐶</m:t>
                      </m:r>
                    </m:oMath>
                  </m:oMathPara>
                </a14:m>
                <a:endParaRPr lang="en-US" b="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r>
                            <a:rPr lang="en-CY"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𝐾𝑎𝑡𝑒</m:t>
                          </m:r>
                        </m:sub>
                      </m:sSub>
                      <m:r>
                        <a:rPr lang="en-US" b="0" i="1" smtClean="0">
                          <a:latin typeface="Cambria Math" panose="02040503050406030204" pitchFamily="18" charset="0"/>
                          <a:ea typeface="Cambria Math" panose="02040503050406030204" pitchFamily="18" charset="0"/>
                        </a:rPr>
                        <m:t>𝐷</m:t>
                      </m:r>
                    </m:oMath>
                  </m:oMathPara>
                </a14:m>
                <a:endParaRPr lang="en-CY"/>
              </a:p>
              <a:p>
                <a:r>
                  <a:rPr lang="en-GB"/>
                  <a:t>B</a:t>
                </a:r>
                <a:r>
                  <a:rPr lang="en-CY"/>
                  <a:t>ut</a:t>
                </a:r>
                <a:endParaRPr lang="en-CY" b="1">
                  <a:solidFill>
                    <a:srgbClr val="FF0000"/>
                  </a:solidFill>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r>
                            <a:rPr lang="en-CY"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𝐾𝑎𝑡𝑒</m:t>
                          </m:r>
                        </m:sub>
                      </m:sSub>
                      <m:r>
                        <a:rPr lang="en-US" b="0" i="1" smtClean="0">
                          <a:latin typeface="Cambria Math" panose="02040503050406030204" pitchFamily="18" charset="0"/>
                          <a:ea typeface="Cambria Math" panose="02040503050406030204" pitchFamily="18" charset="0"/>
                        </a:rPr>
                        <m:t>𝐵</m:t>
                      </m:r>
                    </m:oMath>
                  </m:oMathPara>
                </a14:m>
                <a:endParaRPr lang="en-CY"/>
              </a:p>
              <a:p>
                <a:endParaRPr lang="en-CY" sz="2400" b="1">
                  <a:solidFill>
                    <a:srgbClr val="FF0000"/>
                  </a:solidFill>
                </a:endParaRPr>
              </a:p>
              <a:p>
                <a:endParaRPr lang="en-CY" b="1">
                  <a:solidFill>
                    <a:srgbClr val="FF0000"/>
                  </a:solidFill>
                </a:endParaRPr>
              </a:p>
            </p:txBody>
          </p:sp>
        </mc:Choice>
        <mc:Fallback>
          <p:sp>
            <p:nvSpPr>
              <p:cNvPr id="9" name="TextBox 8">
                <a:extLst>
                  <a:ext uri="{FF2B5EF4-FFF2-40B4-BE49-F238E27FC236}">
                    <a16:creationId xmlns:a16="http://schemas.microsoft.com/office/drawing/2014/main" id="{357CD4D5-8CDB-7C7C-5A33-8BB91DD7E030}"/>
                  </a:ext>
                </a:extLst>
              </p:cNvPr>
              <p:cNvSpPr txBox="1">
                <a:spLocks noRot="1" noChangeAspect="1" noMove="1" noResize="1" noEditPoints="1" noAdjustHandles="1" noChangeArrowheads="1" noChangeShapeType="1" noTextEdit="1"/>
              </p:cNvSpPr>
              <p:nvPr/>
            </p:nvSpPr>
            <p:spPr>
              <a:xfrm>
                <a:off x="1210032" y="5068966"/>
                <a:ext cx="2030454" cy="2215991"/>
              </a:xfrm>
              <a:prstGeom prst="rect">
                <a:avLst/>
              </a:prstGeom>
              <a:blipFill>
                <a:blip r:embed="rId8"/>
                <a:stretch>
                  <a:fillRect l="-4491" t="-2204"/>
                </a:stretch>
              </a:blipFill>
            </p:spPr>
            <p:txBody>
              <a:bodyPr/>
              <a:lstStyle/>
              <a:p>
                <a:r>
                  <a:rPr lang="en-US">
                    <a:noFill/>
                  </a:rPr>
                  <a:t> </a:t>
                </a:r>
              </a:p>
            </p:txBody>
          </p:sp>
        </mc:Fallback>
      </mc:AlternateContent>
    </p:spTree>
    <p:extLst>
      <p:ext uri="{BB962C8B-B14F-4D97-AF65-F5344CB8AC3E}">
        <p14:creationId xmlns:p14="http://schemas.microsoft.com/office/powerpoint/2010/main" val="37959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7C01-36B7-993B-BD3B-8EB33712567A}"/>
              </a:ext>
            </a:extLst>
          </p:cNvPr>
          <p:cNvSpPr>
            <a:spLocks noGrp="1"/>
          </p:cNvSpPr>
          <p:nvPr>
            <p:ph type="title"/>
          </p:nvPr>
        </p:nvSpPr>
        <p:spPr/>
        <p:txBody>
          <a:bodyPr/>
          <a:lstStyle/>
          <a:p>
            <a:r>
              <a:rPr lang="en-CY"/>
              <a:t>Completeness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140497-1235-7080-D1BA-FACD3D0F15C2}"/>
                  </a:ext>
                </a:extLst>
              </p:cNvPr>
              <p:cNvSpPr>
                <a:spLocks noGrp="1"/>
              </p:cNvSpPr>
              <p:nvPr>
                <p:ph idx="1"/>
              </p:nvPr>
            </p:nvSpPr>
            <p:spPr/>
            <p:txBody>
              <a:bodyPr/>
              <a:lstStyle/>
              <a:p>
                <a:pPr marL="0" indent="0">
                  <a:buNone/>
                </a:pPr>
                <a:r>
                  <a:rPr lang="en-CY"/>
                  <a:t>A preference relation </a:t>
                </a:r>
                <a14:m>
                  <m:oMath xmlns:m="http://schemas.openxmlformats.org/officeDocument/2006/math">
                    <m:r>
                      <a:rPr lang="en-CY" i="1">
                        <a:latin typeface="Cambria Math" panose="02040503050406030204" pitchFamily="18" charset="0"/>
                        <a:ea typeface="Cambria Math" panose="02040503050406030204" pitchFamily="18" charset="0"/>
                      </a:rPr>
                      <m:t>≽</m:t>
                    </m:r>
                  </m:oMath>
                </a14:m>
                <a:r>
                  <a:rPr lang="en-CY"/>
                  <a:t> is complete if</a:t>
                </a:r>
              </a:p>
              <a:p>
                <a:pPr marL="0" indent="0">
                  <a:buNone/>
                </a:pPr>
                <a:r>
                  <a:rPr lang="en-CY"/>
                  <a:t>Either</a:t>
                </a:r>
              </a:p>
              <a:p>
                <a:pPr marL="0" indent="0" algn="ctr">
                  <a:buNone/>
                </a:pPr>
                <a:r>
                  <a:rPr lang="en-CY"/>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x</m:t>
                    </m:r>
                    <m:r>
                      <a:rPr lang="en-CY"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r>
                  <a:rPr lang="en-CY"/>
                  <a:t> </a:t>
                </a:r>
              </a:p>
              <a:p>
                <a:pPr marL="0" indent="0">
                  <a:buNone/>
                </a:pPr>
                <a:r>
                  <a:rPr lang="en-GB"/>
                  <a:t>or</a:t>
                </a:r>
                <a:endParaRPr lang="en-CY"/>
              </a:p>
              <a:p>
                <a:pPr marL="0" indent="0" algn="ctr">
                  <a:buNone/>
                </a:pPr>
                <a:r>
                  <a:rPr lang="en-CY"/>
                  <a:t> </a:t>
                </a:r>
                <a14:m>
                  <m:oMath xmlns:m="http://schemas.openxmlformats.org/officeDocument/2006/math">
                    <m:r>
                      <a:rPr lang="en-US" b="0" i="1" smtClean="0">
                        <a:latin typeface="Cambria Math" panose="02040503050406030204" pitchFamily="18" charset="0"/>
                        <a:ea typeface="Cambria Math" panose="02040503050406030204" pitchFamily="18" charset="0"/>
                      </a:rPr>
                      <m:t>𝑦</m:t>
                    </m:r>
                    <m:r>
                      <a:rPr lang="en-CY"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CY"/>
                  <a:t>,</a:t>
                </a:r>
              </a:p>
              <a:p>
                <a:pPr marL="0" indent="0">
                  <a:buNone/>
                </a:pPr>
                <a:r>
                  <a:rPr lang="en-GB"/>
                  <a:t>or both</a:t>
                </a:r>
                <a:endParaRPr lang="en-CY"/>
              </a:p>
              <a:p>
                <a:pPr marL="0" indent="0">
                  <a:buNone/>
                </a:pPr>
                <a:endParaRPr lang="en-US" b="0">
                  <a:ea typeface="Cambria Math" panose="02040503050406030204" pitchFamily="18" charset="0"/>
                </a:endParaRPr>
              </a:p>
              <a:p>
                <a:pPr marL="0" indent="0">
                  <a:buNone/>
                </a:pPr>
                <a:r>
                  <a:rPr lang="en-CY"/>
                  <a:t>(</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for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all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x</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r>
                  <a:rPr lang="en-CY"/>
                  <a:t> </a:t>
                </a:r>
              </a:p>
            </p:txBody>
          </p:sp>
        </mc:Choice>
        <mc:Fallback>
          <p:sp>
            <p:nvSpPr>
              <p:cNvPr id="3" name="Content Placeholder 2">
                <a:extLst>
                  <a:ext uri="{FF2B5EF4-FFF2-40B4-BE49-F238E27FC236}">
                    <a16:creationId xmlns:a16="http://schemas.microsoft.com/office/drawing/2014/main" id="{29140497-1235-7080-D1BA-FACD3D0F15C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8915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494-08BA-1DAF-835D-E8FE3F3889C9}"/>
              </a:ext>
            </a:extLst>
          </p:cNvPr>
          <p:cNvSpPr>
            <a:spLocks noGrp="1"/>
          </p:cNvSpPr>
          <p:nvPr>
            <p:ph type="title"/>
          </p:nvPr>
        </p:nvSpPr>
        <p:spPr/>
        <p:txBody>
          <a:bodyPr/>
          <a:lstStyle/>
          <a:p>
            <a:r>
              <a:rPr lang="en-CY"/>
              <a:t>Completeness</a:t>
            </a:r>
          </a:p>
        </p:txBody>
      </p:sp>
      <p:sp>
        <p:nvSpPr>
          <p:cNvPr id="3" name="Content Placeholder 2">
            <a:extLst>
              <a:ext uri="{FF2B5EF4-FFF2-40B4-BE49-F238E27FC236}">
                <a16:creationId xmlns:a16="http://schemas.microsoft.com/office/drawing/2014/main" id="{9405E865-5860-7724-9030-D2A68281E6DD}"/>
              </a:ext>
            </a:extLst>
          </p:cNvPr>
          <p:cNvSpPr>
            <a:spLocks noGrp="1"/>
          </p:cNvSpPr>
          <p:nvPr>
            <p:ph idx="1"/>
          </p:nvPr>
        </p:nvSpPr>
        <p:spPr/>
        <p:txBody>
          <a:bodyPr/>
          <a:lstStyle/>
          <a:p>
            <a:pPr marL="0" indent="0">
              <a:buNone/>
            </a:pPr>
            <a:endParaRPr lang="en-CY"/>
          </a:p>
        </p:txBody>
      </p:sp>
      <p:pic>
        <p:nvPicPr>
          <p:cNvPr id="1026" name="Picture 2" descr="Durian Fruit - Why it smells so bad and other interesting facts">
            <a:extLst>
              <a:ext uri="{FF2B5EF4-FFF2-40B4-BE49-F238E27FC236}">
                <a16:creationId xmlns:a16="http://schemas.microsoft.com/office/drawing/2014/main" id="{02806F76-35D4-312D-8E0A-A8BABE056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134" y="169893"/>
            <a:ext cx="2574039" cy="17160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𝐽𝑜h𝑛</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4" name="Table 4">
                <a:extLst>
                  <a:ext uri="{FF2B5EF4-FFF2-40B4-BE49-F238E27FC236}">
                    <a16:creationId xmlns:a16="http://schemas.microsoft.com/office/drawing/2014/main" id="{7742BC8B-E2C0-C57A-3635-BC02377491D8}"/>
                  </a:ext>
                </a:extLst>
              </p:cNvPr>
              <p:cNvGraphicFramePr>
                <a:graphicFrameLocks noGrp="1"/>
              </p:cNvGraphicFramePr>
              <p:nvPr/>
            </p:nvGraphicFramePr>
            <p:xfrm>
              <a:off x="7950518"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John</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3"/>
                          <a:stretch>
                            <a:fillRect l="-101020" t="-103030" r="-302041" b="-319697"/>
                          </a:stretch>
                        </a:blipFill>
                      </a:tcPr>
                    </a:tc>
                    <a:tc>
                      <a:txBody>
                        <a:bodyPr/>
                        <a:lstStyle/>
                        <a:p>
                          <a:endParaRPr lang="en-US"/>
                        </a:p>
                      </a:txBody>
                      <a:tcPr anchor="ctr">
                        <a:blipFill>
                          <a:blip r:embed="rId3"/>
                          <a:stretch>
                            <a:fillRect l="-201020" t="-103030" r="-202041" b="-319697"/>
                          </a:stretch>
                        </a:blipFill>
                      </a:tcPr>
                    </a:tc>
                    <a:tc>
                      <a:txBody>
                        <a:bodyPr/>
                        <a:lstStyle/>
                        <a:p>
                          <a:endParaRPr lang="en-US"/>
                        </a:p>
                      </a:txBody>
                      <a:tcPr anchor="ctr">
                        <a:blipFill>
                          <a:blip r:embed="rId3"/>
                          <a:stretch>
                            <a:fillRect l="-301020" t="-103030" r="-102041" b="-319697"/>
                          </a:stretch>
                        </a:blipFill>
                      </a:tcPr>
                    </a:tc>
                    <a:tc>
                      <a:txBody>
                        <a:bodyPr/>
                        <a:lstStyle/>
                        <a:p>
                          <a:endParaRPr lang="en-US"/>
                        </a:p>
                      </a:txBody>
                      <a:tcPr anchor="ctr">
                        <a:blipFill>
                          <a:blip r:embed="rId3"/>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3"/>
                          <a:stretch>
                            <a:fillRect l="-101020" t="-200000" r="-302041" b="-214925"/>
                          </a:stretch>
                        </a:blipFill>
                      </a:tcPr>
                    </a:tc>
                    <a:tc>
                      <a:txBody>
                        <a:bodyPr/>
                        <a:lstStyle/>
                        <a:p>
                          <a:endParaRPr lang="en-US"/>
                        </a:p>
                      </a:txBody>
                      <a:tcPr anchor="ctr">
                        <a:blipFill>
                          <a:blip r:embed="rId3"/>
                          <a:stretch>
                            <a:fillRect l="-201020" t="-200000" r="-202041" b="-214925"/>
                          </a:stretch>
                        </a:blipFill>
                      </a:tcPr>
                    </a:tc>
                    <a:tc>
                      <a:txBody>
                        <a:bodyPr/>
                        <a:lstStyle/>
                        <a:p>
                          <a:endParaRPr lang="en-US"/>
                        </a:p>
                      </a:txBody>
                      <a:tcPr anchor="ctr">
                        <a:blipFill>
                          <a:blip r:embed="rId3"/>
                          <a:stretch>
                            <a:fillRect l="-301020" t="-200000" r="-102041" b="-214925"/>
                          </a:stretch>
                        </a:blipFill>
                      </a:tcPr>
                    </a:tc>
                    <a:tc>
                      <a:txBody>
                        <a:bodyPr/>
                        <a:lstStyle/>
                        <a:p>
                          <a:pPr algn="ctr"/>
                          <a:r>
                            <a:rPr lang="en-CY" sz="1600"/>
                            <a:t>.</a:t>
                          </a:r>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3"/>
                          <a:stretch>
                            <a:fillRect l="-101020" t="-304545" r="-302041" b="-118182"/>
                          </a:stretch>
                        </a:blipFill>
                      </a:tcPr>
                    </a:tc>
                    <a:tc>
                      <a:txBody>
                        <a:bodyPr/>
                        <a:lstStyle/>
                        <a:p>
                          <a:endParaRPr lang="en-US"/>
                        </a:p>
                      </a:txBody>
                      <a:tcPr anchor="ctr">
                        <a:blipFill>
                          <a:blip r:embed="rId3"/>
                          <a:stretch>
                            <a:fillRect l="-201020" t="-304545" r="-202041" b="-118182"/>
                          </a:stretch>
                        </a:blipFill>
                      </a:tcPr>
                    </a:tc>
                    <a:tc>
                      <a:txBody>
                        <a:bodyPr/>
                        <a:lstStyle/>
                        <a:p>
                          <a:endParaRPr lang="en-US"/>
                        </a:p>
                      </a:txBody>
                      <a:tcPr anchor="ctr">
                        <a:blipFill>
                          <a:blip r:embed="rId3"/>
                          <a:stretch>
                            <a:fillRect l="-301020" t="-304545" r="-102041" b="-118182"/>
                          </a:stretch>
                        </a:blipFill>
                      </a:tcPr>
                    </a:tc>
                    <a:tc>
                      <a:txBody>
                        <a:bodyPr/>
                        <a:lstStyle/>
                        <a:p>
                          <a:pPr algn="ctr"/>
                          <a:r>
                            <a:rPr lang="en-CY" sz="1600"/>
                            <a:t>.</a:t>
                          </a:r>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pPr algn="ctr"/>
                          <a:r>
                            <a:rPr lang="en-CY" sz="1600"/>
                            <a:t>.</a:t>
                          </a:r>
                        </a:p>
                      </a:txBody>
                      <a:tcPr anchor="ctr"/>
                    </a:tc>
                    <a:tc>
                      <a:txBody>
                        <a:bodyPr/>
                        <a:lstStyle/>
                        <a:p>
                          <a:endParaRPr lang="en-US"/>
                        </a:p>
                      </a:txBody>
                      <a:tcPr anchor="ctr">
                        <a:blipFill>
                          <a:blip r:embed="rId3"/>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𝐾𝑎𝑡𝑒</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5" name="Table 4">
                <a:extLst>
                  <a:ext uri="{FF2B5EF4-FFF2-40B4-BE49-F238E27FC236}">
                    <a16:creationId xmlns:a16="http://schemas.microsoft.com/office/drawing/2014/main" id="{13ABB07A-BC80-1E93-7CDD-17FBFAB9A951}"/>
                  </a:ext>
                </a:extLst>
              </p:cNvPr>
              <p:cNvGraphicFramePr>
                <a:graphicFrameLocks noGrp="1"/>
              </p:cNvGraphicFramePr>
              <p:nvPr/>
            </p:nvGraphicFramePr>
            <p:xfrm>
              <a:off x="734607" y="2995761"/>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Kate</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4"/>
                          <a:stretch>
                            <a:fillRect l="-101020" t="-103030" r="-302041" b="-319697"/>
                          </a:stretch>
                        </a:blipFill>
                      </a:tcPr>
                    </a:tc>
                    <a:tc>
                      <a:txBody>
                        <a:bodyPr/>
                        <a:lstStyle/>
                        <a:p>
                          <a:endParaRPr lang="en-US"/>
                        </a:p>
                      </a:txBody>
                      <a:tcPr anchor="ctr">
                        <a:blipFill>
                          <a:blip r:embed="rId4"/>
                          <a:stretch>
                            <a:fillRect l="-201020" t="-103030" r="-202041" b="-319697"/>
                          </a:stretch>
                        </a:blipFill>
                      </a:tcPr>
                    </a:tc>
                    <a:tc>
                      <a:txBody>
                        <a:bodyPr/>
                        <a:lstStyle/>
                        <a:p>
                          <a:endParaRPr lang="en-US"/>
                        </a:p>
                      </a:txBody>
                      <a:tcPr anchor="ctr">
                        <a:blipFill>
                          <a:blip r:embed="rId4"/>
                          <a:stretch>
                            <a:fillRect l="-301020" t="-103030" r="-102041" b="-319697"/>
                          </a:stretch>
                        </a:blipFill>
                      </a:tcPr>
                    </a:tc>
                    <a:tc>
                      <a:txBody>
                        <a:bodyPr/>
                        <a:lstStyle/>
                        <a:p>
                          <a:endParaRPr lang="en-US"/>
                        </a:p>
                      </a:txBody>
                      <a:tcPr anchor="ctr">
                        <a:blipFill>
                          <a:blip r:embed="rId4"/>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4"/>
                          <a:stretch>
                            <a:fillRect l="-101020" t="-200000" r="-302041" b="-214925"/>
                          </a:stretch>
                        </a:blipFill>
                      </a:tcPr>
                    </a:tc>
                    <a:tc>
                      <a:txBody>
                        <a:bodyPr/>
                        <a:lstStyle/>
                        <a:p>
                          <a:endParaRPr lang="en-US"/>
                        </a:p>
                      </a:txBody>
                      <a:tcPr anchor="ctr">
                        <a:blipFill>
                          <a:blip r:embed="rId4"/>
                          <a:stretch>
                            <a:fillRect l="-201020" t="-200000" r="-202041" b="-214925"/>
                          </a:stretch>
                        </a:blipFill>
                      </a:tcPr>
                    </a:tc>
                    <a:tc>
                      <a:txBody>
                        <a:bodyPr/>
                        <a:lstStyle/>
                        <a:p>
                          <a:endParaRPr lang="en-US"/>
                        </a:p>
                      </a:txBody>
                      <a:tcPr anchor="ctr">
                        <a:blipFill>
                          <a:blip r:embed="rId4"/>
                          <a:stretch>
                            <a:fillRect l="-301020" t="-200000" r="-102041" b="-214925"/>
                          </a:stretch>
                        </a:blipFill>
                      </a:tcPr>
                    </a:tc>
                    <a:tc>
                      <a:txBody>
                        <a:bodyPr/>
                        <a:lstStyle/>
                        <a:p>
                          <a:endParaRPr lang="en-US"/>
                        </a:p>
                      </a:txBody>
                      <a:tcPr anchor="ctr">
                        <a:blipFill>
                          <a:blip r:embed="rId4"/>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4"/>
                          <a:stretch>
                            <a:fillRect l="-101020" t="-304545" r="-302041" b="-118182"/>
                          </a:stretch>
                        </a:blipFill>
                      </a:tcPr>
                    </a:tc>
                    <a:tc>
                      <a:txBody>
                        <a:bodyPr/>
                        <a:lstStyle/>
                        <a:p>
                          <a:endParaRPr lang="en-US"/>
                        </a:p>
                      </a:txBody>
                      <a:tcPr anchor="ctr">
                        <a:blipFill>
                          <a:blip r:embed="rId4"/>
                          <a:stretch>
                            <a:fillRect l="-201020" t="-304545" r="-202041" b="-118182"/>
                          </a:stretch>
                        </a:blipFill>
                      </a:tcPr>
                    </a:tc>
                    <a:tc>
                      <a:txBody>
                        <a:bodyPr/>
                        <a:lstStyle/>
                        <a:p>
                          <a:endParaRPr lang="en-US"/>
                        </a:p>
                      </a:txBody>
                      <a:tcPr anchor="ctr">
                        <a:blipFill>
                          <a:blip r:embed="rId4"/>
                          <a:stretch>
                            <a:fillRect l="-301020" t="-304545" r="-102041" b="-118182"/>
                          </a:stretch>
                        </a:blipFill>
                      </a:tcPr>
                    </a:tc>
                    <a:tc>
                      <a:txBody>
                        <a:bodyPr/>
                        <a:lstStyle/>
                        <a:p>
                          <a:endParaRPr lang="en-US"/>
                        </a:p>
                      </a:txBody>
                      <a:tcPr anchor="ctr">
                        <a:blipFill>
                          <a:blip r:embed="rId4"/>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4"/>
                          <a:stretch>
                            <a:fillRect l="-101020" t="-404545" r="-302041" b="-18182"/>
                          </a:stretch>
                        </a:blipFill>
                      </a:tcPr>
                    </a:tc>
                    <a:tc>
                      <a:txBody>
                        <a:bodyPr/>
                        <a:lstStyle/>
                        <a:p>
                          <a:endParaRPr lang="en-US"/>
                        </a:p>
                      </a:txBody>
                      <a:tcPr anchor="ctr">
                        <a:blipFill>
                          <a:blip r:embed="rId4"/>
                          <a:stretch>
                            <a:fillRect l="-201020" t="-404545" r="-202041" b="-18182"/>
                          </a:stretch>
                        </a:blipFill>
                      </a:tcPr>
                    </a:tc>
                    <a:tc>
                      <a:txBody>
                        <a:bodyPr/>
                        <a:lstStyle/>
                        <a:p>
                          <a:endParaRPr lang="en-US"/>
                        </a:p>
                      </a:txBody>
                      <a:tcPr anchor="ctr">
                        <a:blipFill>
                          <a:blip r:embed="rId4"/>
                          <a:stretch>
                            <a:fillRect l="-301020" t="-404545" r="-102041" b="-18182"/>
                          </a:stretch>
                        </a:blipFill>
                      </a:tcPr>
                    </a:tc>
                    <a:tc>
                      <a:txBody>
                        <a:bodyPr/>
                        <a:lstStyle/>
                        <a:p>
                          <a:endParaRPr lang="en-US"/>
                        </a:p>
                      </a:txBody>
                      <a:tcPr anchor="ctr">
                        <a:blipFill>
                          <a:blip r:embed="rId4"/>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6" name="Table 5">
                <a:extLst>
                  <a:ext uri="{FF2B5EF4-FFF2-40B4-BE49-F238E27FC236}">
                    <a16:creationId xmlns:a16="http://schemas.microsoft.com/office/drawing/2014/main" id="{6A60FB7D-B82D-73DF-7E36-6291D46B9043}"/>
                  </a:ext>
                </a:extLst>
              </p:cNvPr>
              <p:cNvGraphicFramePr>
                <a:graphicFrameLocks noGrp="1"/>
              </p:cNvGraphicFramePr>
              <p:nvPr/>
            </p:nvGraphicFramePr>
            <p:xfrm>
              <a:off x="4342562" y="2995760"/>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5"/>
                          <a:stretch>
                            <a:fillRect l="-101020" t="-103030" r="-302041" b="-319697"/>
                          </a:stretch>
                        </a:blipFill>
                      </a:tcPr>
                    </a:tc>
                    <a:tc>
                      <a:txBody>
                        <a:bodyPr/>
                        <a:lstStyle/>
                        <a:p>
                          <a:endParaRPr lang="en-US"/>
                        </a:p>
                      </a:txBody>
                      <a:tcPr anchor="ctr">
                        <a:blipFill>
                          <a:blip r:embed="rId5"/>
                          <a:stretch>
                            <a:fillRect l="-201020" t="-103030" r="-202041" b="-319697"/>
                          </a:stretch>
                        </a:blipFill>
                      </a:tcPr>
                    </a:tc>
                    <a:tc>
                      <a:txBody>
                        <a:bodyPr/>
                        <a:lstStyle/>
                        <a:p>
                          <a:endParaRPr lang="en-US"/>
                        </a:p>
                      </a:txBody>
                      <a:tcPr anchor="ctr">
                        <a:blipFill>
                          <a:blip r:embed="rId5"/>
                          <a:stretch>
                            <a:fillRect l="-301020" t="-103030" r="-102041" b="-319697"/>
                          </a:stretch>
                        </a:blipFill>
                      </a:tcPr>
                    </a:tc>
                    <a:tc>
                      <a:txBody>
                        <a:bodyPr/>
                        <a:lstStyle/>
                        <a:p>
                          <a:endParaRPr lang="en-US"/>
                        </a:p>
                      </a:txBody>
                      <a:tcPr anchor="ctr">
                        <a:blipFill>
                          <a:blip r:embed="rId5"/>
                          <a:stretch>
                            <a:fillRect l="-401020"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5"/>
                          <a:stretch>
                            <a:fillRect l="-101020" t="-200000" r="-302041" b="-214925"/>
                          </a:stretch>
                        </a:blipFill>
                      </a:tcPr>
                    </a:tc>
                    <a:tc>
                      <a:txBody>
                        <a:bodyPr/>
                        <a:lstStyle/>
                        <a:p>
                          <a:endParaRPr lang="en-US"/>
                        </a:p>
                      </a:txBody>
                      <a:tcPr anchor="ctr">
                        <a:blipFill>
                          <a:blip r:embed="rId5"/>
                          <a:stretch>
                            <a:fillRect l="-201020" t="-200000" r="-202041" b="-214925"/>
                          </a:stretch>
                        </a:blipFill>
                      </a:tcPr>
                    </a:tc>
                    <a:tc>
                      <a:txBody>
                        <a:bodyPr/>
                        <a:lstStyle/>
                        <a:p>
                          <a:endParaRPr lang="en-US"/>
                        </a:p>
                      </a:txBody>
                      <a:tcPr anchor="ctr">
                        <a:blipFill>
                          <a:blip r:embed="rId5"/>
                          <a:stretch>
                            <a:fillRect l="-301020" t="-200000" r="-102041" b="-214925"/>
                          </a:stretch>
                        </a:blipFill>
                      </a:tcPr>
                    </a:tc>
                    <a:tc>
                      <a:txBody>
                        <a:bodyPr/>
                        <a:lstStyle/>
                        <a:p>
                          <a:endParaRPr lang="en-US"/>
                        </a:p>
                      </a:txBody>
                      <a:tcPr anchor="ctr">
                        <a:blipFill>
                          <a:blip r:embed="rId5"/>
                          <a:stretch>
                            <a:fillRect l="-401020"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5"/>
                          <a:stretch>
                            <a:fillRect l="-101020" t="-304545" r="-302041" b="-118182"/>
                          </a:stretch>
                        </a:blipFill>
                      </a:tcPr>
                    </a:tc>
                    <a:tc>
                      <a:txBody>
                        <a:bodyPr/>
                        <a:lstStyle/>
                        <a:p>
                          <a:endParaRPr lang="en-US"/>
                        </a:p>
                      </a:txBody>
                      <a:tcPr anchor="ctr">
                        <a:blipFill>
                          <a:blip r:embed="rId5"/>
                          <a:stretch>
                            <a:fillRect l="-201020" t="-304545" r="-202041" b="-118182"/>
                          </a:stretch>
                        </a:blipFill>
                      </a:tcPr>
                    </a:tc>
                    <a:tc>
                      <a:txBody>
                        <a:bodyPr/>
                        <a:lstStyle/>
                        <a:p>
                          <a:endParaRPr lang="en-US"/>
                        </a:p>
                      </a:txBody>
                      <a:tcPr anchor="ctr">
                        <a:blipFill>
                          <a:blip r:embed="rId5"/>
                          <a:stretch>
                            <a:fillRect l="-301020" t="-304545" r="-102041" b="-118182"/>
                          </a:stretch>
                        </a:blipFill>
                      </a:tcPr>
                    </a:tc>
                    <a:tc>
                      <a:txBody>
                        <a:bodyPr/>
                        <a:lstStyle/>
                        <a:p>
                          <a:endParaRPr lang="en-US"/>
                        </a:p>
                      </a:txBody>
                      <a:tcPr anchor="ctr">
                        <a:blipFill>
                          <a:blip r:embed="rId5"/>
                          <a:stretch>
                            <a:fillRect l="-401020"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5"/>
                          <a:stretch>
                            <a:fillRect l="-101020" t="-404545" r="-302041" b="-18182"/>
                          </a:stretch>
                        </a:blipFill>
                      </a:tcPr>
                    </a:tc>
                    <a:tc>
                      <a:txBody>
                        <a:bodyPr/>
                        <a:lstStyle/>
                        <a:p>
                          <a:endParaRPr lang="en-US"/>
                        </a:p>
                      </a:txBody>
                      <a:tcPr anchor="ctr">
                        <a:blipFill>
                          <a:blip r:embed="rId5"/>
                          <a:stretch>
                            <a:fillRect l="-201020" t="-404545" r="-202041" b="-18182"/>
                          </a:stretch>
                        </a:blipFill>
                      </a:tcPr>
                    </a:tc>
                    <a:tc>
                      <a:txBody>
                        <a:bodyPr/>
                        <a:lstStyle/>
                        <a:p>
                          <a:endParaRPr lang="en-US"/>
                        </a:p>
                      </a:txBody>
                      <a:tcPr anchor="ctr">
                        <a:blipFill>
                          <a:blip r:embed="rId5"/>
                          <a:stretch>
                            <a:fillRect l="-301020" t="-404545" r="-102041" b="-18182"/>
                          </a:stretch>
                        </a:blipFill>
                      </a:tcPr>
                    </a:tc>
                    <a:tc>
                      <a:txBody>
                        <a:bodyPr/>
                        <a:lstStyle/>
                        <a:p>
                          <a:endParaRPr lang="en-US"/>
                        </a:p>
                      </a:txBody>
                      <a:tcPr anchor="ctr">
                        <a:blipFill>
                          <a:blip r:embed="rId5"/>
                          <a:stretch>
                            <a:fillRect l="-401020" t="-404545" r="-2041" b="-18182"/>
                          </a:stretch>
                        </a:blipFill>
                      </a:tcPr>
                    </a:tc>
                    <a:extLst>
                      <a:ext uri="{0D108BD9-81ED-4DB2-BD59-A6C34878D82A}">
                        <a16:rowId xmlns:a16="http://schemas.microsoft.com/office/drawing/2014/main" val="2143621233"/>
                      </a:ext>
                    </a:extLst>
                  </a:tr>
                </a:tbl>
              </a:graphicData>
            </a:graphic>
          </p:graphicFrame>
        </mc:Fallback>
      </mc:AlternateContent>
      <p:sp>
        <p:nvSpPr>
          <p:cNvPr id="7" name="TextBox 6">
            <a:extLst>
              <a:ext uri="{FF2B5EF4-FFF2-40B4-BE49-F238E27FC236}">
                <a16:creationId xmlns:a16="http://schemas.microsoft.com/office/drawing/2014/main" id="{EE123A81-3A38-4FF7-3CDD-8EDCA57CA46D}"/>
              </a:ext>
            </a:extLst>
          </p:cNvPr>
          <p:cNvSpPr txBox="1"/>
          <p:nvPr/>
        </p:nvSpPr>
        <p:spPr>
          <a:xfrm>
            <a:off x="1255475" y="5203903"/>
            <a:ext cx="1939568" cy="1107996"/>
          </a:xfrm>
          <a:prstGeom prst="rect">
            <a:avLst/>
          </a:prstGeom>
          <a:noFill/>
        </p:spPr>
        <p:txBody>
          <a:bodyPr wrap="square" rtlCol="0">
            <a:spAutoFit/>
          </a:bodyPr>
          <a:lstStyle/>
          <a:p>
            <a:pPr algn="ctr"/>
            <a:r>
              <a:rPr lang="en-CY" sz="2400" b="1">
                <a:solidFill>
                  <a:srgbClr val="FF0000"/>
                </a:solidFill>
              </a:rPr>
              <a:t>Complete</a:t>
            </a:r>
          </a:p>
          <a:p>
            <a:endParaRPr lang="en-CY" sz="2400" b="1">
              <a:solidFill>
                <a:srgbClr val="FF0000"/>
              </a:solidFill>
            </a:endParaRPr>
          </a:p>
          <a:p>
            <a:endParaRPr lang="en-CY" b="1">
              <a:solidFill>
                <a:srgbClr val="FF0000"/>
              </a:solidFill>
            </a:endParaRPr>
          </a:p>
        </p:txBody>
      </p:sp>
      <p:sp>
        <p:nvSpPr>
          <p:cNvPr id="8" name="TextBox 7">
            <a:extLst>
              <a:ext uri="{FF2B5EF4-FFF2-40B4-BE49-F238E27FC236}">
                <a16:creationId xmlns:a16="http://schemas.microsoft.com/office/drawing/2014/main" id="{BFBFEBCD-6D88-3BE6-6AC9-B592E1B3ED52}"/>
              </a:ext>
            </a:extLst>
          </p:cNvPr>
          <p:cNvSpPr txBox="1"/>
          <p:nvPr/>
        </p:nvSpPr>
        <p:spPr>
          <a:xfrm>
            <a:off x="4863430" y="5203903"/>
            <a:ext cx="1939568" cy="1107996"/>
          </a:xfrm>
          <a:prstGeom prst="rect">
            <a:avLst/>
          </a:prstGeom>
          <a:noFill/>
        </p:spPr>
        <p:txBody>
          <a:bodyPr wrap="square" rtlCol="0">
            <a:spAutoFit/>
          </a:bodyPr>
          <a:lstStyle/>
          <a:p>
            <a:pPr algn="ctr"/>
            <a:r>
              <a:rPr lang="en-CY" sz="2400" b="1">
                <a:solidFill>
                  <a:srgbClr val="FF0000"/>
                </a:solidFill>
              </a:rPr>
              <a:t>Complete</a:t>
            </a:r>
          </a:p>
          <a:p>
            <a:endParaRPr lang="en-CY" sz="2400" b="1">
              <a:solidFill>
                <a:srgbClr val="FF0000"/>
              </a:solidFill>
            </a:endParaRPr>
          </a:p>
          <a:p>
            <a:endParaRPr lang="en-CY" b="1">
              <a:solidFill>
                <a:srgbClr val="FF0000"/>
              </a:solidFill>
            </a:endParaRPr>
          </a:p>
        </p:txBody>
      </p:sp>
      <p:sp>
        <p:nvSpPr>
          <p:cNvPr id="9" name="TextBox 8">
            <a:extLst>
              <a:ext uri="{FF2B5EF4-FFF2-40B4-BE49-F238E27FC236}">
                <a16:creationId xmlns:a16="http://schemas.microsoft.com/office/drawing/2014/main" id="{EA7A7AFE-1CAE-4F51-9814-3A3ABAA61487}"/>
              </a:ext>
            </a:extLst>
          </p:cNvPr>
          <p:cNvSpPr txBox="1"/>
          <p:nvPr/>
        </p:nvSpPr>
        <p:spPr>
          <a:xfrm>
            <a:off x="8471386" y="5203903"/>
            <a:ext cx="1939568" cy="1477328"/>
          </a:xfrm>
          <a:prstGeom prst="rect">
            <a:avLst/>
          </a:prstGeom>
          <a:noFill/>
        </p:spPr>
        <p:txBody>
          <a:bodyPr wrap="square" rtlCol="0">
            <a:spAutoFit/>
          </a:bodyPr>
          <a:lstStyle/>
          <a:p>
            <a:pPr algn="ctr"/>
            <a:r>
              <a:rPr lang="en-CY" sz="2400" b="1">
                <a:solidFill>
                  <a:srgbClr val="FF0000"/>
                </a:solidFill>
              </a:rPr>
              <a:t>Not Complete</a:t>
            </a:r>
          </a:p>
          <a:p>
            <a:endParaRPr lang="en-CY" sz="2400" b="1">
              <a:solidFill>
                <a:srgbClr val="FF0000"/>
              </a:solidFill>
            </a:endParaRPr>
          </a:p>
          <a:p>
            <a:endParaRPr lang="en-CY" b="1">
              <a:solidFill>
                <a:srgbClr val="FF0000"/>
              </a:solidFill>
            </a:endParaRPr>
          </a:p>
        </p:txBody>
      </p:sp>
    </p:spTree>
    <p:extLst>
      <p:ext uri="{BB962C8B-B14F-4D97-AF65-F5344CB8AC3E}">
        <p14:creationId xmlns:p14="http://schemas.microsoft.com/office/powerpoint/2010/main" val="12527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7C01-36B7-993B-BD3B-8EB33712567A}"/>
              </a:ext>
            </a:extLst>
          </p:cNvPr>
          <p:cNvSpPr>
            <a:spLocks noGrp="1"/>
          </p:cNvSpPr>
          <p:nvPr>
            <p:ph type="title"/>
          </p:nvPr>
        </p:nvSpPr>
        <p:spPr/>
        <p:txBody>
          <a:bodyPr/>
          <a:lstStyle/>
          <a:p>
            <a:r>
              <a:rPr lang="en-CY"/>
              <a:t>Rational Preferences</a:t>
            </a:r>
          </a:p>
        </p:txBody>
      </p:sp>
      <p:sp>
        <p:nvSpPr>
          <p:cNvPr id="3" name="Content Placeholder 2">
            <a:extLst>
              <a:ext uri="{FF2B5EF4-FFF2-40B4-BE49-F238E27FC236}">
                <a16:creationId xmlns:a16="http://schemas.microsoft.com/office/drawing/2014/main" id="{29140497-1235-7080-D1BA-FACD3D0F15C2}"/>
              </a:ext>
            </a:extLst>
          </p:cNvPr>
          <p:cNvSpPr>
            <a:spLocks noGrp="1"/>
          </p:cNvSpPr>
          <p:nvPr>
            <p:ph idx="1"/>
          </p:nvPr>
        </p:nvSpPr>
        <p:spPr/>
        <p:txBody>
          <a:bodyPr>
            <a:normAutofit/>
          </a:bodyPr>
          <a:lstStyle/>
          <a:p>
            <a:pPr marL="0" indent="0" algn="ctr">
              <a:buNone/>
            </a:pPr>
            <a:endParaRPr lang="en-CY" i="1"/>
          </a:p>
          <a:p>
            <a:pPr marL="0" indent="0" algn="ctr">
              <a:buNone/>
            </a:pPr>
            <a:endParaRPr lang="en-CY" i="1"/>
          </a:p>
          <a:p>
            <a:pPr marL="0" indent="0" algn="ctr">
              <a:buNone/>
            </a:pPr>
            <a:r>
              <a:rPr lang="en-CY" i="1"/>
              <a:t>A </a:t>
            </a:r>
            <a:r>
              <a:rPr lang="en-CY" b="1" i="1"/>
              <a:t>rational preference relation </a:t>
            </a:r>
          </a:p>
          <a:p>
            <a:pPr marL="0" indent="0" algn="ctr">
              <a:buNone/>
            </a:pPr>
            <a:r>
              <a:rPr lang="en-CY" i="1"/>
              <a:t>is one that is </a:t>
            </a:r>
          </a:p>
          <a:p>
            <a:pPr marL="0" indent="0" algn="ctr">
              <a:buNone/>
            </a:pPr>
            <a:r>
              <a:rPr lang="en-CY" b="1" i="1"/>
              <a:t>transitive </a:t>
            </a:r>
            <a:r>
              <a:rPr lang="en-CY" i="1"/>
              <a:t> and </a:t>
            </a:r>
            <a:r>
              <a:rPr lang="en-CY" b="1" i="1"/>
              <a:t>complete.</a:t>
            </a:r>
            <a:endParaRPr lang="en-CY" i="1"/>
          </a:p>
        </p:txBody>
      </p:sp>
    </p:spTree>
    <p:extLst>
      <p:ext uri="{BB962C8B-B14F-4D97-AF65-F5344CB8AC3E}">
        <p14:creationId xmlns:p14="http://schemas.microsoft.com/office/powerpoint/2010/main" val="397390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4B45-0AF6-D4A0-885B-FA67949C08FA}"/>
              </a:ext>
            </a:extLst>
          </p:cNvPr>
          <p:cNvSpPr>
            <a:spLocks noGrp="1"/>
          </p:cNvSpPr>
          <p:nvPr>
            <p:ph type="title"/>
          </p:nvPr>
        </p:nvSpPr>
        <p:spPr/>
        <p:txBody>
          <a:bodyPr/>
          <a:lstStyle/>
          <a:p>
            <a:r>
              <a:rPr lang="en-CY"/>
              <a:t>Preference orderings</a:t>
            </a:r>
          </a:p>
        </p:txBody>
      </p:sp>
      <p:sp>
        <p:nvSpPr>
          <p:cNvPr id="3" name="Content Placeholder 2">
            <a:extLst>
              <a:ext uri="{FF2B5EF4-FFF2-40B4-BE49-F238E27FC236}">
                <a16:creationId xmlns:a16="http://schemas.microsoft.com/office/drawing/2014/main" id="{D38A5A63-5968-4D4F-A1F5-91F56FC9A790}"/>
              </a:ext>
            </a:extLst>
          </p:cNvPr>
          <p:cNvSpPr>
            <a:spLocks noGrp="1"/>
          </p:cNvSpPr>
          <p:nvPr>
            <p:ph idx="1"/>
          </p:nvPr>
        </p:nvSpPr>
        <p:spPr/>
        <p:txBody>
          <a:bodyPr/>
          <a:lstStyle/>
          <a:p>
            <a:r>
              <a:rPr lang="en-CY"/>
              <a:t>If a preference relation is rational (transitive &amp; complete), then we can construct a </a:t>
            </a:r>
            <a:r>
              <a:rPr lang="en-CY" i="1"/>
              <a:t>unique</a:t>
            </a:r>
            <a:r>
              <a:rPr lang="en-CY"/>
              <a:t> and </a:t>
            </a:r>
            <a:r>
              <a:rPr lang="en-CY" i="1"/>
              <a:t>acyclical </a:t>
            </a:r>
            <a:r>
              <a:rPr lang="en-CY"/>
              <a:t>preference order:</a:t>
            </a:r>
          </a:p>
          <a:p>
            <a:pPr marL="0" indent="0">
              <a:buNone/>
            </a:pPr>
            <a:endParaRPr lang="en-CY"/>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B0EC529B-8AD6-E387-00FD-5EB92F33FBCD}"/>
                  </a:ext>
                </a:extLst>
              </p:cNvPr>
              <p:cNvGraphicFramePr>
                <a:graphicFrameLocks noGrp="1"/>
              </p:cNvGraphicFramePr>
              <p:nvPr>
                <p:extLst>
                  <p:ext uri="{D42A27DB-BD31-4B8C-83A1-F6EECF244321}">
                    <p14:modId xmlns:p14="http://schemas.microsoft.com/office/powerpoint/2010/main" val="1979059178"/>
                  </p:ext>
                </p:extLst>
              </p:nvPr>
            </p:nvGraphicFramePr>
            <p:xfrm>
              <a:off x="1767495" y="3228245"/>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CY"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𝐿𝑎𝑟𝑠</m:t>
                                    </m:r>
                                  </m:sub>
                                </m:sSub>
                              </m:oMath>
                            </m:oMathPara>
                          </a14:m>
                          <a:endParaRPr lang="en-CY" sz="1600"/>
                        </a:p>
                      </a:txBody>
                      <a:tcPr anchor="ctr"/>
                    </a:tc>
                    <a:extLst>
                      <a:ext uri="{0D108BD9-81ED-4DB2-BD59-A6C34878D82A}">
                        <a16:rowId xmlns:a16="http://schemas.microsoft.com/office/drawing/2014/main" val="2143621233"/>
                      </a:ext>
                    </a:extLst>
                  </a:tr>
                </a:tbl>
              </a:graphicData>
            </a:graphic>
          </p:graphicFrame>
        </mc:Choice>
        <mc:Fallback>
          <p:graphicFrame>
            <p:nvGraphicFramePr>
              <p:cNvPr id="4" name="Table 3">
                <a:extLst>
                  <a:ext uri="{FF2B5EF4-FFF2-40B4-BE49-F238E27FC236}">
                    <a16:creationId xmlns:a16="http://schemas.microsoft.com/office/drawing/2014/main" id="{B0EC529B-8AD6-E387-00FD-5EB92F33FBCD}"/>
                  </a:ext>
                </a:extLst>
              </p:cNvPr>
              <p:cNvGraphicFramePr>
                <a:graphicFrameLocks noGrp="1"/>
              </p:cNvGraphicFramePr>
              <p:nvPr>
                <p:extLst>
                  <p:ext uri="{D42A27DB-BD31-4B8C-83A1-F6EECF244321}">
                    <p14:modId xmlns:p14="http://schemas.microsoft.com/office/powerpoint/2010/main" val="1979059178"/>
                  </p:ext>
                </p:extLst>
              </p:nvPr>
            </p:nvGraphicFramePr>
            <p:xfrm>
              <a:off x="1767495" y="3228245"/>
              <a:ext cx="2981305" cy="2011065"/>
            </p:xfrm>
            <a:graphic>
              <a:graphicData uri="http://schemas.openxmlformats.org/drawingml/2006/table">
                <a:tbl>
                  <a:tblPr firstRow="1" bandRow="1">
                    <a:tableStyleId>{5940675A-B579-460E-94D1-54222C63F5DA}</a:tableStyleId>
                  </a:tblPr>
                  <a:tblGrid>
                    <a:gridCol w="596261">
                      <a:extLst>
                        <a:ext uri="{9D8B030D-6E8A-4147-A177-3AD203B41FA5}">
                          <a16:colId xmlns:a16="http://schemas.microsoft.com/office/drawing/2014/main" val="4280593077"/>
                        </a:ext>
                      </a:extLst>
                    </a:gridCol>
                    <a:gridCol w="596261">
                      <a:extLst>
                        <a:ext uri="{9D8B030D-6E8A-4147-A177-3AD203B41FA5}">
                          <a16:colId xmlns:a16="http://schemas.microsoft.com/office/drawing/2014/main" val="1463220797"/>
                        </a:ext>
                      </a:extLst>
                    </a:gridCol>
                    <a:gridCol w="596261">
                      <a:extLst>
                        <a:ext uri="{9D8B030D-6E8A-4147-A177-3AD203B41FA5}">
                          <a16:colId xmlns:a16="http://schemas.microsoft.com/office/drawing/2014/main" val="1851381022"/>
                        </a:ext>
                      </a:extLst>
                    </a:gridCol>
                    <a:gridCol w="596261">
                      <a:extLst>
                        <a:ext uri="{9D8B030D-6E8A-4147-A177-3AD203B41FA5}">
                          <a16:colId xmlns:a16="http://schemas.microsoft.com/office/drawing/2014/main" val="4233053980"/>
                        </a:ext>
                      </a:extLst>
                    </a:gridCol>
                    <a:gridCol w="596261">
                      <a:extLst>
                        <a:ext uri="{9D8B030D-6E8A-4147-A177-3AD203B41FA5}">
                          <a16:colId xmlns:a16="http://schemas.microsoft.com/office/drawing/2014/main" val="1674884422"/>
                        </a:ext>
                      </a:extLst>
                    </a:gridCol>
                  </a:tblGrid>
                  <a:tr h="402213">
                    <a:tc>
                      <a:txBody>
                        <a:bodyPr/>
                        <a:lstStyle/>
                        <a:p>
                          <a:pPr algn="ctr"/>
                          <a:r>
                            <a:rPr lang="en-CY" sz="1600"/>
                            <a:t>Lars</a:t>
                          </a:r>
                        </a:p>
                      </a:txBody>
                      <a:tcPr anchor="ctr"/>
                    </a:tc>
                    <a:tc>
                      <a:txBody>
                        <a:bodyPr/>
                        <a:lstStyle/>
                        <a:p>
                          <a:pPr algn="ctr"/>
                          <a:r>
                            <a:rPr lang="en-CY"/>
                            <a:t>A</a:t>
                          </a:r>
                        </a:p>
                      </a:txBody>
                      <a:tcPr anchor="ctr"/>
                    </a:tc>
                    <a:tc>
                      <a:txBody>
                        <a:bodyPr/>
                        <a:lstStyle/>
                        <a:p>
                          <a:pPr algn="ctr"/>
                          <a:r>
                            <a:rPr lang="en-CY"/>
                            <a:t>B</a:t>
                          </a:r>
                        </a:p>
                      </a:txBody>
                      <a:tcPr anchor="ctr"/>
                    </a:tc>
                    <a:tc>
                      <a:txBody>
                        <a:bodyPr/>
                        <a:lstStyle/>
                        <a:p>
                          <a:pPr algn="ctr"/>
                          <a:r>
                            <a:rPr lang="en-CY"/>
                            <a:t>C</a:t>
                          </a:r>
                        </a:p>
                      </a:txBody>
                      <a:tcPr anchor="ctr"/>
                    </a:tc>
                    <a:tc>
                      <a:txBody>
                        <a:bodyPr/>
                        <a:lstStyle/>
                        <a:p>
                          <a:pPr algn="ctr"/>
                          <a:r>
                            <a:rPr lang="en-CY"/>
                            <a:t>D</a:t>
                          </a:r>
                        </a:p>
                      </a:txBody>
                      <a:tcPr anchor="ctr"/>
                    </a:tc>
                    <a:extLst>
                      <a:ext uri="{0D108BD9-81ED-4DB2-BD59-A6C34878D82A}">
                        <a16:rowId xmlns:a16="http://schemas.microsoft.com/office/drawing/2014/main" val="57919863"/>
                      </a:ext>
                    </a:extLst>
                  </a:tr>
                  <a:tr h="402213">
                    <a:tc>
                      <a:txBody>
                        <a:bodyPr/>
                        <a:lstStyle/>
                        <a:p>
                          <a:pPr algn="ctr"/>
                          <a:r>
                            <a:rPr lang="en-CY"/>
                            <a:t>A</a:t>
                          </a:r>
                        </a:p>
                      </a:txBody>
                      <a:tcPr anchor="ctr"/>
                    </a:tc>
                    <a:tc>
                      <a:txBody>
                        <a:bodyPr/>
                        <a:lstStyle/>
                        <a:p>
                          <a:endParaRPr lang="en-US"/>
                        </a:p>
                      </a:txBody>
                      <a:tcPr anchor="ctr">
                        <a:blipFill>
                          <a:blip r:embed="rId2"/>
                          <a:stretch>
                            <a:fillRect l="-101020" t="-103030" r="-303061" b="-319697"/>
                          </a:stretch>
                        </a:blipFill>
                      </a:tcPr>
                    </a:tc>
                    <a:tc>
                      <a:txBody>
                        <a:bodyPr/>
                        <a:lstStyle/>
                        <a:p>
                          <a:endParaRPr lang="en-US"/>
                        </a:p>
                      </a:txBody>
                      <a:tcPr anchor="ctr">
                        <a:blipFill>
                          <a:blip r:embed="rId2"/>
                          <a:stretch>
                            <a:fillRect l="-198990" t="-103030" r="-200000" b="-319697"/>
                          </a:stretch>
                        </a:blipFill>
                      </a:tcPr>
                    </a:tc>
                    <a:tc>
                      <a:txBody>
                        <a:bodyPr/>
                        <a:lstStyle/>
                        <a:p>
                          <a:endParaRPr lang="en-US"/>
                        </a:p>
                      </a:txBody>
                      <a:tcPr anchor="ctr">
                        <a:blipFill>
                          <a:blip r:embed="rId2"/>
                          <a:stretch>
                            <a:fillRect l="-302041" t="-103030" r="-102041" b="-319697"/>
                          </a:stretch>
                        </a:blipFill>
                      </a:tcPr>
                    </a:tc>
                    <a:tc>
                      <a:txBody>
                        <a:bodyPr/>
                        <a:lstStyle/>
                        <a:p>
                          <a:endParaRPr lang="en-US"/>
                        </a:p>
                      </a:txBody>
                      <a:tcPr anchor="ctr">
                        <a:blipFill>
                          <a:blip r:embed="rId2"/>
                          <a:stretch>
                            <a:fillRect l="-402041" t="-103030" r="-2041" b="-319697"/>
                          </a:stretch>
                        </a:blipFill>
                      </a:tcPr>
                    </a:tc>
                    <a:extLst>
                      <a:ext uri="{0D108BD9-81ED-4DB2-BD59-A6C34878D82A}">
                        <a16:rowId xmlns:a16="http://schemas.microsoft.com/office/drawing/2014/main" val="3822490440"/>
                      </a:ext>
                    </a:extLst>
                  </a:tr>
                  <a:tr h="402213">
                    <a:tc>
                      <a:txBody>
                        <a:bodyPr/>
                        <a:lstStyle/>
                        <a:p>
                          <a:pPr algn="ctr"/>
                          <a:r>
                            <a:rPr lang="en-CY"/>
                            <a:t>B</a:t>
                          </a:r>
                        </a:p>
                      </a:txBody>
                      <a:tcPr anchor="ctr"/>
                    </a:tc>
                    <a:tc>
                      <a:txBody>
                        <a:bodyPr/>
                        <a:lstStyle/>
                        <a:p>
                          <a:endParaRPr lang="en-US"/>
                        </a:p>
                      </a:txBody>
                      <a:tcPr anchor="ctr">
                        <a:blipFill>
                          <a:blip r:embed="rId2"/>
                          <a:stretch>
                            <a:fillRect l="-101020" t="-200000" r="-303061" b="-214925"/>
                          </a:stretch>
                        </a:blipFill>
                      </a:tcPr>
                    </a:tc>
                    <a:tc>
                      <a:txBody>
                        <a:bodyPr/>
                        <a:lstStyle/>
                        <a:p>
                          <a:endParaRPr lang="en-US"/>
                        </a:p>
                      </a:txBody>
                      <a:tcPr anchor="ctr">
                        <a:blipFill>
                          <a:blip r:embed="rId2"/>
                          <a:stretch>
                            <a:fillRect l="-198990" t="-200000" r="-200000" b="-214925"/>
                          </a:stretch>
                        </a:blipFill>
                      </a:tcPr>
                    </a:tc>
                    <a:tc>
                      <a:txBody>
                        <a:bodyPr/>
                        <a:lstStyle/>
                        <a:p>
                          <a:endParaRPr lang="en-US"/>
                        </a:p>
                      </a:txBody>
                      <a:tcPr anchor="ctr">
                        <a:blipFill>
                          <a:blip r:embed="rId2"/>
                          <a:stretch>
                            <a:fillRect l="-302041" t="-200000" r="-102041" b="-214925"/>
                          </a:stretch>
                        </a:blipFill>
                      </a:tcPr>
                    </a:tc>
                    <a:tc>
                      <a:txBody>
                        <a:bodyPr/>
                        <a:lstStyle/>
                        <a:p>
                          <a:endParaRPr lang="en-US"/>
                        </a:p>
                      </a:txBody>
                      <a:tcPr anchor="ctr">
                        <a:blipFill>
                          <a:blip r:embed="rId2"/>
                          <a:stretch>
                            <a:fillRect l="-402041" t="-200000" r="-2041" b="-214925"/>
                          </a:stretch>
                        </a:blipFill>
                      </a:tcPr>
                    </a:tc>
                    <a:extLst>
                      <a:ext uri="{0D108BD9-81ED-4DB2-BD59-A6C34878D82A}">
                        <a16:rowId xmlns:a16="http://schemas.microsoft.com/office/drawing/2014/main" val="1727634610"/>
                      </a:ext>
                    </a:extLst>
                  </a:tr>
                  <a:tr h="402213">
                    <a:tc>
                      <a:txBody>
                        <a:bodyPr/>
                        <a:lstStyle/>
                        <a:p>
                          <a:pPr algn="ctr"/>
                          <a:r>
                            <a:rPr lang="en-CY"/>
                            <a:t>C</a:t>
                          </a:r>
                        </a:p>
                      </a:txBody>
                      <a:tcPr anchor="ctr"/>
                    </a:tc>
                    <a:tc>
                      <a:txBody>
                        <a:bodyPr/>
                        <a:lstStyle/>
                        <a:p>
                          <a:endParaRPr lang="en-US"/>
                        </a:p>
                      </a:txBody>
                      <a:tcPr anchor="ctr">
                        <a:blipFill>
                          <a:blip r:embed="rId2"/>
                          <a:stretch>
                            <a:fillRect l="-101020" t="-304545" r="-303061" b="-118182"/>
                          </a:stretch>
                        </a:blipFill>
                      </a:tcPr>
                    </a:tc>
                    <a:tc>
                      <a:txBody>
                        <a:bodyPr/>
                        <a:lstStyle/>
                        <a:p>
                          <a:endParaRPr lang="en-US"/>
                        </a:p>
                      </a:txBody>
                      <a:tcPr anchor="ctr">
                        <a:blipFill>
                          <a:blip r:embed="rId2"/>
                          <a:stretch>
                            <a:fillRect l="-198990" t="-304545" r="-200000" b="-118182"/>
                          </a:stretch>
                        </a:blipFill>
                      </a:tcPr>
                    </a:tc>
                    <a:tc>
                      <a:txBody>
                        <a:bodyPr/>
                        <a:lstStyle/>
                        <a:p>
                          <a:endParaRPr lang="en-US"/>
                        </a:p>
                      </a:txBody>
                      <a:tcPr anchor="ctr">
                        <a:blipFill>
                          <a:blip r:embed="rId2"/>
                          <a:stretch>
                            <a:fillRect l="-302041" t="-304545" r="-102041" b="-118182"/>
                          </a:stretch>
                        </a:blipFill>
                      </a:tcPr>
                    </a:tc>
                    <a:tc>
                      <a:txBody>
                        <a:bodyPr/>
                        <a:lstStyle/>
                        <a:p>
                          <a:endParaRPr lang="en-US"/>
                        </a:p>
                      </a:txBody>
                      <a:tcPr anchor="ctr">
                        <a:blipFill>
                          <a:blip r:embed="rId2"/>
                          <a:stretch>
                            <a:fillRect l="-402041" t="-304545" r="-2041" b="-118182"/>
                          </a:stretch>
                        </a:blipFill>
                      </a:tcPr>
                    </a:tc>
                    <a:extLst>
                      <a:ext uri="{0D108BD9-81ED-4DB2-BD59-A6C34878D82A}">
                        <a16:rowId xmlns:a16="http://schemas.microsoft.com/office/drawing/2014/main" val="1005640751"/>
                      </a:ext>
                    </a:extLst>
                  </a:tr>
                  <a:tr h="402213">
                    <a:tc>
                      <a:txBody>
                        <a:bodyPr/>
                        <a:lstStyle/>
                        <a:p>
                          <a:pPr algn="ctr"/>
                          <a:r>
                            <a:rPr lang="en-CY"/>
                            <a:t>D</a:t>
                          </a:r>
                        </a:p>
                      </a:txBody>
                      <a:tcPr anchor="ctr"/>
                    </a:tc>
                    <a:tc>
                      <a:txBody>
                        <a:bodyPr/>
                        <a:lstStyle/>
                        <a:p>
                          <a:endParaRPr lang="en-US"/>
                        </a:p>
                      </a:txBody>
                      <a:tcPr anchor="ctr">
                        <a:blipFill>
                          <a:blip r:embed="rId2"/>
                          <a:stretch>
                            <a:fillRect l="-101020" t="-404545" r="-303061" b="-18182"/>
                          </a:stretch>
                        </a:blipFill>
                      </a:tcPr>
                    </a:tc>
                    <a:tc>
                      <a:txBody>
                        <a:bodyPr/>
                        <a:lstStyle/>
                        <a:p>
                          <a:endParaRPr lang="en-US"/>
                        </a:p>
                      </a:txBody>
                      <a:tcPr anchor="ctr">
                        <a:blipFill>
                          <a:blip r:embed="rId2"/>
                          <a:stretch>
                            <a:fillRect l="-198990" t="-404545" r="-200000" b="-18182"/>
                          </a:stretch>
                        </a:blipFill>
                      </a:tcPr>
                    </a:tc>
                    <a:tc>
                      <a:txBody>
                        <a:bodyPr/>
                        <a:lstStyle/>
                        <a:p>
                          <a:endParaRPr lang="en-US"/>
                        </a:p>
                      </a:txBody>
                      <a:tcPr anchor="ctr">
                        <a:blipFill>
                          <a:blip r:embed="rId2"/>
                          <a:stretch>
                            <a:fillRect l="-302041" t="-404545" r="-102041" b="-18182"/>
                          </a:stretch>
                        </a:blipFill>
                      </a:tcPr>
                    </a:tc>
                    <a:tc>
                      <a:txBody>
                        <a:bodyPr/>
                        <a:lstStyle/>
                        <a:p>
                          <a:endParaRPr lang="en-US"/>
                        </a:p>
                      </a:txBody>
                      <a:tcPr anchor="ctr">
                        <a:blipFill>
                          <a:blip r:embed="rId2"/>
                          <a:stretch>
                            <a:fillRect l="-402041" t="-404545" r="-2041" b="-18182"/>
                          </a:stretch>
                        </a:blipFill>
                      </a:tcPr>
                    </a:tc>
                    <a:extLst>
                      <a:ext uri="{0D108BD9-81ED-4DB2-BD59-A6C34878D82A}">
                        <a16:rowId xmlns:a16="http://schemas.microsoft.com/office/drawing/2014/main" val="2143621233"/>
                      </a:ext>
                    </a:extLst>
                  </a:tr>
                </a:tbl>
              </a:graphicData>
            </a:graphic>
          </p:graphicFrame>
        </mc:Fallback>
      </mc:AlternateContent>
      <p:sp>
        <p:nvSpPr>
          <p:cNvPr id="5" name="Right Arrow 4">
            <a:extLst>
              <a:ext uri="{FF2B5EF4-FFF2-40B4-BE49-F238E27FC236}">
                <a16:creationId xmlns:a16="http://schemas.microsoft.com/office/drawing/2014/main" id="{AE55992C-A0FC-7DB8-883C-2C4CF8278E1C}"/>
              </a:ext>
            </a:extLst>
          </p:cNvPr>
          <p:cNvSpPr/>
          <p:nvPr/>
        </p:nvSpPr>
        <p:spPr>
          <a:xfrm>
            <a:off x="5274318" y="4001294"/>
            <a:ext cx="1463040" cy="641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1" name="Group 10">
            <a:extLst>
              <a:ext uri="{FF2B5EF4-FFF2-40B4-BE49-F238E27FC236}">
                <a16:creationId xmlns:a16="http://schemas.microsoft.com/office/drawing/2014/main" id="{DC945B5E-D962-C3C1-E3BD-6E04140F2ACB}"/>
              </a:ext>
            </a:extLst>
          </p:cNvPr>
          <p:cNvGrpSpPr/>
          <p:nvPr/>
        </p:nvGrpSpPr>
        <p:grpSpPr>
          <a:xfrm>
            <a:off x="5274318" y="3228245"/>
            <a:ext cx="4898465" cy="2487697"/>
            <a:chOff x="6296660" y="3105834"/>
            <a:chExt cx="4003040" cy="1834207"/>
          </a:xfrm>
        </p:grpSpPr>
        <p:sp>
          <p:nvSpPr>
            <p:cNvPr id="6" name="TextBox 5">
              <a:extLst>
                <a:ext uri="{FF2B5EF4-FFF2-40B4-BE49-F238E27FC236}">
                  <a16:creationId xmlns:a16="http://schemas.microsoft.com/office/drawing/2014/main" id="{71FE9BF0-C0CE-E1BF-8783-AD86D2453A35}"/>
                </a:ext>
              </a:extLst>
            </p:cNvPr>
            <p:cNvSpPr txBox="1"/>
            <p:nvPr/>
          </p:nvSpPr>
          <p:spPr>
            <a:xfrm>
              <a:off x="6296660" y="3105834"/>
              <a:ext cx="4003040" cy="369332"/>
            </a:xfrm>
            <a:prstGeom prst="rect">
              <a:avLst/>
            </a:prstGeom>
            <a:noFill/>
          </p:spPr>
          <p:txBody>
            <a:bodyPr wrap="square" rtlCol="0">
              <a:spAutoFit/>
            </a:bodyPr>
            <a:lstStyle/>
            <a:p>
              <a:pPr algn="ctr"/>
              <a:r>
                <a:rPr lang="en-CY" b="1"/>
                <a:t>D</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B13A4F8-6FE1-B9AB-8DCC-9A7827461A74}"/>
                    </a:ext>
                  </a:extLst>
                </p:cNvPr>
                <p:cNvSpPr txBox="1"/>
                <p:nvPr/>
              </p:nvSpPr>
              <p:spPr>
                <a:xfrm rot="5400000">
                  <a:off x="8103870" y="3438644"/>
                  <a:ext cx="3886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Y" i="1" smtClean="0">
                            <a:latin typeface="Cambria Math" panose="02040503050406030204" pitchFamily="18" charset="0"/>
                            <a:ea typeface="Cambria Math" panose="02040503050406030204" pitchFamily="18" charset="0"/>
                          </a:rPr>
                          <m:t>≻</m:t>
                        </m:r>
                      </m:oMath>
                    </m:oMathPara>
                  </a14:m>
                  <a:endParaRPr lang="en-CY"/>
                </a:p>
              </p:txBody>
            </p:sp>
          </mc:Choice>
          <mc:Fallback>
            <p:sp>
              <p:nvSpPr>
                <p:cNvPr id="7" name="TextBox 6">
                  <a:extLst>
                    <a:ext uri="{FF2B5EF4-FFF2-40B4-BE49-F238E27FC236}">
                      <a16:creationId xmlns:a16="http://schemas.microsoft.com/office/drawing/2014/main" id="{BB13A4F8-6FE1-B9AB-8DCC-9A7827461A74}"/>
                    </a:ext>
                  </a:extLst>
                </p:cNvPr>
                <p:cNvSpPr txBox="1">
                  <a:spLocks noRot="1" noChangeAspect="1" noMove="1" noResize="1" noEditPoints="1" noAdjustHandles="1" noChangeArrowheads="1" noChangeShapeType="1" noTextEdit="1"/>
                </p:cNvSpPr>
                <p:nvPr/>
              </p:nvSpPr>
              <p:spPr>
                <a:xfrm rot="5400000">
                  <a:off x="8103870" y="3438644"/>
                  <a:ext cx="38862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AB7A2C6-FEF7-9F5B-1975-1B8A0D68E96C}"/>
                    </a:ext>
                  </a:extLst>
                </p:cNvPr>
                <p:cNvSpPr txBox="1"/>
                <p:nvPr/>
              </p:nvSpPr>
              <p:spPr>
                <a:xfrm>
                  <a:off x="6296660" y="3817620"/>
                  <a:ext cx="4003040" cy="369332"/>
                </a:xfrm>
                <a:prstGeom prst="rect">
                  <a:avLst/>
                </a:prstGeom>
                <a:noFill/>
              </p:spPr>
              <p:txBody>
                <a:bodyPr wrap="square" rtlCol="0">
                  <a:spAutoFit/>
                </a:bodyPr>
                <a:lstStyle/>
                <a:p>
                  <a:pPr algn="ctr"/>
                  <a:r>
                    <a:rPr lang="en-CY" b="1"/>
                    <a:t>A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b="1"/>
                    <a:t> B</a:t>
                  </a:r>
                </a:p>
              </p:txBody>
            </p:sp>
          </mc:Choice>
          <mc:Fallback>
            <p:sp>
              <p:nvSpPr>
                <p:cNvPr id="8" name="TextBox 7">
                  <a:extLst>
                    <a:ext uri="{FF2B5EF4-FFF2-40B4-BE49-F238E27FC236}">
                      <a16:creationId xmlns:a16="http://schemas.microsoft.com/office/drawing/2014/main" id="{2AB7A2C6-FEF7-9F5B-1975-1B8A0D68E96C}"/>
                    </a:ext>
                  </a:extLst>
                </p:cNvPr>
                <p:cNvSpPr txBox="1">
                  <a:spLocks noRot="1" noChangeAspect="1" noMove="1" noResize="1" noEditPoints="1" noAdjustHandles="1" noChangeArrowheads="1" noChangeShapeType="1" noTextEdit="1"/>
                </p:cNvSpPr>
                <p:nvPr/>
              </p:nvSpPr>
              <p:spPr>
                <a:xfrm>
                  <a:off x="6296660" y="3817620"/>
                  <a:ext cx="4003040" cy="369332"/>
                </a:xfrm>
                <a:prstGeom prst="rect">
                  <a:avLst/>
                </a:prstGeom>
                <a:blipFill>
                  <a:blip r:embed="rId4"/>
                  <a:stretch>
                    <a:fillRect t="-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8D4C65C-54D0-C4FA-D143-AF779CBECC60}"/>
                    </a:ext>
                  </a:extLst>
                </p:cNvPr>
                <p:cNvSpPr txBox="1"/>
                <p:nvPr/>
              </p:nvSpPr>
              <p:spPr>
                <a:xfrm rot="5400000">
                  <a:off x="8103870" y="4196596"/>
                  <a:ext cx="3886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Y" i="1" smtClean="0">
                            <a:latin typeface="Cambria Math" panose="02040503050406030204" pitchFamily="18" charset="0"/>
                            <a:ea typeface="Cambria Math" panose="02040503050406030204" pitchFamily="18" charset="0"/>
                          </a:rPr>
                          <m:t>≻</m:t>
                        </m:r>
                      </m:oMath>
                    </m:oMathPara>
                  </a14:m>
                  <a:endParaRPr lang="en-CY"/>
                </a:p>
              </p:txBody>
            </p:sp>
          </mc:Choice>
          <mc:Fallback>
            <p:sp>
              <p:nvSpPr>
                <p:cNvPr id="9" name="TextBox 8">
                  <a:extLst>
                    <a:ext uri="{FF2B5EF4-FFF2-40B4-BE49-F238E27FC236}">
                      <a16:creationId xmlns:a16="http://schemas.microsoft.com/office/drawing/2014/main" id="{98D4C65C-54D0-C4FA-D143-AF779CBECC60}"/>
                    </a:ext>
                  </a:extLst>
                </p:cNvPr>
                <p:cNvSpPr txBox="1">
                  <a:spLocks noRot="1" noChangeAspect="1" noMove="1" noResize="1" noEditPoints="1" noAdjustHandles="1" noChangeArrowheads="1" noChangeShapeType="1" noTextEdit="1"/>
                </p:cNvSpPr>
                <p:nvPr/>
              </p:nvSpPr>
              <p:spPr>
                <a:xfrm rot="5400000">
                  <a:off x="8103870" y="4196596"/>
                  <a:ext cx="388620" cy="369332"/>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C953037-7765-D9D9-DA0B-594D27AFF725}"/>
                </a:ext>
              </a:extLst>
            </p:cNvPr>
            <p:cNvSpPr txBox="1"/>
            <p:nvPr/>
          </p:nvSpPr>
          <p:spPr>
            <a:xfrm>
              <a:off x="6296660" y="4570709"/>
              <a:ext cx="4003040" cy="369332"/>
            </a:xfrm>
            <a:prstGeom prst="rect">
              <a:avLst/>
            </a:prstGeom>
            <a:noFill/>
          </p:spPr>
          <p:txBody>
            <a:bodyPr wrap="square" rtlCol="0">
              <a:spAutoFit/>
            </a:bodyPr>
            <a:lstStyle/>
            <a:p>
              <a:pPr algn="ctr"/>
              <a:r>
                <a:rPr lang="en-CY" b="1"/>
                <a:t>C</a:t>
              </a:r>
            </a:p>
          </p:txBody>
        </p:sp>
      </p:grpSp>
    </p:spTree>
    <p:extLst>
      <p:ext uri="{BB962C8B-B14F-4D97-AF65-F5344CB8AC3E}">
        <p14:creationId xmlns:p14="http://schemas.microsoft.com/office/powerpoint/2010/main" val="59639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79B1-D4B1-4957-E763-9BF64EC36742}"/>
              </a:ext>
            </a:extLst>
          </p:cNvPr>
          <p:cNvSpPr>
            <a:spLocks noGrp="1"/>
          </p:cNvSpPr>
          <p:nvPr>
            <p:ph type="title"/>
          </p:nvPr>
        </p:nvSpPr>
        <p:spPr/>
        <p:txBody>
          <a:bodyPr/>
          <a:lstStyle/>
          <a:p>
            <a:r>
              <a:rPr lang="en-CY"/>
              <a:t>Preference orderings with infinite alternatives</a:t>
            </a:r>
          </a:p>
        </p:txBody>
      </p:sp>
      <p:sp>
        <p:nvSpPr>
          <p:cNvPr id="3" name="Content Placeholder 2">
            <a:extLst>
              <a:ext uri="{FF2B5EF4-FFF2-40B4-BE49-F238E27FC236}">
                <a16:creationId xmlns:a16="http://schemas.microsoft.com/office/drawing/2014/main" id="{DD934D56-CD4F-1DB7-496F-7841D359B9F2}"/>
              </a:ext>
            </a:extLst>
          </p:cNvPr>
          <p:cNvSpPr>
            <a:spLocks noGrp="1"/>
          </p:cNvSpPr>
          <p:nvPr>
            <p:ph idx="1"/>
          </p:nvPr>
        </p:nvSpPr>
        <p:spPr/>
        <p:txBody>
          <a:bodyPr/>
          <a:lstStyle/>
          <a:p>
            <a:r>
              <a:rPr lang="en-CY"/>
              <a:t>In many practical situations we want to consider an infinite number of alternatives: e.g. When shopping for fruits the question is not necessarily “Apples or Oranges”, but “How many apples and how many oranges?”</a:t>
            </a:r>
          </a:p>
          <a:p>
            <a:r>
              <a:rPr lang="en-CY"/>
              <a:t>Infinite combinations exist!</a:t>
            </a:r>
          </a:p>
          <a:p>
            <a:r>
              <a:rPr lang="en-CY"/>
              <a:t>For this we can think in terms of bundles of goods.</a:t>
            </a:r>
          </a:p>
          <a:p>
            <a:r>
              <a:rPr lang="en-CY"/>
              <a:t>We can represent </a:t>
            </a:r>
            <a:r>
              <a:rPr lang="en-CY" i="1"/>
              <a:t>Preference Orderings for bundles </a:t>
            </a:r>
            <a:r>
              <a:rPr lang="en-CY"/>
              <a:t>using </a:t>
            </a:r>
            <a:r>
              <a:rPr lang="en-CY" b="1"/>
              <a:t>Indifference Curves</a:t>
            </a:r>
          </a:p>
        </p:txBody>
      </p:sp>
    </p:spTree>
    <p:extLst>
      <p:ext uri="{BB962C8B-B14F-4D97-AF65-F5344CB8AC3E}">
        <p14:creationId xmlns:p14="http://schemas.microsoft.com/office/powerpoint/2010/main" val="55257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B885-3605-F1EE-ABA8-086000CC32F3}"/>
              </a:ext>
            </a:extLst>
          </p:cNvPr>
          <p:cNvSpPr>
            <a:spLocks noGrp="1"/>
          </p:cNvSpPr>
          <p:nvPr>
            <p:ph type="title"/>
          </p:nvPr>
        </p:nvSpPr>
        <p:spPr/>
        <p:txBody>
          <a:bodyPr/>
          <a:lstStyle/>
          <a:p>
            <a:r>
              <a:rPr lang="en-CY"/>
              <a:t>Course Outline</a:t>
            </a:r>
          </a:p>
        </p:txBody>
      </p:sp>
      <p:sp>
        <p:nvSpPr>
          <p:cNvPr id="3" name="Content Placeholder 2">
            <a:extLst>
              <a:ext uri="{FF2B5EF4-FFF2-40B4-BE49-F238E27FC236}">
                <a16:creationId xmlns:a16="http://schemas.microsoft.com/office/drawing/2014/main" id="{9806FA87-943E-91EB-1090-357F0545EC7E}"/>
              </a:ext>
            </a:extLst>
          </p:cNvPr>
          <p:cNvSpPr>
            <a:spLocks noGrp="1"/>
          </p:cNvSpPr>
          <p:nvPr>
            <p:ph idx="1"/>
          </p:nvPr>
        </p:nvSpPr>
        <p:spPr/>
        <p:txBody>
          <a:bodyPr/>
          <a:lstStyle/>
          <a:p>
            <a:r>
              <a:rPr lang="en-CY" b="1"/>
              <a:t>Choice under Certainty</a:t>
            </a:r>
          </a:p>
          <a:p>
            <a:r>
              <a:rPr lang="en-CY"/>
              <a:t>Judgement under Risk &amp; Uncertainty</a:t>
            </a:r>
          </a:p>
          <a:p>
            <a:r>
              <a:rPr lang="en-CY"/>
              <a:t>Choices under Risk &amp; Uncertainty</a:t>
            </a:r>
          </a:p>
          <a:p>
            <a:r>
              <a:rPr lang="en-CY"/>
              <a:t>Intertemporal Choice</a:t>
            </a:r>
          </a:p>
          <a:p>
            <a:r>
              <a:rPr lang="en-CY"/>
              <a:t>Strategic Interaction</a:t>
            </a:r>
          </a:p>
        </p:txBody>
      </p:sp>
    </p:spTree>
    <p:extLst>
      <p:ext uri="{BB962C8B-B14F-4D97-AF65-F5344CB8AC3E}">
        <p14:creationId xmlns:p14="http://schemas.microsoft.com/office/powerpoint/2010/main" val="40906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F552-4740-93BE-557A-233FD53BE810}"/>
              </a:ext>
            </a:extLst>
          </p:cNvPr>
          <p:cNvSpPr>
            <a:spLocks noGrp="1"/>
          </p:cNvSpPr>
          <p:nvPr>
            <p:ph type="title"/>
          </p:nvPr>
        </p:nvSpPr>
        <p:spPr/>
        <p:txBody>
          <a:bodyPr/>
          <a:lstStyle/>
          <a:p>
            <a:r>
              <a:rPr lang="en-CY"/>
              <a:t>Indifference Curves</a:t>
            </a:r>
          </a:p>
        </p:txBody>
      </p:sp>
      <p:cxnSp>
        <p:nvCxnSpPr>
          <p:cNvPr id="4" name="Straight Connector 3">
            <a:extLst>
              <a:ext uri="{FF2B5EF4-FFF2-40B4-BE49-F238E27FC236}">
                <a16:creationId xmlns:a16="http://schemas.microsoft.com/office/drawing/2014/main" id="{F08AA6BF-34CD-F21B-21B6-2E636AE1F5FB}"/>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EFE0D8-FA2A-45EF-4D5D-862A6821F273}"/>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38E831-5870-3B5F-2622-95EF2F7DA80C}"/>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36E73FC6-2B04-02FD-7A13-4549EDB7EFD9}"/>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E5F8A7BF-1261-10E6-E4CB-2D8FFEB569BF}"/>
              </a:ext>
            </a:extLst>
          </p:cNvPr>
          <p:cNvSpPr/>
          <p:nvPr/>
        </p:nvSpPr>
        <p:spPr>
          <a:xfrm>
            <a:off x="4539845" y="4026503"/>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Oval 8">
            <a:extLst>
              <a:ext uri="{FF2B5EF4-FFF2-40B4-BE49-F238E27FC236}">
                <a16:creationId xmlns:a16="http://schemas.microsoft.com/office/drawing/2014/main" id="{232F1F0F-EB1E-3D1E-9C5D-1B979241DB35}"/>
              </a:ext>
            </a:extLst>
          </p:cNvPr>
          <p:cNvSpPr/>
          <p:nvPr/>
        </p:nvSpPr>
        <p:spPr>
          <a:xfrm>
            <a:off x="4129057" y="3392172"/>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4CD5A085-F124-8C05-33D2-1A560D3741D1}"/>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096847BF-20EC-BA9B-AE99-324EA259D9ED}"/>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9" name="TextBox 18">
            <a:extLst>
              <a:ext uri="{FF2B5EF4-FFF2-40B4-BE49-F238E27FC236}">
                <a16:creationId xmlns:a16="http://schemas.microsoft.com/office/drawing/2014/main" id="{44BFA0C8-438D-D1F2-1BA7-1D9A213E1F8E}"/>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16C3962F-26EE-B042-810D-E670568B1546}"/>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21" name="TextBox 20">
            <a:extLst>
              <a:ext uri="{FF2B5EF4-FFF2-40B4-BE49-F238E27FC236}">
                <a16:creationId xmlns:a16="http://schemas.microsoft.com/office/drawing/2014/main" id="{D54521A5-E664-E9C3-09E8-E2D61ED7F57F}"/>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22" name="TextBox 21">
            <a:extLst>
              <a:ext uri="{FF2B5EF4-FFF2-40B4-BE49-F238E27FC236}">
                <a16:creationId xmlns:a16="http://schemas.microsoft.com/office/drawing/2014/main" id="{5317B619-B6B8-CCFC-8950-C08D6DEEEDE9}"/>
              </a:ext>
            </a:extLst>
          </p:cNvPr>
          <p:cNvSpPr txBox="1"/>
          <p:nvPr/>
        </p:nvSpPr>
        <p:spPr>
          <a:xfrm>
            <a:off x="3127262" y="2784767"/>
            <a:ext cx="276038" cy="307777"/>
          </a:xfrm>
          <a:prstGeom prst="rect">
            <a:avLst/>
          </a:prstGeom>
          <a:noFill/>
        </p:spPr>
        <p:txBody>
          <a:bodyPr wrap="none" rtlCol="0">
            <a:spAutoFit/>
          </a:bodyPr>
          <a:lstStyle/>
          <a:p>
            <a:r>
              <a:rPr lang="en-CY" sz="1400"/>
              <a:t>3</a:t>
            </a:r>
          </a:p>
        </p:txBody>
      </p:sp>
      <p:sp>
        <p:nvSpPr>
          <p:cNvPr id="23" name="Oval 22">
            <a:extLst>
              <a:ext uri="{FF2B5EF4-FFF2-40B4-BE49-F238E27FC236}">
                <a16:creationId xmlns:a16="http://schemas.microsoft.com/office/drawing/2014/main" id="{AAEA2F3C-4AC2-E4AD-0728-77B977F356FE}"/>
              </a:ext>
            </a:extLst>
          </p:cNvPr>
          <p:cNvSpPr/>
          <p:nvPr/>
        </p:nvSpPr>
        <p:spPr>
          <a:xfrm>
            <a:off x="5690040" y="4486989"/>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2EA03245-8FBA-2BA0-DBDC-5190742B6FB4}"/>
              </a:ext>
            </a:extLst>
          </p:cNvPr>
          <p:cNvSpPr txBox="1"/>
          <p:nvPr/>
        </p:nvSpPr>
        <p:spPr>
          <a:xfrm>
            <a:off x="4190821" y="3076814"/>
            <a:ext cx="306920" cy="369332"/>
          </a:xfrm>
          <a:prstGeom prst="rect">
            <a:avLst/>
          </a:prstGeom>
          <a:noFill/>
        </p:spPr>
        <p:txBody>
          <a:bodyPr wrap="square" rtlCol="0">
            <a:spAutoFit/>
          </a:bodyPr>
          <a:lstStyle/>
          <a:p>
            <a:r>
              <a:rPr lang="en-CY"/>
              <a:t>X</a:t>
            </a:r>
          </a:p>
        </p:txBody>
      </p:sp>
      <p:sp>
        <p:nvSpPr>
          <p:cNvPr id="25" name="TextBox 24">
            <a:extLst>
              <a:ext uri="{FF2B5EF4-FFF2-40B4-BE49-F238E27FC236}">
                <a16:creationId xmlns:a16="http://schemas.microsoft.com/office/drawing/2014/main" id="{F8278F15-4351-72AD-6E4B-58746C0A7A9C}"/>
              </a:ext>
            </a:extLst>
          </p:cNvPr>
          <p:cNvSpPr txBox="1"/>
          <p:nvPr/>
        </p:nvSpPr>
        <p:spPr>
          <a:xfrm>
            <a:off x="4539845" y="3704834"/>
            <a:ext cx="306920" cy="369332"/>
          </a:xfrm>
          <a:prstGeom prst="rect">
            <a:avLst/>
          </a:prstGeom>
          <a:noFill/>
        </p:spPr>
        <p:txBody>
          <a:bodyPr wrap="square" rtlCol="0">
            <a:spAutoFit/>
          </a:bodyPr>
          <a:lstStyle/>
          <a:p>
            <a:r>
              <a:rPr lang="en-CY"/>
              <a:t>Y</a:t>
            </a:r>
          </a:p>
        </p:txBody>
      </p:sp>
      <p:sp>
        <p:nvSpPr>
          <p:cNvPr id="26" name="TextBox 25">
            <a:extLst>
              <a:ext uri="{FF2B5EF4-FFF2-40B4-BE49-F238E27FC236}">
                <a16:creationId xmlns:a16="http://schemas.microsoft.com/office/drawing/2014/main" id="{6DC4F355-8EC7-DBD0-FD3A-DA0F761AB1A7}"/>
              </a:ext>
            </a:extLst>
          </p:cNvPr>
          <p:cNvSpPr txBox="1"/>
          <p:nvPr/>
        </p:nvSpPr>
        <p:spPr>
          <a:xfrm>
            <a:off x="5690040" y="4161131"/>
            <a:ext cx="306920" cy="369332"/>
          </a:xfrm>
          <a:prstGeom prst="rect">
            <a:avLst/>
          </a:prstGeom>
          <a:noFill/>
        </p:spPr>
        <p:txBody>
          <a:bodyPr wrap="square" rtlCol="0">
            <a:spAutoFit/>
          </a:bodyPr>
          <a:lstStyle/>
          <a:p>
            <a:r>
              <a:rPr lang="en-CY"/>
              <a:t>Z</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51D84B6-A9F9-9750-4353-8431629F6D7A}"/>
                  </a:ext>
                </a:extLst>
              </p:cNvPr>
              <p:cNvSpPr txBox="1"/>
              <p:nvPr/>
            </p:nvSpPr>
            <p:spPr>
              <a:xfrm>
                <a:off x="6228080" y="1330960"/>
                <a:ext cx="3667760" cy="923330"/>
              </a:xfrm>
              <a:prstGeom prst="rect">
                <a:avLst/>
              </a:prstGeom>
              <a:noFill/>
            </p:spPr>
            <p:txBody>
              <a:bodyPr wrap="square" rtlCol="0">
                <a:spAutoFit/>
              </a:bodyPr>
              <a:lstStyle/>
              <a:p>
                <a:r>
                  <a:rPr lang="en-CY"/>
                  <a:t>Suppose that an individual is indifferent between the 3 bundles:</a:t>
                </a:r>
              </a:p>
              <a:p>
                <a:r>
                  <a:rPr lang="en-CY"/>
                  <a:t>X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a:t> Y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a:t> Z</a:t>
                </a:r>
              </a:p>
            </p:txBody>
          </p:sp>
        </mc:Choice>
        <mc:Fallback>
          <p:sp>
            <p:nvSpPr>
              <p:cNvPr id="27" name="TextBox 26">
                <a:extLst>
                  <a:ext uri="{FF2B5EF4-FFF2-40B4-BE49-F238E27FC236}">
                    <a16:creationId xmlns:a16="http://schemas.microsoft.com/office/drawing/2014/main" id="{451D84B6-A9F9-9750-4353-8431629F6D7A}"/>
                  </a:ext>
                </a:extLst>
              </p:cNvPr>
              <p:cNvSpPr txBox="1">
                <a:spLocks noRot="1" noChangeAspect="1" noMove="1" noResize="1" noEditPoints="1" noAdjustHandles="1" noChangeArrowheads="1" noChangeShapeType="1" noTextEdit="1"/>
              </p:cNvSpPr>
              <p:nvPr/>
            </p:nvSpPr>
            <p:spPr>
              <a:xfrm>
                <a:off x="6228080" y="1330960"/>
                <a:ext cx="3667760" cy="923330"/>
              </a:xfrm>
              <a:prstGeom prst="rect">
                <a:avLst/>
              </a:prstGeom>
              <a:blipFill>
                <a:blip r:embed="rId2"/>
                <a:stretch>
                  <a:fillRect l="-1498"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93587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F552-4740-93BE-557A-233FD53BE810}"/>
              </a:ext>
            </a:extLst>
          </p:cNvPr>
          <p:cNvSpPr>
            <a:spLocks noGrp="1"/>
          </p:cNvSpPr>
          <p:nvPr>
            <p:ph type="title"/>
          </p:nvPr>
        </p:nvSpPr>
        <p:spPr/>
        <p:txBody>
          <a:bodyPr/>
          <a:lstStyle/>
          <a:p>
            <a:r>
              <a:rPr lang="en-CY"/>
              <a:t>Indifference Curves</a:t>
            </a:r>
          </a:p>
        </p:txBody>
      </p:sp>
      <p:cxnSp>
        <p:nvCxnSpPr>
          <p:cNvPr id="4" name="Straight Connector 3">
            <a:extLst>
              <a:ext uri="{FF2B5EF4-FFF2-40B4-BE49-F238E27FC236}">
                <a16:creationId xmlns:a16="http://schemas.microsoft.com/office/drawing/2014/main" id="{F08AA6BF-34CD-F21B-21B6-2E636AE1F5FB}"/>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EFE0D8-FA2A-45EF-4D5D-862A6821F273}"/>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38E831-5870-3B5F-2622-95EF2F7DA80C}"/>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36E73FC6-2B04-02FD-7A13-4549EDB7EFD9}"/>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E5F8A7BF-1261-10E6-E4CB-2D8FFEB569BF}"/>
              </a:ext>
            </a:extLst>
          </p:cNvPr>
          <p:cNvSpPr/>
          <p:nvPr/>
        </p:nvSpPr>
        <p:spPr>
          <a:xfrm>
            <a:off x="4539845" y="4026503"/>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Oval 8">
            <a:extLst>
              <a:ext uri="{FF2B5EF4-FFF2-40B4-BE49-F238E27FC236}">
                <a16:creationId xmlns:a16="http://schemas.microsoft.com/office/drawing/2014/main" id="{232F1F0F-EB1E-3D1E-9C5D-1B979241DB35}"/>
              </a:ext>
            </a:extLst>
          </p:cNvPr>
          <p:cNvSpPr/>
          <p:nvPr/>
        </p:nvSpPr>
        <p:spPr>
          <a:xfrm>
            <a:off x="4129057" y="3392172"/>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4CD5A085-F124-8C05-33D2-1A560D3741D1}"/>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096847BF-20EC-BA9B-AE99-324EA259D9ED}"/>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9" name="TextBox 18">
            <a:extLst>
              <a:ext uri="{FF2B5EF4-FFF2-40B4-BE49-F238E27FC236}">
                <a16:creationId xmlns:a16="http://schemas.microsoft.com/office/drawing/2014/main" id="{44BFA0C8-438D-D1F2-1BA7-1D9A213E1F8E}"/>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16C3962F-26EE-B042-810D-E670568B1546}"/>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21" name="TextBox 20">
            <a:extLst>
              <a:ext uri="{FF2B5EF4-FFF2-40B4-BE49-F238E27FC236}">
                <a16:creationId xmlns:a16="http://schemas.microsoft.com/office/drawing/2014/main" id="{D54521A5-E664-E9C3-09E8-E2D61ED7F57F}"/>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22" name="TextBox 21">
            <a:extLst>
              <a:ext uri="{FF2B5EF4-FFF2-40B4-BE49-F238E27FC236}">
                <a16:creationId xmlns:a16="http://schemas.microsoft.com/office/drawing/2014/main" id="{5317B619-B6B8-CCFC-8950-C08D6DEEEDE9}"/>
              </a:ext>
            </a:extLst>
          </p:cNvPr>
          <p:cNvSpPr txBox="1"/>
          <p:nvPr/>
        </p:nvSpPr>
        <p:spPr>
          <a:xfrm>
            <a:off x="3127262" y="2784767"/>
            <a:ext cx="276038" cy="307777"/>
          </a:xfrm>
          <a:prstGeom prst="rect">
            <a:avLst/>
          </a:prstGeom>
          <a:noFill/>
        </p:spPr>
        <p:txBody>
          <a:bodyPr wrap="none" rtlCol="0">
            <a:spAutoFit/>
          </a:bodyPr>
          <a:lstStyle/>
          <a:p>
            <a:r>
              <a:rPr lang="en-CY" sz="1400"/>
              <a:t>3</a:t>
            </a:r>
          </a:p>
        </p:txBody>
      </p:sp>
      <p:sp>
        <p:nvSpPr>
          <p:cNvPr id="23" name="Oval 22">
            <a:extLst>
              <a:ext uri="{FF2B5EF4-FFF2-40B4-BE49-F238E27FC236}">
                <a16:creationId xmlns:a16="http://schemas.microsoft.com/office/drawing/2014/main" id="{AAEA2F3C-4AC2-E4AD-0728-77B977F356FE}"/>
              </a:ext>
            </a:extLst>
          </p:cNvPr>
          <p:cNvSpPr/>
          <p:nvPr/>
        </p:nvSpPr>
        <p:spPr>
          <a:xfrm>
            <a:off x="5690040" y="4486989"/>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2EA03245-8FBA-2BA0-DBDC-5190742B6FB4}"/>
              </a:ext>
            </a:extLst>
          </p:cNvPr>
          <p:cNvSpPr txBox="1"/>
          <p:nvPr/>
        </p:nvSpPr>
        <p:spPr>
          <a:xfrm>
            <a:off x="4190821" y="3076814"/>
            <a:ext cx="306920" cy="369332"/>
          </a:xfrm>
          <a:prstGeom prst="rect">
            <a:avLst/>
          </a:prstGeom>
          <a:noFill/>
        </p:spPr>
        <p:txBody>
          <a:bodyPr wrap="square" rtlCol="0">
            <a:spAutoFit/>
          </a:bodyPr>
          <a:lstStyle/>
          <a:p>
            <a:r>
              <a:rPr lang="en-CY"/>
              <a:t>X</a:t>
            </a:r>
          </a:p>
        </p:txBody>
      </p:sp>
      <p:sp>
        <p:nvSpPr>
          <p:cNvPr id="25" name="TextBox 24">
            <a:extLst>
              <a:ext uri="{FF2B5EF4-FFF2-40B4-BE49-F238E27FC236}">
                <a16:creationId xmlns:a16="http://schemas.microsoft.com/office/drawing/2014/main" id="{F8278F15-4351-72AD-6E4B-58746C0A7A9C}"/>
              </a:ext>
            </a:extLst>
          </p:cNvPr>
          <p:cNvSpPr txBox="1"/>
          <p:nvPr/>
        </p:nvSpPr>
        <p:spPr>
          <a:xfrm>
            <a:off x="4539845" y="3704834"/>
            <a:ext cx="306920" cy="369332"/>
          </a:xfrm>
          <a:prstGeom prst="rect">
            <a:avLst/>
          </a:prstGeom>
          <a:noFill/>
        </p:spPr>
        <p:txBody>
          <a:bodyPr wrap="square" rtlCol="0">
            <a:spAutoFit/>
          </a:bodyPr>
          <a:lstStyle/>
          <a:p>
            <a:r>
              <a:rPr lang="en-CY"/>
              <a:t>Y</a:t>
            </a:r>
          </a:p>
        </p:txBody>
      </p:sp>
      <p:sp>
        <p:nvSpPr>
          <p:cNvPr id="26" name="TextBox 25">
            <a:extLst>
              <a:ext uri="{FF2B5EF4-FFF2-40B4-BE49-F238E27FC236}">
                <a16:creationId xmlns:a16="http://schemas.microsoft.com/office/drawing/2014/main" id="{6DC4F355-8EC7-DBD0-FD3A-DA0F761AB1A7}"/>
              </a:ext>
            </a:extLst>
          </p:cNvPr>
          <p:cNvSpPr txBox="1"/>
          <p:nvPr/>
        </p:nvSpPr>
        <p:spPr>
          <a:xfrm>
            <a:off x="5690040" y="4161131"/>
            <a:ext cx="306920" cy="369332"/>
          </a:xfrm>
          <a:prstGeom prst="rect">
            <a:avLst/>
          </a:prstGeom>
          <a:noFill/>
        </p:spPr>
        <p:txBody>
          <a:bodyPr wrap="square" rtlCol="0">
            <a:spAutoFit/>
          </a:bodyPr>
          <a:lstStyle/>
          <a:p>
            <a:r>
              <a:rPr lang="en-CY"/>
              <a:t>Z</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51D84B6-A9F9-9750-4353-8431629F6D7A}"/>
                  </a:ext>
                </a:extLst>
              </p:cNvPr>
              <p:cNvSpPr txBox="1"/>
              <p:nvPr/>
            </p:nvSpPr>
            <p:spPr>
              <a:xfrm>
                <a:off x="6228080" y="1330960"/>
                <a:ext cx="3667760" cy="2585323"/>
              </a:xfrm>
              <a:prstGeom prst="rect">
                <a:avLst/>
              </a:prstGeom>
              <a:noFill/>
            </p:spPr>
            <p:txBody>
              <a:bodyPr wrap="square" rtlCol="0">
                <a:spAutoFit/>
              </a:bodyPr>
              <a:lstStyle/>
              <a:p>
                <a:r>
                  <a:rPr lang="en-CY"/>
                  <a:t>Suppose that an individual is indifferent between the 3 bundles:</a:t>
                </a:r>
              </a:p>
              <a:p>
                <a:r>
                  <a:rPr lang="en-CY"/>
                  <a:t>X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a:t> Y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a:t> Z</a:t>
                </a:r>
              </a:p>
              <a:p>
                <a:endParaRPr lang="en-CY"/>
              </a:p>
              <a:p>
                <a:r>
                  <a:rPr lang="en-CY"/>
                  <a:t>One can probably find (infinite) other bundles, inbetween, for which that person is also indifferent.</a:t>
                </a:r>
              </a:p>
              <a:p>
                <a:r>
                  <a:rPr lang="en-CY"/>
                  <a:t>All these together form an indifference curve.</a:t>
                </a:r>
              </a:p>
            </p:txBody>
          </p:sp>
        </mc:Choice>
        <mc:Fallback>
          <p:sp>
            <p:nvSpPr>
              <p:cNvPr id="27" name="TextBox 26">
                <a:extLst>
                  <a:ext uri="{FF2B5EF4-FFF2-40B4-BE49-F238E27FC236}">
                    <a16:creationId xmlns:a16="http://schemas.microsoft.com/office/drawing/2014/main" id="{451D84B6-A9F9-9750-4353-8431629F6D7A}"/>
                  </a:ext>
                </a:extLst>
              </p:cNvPr>
              <p:cNvSpPr txBox="1">
                <a:spLocks noRot="1" noChangeAspect="1" noMove="1" noResize="1" noEditPoints="1" noAdjustHandles="1" noChangeArrowheads="1" noChangeShapeType="1" noTextEdit="1"/>
              </p:cNvSpPr>
              <p:nvPr/>
            </p:nvSpPr>
            <p:spPr>
              <a:xfrm>
                <a:off x="6228080" y="1330960"/>
                <a:ext cx="3667760" cy="2585323"/>
              </a:xfrm>
              <a:prstGeom prst="rect">
                <a:avLst/>
              </a:prstGeom>
              <a:blipFill>
                <a:blip r:embed="rId2"/>
                <a:stretch>
                  <a:fillRect l="-1498" t="-1179" r="-2329" b="-2830"/>
                </a:stretch>
              </a:blipFill>
            </p:spPr>
            <p:txBody>
              <a:bodyPr/>
              <a:lstStyle/>
              <a:p>
                <a:r>
                  <a:rPr lang="en-US">
                    <a:noFill/>
                  </a:rPr>
                  <a:t> </a:t>
                </a:r>
              </a:p>
            </p:txBody>
          </p:sp>
        </mc:Fallback>
      </mc:AlternateContent>
      <p:sp>
        <p:nvSpPr>
          <p:cNvPr id="3" name="Arc 2">
            <a:extLst>
              <a:ext uri="{FF2B5EF4-FFF2-40B4-BE49-F238E27FC236}">
                <a16:creationId xmlns:a16="http://schemas.microsoft.com/office/drawing/2014/main" id="{CD7516B0-E9EE-53BD-6E50-20BD6112AF0C}"/>
              </a:ext>
            </a:extLst>
          </p:cNvPr>
          <p:cNvSpPr/>
          <p:nvPr/>
        </p:nvSpPr>
        <p:spPr>
          <a:xfrm rot="10800000">
            <a:off x="4129058" y="1869738"/>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Tree>
    <p:extLst>
      <p:ext uri="{BB962C8B-B14F-4D97-AF65-F5344CB8AC3E}">
        <p14:creationId xmlns:p14="http://schemas.microsoft.com/office/powerpoint/2010/main" val="338740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F552-4740-93BE-557A-233FD53BE810}"/>
              </a:ext>
            </a:extLst>
          </p:cNvPr>
          <p:cNvSpPr>
            <a:spLocks noGrp="1"/>
          </p:cNvSpPr>
          <p:nvPr>
            <p:ph type="title"/>
          </p:nvPr>
        </p:nvSpPr>
        <p:spPr/>
        <p:txBody>
          <a:bodyPr/>
          <a:lstStyle/>
          <a:p>
            <a:r>
              <a:rPr lang="en-CY"/>
              <a:t>Indifference Curves</a:t>
            </a:r>
          </a:p>
        </p:txBody>
      </p:sp>
      <p:cxnSp>
        <p:nvCxnSpPr>
          <p:cNvPr id="4" name="Straight Connector 3">
            <a:extLst>
              <a:ext uri="{FF2B5EF4-FFF2-40B4-BE49-F238E27FC236}">
                <a16:creationId xmlns:a16="http://schemas.microsoft.com/office/drawing/2014/main" id="{F08AA6BF-34CD-F21B-21B6-2E636AE1F5FB}"/>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EFE0D8-FA2A-45EF-4D5D-862A6821F273}"/>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38E831-5870-3B5F-2622-95EF2F7DA80C}"/>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36E73FC6-2B04-02FD-7A13-4549EDB7EFD9}"/>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E5F8A7BF-1261-10E6-E4CB-2D8FFEB569BF}"/>
              </a:ext>
            </a:extLst>
          </p:cNvPr>
          <p:cNvSpPr/>
          <p:nvPr/>
        </p:nvSpPr>
        <p:spPr>
          <a:xfrm>
            <a:off x="5217949" y="3612502"/>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Oval 8">
            <a:extLst>
              <a:ext uri="{FF2B5EF4-FFF2-40B4-BE49-F238E27FC236}">
                <a16:creationId xmlns:a16="http://schemas.microsoft.com/office/drawing/2014/main" id="{232F1F0F-EB1E-3D1E-9C5D-1B979241DB35}"/>
              </a:ext>
            </a:extLst>
          </p:cNvPr>
          <p:cNvSpPr/>
          <p:nvPr/>
        </p:nvSpPr>
        <p:spPr>
          <a:xfrm>
            <a:off x="4800930" y="4162547"/>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4CD5A085-F124-8C05-33D2-1A560D3741D1}"/>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096847BF-20EC-BA9B-AE99-324EA259D9ED}"/>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9" name="TextBox 18">
            <a:extLst>
              <a:ext uri="{FF2B5EF4-FFF2-40B4-BE49-F238E27FC236}">
                <a16:creationId xmlns:a16="http://schemas.microsoft.com/office/drawing/2014/main" id="{44BFA0C8-438D-D1F2-1BA7-1D9A213E1F8E}"/>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16C3962F-26EE-B042-810D-E670568B1546}"/>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21" name="TextBox 20">
            <a:extLst>
              <a:ext uri="{FF2B5EF4-FFF2-40B4-BE49-F238E27FC236}">
                <a16:creationId xmlns:a16="http://schemas.microsoft.com/office/drawing/2014/main" id="{D54521A5-E664-E9C3-09E8-E2D61ED7F57F}"/>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22" name="TextBox 21">
            <a:extLst>
              <a:ext uri="{FF2B5EF4-FFF2-40B4-BE49-F238E27FC236}">
                <a16:creationId xmlns:a16="http://schemas.microsoft.com/office/drawing/2014/main" id="{5317B619-B6B8-CCFC-8950-C08D6DEEEDE9}"/>
              </a:ext>
            </a:extLst>
          </p:cNvPr>
          <p:cNvSpPr txBox="1"/>
          <p:nvPr/>
        </p:nvSpPr>
        <p:spPr>
          <a:xfrm>
            <a:off x="3127262" y="2784767"/>
            <a:ext cx="276038" cy="307777"/>
          </a:xfrm>
          <a:prstGeom prst="rect">
            <a:avLst/>
          </a:prstGeom>
          <a:noFill/>
        </p:spPr>
        <p:txBody>
          <a:bodyPr wrap="none" rtlCol="0">
            <a:spAutoFit/>
          </a:bodyPr>
          <a:lstStyle/>
          <a:p>
            <a:r>
              <a:rPr lang="en-CY" sz="1400"/>
              <a:t>3</a:t>
            </a:r>
          </a:p>
        </p:txBody>
      </p:sp>
      <p:sp>
        <p:nvSpPr>
          <p:cNvPr id="23" name="Oval 22">
            <a:extLst>
              <a:ext uri="{FF2B5EF4-FFF2-40B4-BE49-F238E27FC236}">
                <a16:creationId xmlns:a16="http://schemas.microsoft.com/office/drawing/2014/main" id="{AAEA2F3C-4AC2-E4AD-0728-77B977F356FE}"/>
              </a:ext>
            </a:extLst>
          </p:cNvPr>
          <p:cNvSpPr/>
          <p:nvPr/>
        </p:nvSpPr>
        <p:spPr>
          <a:xfrm>
            <a:off x="4800930" y="4716885"/>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2EA03245-8FBA-2BA0-DBDC-5190742B6FB4}"/>
              </a:ext>
            </a:extLst>
          </p:cNvPr>
          <p:cNvSpPr txBox="1"/>
          <p:nvPr/>
        </p:nvSpPr>
        <p:spPr>
          <a:xfrm>
            <a:off x="4864534" y="4657764"/>
            <a:ext cx="306920" cy="369332"/>
          </a:xfrm>
          <a:prstGeom prst="rect">
            <a:avLst/>
          </a:prstGeom>
          <a:noFill/>
        </p:spPr>
        <p:txBody>
          <a:bodyPr wrap="square" rtlCol="0">
            <a:spAutoFit/>
          </a:bodyPr>
          <a:lstStyle/>
          <a:p>
            <a:r>
              <a:rPr lang="en-CY"/>
              <a:t>K</a:t>
            </a:r>
          </a:p>
        </p:txBody>
      </p:sp>
      <p:sp>
        <p:nvSpPr>
          <p:cNvPr id="25" name="TextBox 24">
            <a:extLst>
              <a:ext uri="{FF2B5EF4-FFF2-40B4-BE49-F238E27FC236}">
                <a16:creationId xmlns:a16="http://schemas.microsoft.com/office/drawing/2014/main" id="{F8278F15-4351-72AD-6E4B-58746C0A7A9C}"/>
              </a:ext>
            </a:extLst>
          </p:cNvPr>
          <p:cNvSpPr txBox="1"/>
          <p:nvPr/>
        </p:nvSpPr>
        <p:spPr>
          <a:xfrm>
            <a:off x="4864534" y="3915722"/>
            <a:ext cx="306920" cy="369332"/>
          </a:xfrm>
          <a:prstGeom prst="rect">
            <a:avLst/>
          </a:prstGeom>
          <a:noFill/>
        </p:spPr>
        <p:txBody>
          <a:bodyPr wrap="square" rtlCol="0">
            <a:spAutoFit/>
          </a:bodyPr>
          <a:lstStyle/>
          <a:p>
            <a:r>
              <a:rPr lang="en-CY"/>
              <a:t>L</a:t>
            </a:r>
          </a:p>
        </p:txBody>
      </p:sp>
      <p:sp>
        <p:nvSpPr>
          <p:cNvPr id="26" name="TextBox 25">
            <a:extLst>
              <a:ext uri="{FF2B5EF4-FFF2-40B4-BE49-F238E27FC236}">
                <a16:creationId xmlns:a16="http://schemas.microsoft.com/office/drawing/2014/main" id="{6DC4F355-8EC7-DBD0-FD3A-DA0F761AB1A7}"/>
              </a:ext>
            </a:extLst>
          </p:cNvPr>
          <p:cNvSpPr txBox="1"/>
          <p:nvPr/>
        </p:nvSpPr>
        <p:spPr>
          <a:xfrm>
            <a:off x="5212137" y="3302146"/>
            <a:ext cx="306920" cy="369332"/>
          </a:xfrm>
          <a:prstGeom prst="rect">
            <a:avLst/>
          </a:prstGeom>
          <a:noFill/>
        </p:spPr>
        <p:txBody>
          <a:bodyPr wrap="square" rtlCol="0">
            <a:spAutoFit/>
          </a:bodyPr>
          <a:lstStyle/>
          <a:p>
            <a:r>
              <a:rPr lang="en-CY"/>
              <a:t>M</a:t>
            </a:r>
          </a:p>
        </p:txBody>
      </p:sp>
    </p:spTree>
    <p:extLst>
      <p:ext uri="{BB962C8B-B14F-4D97-AF65-F5344CB8AC3E}">
        <p14:creationId xmlns:p14="http://schemas.microsoft.com/office/powerpoint/2010/main" val="3874929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F552-4740-93BE-557A-233FD53BE810}"/>
              </a:ext>
            </a:extLst>
          </p:cNvPr>
          <p:cNvSpPr>
            <a:spLocks noGrp="1"/>
          </p:cNvSpPr>
          <p:nvPr>
            <p:ph type="title"/>
          </p:nvPr>
        </p:nvSpPr>
        <p:spPr/>
        <p:txBody>
          <a:bodyPr/>
          <a:lstStyle/>
          <a:p>
            <a:r>
              <a:rPr lang="en-CY"/>
              <a:t>Indifference Curves</a:t>
            </a:r>
          </a:p>
        </p:txBody>
      </p:sp>
      <p:cxnSp>
        <p:nvCxnSpPr>
          <p:cNvPr id="4" name="Straight Connector 3">
            <a:extLst>
              <a:ext uri="{FF2B5EF4-FFF2-40B4-BE49-F238E27FC236}">
                <a16:creationId xmlns:a16="http://schemas.microsoft.com/office/drawing/2014/main" id="{F08AA6BF-34CD-F21B-21B6-2E636AE1F5FB}"/>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EFE0D8-FA2A-45EF-4D5D-862A6821F273}"/>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38E831-5870-3B5F-2622-95EF2F7DA80C}"/>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36E73FC6-2B04-02FD-7A13-4549EDB7EFD9}"/>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E5F8A7BF-1261-10E6-E4CB-2D8FFEB569BF}"/>
              </a:ext>
            </a:extLst>
          </p:cNvPr>
          <p:cNvSpPr/>
          <p:nvPr/>
        </p:nvSpPr>
        <p:spPr>
          <a:xfrm>
            <a:off x="5217949" y="3612502"/>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Oval 8">
            <a:extLst>
              <a:ext uri="{FF2B5EF4-FFF2-40B4-BE49-F238E27FC236}">
                <a16:creationId xmlns:a16="http://schemas.microsoft.com/office/drawing/2014/main" id="{232F1F0F-EB1E-3D1E-9C5D-1B979241DB35}"/>
              </a:ext>
            </a:extLst>
          </p:cNvPr>
          <p:cNvSpPr/>
          <p:nvPr/>
        </p:nvSpPr>
        <p:spPr>
          <a:xfrm>
            <a:off x="4800930" y="4162547"/>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4CD5A085-F124-8C05-33D2-1A560D3741D1}"/>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096847BF-20EC-BA9B-AE99-324EA259D9ED}"/>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9" name="TextBox 18">
            <a:extLst>
              <a:ext uri="{FF2B5EF4-FFF2-40B4-BE49-F238E27FC236}">
                <a16:creationId xmlns:a16="http://schemas.microsoft.com/office/drawing/2014/main" id="{44BFA0C8-438D-D1F2-1BA7-1D9A213E1F8E}"/>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16C3962F-26EE-B042-810D-E670568B1546}"/>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21" name="TextBox 20">
            <a:extLst>
              <a:ext uri="{FF2B5EF4-FFF2-40B4-BE49-F238E27FC236}">
                <a16:creationId xmlns:a16="http://schemas.microsoft.com/office/drawing/2014/main" id="{D54521A5-E664-E9C3-09E8-E2D61ED7F57F}"/>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22" name="TextBox 21">
            <a:extLst>
              <a:ext uri="{FF2B5EF4-FFF2-40B4-BE49-F238E27FC236}">
                <a16:creationId xmlns:a16="http://schemas.microsoft.com/office/drawing/2014/main" id="{5317B619-B6B8-CCFC-8950-C08D6DEEEDE9}"/>
              </a:ext>
            </a:extLst>
          </p:cNvPr>
          <p:cNvSpPr txBox="1"/>
          <p:nvPr/>
        </p:nvSpPr>
        <p:spPr>
          <a:xfrm>
            <a:off x="3127262" y="2784767"/>
            <a:ext cx="276038" cy="307777"/>
          </a:xfrm>
          <a:prstGeom prst="rect">
            <a:avLst/>
          </a:prstGeom>
          <a:noFill/>
        </p:spPr>
        <p:txBody>
          <a:bodyPr wrap="none" rtlCol="0">
            <a:spAutoFit/>
          </a:bodyPr>
          <a:lstStyle/>
          <a:p>
            <a:r>
              <a:rPr lang="en-CY" sz="1400"/>
              <a:t>3</a:t>
            </a:r>
          </a:p>
        </p:txBody>
      </p:sp>
      <p:sp>
        <p:nvSpPr>
          <p:cNvPr id="23" name="Oval 22">
            <a:extLst>
              <a:ext uri="{FF2B5EF4-FFF2-40B4-BE49-F238E27FC236}">
                <a16:creationId xmlns:a16="http://schemas.microsoft.com/office/drawing/2014/main" id="{AAEA2F3C-4AC2-E4AD-0728-77B977F356FE}"/>
              </a:ext>
            </a:extLst>
          </p:cNvPr>
          <p:cNvSpPr/>
          <p:nvPr/>
        </p:nvSpPr>
        <p:spPr>
          <a:xfrm>
            <a:off x="4800930" y="4716885"/>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2EA03245-8FBA-2BA0-DBDC-5190742B6FB4}"/>
              </a:ext>
            </a:extLst>
          </p:cNvPr>
          <p:cNvSpPr txBox="1"/>
          <p:nvPr/>
        </p:nvSpPr>
        <p:spPr>
          <a:xfrm>
            <a:off x="4864534" y="4657764"/>
            <a:ext cx="306920" cy="369332"/>
          </a:xfrm>
          <a:prstGeom prst="rect">
            <a:avLst/>
          </a:prstGeom>
          <a:noFill/>
        </p:spPr>
        <p:txBody>
          <a:bodyPr wrap="square" rtlCol="0">
            <a:spAutoFit/>
          </a:bodyPr>
          <a:lstStyle/>
          <a:p>
            <a:r>
              <a:rPr lang="en-CY"/>
              <a:t>K</a:t>
            </a:r>
          </a:p>
        </p:txBody>
      </p:sp>
      <p:sp>
        <p:nvSpPr>
          <p:cNvPr id="25" name="TextBox 24">
            <a:extLst>
              <a:ext uri="{FF2B5EF4-FFF2-40B4-BE49-F238E27FC236}">
                <a16:creationId xmlns:a16="http://schemas.microsoft.com/office/drawing/2014/main" id="{F8278F15-4351-72AD-6E4B-58746C0A7A9C}"/>
              </a:ext>
            </a:extLst>
          </p:cNvPr>
          <p:cNvSpPr txBox="1"/>
          <p:nvPr/>
        </p:nvSpPr>
        <p:spPr>
          <a:xfrm>
            <a:off x="4864534" y="3915722"/>
            <a:ext cx="306920" cy="369332"/>
          </a:xfrm>
          <a:prstGeom prst="rect">
            <a:avLst/>
          </a:prstGeom>
          <a:noFill/>
        </p:spPr>
        <p:txBody>
          <a:bodyPr wrap="square" rtlCol="0">
            <a:spAutoFit/>
          </a:bodyPr>
          <a:lstStyle/>
          <a:p>
            <a:r>
              <a:rPr lang="en-CY"/>
              <a:t>L</a:t>
            </a:r>
          </a:p>
        </p:txBody>
      </p:sp>
      <p:sp>
        <p:nvSpPr>
          <p:cNvPr id="26" name="TextBox 25">
            <a:extLst>
              <a:ext uri="{FF2B5EF4-FFF2-40B4-BE49-F238E27FC236}">
                <a16:creationId xmlns:a16="http://schemas.microsoft.com/office/drawing/2014/main" id="{6DC4F355-8EC7-DBD0-FD3A-DA0F761AB1A7}"/>
              </a:ext>
            </a:extLst>
          </p:cNvPr>
          <p:cNvSpPr txBox="1"/>
          <p:nvPr/>
        </p:nvSpPr>
        <p:spPr>
          <a:xfrm>
            <a:off x="5212137" y="3302146"/>
            <a:ext cx="306920" cy="369332"/>
          </a:xfrm>
          <a:prstGeom prst="rect">
            <a:avLst/>
          </a:prstGeom>
          <a:noFill/>
        </p:spPr>
        <p:txBody>
          <a:bodyPr wrap="square" rtlCol="0">
            <a:spAutoFit/>
          </a:bodyPr>
          <a:lstStyle/>
          <a:p>
            <a:r>
              <a:rPr lang="en-CY"/>
              <a:t>M</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51D84B6-A9F9-9750-4353-8431629F6D7A}"/>
                  </a:ext>
                </a:extLst>
              </p:cNvPr>
              <p:cNvSpPr txBox="1"/>
              <p:nvPr/>
            </p:nvSpPr>
            <p:spPr>
              <a:xfrm>
                <a:off x="6228080" y="1330960"/>
                <a:ext cx="3667760" cy="2308324"/>
              </a:xfrm>
              <a:prstGeom prst="rect">
                <a:avLst/>
              </a:prstGeom>
              <a:noFill/>
            </p:spPr>
            <p:txBody>
              <a:bodyPr wrap="square" rtlCol="0">
                <a:spAutoFit/>
              </a:bodyPr>
              <a:lstStyle/>
              <a:p>
                <a:r>
                  <a:rPr lang="en-CY"/>
                  <a:t>Now consider the points K, L , M.</a:t>
                </a:r>
              </a:p>
              <a:p>
                <a:r>
                  <a:rPr lang="en-CY"/>
                  <a:t>Suppose the individual in question always prefers more of each fruits to less.</a:t>
                </a:r>
              </a:p>
              <a:p>
                <a:endParaRPr lang="en-CY"/>
              </a:p>
              <a:p>
                <a:r>
                  <a:rPr lang="en-CY"/>
                  <a:t>Then we can expect the following preference ordering:</a:t>
                </a:r>
              </a:p>
              <a:p>
                <a:r>
                  <a:rPr lang="en-CY"/>
                  <a:t>M </a:t>
                </a:r>
                <a14:m>
                  <m:oMath xmlns:m="http://schemas.openxmlformats.org/officeDocument/2006/math">
                    <m:r>
                      <a:rPr lang="en-CY" i="1" smtClean="0">
                        <a:latin typeface="Cambria Math" panose="02040503050406030204" pitchFamily="18" charset="0"/>
                        <a:ea typeface="Cambria Math" panose="02040503050406030204" pitchFamily="18" charset="0"/>
                      </a:rPr>
                      <m:t>≻</m:t>
                    </m:r>
                  </m:oMath>
                </a14:m>
                <a:r>
                  <a:rPr lang="en-CY"/>
                  <a:t> L </a:t>
                </a:r>
                <a14:m>
                  <m:oMath xmlns:m="http://schemas.openxmlformats.org/officeDocument/2006/math">
                    <m:r>
                      <a:rPr lang="en-CY" i="1" smtClean="0">
                        <a:latin typeface="Cambria Math" panose="02040503050406030204" pitchFamily="18" charset="0"/>
                        <a:ea typeface="Cambria Math" panose="02040503050406030204" pitchFamily="18" charset="0"/>
                      </a:rPr>
                      <m:t>≻</m:t>
                    </m:r>
                  </m:oMath>
                </a14:m>
                <a:r>
                  <a:rPr lang="en-CY"/>
                  <a:t> K </a:t>
                </a:r>
              </a:p>
            </p:txBody>
          </p:sp>
        </mc:Choice>
        <mc:Fallback>
          <p:sp>
            <p:nvSpPr>
              <p:cNvPr id="27" name="TextBox 26">
                <a:extLst>
                  <a:ext uri="{FF2B5EF4-FFF2-40B4-BE49-F238E27FC236}">
                    <a16:creationId xmlns:a16="http://schemas.microsoft.com/office/drawing/2014/main" id="{451D84B6-A9F9-9750-4353-8431629F6D7A}"/>
                  </a:ext>
                </a:extLst>
              </p:cNvPr>
              <p:cNvSpPr txBox="1">
                <a:spLocks noRot="1" noChangeAspect="1" noMove="1" noResize="1" noEditPoints="1" noAdjustHandles="1" noChangeArrowheads="1" noChangeShapeType="1" noTextEdit="1"/>
              </p:cNvSpPr>
              <p:nvPr/>
            </p:nvSpPr>
            <p:spPr>
              <a:xfrm>
                <a:off x="6228080" y="1330960"/>
                <a:ext cx="3667760" cy="2308324"/>
              </a:xfrm>
              <a:prstGeom prst="rect">
                <a:avLst/>
              </a:prstGeom>
              <a:blipFill>
                <a:blip r:embed="rId2"/>
                <a:stretch>
                  <a:fillRect l="-1498" t="-1319" r="-333" b="-3166"/>
                </a:stretch>
              </a:blipFill>
            </p:spPr>
            <p:txBody>
              <a:bodyPr/>
              <a:lstStyle/>
              <a:p>
                <a:r>
                  <a:rPr lang="en-US">
                    <a:noFill/>
                  </a:rPr>
                  <a:t> </a:t>
                </a:r>
              </a:p>
            </p:txBody>
          </p:sp>
        </mc:Fallback>
      </mc:AlternateContent>
    </p:spTree>
    <p:extLst>
      <p:ext uri="{BB962C8B-B14F-4D97-AF65-F5344CB8AC3E}">
        <p14:creationId xmlns:p14="http://schemas.microsoft.com/office/powerpoint/2010/main" val="811761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F552-4740-93BE-557A-233FD53BE810}"/>
              </a:ext>
            </a:extLst>
          </p:cNvPr>
          <p:cNvSpPr>
            <a:spLocks noGrp="1"/>
          </p:cNvSpPr>
          <p:nvPr>
            <p:ph type="title"/>
          </p:nvPr>
        </p:nvSpPr>
        <p:spPr/>
        <p:txBody>
          <a:bodyPr/>
          <a:lstStyle/>
          <a:p>
            <a:r>
              <a:rPr lang="en-CY"/>
              <a:t>Indifference Curves</a:t>
            </a:r>
          </a:p>
        </p:txBody>
      </p:sp>
      <p:cxnSp>
        <p:nvCxnSpPr>
          <p:cNvPr id="4" name="Straight Connector 3">
            <a:extLst>
              <a:ext uri="{FF2B5EF4-FFF2-40B4-BE49-F238E27FC236}">
                <a16:creationId xmlns:a16="http://schemas.microsoft.com/office/drawing/2014/main" id="{F08AA6BF-34CD-F21B-21B6-2E636AE1F5FB}"/>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EFE0D8-FA2A-45EF-4D5D-862A6821F273}"/>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38E831-5870-3B5F-2622-95EF2F7DA80C}"/>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36E73FC6-2B04-02FD-7A13-4549EDB7EFD9}"/>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E5F8A7BF-1261-10E6-E4CB-2D8FFEB569BF}"/>
              </a:ext>
            </a:extLst>
          </p:cNvPr>
          <p:cNvSpPr/>
          <p:nvPr/>
        </p:nvSpPr>
        <p:spPr>
          <a:xfrm>
            <a:off x="5217949" y="3612502"/>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Oval 8">
            <a:extLst>
              <a:ext uri="{FF2B5EF4-FFF2-40B4-BE49-F238E27FC236}">
                <a16:creationId xmlns:a16="http://schemas.microsoft.com/office/drawing/2014/main" id="{232F1F0F-EB1E-3D1E-9C5D-1B979241DB35}"/>
              </a:ext>
            </a:extLst>
          </p:cNvPr>
          <p:cNvSpPr/>
          <p:nvPr/>
        </p:nvSpPr>
        <p:spPr>
          <a:xfrm>
            <a:off x="4800930" y="4162547"/>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4CD5A085-F124-8C05-33D2-1A560D3741D1}"/>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096847BF-20EC-BA9B-AE99-324EA259D9ED}"/>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9" name="TextBox 18">
            <a:extLst>
              <a:ext uri="{FF2B5EF4-FFF2-40B4-BE49-F238E27FC236}">
                <a16:creationId xmlns:a16="http://schemas.microsoft.com/office/drawing/2014/main" id="{44BFA0C8-438D-D1F2-1BA7-1D9A213E1F8E}"/>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16C3962F-26EE-B042-810D-E670568B1546}"/>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21" name="TextBox 20">
            <a:extLst>
              <a:ext uri="{FF2B5EF4-FFF2-40B4-BE49-F238E27FC236}">
                <a16:creationId xmlns:a16="http://schemas.microsoft.com/office/drawing/2014/main" id="{D54521A5-E664-E9C3-09E8-E2D61ED7F57F}"/>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22" name="TextBox 21">
            <a:extLst>
              <a:ext uri="{FF2B5EF4-FFF2-40B4-BE49-F238E27FC236}">
                <a16:creationId xmlns:a16="http://schemas.microsoft.com/office/drawing/2014/main" id="{5317B619-B6B8-CCFC-8950-C08D6DEEEDE9}"/>
              </a:ext>
            </a:extLst>
          </p:cNvPr>
          <p:cNvSpPr txBox="1"/>
          <p:nvPr/>
        </p:nvSpPr>
        <p:spPr>
          <a:xfrm>
            <a:off x="3127262" y="2784767"/>
            <a:ext cx="276038" cy="307777"/>
          </a:xfrm>
          <a:prstGeom prst="rect">
            <a:avLst/>
          </a:prstGeom>
          <a:noFill/>
        </p:spPr>
        <p:txBody>
          <a:bodyPr wrap="none" rtlCol="0">
            <a:spAutoFit/>
          </a:bodyPr>
          <a:lstStyle/>
          <a:p>
            <a:r>
              <a:rPr lang="en-CY" sz="1400"/>
              <a:t>3</a:t>
            </a:r>
          </a:p>
        </p:txBody>
      </p:sp>
      <p:sp>
        <p:nvSpPr>
          <p:cNvPr id="23" name="Oval 22">
            <a:extLst>
              <a:ext uri="{FF2B5EF4-FFF2-40B4-BE49-F238E27FC236}">
                <a16:creationId xmlns:a16="http://schemas.microsoft.com/office/drawing/2014/main" id="{AAEA2F3C-4AC2-E4AD-0728-77B977F356FE}"/>
              </a:ext>
            </a:extLst>
          </p:cNvPr>
          <p:cNvSpPr/>
          <p:nvPr/>
        </p:nvSpPr>
        <p:spPr>
          <a:xfrm>
            <a:off x="4800930" y="4716885"/>
            <a:ext cx="61764" cy="78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2EA03245-8FBA-2BA0-DBDC-5190742B6FB4}"/>
              </a:ext>
            </a:extLst>
          </p:cNvPr>
          <p:cNvSpPr txBox="1"/>
          <p:nvPr/>
        </p:nvSpPr>
        <p:spPr>
          <a:xfrm>
            <a:off x="4864534" y="4657764"/>
            <a:ext cx="306920" cy="369332"/>
          </a:xfrm>
          <a:prstGeom prst="rect">
            <a:avLst/>
          </a:prstGeom>
          <a:noFill/>
        </p:spPr>
        <p:txBody>
          <a:bodyPr wrap="square" rtlCol="0">
            <a:spAutoFit/>
          </a:bodyPr>
          <a:lstStyle/>
          <a:p>
            <a:r>
              <a:rPr lang="en-CY"/>
              <a:t>K</a:t>
            </a:r>
          </a:p>
        </p:txBody>
      </p:sp>
      <p:sp>
        <p:nvSpPr>
          <p:cNvPr id="25" name="TextBox 24">
            <a:extLst>
              <a:ext uri="{FF2B5EF4-FFF2-40B4-BE49-F238E27FC236}">
                <a16:creationId xmlns:a16="http://schemas.microsoft.com/office/drawing/2014/main" id="{F8278F15-4351-72AD-6E4B-58746C0A7A9C}"/>
              </a:ext>
            </a:extLst>
          </p:cNvPr>
          <p:cNvSpPr txBox="1"/>
          <p:nvPr/>
        </p:nvSpPr>
        <p:spPr>
          <a:xfrm>
            <a:off x="4864534" y="3915722"/>
            <a:ext cx="306920" cy="369332"/>
          </a:xfrm>
          <a:prstGeom prst="rect">
            <a:avLst/>
          </a:prstGeom>
          <a:noFill/>
        </p:spPr>
        <p:txBody>
          <a:bodyPr wrap="square" rtlCol="0">
            <a:spAutoFit/>
          </a:bodyPr>
          <a:lstStyle/>
          <a:p>
            <a:r>
              <a:rPr lang="en-CY"/>
              <a:t>L</a:t>
            </a:r>
          </a:p>
        </p:txBody>
      </p:sp>
      <p:sp>
        <p:nvSpPr>
          <p:cNvPr id="26" name="TextBox 25">
            <a:extLst>
              <a:ext uri="{FF2B5EF4-FFF2-40B4-BE49-F238E27FC236}">
                <a16:creationId xmlns:a16="http://schemas.microsoft.com/office/drawing/2014/main" id="{6DC4F355-8EC7-DBD0-FD3A-DA0F761AB1A7}"/>
              </a:ext>
            </a:extLst>
          </p:cNvPr>
          <p:cNvSpPr txBox="1"/>
          <p:nvPr/>
        </p:nvSpPr>
        <p:spPr>
          <a:xfrm>
            <a:off x="5212137" y="3302146"/>
            <a:ext cx="306920" cy="369332"/>
          </a:xfrm>
          <a:prstGeom prst="rect">
            <a:avLst/>
          </a:prstGeom>
          <a:noFill/>
        </p:spPr>
        <p:txBody>
          <a:bodyPr wrap="square" rtlCol="0">
            <a:spAutoFit/>
          </a:bodyPr>
          <a:lstStyle/>
          <a:p>
            <a:r>
              <a:rPr lang="en-CY"/>
              <a:t>M</a:t>
            </a:r>
          </a:p>
        </p:txBody>
      </p:sp>
      <p:sp>
        <p:nvSpPr>
          <p:cNvPr id="27" name="TextBox 26">
            <a:extLst>
              <a:ext uri="{FF2B5EF4-FFF2-40B4-BE49-F238E27FC236}">
                <a16:creationId xmlns:a16="http://schemas.microsoft.com/office/drawing/2014/main" id="{451D84B6-A9F9-9750-4353-8431629F6D7A}"/>
              </a:ext>
            </a:extLst>
          </p:cNvPr>
          <p:cNvSpPr txBox="1"/>
          <p:nvPr/>
        </p:nvSpPr>
        <p:spPr>
          <a:xfrm>
            <a:off x="6228080" y="1330960"/>
            <a:ext cx="3667760" cy="2862322"/>
          </a:xfrm>
          <a:prstGeom prst="rect">
            <a:avLst/>
          </a:prstGeom>
          <a:noFill/>
        </p:spPr>
        <p:txBody>
          <a:bodyPr wrap="square" rtlCol="0">
            <a:spAutoFit/>
          </a:bodyPr>
          <a:lstStyle/>
          <a:p>
            <a:r>
              <a:rPr lang="en-CY"/>
              <a:t>But each of these points will also lie on a separate indifference curve.</a:t>
            </a:r>
          </a:p>
          <a:p>
            <a:endParaRPr lang="en-CY"/>
          </a:p>
          <a:p>
            <a:r>
              <a:rPr lang="en-CY"/>
              <a:t>Given the preference ordering of these points, It must also be the case that any point that is on an indifference curve further up and/or to the right, must be “better than” any point on a curve further down and to the left.</a:t>
            </a:r>
          </a:p>
        </p:txBody>
      </p:sp>
      <p:sp>
        <p:nvSpPr>
          <p:cNvPr id="3" name="Arc 2">
            <a:extLst>
              <a:ext uri="{FF2B5EF4-FFF2-40B4-BE49-F238E27FC236}">
                <a16:creationId xmlns:a16="http://schemas.microsoft.com/office/drawing/2014/main" id="{CD7516B0-E9EE-53BD-6E50-20BD6112AF0C}"/>
              </a:ext>
            </a:extLst>
          </p:cNvPr>
          <p:cNvSpPr/>
          <p:nvPr/>
        </p:nvSpPr>
        <p:spPr>
          <a:xfrm rot="10800000">
            <a:off x="4184312" y="1852559"/>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10" name="Arc 9">
            <a:extLst>
              <a:ext uri="{FF2B5EF4-FFF2-40B4-BE49-F238E27FC236}">
                <a16:creationId xmlns:a16="http://schemas.microsoft.com/office/drawing/2014/main" id="{9C64B451-8CE6-BD8D-BA74-CD8C6142FE01}"/>
              </a:ext>
            </a:extLst>
          </p:cNvPr>
          <p:cNvSpPr/>
          <p:nvPr/>
        </p:nvSpPr>
        <p:spPr>
          <a:xfrm rot="10800000">
            <a:off x="3997280" y="2303027"/>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11" name="Arc 10">
            <a:extLst>
              <a:ext uri="{FF2B5EF4-FFF2-40B4-BE49-F238E27FC236}">
                <a16:creationId xmlns:a16="http://schemas.microsoft.com/office/drawing/2014/main" id="{2DC8E1A7-E406-04FA-399A-DD2F1189DE11}"/>
              </a:ext>
            </a:extLst>
          </p:cNvPr>
          <p:cNvSpPr/>
          <p:nvPr/>
        </p:nvSpPr>
        <p:spPr>
          <a:xfrm rot="10800000">
            <a:off x="4851932" y="1487703"/>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Tree>
    <p:extLst>
      <p:ext uri="{BB962C8B-B14F-4D97-AF65-F5344CB8AC3E}">
        <p14:creationId xmlns:p14="http://schemas.microsoft.com/office/powerpoint/2010/main" val="970452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C303-9AB3-8244-6A8C-9F9828BF3479}"/>
              </a:ext>
            </a:extLst>
          </p:cNvPr>
          <p:cNvSpPr>
            <a:spLocks noGrp="1"/>
          </p:cNvSpPr>
          <p:nvPr>
            <p:ph type="title"/>
          </p:nvPr>
        </p:nvSpPr>
        <p:spPr/>
        <p:txBody>
          <a:bodyPr/>
          <a:lstStyle/>
          <a:p>
            <a:r>
              <a:rPr lang="en-CY"/>
              <a:t>Remember:</a:t>
            </a:r>
          </a:p>
        </p:txBody>
      </p:sp>
      <p:sp>
        <p:nvSpPr>
          <p:cNvPr id="3" name="Content Placeholder 2">
            <a:extLst>
              <a:ext uri="{FF2B5EF4-FFF2-40B4-BE49-F238E27FC236}">
                <a16:creationId xmlns:a16="http://schemas.microsoft.com/office/drawing/2014/main" id="{E9C13A3D-C4D6-17C7-4687-68EF1CF0109E}"/>
              </a:ext>
            </a:extLst>
          </p:cNvPr>
          <p:cNvSpPr>
            <a:spLocks noGrp="1"/>
          </p:cNvSpPr>
          <p:nvPr>
            <p:ph idx="1"/>
          </p:nvPr>
        </p:nvSpPr>
        <p:spPr/>
        <p:txBody>
          <a:bodyPr>
            <a:normAutofit/>
          </a:bodyPr>
          <a:lstStyle/>
          <a:p>
            <a:pPr marL="0" indent="0">
              <a:buNone/>
            </a:pPr>
            <a:r>
              <a:rPr lang="en-CY"/>
              <a:t>Rational Choice Theory has two main elements:</a:t>
            </a:r>
          </a:p>
          <a:p>
            <a:pPr marL="0" indent="0">
              <a:buNone/>
            </a:pPr>
            <a:endParaRPr lang="en-CY" b="1"/>
          </a:p>
          <a:p>
            <a:pPr marL="0" indent="0">
              <a:buNone/>
            </a:pPr>
            <a:r>
              <a:rPr lang="en-CY" b="1"/>
              <a:t>Preferences: </a:t>
            </a:r>
            <a:r>
              <a:rPr lang="en-CY"/>
              <a:t>what does a person like.</a:t>
            </a:r>
          </a:p>
          <a:p>
            <a:pPr marL="0" indent="0">
              <a:buNone/>
            </a:pPr>
            <a:endParaRPr lang="en-CY" b="1"/>
          </a:p>
          <a:p>
            <a:pPr marL="0" indent="0">
              <a:buNone/>
            </a:pPr>
            <a:r>
              <a:rPr lang="en-CY" b="1"/>
              <a:t>Menus/budget sets: </a:t>
            </a:r>
            <a:r>
              <a:rPr lang="en-CY"/>
              <a:t>what can a person choose from.</a:t>
            </a:r>
          </a:p>
          <a:p>
            <a:pPr marL="0" indent="0">
              <a:buNone/>
            </a:pPr>
            <a:endParaRPr lang="en-CY" b="1"/>
          </a:p>
          <a:p>
            <a:pPr marL="0" indent="0">
              <a:buNone/>
            </a:pPr>
            <a:r>
              <a:rPr lang="en-CY"/>
              <a:t>The theory makes assumptions about </a:t>
            </a:r>
            <a:r>
              <a:rPr lang="en-CY" i="1"/>
              <a:t>preferences</a:t>
            </a:r>
            <a:r>
              <a:rPr lang="en-CY"/>
              <a:t> and how a person makes a choices from the </a:t>
            </a:r>
            <a:r>
              <a:rPr lang="en-CY" i="1"/>
              <a:t>available alternatives </a:t>
            </a:r>
            <a:r>
              <a:rPr lang="en-CY"/>
              <a:t>given</a:t>
            </a:r>
            <a:r>
              <a:rPr lang="en-CY" i="1"/>
              <a:t> </a:t>
            </a:r>
            <a:r>
              <a:rPr lang="en-CY"/>
              <a:t>their</a:t>
            </a:r>
            <a:r>
              <a:rPr lang="en-CY" i="1"/>
              <a:t> preferences.</a:t>
            </a:r>
            <a:endParaRPr lang="en-CY"/>
          </a:p>
        </p:txBody>
      </p:sp>
    </p:spTree>
    <p:extLst>
      <p:ext uri="{BB962C8B-B14F-4D97-AF65-F5344CB8AC3E}">
        <p14:creationId xmlns:p14="http://schemas.microsoft.com/office/powerpoint/2010/main" val="611816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4D69-D8DA-8362-47AB-0AC2D07E7709}"/>
              </a:ext>
            </a:extLst>
          </p:cNvPr>
          <p:cNvSpPr>
            <a:spLocks noGrp="1"/>
          </p:cNvSpPr>
          <p:nvPr>
            <p:ph type="title"/>
          </p:nvPr>
        </p:nvSpPr>
        <p:spPr/>
        <p:txBody>
          <a:bodyPr/>
          <a:lstStyle/>
          <a:p>
            <a:r>
              <a:rPr lang="en-CY"/>
              <a:t>Menus or choice sets</a:t>
            </a:r>
          </a:p>
        </p:txBody>
      </p:sp>
      <p:sp>
        <p:nvSpPr>
          <p:cNvPr id="3" name="Content Placeholder 2">
            <a:extLst>
              <a:ext uri="{FF2B5EF4-FFF2-40B4-BE49-F238E27FC236}">
                <a16:creationId xmlns:a16="http://schemas.microsoft.com/office/drawing/2014/main" id="{89D8EB54-A238-E118-E446-395E4AB44E5C}"/>
              </a:ext>
            </a:extLst>
          </p:cNvPr>
          <p:cNvSpPr>
            <a:spLocks noGrp="1"/>
          </p:cNvSpPr>
          <p:nvPr>
            <p:ph idx="1"/>
          </p:nvPr>
        </p:nvSpPr>
        <p:spPr/>
        <p:txBody>
          <a:bodyPr>
            <a:normAutofit lnSpcReduction="10000"/>
          </a:bodyPr>
          <a:lstStyle/>
          <a:p>
            <a:pPr marL="0" indent="0">
              <a:buNone/>
            </a:pPr>
            <a:r>
              <a:rPr lang="en-CY"/>
              <a:t>A Menu (or Choice Set) is a set of options from which a person has to choose exactly one:</a:t>
            </a:r>
          </a:p>
          <a:p>
            <a:r>
              <a:rPr lang="en-GB"/>
              <a:t>I</a:t>
            </a:r>
            <a:r>
              <a:rPr lang="en-CY"/>
              <a:t>tems are mutually exclusive: you can choose at most one.</a:t>
            </a:r>
          </a:p>
          <a:p>
            <a:r>
              <a:rPr lang="en-GB"/>
              <a:t>T</a:t>
            </a:r>
            <a:r>
              <a:rPr lang="en-CY"/>
              <a:t>he set is exhaustive: you must choose at least one.</a:t>
            </a:r>
          </a:p>
          <a:p>
            <a:pPr marL="0" indent="0">
              <a:buNone/>
            </a:pPr>
            <a:r>
              <a:rPr lang="en-CY" b="1"/>
              <a:t>Example: </a:t>
            </a:r>
            <a:r>
              <a:rPr lang="en-CY"/>
              <a:t>A restaurant offers two appetizers (soup &amp; salad) and two mains (chicken &amp; beef), and you must choose one appetizer and one main. Then your choice set is:</a:t>
            </a:r>
          </a:p>
          <a:p>
            <a:pPr marL="0" indent="0">
              <a:buNone/>
            </a:pPr>
            <a:r>
              <a:rPr lang="en-CY"/>
              <a:t>C = {soup-chicken, soup-beef, salad-chicken, salad-beef}</a:t>
            </a:r>
          </a:p>
          <a:p>
            <a:pPr marL="0" indent="0">
              <a:buNone/>
            </a:pPr>
            <a:r>
              <a:rPr lang="en-CY" i="1"/>
              <a:t>What is the choice set if you can</a:t>
            </a:r>
            <a:r>
              <a:rPr lang="zh-CN" altLang="en-US" i="1"/>
              <a:t> </a:t>
            </a:r>
            <a:r>
              <a:rPr lang="en-CY" i="1"/>
              <a:t>choose to eat an appetizer only, a main only, or nothing at all?</a:t>
            </a:r>
          </a:p>
        </p:txBody>
      </p:sp>
    </p:spTree>
    <p:extLst>
      <p:ext uri="{BB962C8B-B14F-4D97-AF65-F5344CB8AC3E}">
        <p14:creationId xmlns:p14="http://schemas.microsoft.com/office/powerpoint/2010/main" val="147637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0B22-C2C8-165D-285B-819DE0AB1D55}"/>
              </a:ext>
            </a:extLst>
          </p:cNvPr>
          <p:cNvSpPr>
            <a:spLocks noGrp="1"/>
          </p:cNvSpPr>
          <p:nvPr>
            <p:ph type="title"/>
          </p:nvPr>
        </p:nvSpPr>
        <p:spPr/>
        <p:txBody>
          <a:bodyPr/>
          <a:lstStyle/>
          <a:p>
            <a:r>
              <a:rPr lang="en-CY"/>
              <a:t>Bundles and the Budget Line</a:t>
            </a:r>
          </a:p>
        </p:txBody>
      </p:sp>
      <p:sp>
        <p:nvSpPr>
          <p:cNvPr id="3" name="Content Placeholder 2">
            <a:extLst>
              <a:ext uri="{FF2B5EF4-FFF2-40B4-BE49-F238E27FC236}">
                <a16:creationId xmlns:a16="http://schemas.microsoft.com/office/drawing/2014/main" id="{C9D65B66-7147-0C32-6DBD-B7ECC08D91B0}"/>
              </a:ext>
            </a:extLst>
          </p:cNvPr>
          <p:cNvSpPr>
            <a:spLocks noGrp="1"/>
          </p:cNvSpPr>
          <p:nvPr>
            <p:ph idx="1"/>
          </p:nvPr>
        </p:nvSpPr>
        <p:spPr/>
        <p:txBody>
          <a:bodyPr/>
          <a:lstStyle/>
          <a:p>
            <a:pPr marL="0" indent="0">
              <a:buNone/>
            </a:pPr>
            <a:r>
              <a:rPr lang="en-CY"/>
              <a:t>In economics we think that what is available to you depends on what you can afford: i.e. your budget and the prices of goods.</a:t>
            </a:r>
          </a:p>
          <a:p>
            <a:pPr marL="0" indent="0">
              <a:buNone/>
            </a:pPr>
            <a:r>
              <a:rPr lang="en-CY" b="1"/>
              <a:t>Example: </a:t>
            </a:r>
            <a:r>
              <a:rPr lang="en-CY"/>
              <a:t>suppose you have $6 in your pocket, apples cost $2/kg and bananas cost $3/kg.</a:t>
            </a:r>
            <a:endParaRPr lang="en-CY" b="1"/>
          </a:p>
        </p:txBody>
      </p:sp>
      <p:cxnSp>
        <p:nvCxnSpPr>
          <p:cNvPr id="4" name="Straight Connector 3">
            <a:extLst>
              <a:ext uri="{FF2B5EF4-FFF2-40B4-BE49-F238E27FC236}">
                <a16:creationId xmlns:a16="http://schemas.microsoft.com/office/drawing/2014/main" id="{863B5F1F-6C68-41F5-99EE-818192E41BAF}"/>
              </a:ext>
            </a:extLst>
          </p:cNvPr>
          <p:cNvCxnSpPr/>
          <p:nvPr/>
        </p:nvCxnSpPr>
        <p:spPr>
          <a:xfrm>
            <a:off x="3749040" y="4043243"/>
            <a:ext cx="0" cy="204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61059E-8BC4-E96B-B616-9778109A49CB}"/>
              </a:ext>
            </a:extLst>
          </p:cNvPr>
          <p:cNvCxnSpPr>
            <a:cxnSpLocks/>
          </p:cNvCxnSpPr>
          <p:nvPr/>
        </p:nvCxnSpPr>
        <p:spPr>
          <a:xfrm flipH="1">
            <a:off x="3698240" y="5993963"/>
            <a:ext cx="3362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F8924FB-A62B-08DB-5CAD-96B1C3CCD1ED}"/>
              </a:ext>
            </a:extLst>
          </p:cNvPr>
          <p:cNvSpPr txBox="1"/>
          <p:nvPr/>
        </p:nvSpPr>
        <p:spPr>
          <a:xfrm>
            <a:off x="6672580" y="6014918"/>
            <a:ext cx="1605280"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A1B3E07D-7C06-A42A-59D7-19CB561FCDA7}"/>
              </a:ext>
            </a:extLst>
          </p:cNvPr>
          <p:cNvSpPr txBox="1"/>
          <p:nvPr/>
        </p:nvSpPr>
        <p:spPr>
          <a:xfrm>
            <a:off x="2679817" y="3920354"/>
            <a:ext cx="1605280"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2A83F0F4-CD0D-4D13-A708-E9D6A2BE755E}"/>
              </a:ext>
            </a:extLst>
          </p:cNvPr>
          <p:cNvSpPr/>
          <p:nvPr/>
        </p:nvSpPr>
        <p:spPr>
          <a:xfrm>
            <a:off x="3698240" y="4968156"/>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9428E96B-FA9B-B014-429E-1DE1F430A058}"/>
              </a:ext>
            </a:extLst>
          </p:cNvPr>
          <p:cNvSpPr txBox="1"/>
          <p:nvPr/>
        </p:nvSpPr>
        <p:spPr>
          <a:xfrm>
            <a:off x="5415732" y="6053660"/>
            <a:ext cx="276038" cy="307777"/>
          </a:xfrm>
          <a:prstGeom prst="rect">
            <a:avLst/>
          </a:prstGeom>
          <a:noFill/>
        </p:spPr>
        <p:txBody>
          <a:bodyPr wrap="none" rtlCol="0">
            <a:spAutoFit/>
          </a:bodyPr>
          <a:lstStyle/>
          <a:p>
            <a:r>
              <a:rPr lang="en-CY" sz="1400"/>
              <a:t>3</a:t>
            </a:r>
          </a:p>
        </p:txBody>
      </p:sp>
      <p:sp>
        <p:nvSpPr>
          <p:cNvPr id="16" name="TextBox 15">
            <a:extLst>
              <a:ext uri="{FF2B5EF4-FFF2-40B4-BE49-F238E27FC236}">
                <a16:creationId xmlns:a16="http://schemas.microsoft.com/office/drawing/2014/main" id="{DAD6C5A2-AC66-E7DC-F4BE-D0826A18A59E}"/>
              </a:ext>
            </a:extLst>
          </p:cNvPr>
          <p:cNvSpPr txBox="1"/>
          <p:nvPr/>
        </p:nvSpPr>
        <p:spPr>
          <a:xfrm>
            <a:off x="3391930" y="4875439"/>
            <a:ext cx="276038" cy="307777"/>
          </a:xfrm>
          <a:prstGeom prst="rect">
            <a:avLst/>
          </a:prstGeom>
          <a:noFill/>
        </p:spPr>
        <p:txBody>
          <a:bodyPr wrap="none" rtlCol="0">
            <a:spAutoFit/>
          </a:bodyPr>
          <a:lstStyle/>
          <a:p>
            <a:r>
              <a:rPr lang="en-CY" sz="1400"/>
              <a:t>2</a:t>
            </a:r>
          </a:p>
        </p:txBody>
      </p:sp>
      <p:sp>
        <p:nvSpPr>
          <p:cNvPr id="18" name="Oval 17">
            <a:extLst>
              <a:ext uri="{FF2B5EF4-FFF2-40B4-BE49-F238E27FC236}">
                <a16:creationId xmlns:a16="http://schemas.microsoft.com/office/drawing/2014/main" id="{7C2B1A8E-FD2E-75B1-186A-8214792ECEB5}"/>
              </a:ext>
            </a:extLst>
          </p:cNvPr>
          <p:cNvSpPr/>
          <p:nvPr/>
        </p:nvSpPr>
        <p:spPr>
          <a:xfrm>
            <a:off x="5501026" y="5932790"/>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9" name="TextBox 18">
            <a:extLst>
              <a:ext uri="{FF2B5EF4-FFF2-40B4-BE49-F238E27FC236}">
                <a16:creationId xmlns:a16="http://schemas.microsoft.com/office/drawing/2014/main" id="{38D9D44F-256D-B82B-0BD8-19F8E6A4F7A6}"/>
              </a:ext>
            </a:extLst>
          </p:cNvPr>
          <p:cNvSpPr txBox="1"/>
          <p:nvPr/>
        </p:nvSpPr>
        <p:spPr>
          <a:xfrm>
            <a:off x="4028441" y="4101458"/>
            <a:ext cx="2631440" cy="523220"/>
          </a:xfrm>
          <a:prstGeom prst="rect">
            <a:avLst/>
          </a:prstGeom>
          <a:noFill/>
        </p:spPr>
        <p:txBody>
          <a:bodyPr wrap="square" rtlCol="0">
            <a:spAutoFit/>
          </a:bodyPr>
          <a:lstStyle/>
          <a:p>
            <a:r>
              <a:rPr lang="en-CY" sz="1400"/>
              <a:t>Bundle available if you spend all your money on bananas.</a:t>
            </a:r>
          </a:p>
        </p:txBody>
      </p:sp>
      <p:cxnSp>
        <p:nvCxnSpPr>
          <p:cNvPr id="21" name="Straight Arrow Connector 20">
            <a:extLst>
              <a:ext uri="{FF2B5EF4-FFF2-40B4-BE49-F238E27FC236}">
                <a16:creationId xmlns:a16="http://schemas.microsoft.com/office/drawing/2014/main" id="{A3B9B4CE-4E74-D559-36AE-94F4E36FF39E}"/>
              </a:ext>
            </a:extLst>
          </p:cNvPr>
          <p:cNvCxnSpPr>
            <a:cxnSpLocks/>
          </p:cNvCxnSpPr>
          <p:nvPr/>
        </p:nvCxnSpPr>
        <p:spPr>
          <a:xfrm flipH="1">
            <a:off x="3921760" y="4624678"/>
            <a:ext cx="357349" cy="31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D44949C-9144-BFA1-C238-5F5AC0F0BD0A}"/>
              </a:ext>
            </a:extLst>
          </p:cNvPr>
          <p:cNvSpPr txBox="1"/>
          <p:nvPr/>
        </p:nvSpPr>
        <p:spPr>
          <a:xfrm>
            <a:off x="5811521" y="5026640"/>
            <a:ext cx="2631440" cy="523220"/>
          </a:xfrm>
          <a:prstGeom prst="rect">
            <a:avLst/>
          </a:prstGeom>
          <a:noFill/>
        </p:spPr>
        <p:txBody>
          <a:bodyPr wrap="square" rtlCol="0">
            <a:spAutoFit/>
          </a:bodyPr>
          <a:lstStyle/>
          <a:p>
            <a:r>
              <a:rPr lang="en-CY" sz="1400"/>
              <a:t>Bundle available if you spend all your money on apples.</a:t>
            </a:r>
          </a:p>
        </p:txBody>
      </p:sp>
      <p:cxnSp>
        <p:nvCxnSpPr>
          <p:cNvPr id="25" name="Straight Arrow Connector 24">
            <a:extLst>
              <a:ext uri="{FF2B5EF4-FFF2-40B4-BE49-F238E27FC236}">
                <a16:creationId xmlns:a16="http://schemas.microsoft.com/office/drawing/2014/main" id="{7985FE98-5ACE-358F-117E-E5B4C3BF5D4F}"/>
              </a:ext>
            </a:extLst>
          </p:cNvPr>
          <p:cNvCxnSpPr>
            <a:cxnSpLocks/>
          </p:cNvCxnSpPr>
          <p:nvPr/>
        </p:nvCxnSpPr>
        <p:spPr>
          <a:xfrm flipH="1">
            <a:off x="5691770" y="5549424"/>
            <a:ext cx="357349" cy="31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4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337AF8D-9E56-AD1A-5D7F-FEC1C471BC5E}"/>
              </a:ext>
            </a:extLst>
          </p:cNvPr>
          <p:cNvCxnSpPr>
            <a:cxnSpLocks/>
          </p:cNvCxnSpPr>
          <p:nvPr/>
        </p:nvCxnSpPr>
        <p:spPr>
          <a:xfrm>
            <a:off x="3760077" y="5022245"/>
            <a:ext cx="1840068" cy="992673"/>
          </a:xfrm>
          <a:prstGeom prst="line">
            <a:avLst/>
          </a:prstGeom>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B9650B22-C2C8-165D-285B-819DE0AB1D55}"/>
              </a:ext>
            </a:extLst>
          </p:cNvPr>
          <p:cNvSpPr>
            <a:spLocks noGrp="1"/>
          </p:cNvSpPr>
          <p:nvPr>
            <p:ph type="title"/>
          </p:nvPr>
        </p:nvSpPr>
        <p:spPr/>
        <p:txBody>
          <a:bodyPr/>
          <a:lstStyle/>
          <a:p>
            <a:r>
              <a:rPr lang="en-CY"/>
              <a:t>Bundles and the Budget Line</a:t>
            </a:r>
          </a:p>
        </p:txBody>
      </p:sp>
      <p:sp>
        <p:nvSpPr>
          <p:cNvPr id="3" name="Content Placeholder 2">
            <a:extLst>
              <a:ext uri="{FF2B5EF4-FFF2-40B4-BE49-F238E27FC236}">
                <a16:creationId xmlns:a16="http://schemas.microsoft.com/office/drawing/2014/main" id="{C9D65B66-7147-0C32-6DBD-B7ECC08D91B0}"/>
              </a:ext>
            </a:extLst>
          </p:cNvPr>
          <p:cNvSpPr>
            <a:spLocks noGrp="1"/>
          </p:cNvSpPr>
          <p:nvPr>
            <p:ph idx="1"/>
          </p:nvPr>
        </p:nvSpPr>
        <p:spPr/>
        <p:txBody>
          <a:bodyPr/>
          <a:lstStyle/>
          <a:p>
            <a:pPr marL="0" indent="0">
              <a:buNone/>
            </a:pPr>
            <a:r>
              <a:rPr lang="en-CY"/>
              <a:t>In economics we think that what is available to you depends on what you can afford: i.e. your budget and the prices of goods.</a:t>
            </a:r>
          </a:p>
          <a:p>
            <a:pPr marL="0" indent="0">
              <a:buNone/>
            </a:pPr>
            <a:r>
              <a:rPr lang="en-CY" b="1"/>
              <a:t>Example: </a:t>
            </a:r>
            <a:r>
              <a:rPr lang="en-CY"/>
              <a:t>suppose you have $6 in your pocket, apples cost $2/kg and bananas cost $3/kg.</a:t>
            </a:r>
            <a:endParaRPr lang="en-CY" b="1"/>
          </a:p>
        </p:txBody>
      </p:sp>
      <p:cxnSp>
        <p:nvCxnSpPr>
          <p:cNvPr id="4" name="Straight Connector 3">
            <a:extLst>
              <a:ext uri="{FF2B5EF4-FFF2-40B4-BE49-F238E27FC236}">
                <a16:creationId xmlns:a16="http://schemas.microsoft.com/office/drawing/2014/main" id="{863B5F1F-6C68-41F5-99EE-818192E41BAF}"/>
              </a:ext>
            </a:extLst>
          </p:cNvPr>
          <p:cNvCxnSpPr/>
          <p:nvPr/>
        </p:nvCxnSpPr>
        <p:spPr>
          <a:xfrm>
            <a:off x="3749040" y="4043243"/>
            <a:ext cx="0" cy="204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61059E-8BC4-E96B-B616-9778109A49CB}"/>
              </a:ext>
            </a:extLst>
          </p:cNvPr>
          <p:cNvCxnSpPr>
            <a:cxnSpLocks/>
          </p:cNvCxnSpPr>
          <p:nvPr/>
        </p:nvCxnSpPr>
        <p:spPr>
          <a:xfrm flipH="1">
            <a:off x="3698240" y="5993963"/>
            <a:ext cx="3362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F8924FB-A62B-08DB-5CAD-96B1C3CCD1ED}"/>
              </a:ext>
            </a:extLst>
          </p:cNvPr>
          <p:cNvSpPr txBox="1"/>
          <p:nvPr/>
        </p:nvSpPr>
        <p:spPr>
          <a:xfrm>
            <a:off x="6672580" y="6014918"/>
            <a:ext cx="1605280"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A1B3E07D-7C06-A42A-59D7-19CB561FCDA7}"/>
              </a:ext>
            </a:extLst>
          </p:cNvPr>
          <p:cNvSpPr txBox="1"/>
          <p:nvPr/>
        </p:nvSpPr>
        <p:spPr>
          <a:xfrm>
            <a:off x="2679817" y="3920354"/>
            <a:ext cx="1605280"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2A83F0F4-CD0D-4D13-A708-E9D6A2BE755E}"/>
              </a:ext>
            </a:extLst>
          </p:cNvPr>
          <p:cNvSpPr/>
          <p:nvPr/>
        </p:nvSpPr>
        <p:spPr>
          <a:xfrm>
            <a:off x="3698240" y="4968156"/>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9428E96B-FA9B-B014-429E-1DE1F430A058}"/>
              </a:ext>
            </a:extLst>
          </p:cNvPr>
          <p:cNvSpPr txBox="1"/>
          <p:nvPr/>
        </p:nvSpPr>
        <p:spPr>
          <a:xfrm>
            <a:off x="5415732" y="6053660"/>
            <a:ext cx="276038" cy="307777"/>
          </a:xfrm>
          <a:prstGeom prst="rect">
            <a:avLst/>
          </a:prstGeom>
          <a:noFill/>
        </p:spPr>
        <p:txBody>
          <a:bodyPr wrap="none" rtlCol="0">
            <a:spAutoFit/>
          </a:bodyPr>
          <a:lstStyle/>
          <a:p>
            <a:r>
              <a:rPr lang="en-CY" sz="1400"/>
              <a:t>3</a:t>
            </a:r>
          </a:p>
        </p:txBody>
      </p:sp>
      <p:sp>
        <p:nvSpPr>
          <p:cNvPr id="16" name="TextBox 15">
            <a:extLst>
              <a:ext uri="{FF2B5EF4-FFF2-40B4-BE49-F238E27FC236}">
                <a16:creationId xmlns:a16="http://schemas.microsoft.com/office/drawing/2014/main" id="{DAD6C5A2-AC66-E7DC-F4BE-D0826A18A59E}"/>
              </a:ext>
            </a:extLst>
          </p:cNvPr>
          <p:cNvSpPr txBox="1"/>
          <p:nvPr/>
        </p:nvSpPr>
        <p:spPr>
          <a:xfrm>
            <a:off x="3391930" y="4875439"/>
            <a:ext cx="276038" cy="307777"/>
          </a:xfrm>
          <a:prstGeom prst="rect">
            <a:avLst/>
          </a:prstGeom>
          <a:noFill/>
        </p:spPr>
        <p:txBody>
          <a:bodyPr wrap="none" rtlCol="0">
            <a:spAutoFit/>
          </a:bodyPr>
          <a:lstStyle/>
          <a:p>
            <a:r>
              <a:rPr lang="en-CY" sz="1400"/>
              <a:t>2</a:t>
            </a:r>
          </a:p>
        </p:txBody>
      </p:sp>
      <p:sp>
        <p:nvSpPr>
          <p:cNvPr id="18" name="Oval 17">
            <a:extLst>
              <a:ext uri="{FF2B5EF4-FFF2-40B4-BE49-F238E27FC236}">
                <a16:creationId xmlns:a16="http://schemas.microsoft.com/office/drawing/2014/main" id="{7C2B1A8E-FD2E-75B1-186A-8214792ECEB5}"/>
              </a:ext>
            </a:extLst>
          </p:cNvPr>
          <p:cNvSpPr/>
          <p:nvPr/>
        </p:nvSpPr>
        <p:spPr>
          <a:xfrm>
            <a:off x="5501026" y="5932790"/>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ED44949C-9144-BFA1-C238-5F5AC0F0BD0A}"/>
              </a:ext>
            </a:extLst>
          </p:cNvPr>
          <p:cNvSpPr txBox="1"/>
          <p:nvPr/>
        </p:nvSpPr>
        <p:spPr>
          <a:xfrm>
            <a:off x="5415731" y="4767717"/>
            <a:ext cx="4083868" cy="954107"/>
          </a:xfrm>
          <a:prstGeom prst="rect">
            <a:avLst/>
          </a:prstGeom>
          <a:noFill/>
        </p:spPr>
        <p:txBody>
          <a:bodyPr wrap="square" rtlCol="0">
            <a:spAutoFit/>
          </a:bodyPr>
          <a:lstStyle/>
          <a:p>
            <a:r>
              <a:rPr lang="en-CY" sz="1400"/>
              <a:t>All other bundles that are available if you spend all your money on bundles of Apples and Bananas.</a:t>
            </a:r>
          </a:p>
          <a:p>
            <a:endParaRPr lang="en-CY" sz="1400"/>
          </a:p>
          <a:p>
            <a:r>
              <a:rPr lang="en-CY" sz="1400"/>
              <a:t>This is called the </a:t>
            </a:r>
            <a:r>
              <a:rPr lang="en-CY" sz="1400" b="1"/>
              <a:t>Budget Line.</a:t>
            </a:r>
          </a:p>
        </p:txBody>
      </p:sp>
      <p:cxnSp>
        <p:nvCxnSpPr>
          <p:cNvPr id="25" name="Straight Arrow Connector 24">
            <a:extLst>
              <a:ext uri="{FF2B5EF4-FFF2-40B4-BE49-F238E27FC236}">
                <a16:creationId xmlns:a16="http://schemas.microsoft.com/office/drawing/2014/main" id="{7985FE98-5ACE-358F-117E-E5B4C3BF5D4F}"/>
              </a:ext>
            </a:extLst>
          </p:cNvPr>
          <p:cNvCxnSpPr>
            <a:cxnSpLocks/>
          </p:cNvCxnSpPr>
          <p:nvPr/>
        </p:nvCxnSpPr>
        <p:spPr>
          <a:xfrm flipH="1">
            <a:off x="5016062" y="5394960"/>
            <a:ext cx="399669" cy="20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35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337AF8D-9E56-AD1A-5D7F-FEC1C471BC5E}"/>
              </a:ext>
            </a:extLst>
          </p:cNvPr>
          <p:cNvCxnSpPr>
            <a:cxnSpLocks/>
          </p:cNvCxnSpPr>
          <p:nvPr/>
        </p:nvCxnSpPr>
        <p:spPr>
          <a:xfrm>
            <a:off x="3760077" y="5022245"/>
            <a:ext cx="1840068" cy="992673"/>
          </a:xfrm>
          <a:prstGeom prst="line">
            <a:avLst/>
          </a:prstGeom>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B9650B22-C2C8-165D-285B-819DE0AB1D55}"/>
              </a:ext>
            </a:extLst>
          </p:cNvPr>
          <p:cNvSpPr>
            <a:spLocks noGrp="1"/>
          </p:cNvSpPr>
          <p:nvPr>
            <p:ph type="title"/>
          </p:nvPr>
        </p:nvSpPr>
        <p:spPr/>
        <p:txBody>
          <a:bodyPr/>
          <a:lstStyle/>
          <a:p>
            <a:r>
              <a:rPr lang="en-CY"/>
              <a:t>Bundles and the Budget Line</a:t>
            </a:r>
          </a:p>
        </p:txBody>
      </p:sp>
      <p:sp>
        <p:nvSpPr>
          <p:cNvPr id="3" name="Content Placeholder 2">
            <a:extLst>
              <a:ext uri="{FF2B5EF4-FFF2-40B4-BE49-F238E27FC236}">
                <a16:creationId xmlns:a16="http://schemas.microsoft.com/office/drawing/2014/main" id="{C9D65B66-7147-0C32-6DBD-B7ECC08D91B0}"/>
              </a:ext>
            </a:extLst>
          </p:cNvPr>
          <p:cNvSpPr>
            <a:spLocks noGrp="1"/>
          </p:cNvSpPr>
          <p:nvPr>
            <p:ph idx="1"/>
          </p:nvPr>
        </p:nvSpPr>
        <p:spPr/>
        <p:txBody>
          <a:bodyPr/>
          <a:lstStyle/>
          <a:p>
            <a:pPr marL="0" indent="0">
              <a:buNone/>
            </a:pPr>
            <a:r>
              <a:rPr lang="en-CY"/>
              <a:t>In economics we think that what is available to you depends on what you can afford: i.e. your budget and the prices of goods.</a:t>
            </a:r>
          </a:p>
          <a:p>
            <a:pPr marL="0" indent="0">
              <a:buNone/>
            </a:pPr>
            <a:r>
              <a:rPr lang="en-CY" b="1"/>
              <a:t>Example: </a:t>
            </a:r>
            <a:r>
              <a:rPr lang="en-CY"/>
              <a:t>suppose you have $6 in your pocket, apples cost $2/kg and bananas cost $3/kg.</a:t>
            </a:r>
            <a:endParaRPr lang="en-CY" b="1"/>
          </a:p>
        </p:txBody>
      </p:sp>
      <p:cxnSp>
        <p:nvCxnSpPr>
          <p:cNvPr id="4" name="Straight Connector 3">
            <a:extLst>
              <a:ext uri="{FF2B5EF4-FFF2-40B4-BE49-F238E27FC236}">
                <a16:creationId xmlns:a16="http://schemas.microsoft.com/office/drawing/2014/main" id="{863B5F1F-6C68-41F5-99EE-818192E41BAF}"/>
              </a:ext>
            </a:extLst>
          </p:cNvPr>
          <p:cNvCxnSpPr/>
          <p:nvPr/>
        </p:nvCxnSpPr>
        <p:spPr>
          <a:xfrm>
            <a:off x="3749040" y="4043243"/>
            <a:ext cx="0" cy="204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61059E-8BC4-E96B-B616-9778109A49CB}"/>
              </a:ext>
            </a:extLst>
          </p:cNvPr>
          <p:cNvCxnSpPr>
            <a:cxnSpLocks/>
          </p:cNvCxnSpPr>
          <p:nvPr/>
        </p:nvCxnSpPr>
        <p:spPr>
          <a:xfrm flipH="1">
            <a:off x="3698240" y="5993963"/>
            <a:ext cx="3362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Triangle 8">
            <a:extLst>
              <a:ext uri="{FF2B5EF4-FFF2-40B4-BE49-F238E27FC236}">
                <a16:creationId xmlns:a16="http://schemas.microsoft.com/office/drawing/2014/main" id="{F43D6F28-928B-04D2-FFAA-B0E628BC550E}"/>
              </a:ext>
            </a:extLst>
          </p:cNvPr>
          <p:cNvSpPr/>
          <p:nvPr/>
        </p:nvSpPr>
        <p:spPr>
          <a:xfrm>
            <a:off x="3749040" y="5022245"/>
            <a:ext cx="1851105" cy="971718"/>
          </a:xfrm>
          <a:prstGeom prst="rtTriangle">
            <a:avLst/>
          </a:prstGeom>
          <a:solidFill>
            <a:schemeClr val="accent2">
              <a:alpha val="25291"/>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TextBox 5">
            <a:extLst>
              <a:ext uri="{FF2B5EF4-FFF2-40B4-BE49-F238E27FC236}">
                <a16:creationId xmlns:a16="http://schemas.microsoft.com/office/drawing/2014/main" id="{DF8924FB-A62B-08DB-5CAD-96B1C3CCD1ED}"/>
              </a:ext>
            </a:extLst>
          </p:cNvPr>
          <p:cNvSpPr txBox="1"/>
          <p:nvPr/>
        </p:nvSpPr>
        <p:spPr>
          <a:xfrm>
            <a:off x="6672580" y="6014918"/>
            <a:ext cx="1605280"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A1B3E07D-7C06-A42A-59D7-19CB561FCDA7}"/>
              </a:ext>
            </a:extLst>
          </p:cNvPr>
          <p:cNvSpPr txBox="1"/>
          <p:nvPr/>
        </p:nvSpPr>
        <p:spPr>
          <a:xfrm>
            <a:off x="2679817" y="3920354"/>
            <a:ext cx="1605280" cy="307777"/>
          </a:xfrm>
          <a:prstGeom prst="rect">
            <a:avLst/>
          </a:prstGeom>
          <a:noFill/>
        </p:spPr>
        <p:txBody>
          <a:bodyPr wrap="square" rtlCol="0">
            <a:spAutoFit/>
          </a:bodyPr>
          <a:lstStyle/>
          <a:p>
            <a:r>
              <a:rPr lang="en-CY" sz="1400"/>
              <a:t>Bananas (kg)</a:t>
            </a:r>
          </a:p>
        </p:txBody>
      </p:sp>
      <p:sp>
        <p:nvSpPr>
          <p:cNvPr id="8" name="Oval 7">
            <a:extLst>
              <a:ext uri="{FF2B5EF4-FFF2-40B4-BE49-F238E27FC236}">
                <a16:creationId xmlns:a16="http://schemas.microsoft.com/office/drawing/2014/main" id="{2A83F0F4-CD0D-4D13-A708-E9D6A2BE755E}"/>
              </a:ext>
            </a:extLst>
          </p:cNvPr>
          <p:cNvSpPr/>
          <p:nvPr/>
        </p:nvSpPr>
        <p:spPr>
          <a:xfrm>
            <a:off x="3698240" y="4968156"/>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TextBox 13">
            <a:extLst>
              <a:ext uri="{FF2B5EF4-FFF2-40B4-BE49-F238E27FC236}">
                <a16:creationId xmlns:a16="http://schemas.microsoft.com/office/drawing/2014/main" id="{9428E96B-FA9B-B014-429E-1DE1F430A058}"/>
              </a:ext>
            </a:extLst>
          </p:cNvPr>
          <p:cNvSpPr txBox="1"/>
          <p:nvPr/>
        </p:nvSpPr>
        <p:spPr>
          <a:xfrm>
            <a:off x="5415732" y="6053660"/>
            <a:ext cx="276038" cy="307777"/>
          </a:xfrm>
          <a:prstGeom prst="rect">
            <a:avLst/>
          </a:prstGeom>
          <a:noFill/>
        </p:spPr>
        <p:txBody>
          <a:bodyPr wrap="none" rtlCol="0">
            <a:spAutoFit/>
          </a:bodyPr>
          <a:lstStyle/>
          <a:p>
            <a:r>
              <a:rPr lang="en-CY" sz="1400"/>
              <a:t>3</a:t>
            </a:r>
          </a:p>
        </p:txBody>
      </p:sp>
      <p:sp>
        <p:nvSpPr>
          <p:cNvPr id="16" name="TextBox 15">
            <a:extLst>
              <a:ext uri="{FF2B5EF4-FFF2-40B4-BE49-F238E27FC236}">
                <a16:creationId xmlns:a16="http://schemas.microsoft.com/office/drawing/2014/main" id="{DAD6C5A2-AC66-E7DC-F4BE-D0826A18A59E}"/>
              </a:ext>
            </a:extLst>
          </p:cNvPr>
          <p:cNvSpPr txBox="1"/>
          <p:nvPr/>
        </p:nvSpPr>
        <p:spPr>
          <a:xfrm>
            <a:off x="3391930" y="4875439"/>
            <a:ext cx="276038" cy="307777"/>
          </a:xfrm>
          <a:prstGeom prst="rect">
            <a:avLst/>
          </a:prstGeom>
          <a:noFill/>
        </p:spPr>
        <p:txBody>
          <a:bodyPr wrap="none" rtlCol="0">
            <a:spAutoFit/>
          </a:bodyPr>
          <a:lstStyle/>
          <a:p>
            <a:r>
              <a:rPr lang="en-CY" sz="1400"/>
              <a:t>2</a:t>
            </a:r>
          </a:p>
        </p:txBody>
      </p:sp>
      <p:sp>
        <p:nvSpPr>
          <p:cNvPr id="18" name="Oval 17">
            <a:extLst>
              <a:ext uri="{FF2B5EF4-FFF2-40B4-BE49-F238E27FC236}">
                <a16:creationId xmlns:a16="http://schemas.microsoft.com/office/drawing/2014/main" id="{7C2B1A8E-FD2E-75B1-186A-8214792ECEB5}"/>
              </a:ext>
            </a:extLst>
          </p:cNvPr>
          <p:cNvSpPr/>
          <p:nvPr/>
        </p:nvSpPr>
        <p:spPr>
          <a:xfrm>
            <a:off x="5501026" y="5932790"/>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4" name="TextBox 23">
            <a:extLst>
              <a:ext uri="{FF2B5EF4-FFF2-40B4-BE49-F238E27FC236}">
                <a16:creationId xmlns:a16="http://schemas.microsoft.com/office/drawing/2014/main" id="{ED44949C-9144-BFA1-C238-5F5AC0F0BD0A}"/>
              </a:ext>
            </a:extLst>
          </p:cNvPr>
          <p:cNvSpPr txBox="1"/>
          <p:nvPr/>
        </p:nvSpPr>
        <p:spPr>
          <a:xfrm>
            <a:off x="5415731" y="4767717"/>
            <a:ext cx="3098347" cy="954107"/>
          </a:xfrm>
          <a:prstGeom prst="rect">
            <a:avLst/>
          </a:prstGeom>
          <a:noFill/>
        </p:spPr>
        <p:txBody>
          <a:bodyPr wrap="square" rtlCol="0">
            <a:spAutoFit/>
          </a:bodyPr>
          <a:lstStyle/>
          <a:p>
            <a:r>
              <a:rPr lang="en-CY" sz="1400"/>
              <a:t>All other bundles that are available if you do not spend all of your money.</a:t>
            </a:r>
          </a:p>
          <a:p>
            <a:endParaRPr lang="en-CY" sz="1400"/>
          </a:p>
          <a:p>
            <a:r>
              <a:rPr lang="en-CY" sz="1400"/>
              <a:t>This is called the </a:t>
            </a:r>
            <a:r>
              <a:rPr lang="en-CY" sz="1400" b="1"/>
              <a:t>Budget Set.</a:t>
            </a:r>
            <a:endParaRPr lang="en-CY" sz="1400"/>
          </a:p>
        </p:txBody>
      </p:sp>
      <p:cxnSp>
        <p:nvCxnSpPr>
          <p:cNvPr id="25" name="Straight Arrow Connector 24">
            <a:extLst>
              <a:ext uri="{FF2B5EF4-FFF2-40B4-BE49-F238E27FC236}">
                <a16:creationId xmlns:a16="http://schemas.microsoft.com/office/drawing/2014/main" id="{7985FE98-5ACE-358F-117E-E5B4C3BF5D4F}"/>
              </a:ext>
            </a:extLst>
          </p:cNvPr>
          <p:cNvCxnSpPr>
            <a:cxnSpLocks/>
          </p:cNvCxnSpPr>
          <p:nvPr/>
        </p:nvCxnSpPr>
        <p:spPr>
          <a:xfrm flipH="1">
            <a:off x="4409440" y="5384800"/>
            <a:ext cx="1006291" cy="33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1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B885-3605-F1EE-ABA8-086000CC32F3}"/>
              </a:ext>
            </a:extLst>
          </p:cNvPr>
          <p:cNvSpPr>
            <a:spLocks noGrp="1"/>
          </p:cNvSpPr>
          <p:nvPr>
            <p:ph type="title"/>
          </p:nvPr>
        </p:nvSpPr>
        <p:spPr/>
        <p:txBody>
          <a:bodyPr/>
          <a:lstStyle/>
          <a:p>
            <a:r>
              <a:rPr lang="en-CY"/>
              <a:t>Course Outline</a:t>
            </a:r>
          </a:p>
        </p:txBody>
      </p:sp>
      <p:sp>
        <p:nvSpPr>
          <p:cNvPr id="3" name="Content Placeholder 2">
            <a:extLst>
              <a:ext uri="{FF2B5EF4-FFF2-40B4-BE49-F238E27FC236}">
                <a16:creationId xmlns:a16="http://schemas.microsoft.com/office/drawing/2014/main" id="{9806FA87-943E-91EB-1090-357F0545EC7E}"/>
              </a:ext>
            </a:extLst>
          </p:cNvPr>
          <p:cNvSpPr>
            <a:spLocks noGrp="1"/>
          </p:cNvSpPr>
          <p:nvPr>
            <p:ph idx="1"/>
          </p:nvPr>
        </p:nvSpPr>
        <p:spPr/>
        <p:txBody>
          <a:bodyPr/>
          <a:lstStyle/>
          <a:p>
            <a:r>
              <a:rPr lang="en-CY"/>
              <a:t>Choice under Certainty</a:t>
            </a:r>
          </a:p>
          <a:p>
            <a:pPr lvl="1"/>
            <a:r>
              <a:rPr lang="en-CY" b="1"/>
              <a:t>Rational Choice under Certainty</a:t>
            </a:r>
          </a:p>
          <a:p>
            <a:pPr lvl="1"/>
            <a:r>
              <a:rPr lang="en-CY"/>
              <a:t>Decision-making under Certainty</a:t>
            </a:r>
          </a:p>
          <a:p>
            <a:r>
              <a:rPr lang="en-CY"/>
              <a:t>Judgement under Risk &amp; Uncertainty</a:t>
            </a:r>
          </a:p>
          <a:p>
            <a:r>
              <a:rPr lang="en-CY"/>
              <a:t>Choices under Risk &amp; Uncertainty</a:t>
            </a:r>
          </a:p>
          <a:p>
            <a:r>
              <a:rPr lang="en-CY"/>
              <a:t>Intertemporal Choice</a:t>
            </a:r>
          </a:p>
          <a:p>
            <a:r>
              <a:rPr lang="en-CY"/>
              <a:t>Strategic Interaction</a:t>
            </a:r>
          </a:p>
        </p:txBody>
      </p:sp>
    </p:spTree>
    <p:extLst>
      <p:ext uri="{BB962C8B-B14F-4D97-AF65-F5344CB8AC3E}">
        <p14:creationId xmlns:p14="http://schemas.microsoft.com/office/powerpoint/2010/main" val="1241086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FC3F-D324-B426-2093-8FFC8EA4C8C6}"/>
              </a:ext>
            </a:extLst>
          </p:cNvPr>
          <p:cNvSpPr>
            <a:spLocks noGrp="1"/>
          </p:cNvSpPr>
          <p:nvPr>
            <p:ph type="title"/>
          </p:nvPr>
        </p:nvSpPr>
        <p:spPr/>
        <p:txBody>
          <a:bodyPr/>
          <a:lstStyle/>
          <a:p>
            <a:r>
              <a:rPr lang="en-CY"/>
              <a:t>Choice under Certainty</a:t>
            </a:r>
          </a:p>
        </p:txBody>
      </p:sp>
      <p:sp>
        <p:nvSpPr>
          <p:cNvPr id="3" name="Content Placeholder 2">
            <a:extLst>
              <a:ext uri="{FF2B5EF4-FFF2-40B4-BE49-F238E27FC236}">
                <a16:creationId xmlns:a16="http://schemas.microsoft.com/office/drawing/2014/main" id="{63B05FA6-6CD3-A638-D161-CF8C70F52DA4}"/>
              </a:ext>
            </a:extLst>
          </p:cNvPr>
          <p:cNvSpPr>
            <a:spLocks noGrp="1"/>
          </p:cNvSpPr>
          <p:nvPr>
            <p:ph idx="1"/>
          </p:nvPr>
        </p:nvSpPr>
        <p:spPr>
          <a:xfrm>
            <a:off x="838200" y="1825625"/>
            <a:ext cx="7066280" cy="4351338"/>
          </a:xfrm>
        </p:spPr>
        <p:txBody>
          <a:bodyPr>
            <a:normAutofit/>
          </a:bodyPr>
          <a:lstStyle/>
          <a:p>
            <a:r>
              <a:rPr lang="en-CY" sz="2000"/>
              <a:t>Suppose Lars is in a friend’s house in Thailand and is offered a choice between Durian, Bananas or Cherries. What do you expect him  to choose?</a:t>
            </a:r>
          </a:p>
          <a:p>
            <a:endParaRPr lang="en-CY" sz="2000"/>
          </a:p>
          <a:p>
            <a:r>
              <a:rPr lang="en-CY" sz="2000"/>
              <a:t>Now suppose the same happens at a friend’s house in Nicosia, So Durian is not available, but there are Apples</a:t>
            </a:r>
            <a:r>
              <a:rPr lang="en-US" altLang="zh-CN" sz="2000"/>
              <a:t>,</a:t>
            </a:r>
            <a:r>
              <a:rPr lang="zh-CN" altLang="en-US" sz="2000"/>
              <a:t> </a:t>
            </a:r>
            <a:r>
              <a:rPr lang="en-US" altLang="zh-CN" sz="2000"/>
              <a:t>Bananas</a:t>
            </a:r>
            <a:r>
              <a:rPr lang="zh-CN" altLang="en-US" sz="2000"/>
              <a:t> </a:t>
            </a:r>
            <a:r>
              <a:rPr lang="en-US" altLang="zh-CN" sz="2000"/>
              <a:t>and</a:t>
            </a:r>
            <a:r>
              <a:rPr lang="zh-CN" altLang="en-US" sz="2000"/>
              <a:t> </a:t>
            </a:r>
            <a:r>
              <a:rPr lang="en-US" altLang="zh-CN" sz="2000"/>
              <a:t>Cherries</a:t>
            </a:r>
            <a:r>
              <a:rPr lang="en-CY" sz="2000"/>
              <a:t>. What do you expect him to choose?</a:t>
            </a:r>
          </a:p>
          <a:p>
            <a:endParaRPr lang="en-CY" sz="2000"/>
          </a:p>
          <a:p>
            <a:r>
              <a:rPr lang="en-CY" sz="2000"/>
              <a:t>Finally, suppose that his friend in Nicosia tells him that he made a mistake and there are no Bananas either, only Apples and Cherries. What </a:t>
            </a:r>
            <a:r>
              <a:rPr lang="en-US" altLang="zh-CN" sz="2000"/>
              <a:t>d</a:t>
            </a:r>
            <a:r>
              <a:rPr lang="en-CY" sz="2000"/>
              <a:t>o you expect him to choose?</a:t>
            </a:r>
          </a:p>
          <a:p>
            <a:endParaRPr lang="en-CY" sz="2000"/>
          </a:p>
        </p:txBody>
      </p:sp>
      <p:grpSp>
        <p:nvGrpSpPr>
          <p:cNvPr id="4" name="Group 3">
            <a:extLst>
              <a:ext uri="{FF2B5EF4-FFF2-40B4-BE49-F238E27FC236}">
                <a16:creationId xmlns:a16="http://schemas.microsoft.com/office/drawing/2014/main" id="{7B73BEBB-CF10-9813-6311-149FEBC9468F}"/>
              </a:ext>
            </a:extLst>
          </p:cNvPr>
          <p:cNvGrpSpPr/>
          <p:nvPr/>
        </p:nvGrpSpPr>
        <p:grpSpPr>
          <a:xfrm>
            <a:off x="7457743" y="2757445"/>
            <a:ext cx="4898465" cy="2356112"/>
            <a:chOff x="6296660" y="3105834"/>
            <a:chExt cx="4003040" cy="1737188"/>
          </a:xfrm>
        </p:grpSpPr>
        <p:sp>
          <p:nvSpPr>
            <p:cNvPr id="5" name="TextBox 4">
              <a:extLst>
                <a:ext uri="{FF2B5EF4-FFF2-40B4-BE49-F238E27FC236}">
                  <a16:creationId xmlns:a16="http://schemas.microsoft.com/office/drawing/2014/main" id="{7BD8FDC3-37DA-379B-841A-6E8DE451C84C}"/>
                </a:ext>
              </a:extLst>
            </p:cNvPr>
            <p:cNvSpPr txBox="1"/>
            <p:nvPr/>
          </p:nvSpPr>
          <p:spPr>
            <a:xfrm>
              <a:off x="6296660" y="3105834"/>
              <a:ext cx="4003040" cy="272313"/>
            </a:xfrm>
            <a:prstGeom prst="rect">
              <a:avLst/>
            </a:prstGeom>
            <a:noFill/>
          </p:spPr>
          <p:txBody>
            <a:bodyPr wrap="square" rtlCol="0">
              <a:spAutoFit/>
            </a:bodyPr>
            <a:lstStyle/>
            <a:p>
              <a:pPr algn="ctr"/>
              <a:r>
                <a:rPr lang="en-CY" b="1"/>
                <a:t>D</a:t>
              </a:r>
              <a:r>
                <a:rPr lang="en-US" altLang="zh-CN" b="1" err="1"/>
                <a:t>urian</a:t>
              </a:r>
              <a:endParaRPr lang="en-CY" b="1"/>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57F7FB9-B219-A2C6-D237-91A14303FCB5}"/>
                    </a:ext>
                  </a:extLst>
                </p:cNvPr>
                <p:cNvSpPr txBox="1"/>
                <p:nvPr/>
              </p:nvSpPr>
              <p:spPr>
                <a:xfrm rot="5400000">
                  <a:off x="8103870" y="3438644"/>
                  <a:ext cx="3886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Y" i="1" smtClean="0">
                            <a:latin typeface="Cambria Math" panose="02040503050406030204" pitchFamily="18" charset="0"/>
                            <a:ea typeface="Cambria Math" panose="02040503050406030204" pitchFamily="18" charset="0"/>
                          </a:rPr>
                          <m:t>≻</m:t>
                        </m:r>
                      </m:oMath>
                    </m:oMathPara>
                  </a14:m>
                  <a:endParaRPr lang="en-CY"/>
                </a:p>
              </p:txBody>
            </p:sp>
          </mc:Choice>
          <mc:Fallback>
            <p:sp>
              <p:nvSpPr>
                <p:cNvPr id="6" name="TextBox 5">
                  <a:extLst>
                    <a:ext uri="{FF2B5EF4-FFF2-40B4-BE49-F238E27FC236}">
                      <a16:creationId xmlns:a16="http://schemas.microsoft.com/office/drawing/2014/main" id="{457F7FB9-B219-A2C6-D237-91A14303FCB5}"/>
                    </a:ext>
                  </a:extLst>
                </p:cNvPr>
                <p:cNvSpPr txBox="1">
                  <a:spLocks noRot="1" noChangeAspect="1" noMove="1" noResize="1" noEditPoints="1" noAdjustHandles="1" noChangeArrowheads="1" noChangeShapeType="1" noTextEdit="1"/>
                </p:cNvSpPr>
                <p:nvPr/>
              </p:nvSpPr>
              <p:spPr>
                <a:xfrm rot="5400000">
                  <a:off x="8103870" y="3438644"/>
                  <a:ext cx="38862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7B18EFF-86C8-D15A-0BAF-5B8C9AFEE889}"/>
                    </a:ext>
                  </a:extLst>
                </p:cNvPr>
                <p:cNvSpPr txBox="1"/>
                <p:nvPr/>
              </p:nvSpPr>
              <p:spPr>
                <a:xfrm>
                  <a:off x="6296660" y="3817620"/>
                  <a:ext cx="4003040" cy="272313"/>
                </a:xfrm>
                <a:prstGeom prst="rect">
                  <a:avLst/>
                </a:prstGeom>
                <a:noFill/>
              </p:spPr>
              <p:txBody>
                <a:bodyPr wrap="square" rtlCol="0">
                  <a:spAutoFit/>
                </a:bodyPr>
                <a:lstStyle/>
                <a:p>
                  <a:pPr algn="ctr"/>
                  <a:r>
                    <a:rPr lang="en-CY" b="1"/>
                    <a:t>A</a:t>
                  </a:r>
                  <a:r>
                    <a:rPr lang="en-US" altLang="zh-CN" b="1" err="1"/>
                    <a:t>pple</a:t>
                  </a:r>
                  <a:r>
                    <a:rPr lang="en-CY" b="1"/>
                    <a:t>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b="1"/>
                    <a:t> B</a:t>
                  </a:r>
                  <a:r>
                    <a:rPr lang="en-US" altLang="zh-CN" b="1" err="1"/>
                    <a:t>anana</a:t>
                  </a:r>
                  <a:endParaRPr lang="en-CY" b="1"/>
                </a:p>
              </p:txBody>
            </p:sp>
          </mc:Choice>
          <mc:Fallback>
            <p:sp>
              <p:nvSpPr>
                <p:cNvPr id="7" name="TextBox 6">
                  <a:extLst>
                    <a:ext uri="{FF2B5EF4-FFF2-40B4-BE49-F238E27FC236}">
                      <a16:creationId xmlns:a16="http://schemas.microsoft.com/office/drawing/2014/main" id="{87B18EFF-86C8-D15A-0BAF-5B8C9AFEE889}"/>
                    </a:ext>
                  </a:extLst>
                </p:cNvPr>
                <p:cNvSpPr txBox="1">
                  <a:spLocks noRot="1" noChangeAspect="1" noMove="1" noResize="1" noEditPoints="1" noAdjustHandles="1" noChangeArrowheads="1" noChangeShapeType="1" noTextEdit="1"/>
                </p:cNvSpPr>
                <p:nvPr/>
              </p:nvSpPr>
              <p:spPr>
                <a:xfrm>
                  <a:off x="6296660" y="3817620"/>
                  <a:ext cx="4003040" cy="272313"/>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EDA3D6-8D72-534B-2CC8-1ABF3915BE00}"/>
                    </a:ext>
                  </a:extLst>
                </p:cNvPr>
                <p:cNvSpPr txBox="1"/>
                <p:nvPr/>
              </p:nvSpPr>
              <p:spPr>
                <a:xfrm rot="5400000">
                  <a:off x="8103870" y="4196596"/>
                  <a:ext cx="3886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Y" i="1" smtClean="0">
                            <a:latin typeface="Cambria Math" panose="02040503050406030204" pitchFamily="18" charset="0"/>
                            <a:ea typeface="Cambria Math" panose="02040503050406030204" pitchFamily="18" charset="0"/>
                          </a:rPr>
                          <m:t>≻</m:t>
                        </m:r>
                      </m:oMath>
                    </m:oMathPara>
                  </a14:m>
                  <a:endParaRPr lang="en-CY"/>
                </a:p>
              </p:txBody>
            </p:sp>
          </mc:Choice>
          <mc:Fallback>
            <p:sp>
              <p:nvSpPr>
                <p:cNvPr id="8" name="TextBox 7">
                  <a:extLst>
                    <a:ext uri="{FF2B5EF4-FFF2-40B4-BE49-F238E27FC236}">
                      <a16:creationId xmlns:a16="http://schemas.microsoft.com/office/drawing/2014/main" id="{8DEDA3D6-8D72-534B-2CC8-1ABF3915BE00}"/>
                    </a:ext>
                  </a:extLst>
                </p:cNvPr>
                <p:cNvSpPr txBox="1">
                  <a:spLocks noRot="1" noChangeAspect="1" noMove="1" noResize="1" noEditPoints="1" noAdjustHandles="1" noChangeArrowheads="1" noChangeShapeType="1" noTextEdit="1"/>
                </p:cNvSpPr>
                <p:nvPr/>
              </p:nvSpPr>
              <p:spPr>
                <a:xfrm rot="5400000">
                  <a:off x="8103870" y="4196596"/>
                  <a:ext cx="388620" cy="369332"/>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A08D330-5D69-D37B-0FE7-8AA5839193F2}"/>
                </a:ext>
              </a:extLst>
            </p:cNvPr>
            <p:cNvSpPr txBox="1"/>
            <p:nvPr/>
          </p:nvSpPr>
          <p:spPr>
            <a:xfrm>
              <a:off x="6296660" y="4570709"/>
              <a:ext cx="4003040" cy="272313"/>
            </a:xfrm>
            <a:prstGeom prst="rect">
              <a:avLst/>
            </a:prstGeom>
            <a:noFill/>
          </p:spPr>
          <p:txBody>
            <a:bodyPr wrap="square" rtlCol="0">
              <a:spAutoFit/>
            </a:bodyPr>
            <a:lstStyle/>
            <a:p>
              <a:pPr algn="ctr"/>
              <a:r>
                <a:rPr lang="en-CY" b="1"/>
                <a:t>C</a:t>
              </a:r>
              <a:r>
                <a:rPr lang="en-US" altLang="zh-CN" b="1" err="1"/>
                <a:t>herry</a:t>
              </a:r>
              <a:endParaRPr lang="en-CY" b="1"/>
            </a:p>
          </p:txBody>
        </p:sp>
      </p:grpSp>
      <p:sp>
        <p:nvSpPr>
          <p:cNvPr id="10" name="TextBox 9">
            <a:extLst>
              <a:ext uri="{FF2B5EF4-FFF2-40B4-BE49-F238E27FC236}">
                <a16:creationId xmlns:a16="http://schemas.microsoft.com/office/drawing/2014/main" id="{CC467939-5E92-A919-3500-A9FBA36EFA36}"/>
              </a:ext>
            </a:extLst>
          </p:cNvPr>
          <p:cNvSpPr txBox="1"/>
          <p:nvPr/>
        </p:nvSpPr>
        <p:spPr>
          <a:xfrm>
            <a:off x="7804830" y="2232875"/>
            <a:ext cx="4104640" cy="369332"/>
          </a:xfrm>
          <a:prstGeom prst="rect">
            <a:avLst/>
          </a:prstGeom>
          <a:noFill/>
        </p:spPr>
        <p:txBody>
          <a:bodyPr wrap="square" rtlCol="0">
            <a:spAutoFit/>
          </a:bodyPr>
          <a:lstStyle/>
          <a:p>
            <a:pPr algn="ctr"/>
            <a:r>
              <a:rPr lang="en-CY" b="1"/>
              <a:t>Lars’ Preference Order</a:t>
            </a:r>
          </a:p>
        </p:txBody>
      </p:sp>
    </p:spTree>
    <p:extLst>
      <p:ext uri="{BB962C8B-B14F-4D97-AF65-F5344CB8AC3E}">
        <p14:creationId xmlns:p14="http://schemas.microsoft.com/office/powerpoint/2010/main" val="168752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A0AF-B9BB-8280-DCE7-F121CBD56997}"/>
              </a:ext>
            </a:extLst>
          </p:cNvPr>
          <p:cNvSpPr>
            <a:spLocks noGrp="1"/>
          </p:cNvSpPr>
          <p:nvPr>
            <p:ph type="title"/>
          </p:nvPr>
        </p:nvSpPr>
        <p:spPr/>
        <p:txBody>
          <a:bodyPr/>
          <a:lstStyle/>
          <a:p>
            <a:r>
              <a:rPr lang="en-CY"/>
              <a:t>Rational choice</a:t>
            </a:r>
          </a:p>
        </p:txBody>
      </p:sp>
      <p:sp>
        <p:nvSpPr>
          <p:cNvPr id="3" name="Content Placeholder 2">
            <a:extLst>
              <a:ext uri="{FF2B5EF4-FFF2-40B4-BE49-F238E27FC236}">
                <a16:creationId xmlns:a16="http://schemas.microsoft.com/office/drawing/2014/main" id="{CE3CB77B-C1B0-A288-8152-A9C9DBD6BB97}"/>
              </a:ext>
            </a:extLst>
          </p:cNvPr>
          <p:cNvSpPr>
            <a:spLocks noGrp="1"/>
          </p:cNvSpPr>
          <p:nvPr>
            <p:ph idx="1"/>
          </p:nvPr>
        </p:nvSpPr>
        <p:spPr/>
        <p:txBody>
          <a:bodyPr/>
          <a:lstStyle/>
          <a:p>
            <a:pPr marL="0" indent="0">
              <a:buNone/>
            </a:pPr>
            <a:r>
              <a:rPr lang="en-CY"/>
              <a:t>For a person to be </a:t>
            </a:r>
            <a:r>
              <a:rPr lang="en-CY" b="1"/>
              <a:t>rational</a:t>
            </a:r>
            <a:r>
              <a:rPr lang="en-CY"/>
              <a:t> (or to make rational choices) means:</a:t>
            </a:r>
          </a:p>
          <a:p>
            <a:pPr marL="0" indent="0">
              <a:buNone/>
            </a:pPr>
            <a:endParaRPr lang="en-CY"/>
          </a:p>
          <a:p>
            <a:pPr marL="514350" indent="-514350">
              <a:buFont typeface="+mj-lt"/>
              <a:buAutoNum type="arabicPeriod"/>
            </a:pPr>
            <a:r>
              <a:rPr lang="en-CY"/>
              <a:t>To have a </a:t>
            </a:r>
            <a:r>
              <a:rPr lang="en-CY" i="1"/>
              <a:t>rational preference ordering</a:t>
            </a:r>
          </a:p>
          <a:p>
            <a:pPr marL="514350" indent="-514350">
              <a:buFont typeface="+mj-lt"/>
              <a:buAutoNum type="arabicPeriod"/>
            </a:pPr>
            <a:endParaRPr lang="en-CY" i="1"/>
          </a:p>
          <a:p>
            <a:pPr marL="514350" indent="-514350">
              <a:buFont typeface="+mj-lt"/>
              <a:buAutoNum type="arabicPeriod"/>
            </a:pPr>
            <a:r>
              <a:rPr lang="en-CY"/>
              <a:t>F</a:t>
            </a:r>
            <a:r>
              <a:rPr lang="en-GB"/>
              <a:t>a</a:t>
            </a:r>
            <a:r>
              <a:rPr lang="en-CY"/>
              <a:t>ced with a menu of choices / a budget, the person </a:t>
            </a:r>
            <a:r>
              <a:rPr lang="en-CY" i="1"/>
              <a:t>chooses the most preffered item</a:t>
            </a:r>
            <a:r>
              <a:rPr lang="en-CY"/>
              <a:t>, or (in case of ties) one of the most preferred items.</a:t>
            </a:r>
          </a:p>
        </p:txBody>
      </p:sp>
    </p:spTree>
    <p:extLst>
      <p:ext uri="{BB962C8B-B14F-4D97-AF65-F5344CB8AC3E}">
        <p14:creationId xmlns:p14="http://schemas.microsoft.com/office/powerpoint/2010/main" val="3163244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D824-F50E-6AF0-C43F-1A11A9E18525}"/>
              </a:ext>
            </a:extLst>
          </p:cNvPr>
          <p:cNvSpPr>
            <a:spLocks noGrp="1"/>
          </p:cNvSpPr>
          <p:nvPr>
            <p:ph type="title"/>
          </p:nvPr>
        </p:nvSpPr>
        <p:spPr/>
        <p:txBody>
          <a:bodyPr/>
          <a:lstStyle/>
          <a:p>
            <a:r>
              <a:rPr lang="en-CY"/>
              <a:t>Rational choice over bundles</a:t>
            </a:r>
          </a:p>
        </p:txBody>
      </p:sp>
      <p:cxnSp>
        <p:nvCxnSpPr>
          <p:cNvPr id="4" name="Straight Connector 3">
            <a:extLst>
              <a:ext uri="{FF2B5EF4-FFF2-40B4-BE49-F238E27FC236}">
                <a16:creationId xmlns:a16="http://schemas.microsoft.com/office/drawing/2014/main" id="{44EB99B0-394F-0DA0-DF9D-46676D4A2CD7}"/>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CD131D3-8421-E231-1112-8CDF1E960872}"/>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7544918-CE4D-CB93-B627-5E0F551ED748}"/>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sp>
        <p:nvSpPr>
          <p:cNvPr id="7" name="TextBox 6">
            <a:extLst>
              <a:ext uri="{FF2B5EF4-FFF2-40B4-BE49-F238E27FC236}">
                <a16:creationId xmlns:a16="http://schemas.microsoft.com/office/drawing/2014/main" id="{F541133A-29FE-33D9-6A5D-5A6FECD8FFFE}"/>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10" name="TextBox 9">
            <a:extLst>
              <a:ext uri="{FF2B5EF4-FFF2-40B4-BE49-F238E27FC236}">
                <a16:creationId xmlns:a16="http://schemas.microsoft.com/office/drawing/2014/main" id="{3FC7A43F-3C63-F11A-CE16-EACB5C09AADA}"/>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B1CB595A-07E5-093C-01FB-F80934C5382B}"/>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2" name="TextBox 11">
            <a:extLst>
              <a:ext uri="{FF2B5EF4-FFF2-40B4-BE49-F238E27FC236}">
                <a16:creationId xmlns:a16="http://schemas.microsoft.com/office/drawing/2014/main" id="{44EF48A9-2E1E-1557-7B9F-6771A6C91B99}"/>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13" name="TextBox 12">
            <a:extLst>
              <a:ext uri="{FF2B5EF4-FFF2-40B4-BE49-F238E27FC236}">
                <a16:creationId xmlns:a16="http://schemas.microsoft.com/office/drawing/2014/main" id="{59551FDE-19DB-8E59-B77A-02AE99A395FB}"/>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5D47C5A0-059D-DC4A-E8BA-C0930B562AC4}"/>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64E050A4-EF88-63F5-598A-2DC86A2F3C6A}"/>
              </a:ext>
            </a:extLst>
          </p:cNvPr>
          <p:cNvSpPr txBox="1"/>
          <p:nvPr/>
        </p:nvSpPr>
        <p:spPr>
          <a:xfrm>
            <a:off x="3127262" y="2784767"/>
            <a:ext cx="276038" cy="307777"/>
          </a:xfrm>
          <a:prstGeom prst="rect">
            <a:avLst/>
          </a:prstGeom>
          <a:noFill/>
        </p:spPr>
        <p:txBody>
          <a:bodyPr wrap="none" rtlCol="0">
            <a:spAutoFit/>
          </a:bodyPr>
          <a:lstStyle/>
          <a:p>
            <a:r>
              <a:rPr lang="en-CY" sz="1400"/>
              <a:t>3</a:t>
            </a:r>
          </a:p>
        </p:txBody>
      </p:sp>
      <p:grpSp>
        <p:nvGrpSpPr>
          <p:cNvPr id="23" name="Group 22">
            <a:extLst>
              <a:ext uri="{FF2B5EF4-FFF2-40B4-BE49-F238E27FC236}">
                <a16:creationId xmlns:a16="http://schemas.microsoft.com/office/drawing/2014/main" id="{D5C46059-0D64-27C2-3DA5-62753EE7B875}"/>
              </a:ext>
            </a:extLst>
          </p:cNvPr>
          <p:cNvGrpSpPr/>
          <p:nvPr/>
        </p:nvGrpSpPr>
        <p:grpSpPr>
          <a:xfrm>
            <a:off x="3676703" y="1601620"/>
            <a:ext cx="5588090" cy="3654759"/>
            <a:chOff x="4066150" y="1721217"/>
            <a:chExt cx="4185489" cy="3025967"/>
          </a:xfrm>
        </p:grpSpPr>
        <p:sp>
          <p:nvSpPr>
            <p:cNvPr id="20" name="Arc 19">
              <a:extLst>
                <a:ext uri="{FF2B5EF4-FFF2-40B4-BE49-F238E27FC236}">
                  <a16:creationId xmlns:a16="http://schemas.microsoft.com/office/drawing/2014/main" id="{97E8F2AA-A372-2239-1E65-C11C76E0E927}"/>
                </a:ext>
              </a:extLst>
            </p:cNvPr>
            <p:cNvSpPr/>
            <p:nvPr/>
          </p:nvSpPr>
          <p:spPr>
            <a:xfrm rot="10800000">
              <a:off x="4066150" y="2067669"/>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21" name="Arc 20">
              <a:extLst>
                <a:ext uri="{FF2B5EF4-FFF2-40B4-BE49-F238E27FC236}">
                  <a16:creationId xmlns:a16="http://schemas.microsoft.com/office/drawing/2014/main" id="{9702C567-B6AA-C03F-0088-684A220881C8}"/>
                </a:ext>
              </a:extLst>
            </p:cNvPr>
            <p:cNvSpPr/>
            <p:nvPr/>
          </p:nvSpPr>
          <p:spPr>
            <a:xfrm rot="10800000">
              <a:off x="4184312" y="1852559"/>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22" name="Arc 21">
              <a:extLst>
                <a:ext uri="{FF2B5EF4-FFF2-40B4-BE49-F238E27FC236}">
                  <a16:creationId xmlns:a16="http://schemas.microsoft.com/office/drawing/2014/main" id="{7A932217-00D0-6833-3076-7183EB1D8BAE}"/>
                </a:ext>
              </a:extLst>
            </p:cNvPr>
            <p:cNvSpPr/>
            <p:nvPr/>
          </p:nvSpPr>
          <p:spPr>
            <a:xfrm rot="10800000">
              <a:off x="4385281" y="1721217"/>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grpSp>
      <p:sp>
        <p:nvSpPr>
          <p:cNvPr id="24" name="Right Triangle 23">
            <a:extLst>
              <a:ext uri="{FF2B5EF4-FFF2-40B4-BE49-F238E27FC236}">
                <a16:creationId xmlns:a16="http://schemas.microsoft.com/office/drawing/2014/main" id="{6156A9E9-2F91-25A3-D502-32181F94F16C}"/>
              </a:ext>
            </a:extLst>
          </p:cNvPr>
          <p:cNvSpPr/>
          <p:nvPr/>
        </p:nvSpPr>
        <p:spPr>
          <a:xfrm>
            <a:off x="3465063" y="3786710"/>
            <a:ext cx="2423250" cy="1627094"/>
          </a:xfrm>
          <a:prstGeom prst="rtTriangle">
            <a:avLst/>
          </a:prstGeom>
          <a:solidFill>
            <a:schemeClr val="accent2">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5" name="Multiply 24">
            <a:extLst>
              <a:ext uri="{FF2B5EF4-FFF2-40B4-BE49-F238E27FC236}">
                <a16:creationId xmlns:a16="http://schemas.microsoft.com/office/drawing/2014/main" id="{B8CE2F0E-0E5E-9A63-4DA3-21D4B49828D6}"/>
              </a:ext>
            </a:extLst>
          </p:cNvPr>
          <p:cNvSpPr/>
          <p:nvPr/>
        </p:nvSpPr>
        <p:spPr>
          <a:xfrm>
            <a:off x="4404609" y="4354510"/>
            <a:ext cx="150890" cy="1659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6" name="TextBox 25">
            <a:extLst>
              <a:ext uri="{FF2B5EF4-FFF2-40B4-BE49-F238E27FC236}">
                <a16:creationId xmlns:a16="http://schemas.microsoft.com/office/drawing/2014/main" id="{279D0190-C746-CB40-5AFC-A37A7BE64198}"/>
              </a:ext>
            </a:extLst>
          </p:cNvPr>
          <p:cNvSpPr txBox="1"/>
          <p:nvPr/>
        </p:nvSpPr>
        <p:spPr>
          <a:xfrm>
            <a:off x="5074118" y="2529713"/>
            <a:ext cx="4190675" cy="1754326"/>
          </a:xfrm>
          <a:prstGeom prst="rect">
            <a:avLst/>
          </a:prstGeom>
          <a:noFill/>
        </p:spPr>
        <p:txBody>
          <a:bodyPr wrap="square" rtlCol="0">
            <a:spAutoFit/>
          </a:bodyPr>
          <a:lstStyle/>
          <a:p>
            <a:r>
              <a:rPr lang="en-CY"/>
              <a:t>Given the person</a:t>
            </a:r>
            <a:r>
              <a:rPr lang="en-US" altLang="zh-CN"/>
              <a:t>’</a:t>
            </a:r>
            <a:r>
              <a:rPr lang="en-CY"/>
              <a:t>s preferences (represented by the indifference curves) and budget set, this is the rational choice.</a:t>
            </a:r>
          </a:p>
          <a:p>
            <a:endParaRPr lang="en-CY"/>
          </a:p>
          <a:p>
            <a:r>
              <a:rPr lang="en-CY"/>
              <a:t>It is the most highly preferred bundle in the budget set.</a:t>
            </a:r>
          </a:p>
        </p:txBody>
      </p:sp>
      <p:cxnSp>
        <p:nvCxnSpPr>
          <p:cNvPr id="27" name="Straight Arrow Connector 26">
            <a:extLst>
              <a:ext uri="{FF2B5EF4-FFF2-40B4-BE49-F238E27FC236}">
                <a16:creationId xmlns:a16="http://schemas.microsoft.com/office/drawing/2014/main" id="{E8E00605-48EE-E673-C761-93770473840F}"/>
              </a:ext>
            </a:extLst>
          </p:cNvPr>
          <p:cNvCxnSpPr>
            <a:cxnSpLocks/>
          </p:cNvCxnSpPr>
          <p:nvPr/>
        </p:nvCxnSpPr>
        <p:spPr>
          <a:xfrm flipH="1">
            <a:off x="4555499" y="3612502"/>
            <a:ext cx="518618" cy="74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696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A0AF-B9BB-8280-DCE7-F121CBD56997}"/>
              </a:ext>
            </a:extLst>
          </p:cNvPr>
          <p:cNvSpPr>
            <a:spLocks noGrp="1"/>
          </p:cNvSpPr>
          <p:nvPr>
            <p:ph type="title"/>
          </p:nvPr>
        </p:nvSpPr>
        <p:spPr/>
        <p:txBody>
          <a:bodyPr/>
          <a:lstStyle/>
          <a:p>
            <a:r>
              <a:rPr lang="en-CY"/>
              <a:t>Rational choice theory</a:t>
            </a:r>
          </a:p>
        </p:txBody>
      </p:sp>
      <p:sp>
        <p:nvSpPr>
          <p:cNvPr id="3" name="Content Placeholder 2">
            <a:extLst>
              <a:ext uri="{FF2B5EF4-FFF2-40B4-BE49-F238E27FC236}">
                <a16:creationId xmlns:a16="http://schemas.microsoft.com/office/drawing/2014/main" id="{CE3CB77B-C1B0-A288-8152-A9C9DBD6BB97}"/>
              </a:ext>
            </a:extLst>
          </p:cNvPr>
          <p:cNvSpPr>
            <a:spLocks noGrp="1"/>
          </p:cNvSpPr>
          <p:nvPr>
            <p:ph idx="1"/>
          </p:nvPr>
        </p:nvSpPr>
        <p:spPr/>
        <p:txBody>
          <a:bodyPr/>
          <a:lstStyle/>
          <a:p>
            <a:pPr marL="0" indent="0">
              <a:buNone/>
            </a:pPr>
            <a:r>
              <a:rPr lang="en-US"/>
              <a:t>To better understand the theory, it is important to understand what the theory DOES NOT say:</a:t>
            </a:r>
          </a:p>
          <a:p>
            <a:r>
              <a:rPr lang="en-US"/>
              <a:t>It does not say </a:t>
            </a:r>
            <a:r>
              <a:rPr lang="en-US" i="1"/>
              <a:t>why </a:t>
            </a:r>
            <a:r>
              <a:rPr lang="en-US"/>
              <a:t>people </a:t>
            </a:r>
            <a:r>
              <a:rPr lang="en-US" i="1"/>
              <a:t>prefer</a:t>
            </a:r>
            <a:r>
              <a:rPr lang="en-US"/>
              <a:t> certain things.</a:t>
            </a:r>
          </a:p>
          <a:p>
            <a:r>
              <a:rPr lang="en-US"/>
              <a:t>It does not say </a:t>
            </a:r>
            <a:r>
              <a:rPr lang="en-US" i="1"/>
              <a:t>why</a:t>
            </a:r>
            <a:r>
              <a:rPr lang="en-US"/>
              <a:t> people </a:t>
            </a:r>
            <a:r>
              <a:rPr lang="en-US" i="1"/>
              <a:t>choose </a:t>
            </a:r>
            <a:r>
              <a:rPr lang="en-US"/>
              <a:t>the most preferred item.</a:t>
            </a:r>
          </a:p>
          <a:p>
            <a:r>
              <a:rPr lang="en-US"/>
              <a:t>It does not say people </a:t>
            </a:r>
            <a:r>
              <a:rPr lang="en-US" i="1"/>
              <a:t>are selfish.</a:t>
            </a:r>
          </a:p>
          <a:p>
            <a:endParaRPr lang="en-US" i="1"/>
          </a:p>
          <a:p>
            <a:pPr marL="0" indent="0">
              <a:buNone/>
            </a:pPr>
            <a:r>
              <a:rPr lang="en-US"/>
              <a:t>Rational people cannot have preferences that are intransitive or incomplete, and they cannot make choices that fail to reflect those preferences. That’s all…</a:t>
            </a:r>
            <a:endParaRPr lang="en-CY"/>
          </a:p>
        </p:txBody>
      </p:sp>
    </p:spTree>
    <p:extLst>
      <p:ext uri="{BB962C8B-B14F-4D97-AF65-F5344CB8AC3E}">
        <p14:creationId xmlns:p14="http://schemas.microsoft.com/office/powerpoint/2010/main" val="4268697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3B07-C8CD-2797-3164-241744345CC5}"/>
              </a:ext>
            </a:extLst>
          </p:cNvPr>
          <p:cNvSpPr>
            <a:spLocks noGrp="1"/>
          </p:cNvSpPr>
          <p:nvPr>
            <p:ph type="title"/>
          </p:nvPr>
        </p:nvSpPr>
        <p:spPr/>
        <p:txBody>
          <a:bodyPr/>
          <a:lstStyle/>
          <a:p>
            <a:r>
              <a:rPr lang="en-CY"/>
              <a:t>Utility</a:t>
            </a:r>
          </a:p>
        </p:txBody>
      </p:sp>
      <p:grpSp>
        <p:nvGrpSpPr>
          <p:cNvPr id="4" name="Group 3">
            <a:extLst>
              <a:ext uri="{FF2B5EF4-FFF2-40B4-BE49-F238E27FC236}">
                <a16:creationId xmlns:a16="http://schemas.microsoft.com/office/drawing/2014/main" id="{E6F788F5-C65C-4A2B-769D-C22C375C562E}"/>
              </a:ext>
            </a:extLst>
          </p:cNvPr>
          <p:cNvGrpSpPr/>
          <p:nvPr/>
        </p:nvGrpSpPr>
        <p:grpSpPr>
          <a:xfrm>
            <a:off x="-539740" y="2841844"/>
            <a:ext cx="4898465" cy="2487697"/>
            <a:chOff x="6296660" y="3105834"/>
            <a:chExt cx="4003040" cy="1834207"/>
          </a:xfrm>
        </p:grpSpPr>
        <p:sp>
          <p:nvSpPr>
            <p:cNvPr id="5" name="TextBox 4">
              <a:extLst>
                <a:ext uri="{FF2B5EF4-FFF2-40B4-BE49-F238E27FC236}">
                  <a16:creationId xmlns:a16="http://schemas.microsoft.com/office/drawing/2014/main" id="{FA7B6CEC-B897-338F-44DD-403756471DCC}"/>
                </a:ext>
              </a:extLst>
            </p:cNvPr>
            <p:cNvSpPr txBox="1"/>
            <p:nvPr/>
          </p:nvSpPr>
          <p:spPr>
            <a:xfrm>
              <a:off x="6296660" y="3105834"/>
              <a:ext cx="4003040" cy="369332"/>
            </a:xfrm>
            <a:prstGeom prst="rect">
              <a:avLst/>
            </a:prstGeom>
            <a:noFill/>
          </p:spPr>
          <p:txBody>
            <a:bodyPr wrap="square" rtlCol="0">
              <a:spAutoFit/>
            </a:bodyPr>
            <a:lstStyle/>
            <a:p>
              <a:pPr algn="ctr"/>
              <a:r>
                <a:rPr lang="en-CY" b="1"/>
                <a:t>D</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5247B2B-935C-E937-097D-6FEE50CC1F36}"/>
                    </a:ext>
                  </a:extLst>
                </p:cNvPr>
                <p:cNvSpPr txBox="1"/>
                <p:nvPr/>
              </p:nvSpPr>
              <p:spPr>
                <a:xfrm rot="5400000">
                  <a:off x="8103870" y="3438644"/>
                  <a:ext cx="3886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Y" i="1" smtClean="0">
                            <a:latin typeface="Cambria Math" panose="02040503050406030204" pitchFamily="18" charset="0"/>
                            <a:ea typeface="Cambria Math" panose="02040503050406030204" pitchFamily="18" charset="0"/>
                          </a:rPr>
                          <m:t>≻</m:t>
                        </m:r>
                      </m:oMath>
                    </m:oMathPara>
                  </a14:m>
                  <a:endParaRPr lang="en-CY"/>
                </a:p>
              </p:txBody>
            </p:sp>
          </mc:Choice>
          <mc:Fallback>
            <p:sp>
              <p:nvSpPr>
                <p:cNvPr id="6" name="TextBox 5">
                  <a:extLst>
                    <a:ext uri="{FF2B5EF4-FFF2-40B4-BE49-F238E27FC236}">
                      <a16:creationId xmlns:a16="http://schemas.microsoft.com/office/drawing/2014/main" id="{65247B2B-935C-E937-097D-6FEE50CC1F36}"/>
                    </a:ext>
                  </a:extLst>
                </p:cNvPr>
                <p:cNvSpPr txBox="1">
                  <a:spLocks noRot="1" noChangeAspect="1" noMove="1" noResize="1" noEditPoints="1" noAdjustHandles="1" noChangeArrowheads="1" noChangeShapeType="1" noTextEdit="1"/>
                </p:cNvSpPr>
                <p:nvPr/>
              </p:nvSpPr>
              <p:spPr>
                <a:xfrm rot="5400000">
                  <a:off x="8103870" y="3438644"/>
                  <a:ext cx="38862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811B16-B1F1-1916-F9BB-B2E9C6F1EDB4}"/>
                    </a:ext>
                  </a:extLst>
                </p:cNvPr>
                <p:cNvSpPr txBox="1"/>
                <p:nvPr/>
              </p:nvSpPr>
              <p:spPr>
                <a:xfrm>
                  <a:off x="6296660" y="3817620"/>
                  <a:ext cx="4003040" cy="369332"/>
                </a:xfrm>
                <a:prstGeom prst="rect">
                  <a:avLst/>
                </a:prstGeom>
                <a:noFill/>
              </p:spPr>
              <p:txBody>
                <a:bodyPr wrap="square" rtlCol="0">
                  <a:spAutoFit/>
                </a:bodyPr>
                <a:lstStyle/>
                <a:p>
                  <a:pPr algn="ctr"/>
                  <a:r>
                    <a:rPr lang="en-CY" b="1"/>
                    <a:t>A </a:t>
                  </a:r>
                  <a14:m>
                    <m:oMath xmlns:m="http://schemas.openxmlformats.org/officeDocument/2006/math">
                      <m:r>
                        <a:rPr lang="en-CY" b="1" i="1" smtClean="0">
                          <a:latin typeface="Cambria Math" panose="02040503050406030204" pitchFamily="18" charset="0"/>
                          <a:ea typeface="Cambria Math" panose="02040503050406030204" pitchFamily="18" charset="0"/>
                        </a:rPr>
                        <m:t>~</m:t>
                      </m:r>
                    </m:oMath>
                  </a14:m>
                  <a:r>
                    <a:rPr lang="en-CY" b="1"/>
                    <a:t> B</a:t>
                  </a:r>
                </a:p>
              </p:txBody>
            </p:sp>
          </mc:Choice>
          <mc:Fallback>
            <p:sp>
              <p:nvSpPr>
                <p:cNvPr id="7" name="TextBox 6">
                  <a:extLst>
                    <a:ext uri="{FF2B5EF4-FFF2-40B4-BE49-F238E27FC236}">
                      <a16:creationId xmlns:a16="http://schemas.microsoft.com/office/drawing/2014/main" id="{75811B16-B1F1-1916-F9BB-B2E9C6F1EDB4}"/>
                    </a:ext>
                  </a:extLst>
                </p:cNvPr>
                <p:cNvSpPr txBox="1">
                  <a:spLocks noRot="1" noChangeAspect="1" noMove="1" noResize="1" noEditPoints="1" noAdjustHandles="1" noChangeArrowheads="1" noChangeShapeType="1" noTextEdit="1"/>
                </p:cNvSpPr>
                <p:nvPr/>
              </p:nvSpPr>
              <p:spPr>
                <a:xfrm>
                  <a:off x="6296660" y="3817620"/>
                  <a:ext cx="4003040" cy="369332"/>
                </a:xfrm>
                <a:prstGeom prst="rect">
                  <a:avLst/>
                </a:prstGeom>
                <a:blipFill>
                  <a:blip r:embed="rId3"/>
                  <a:stretch>
                    <a:fillRect t="-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2DFF22B-A9BE-E2EA-B9C5-8052760CE123}"/>
                    </a:ext>
                  </a:extLst>
                </p:cNvPr>
                <p:cNvSpPr txBox="1"/>
                <p:nvPr/>
              </p:nvSpPr>
              <p:spPr>
                <a:xfrm rot="5400000">
                  <a:off x="8103870" y="4196596"/>
                  <a:ext cx="38862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CY" i="1" smtClean="0">
                            <a:latin typeface="Cambria Math" panose="02040503050406030204" pitchFamily="18" charset="0"/>
                            <a:ea typeface="Cambria Math" panose="02040503050406030204" pitchFamily="18" charset="0"/>
                          </a:rPr>
                          <m:t>≻</m:t>
                        </m:r>
                      </m:oMath>
                    </m:oMathPara>
                  </a14:m>
                  <a:endParaRPr lang="en-CY"/>
                </a:p>
              </p:txBody>
            </p:sp>
          </mc:Choice>
          <mc:Fallback>
            <p:sp>
              <p:nvSpPr>
                <p:cNvPr id="8" name="TextBox 7">
                  <a:extLst>
                    <a:ext uri="{FF2B5EF4-FFF2-40B4-BE49-F238E27FC236}">
                      <a16:creationId xmlns:a16="http://schemas.microsoft.com/office/drawing/2014/main" id="{62DFF22B-A9BE-E2EA-B9C5-8052760CE123}"/>
                    </a:ext>
                  </a:extLst>
                </p:cNvPr>
                <p:cNvSpPr txBox="1">
                  <a:spLocks noRot="1" noChangeAspect="1" noMove="1" noResize="1" noEditPoints="1" noAdjustHandles="1" noChangeArrowheads="1" noChangeShapeType="1" noTextEdit="1"/>
                </p:cNvSpPr>
                <p:nvPr/>
              </p:nvSpPr>
              <p:spPr>
                <a:xfrm rot="5400000">
                  <a:off x="8103870" y="4196596"/>
                  <a:ext cx="388620" cy="369332"/>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DAFA9F9-45DE-6007-3A24-908C99C9FF46}"/>
                </a:ext>
              </a:extLst>
            </p:cNvPr>
            <p:cNvSpPr txBox="1"/>
            <p:nvPr/>
          </p:nvSpPr>
          <p:spPr>
            <a:xfrm>
              <a:off x="6296660" y="4570709"/>
              <a:ext cx="4003040" cy="369332"/>
            </a:xfrm>
            <a:prstGeom prst="rect">
              <a:avLst/>
            </a:prstGeom>
            <a:noFill/>
          </p:spPr>
          <p:txBody>
            <a:bodyPr wrap="square" rtlCol="0">
              <a:spAutoFit/>
            </a:bodyPr>
            <a:lstStyle/>
            <a:p>
              <a:pPr algn="ctr"/>
              <a:r>
                <a:rPr lang="en-CY" b="1"/>
                <a:t>C</a:t>
              </a:r>
            </a:p>
          </p:txBody>
        </p:sp>
      </p:grpSp>
      <p:sp>
        <p:nvSpPr>
          <p:cNvPr id="10" name="TextBox 9">
            <a:extLst>
              <a:ext uri="{FF2B5EF4-FFF2-40B4-BE49-F238E27FC236}">
                <a16:creationId xmlns:a16="http://schemas.microsoft.com/office/drawing/2014/main" id="{B929773E-6FD2-7B8F-180E-EC32A49000D8}"/>
              </a:ext>
            </a:extLst>
          </p:cNvPr>
          <p:cNvSpPr txBox="1"/>
          <p:nvPr/>
        </p:nvSpPr>
        <p:spPr>
          <a:xfrm>
            <a:off x="-142828" y="2340928"/>
            <a:ext cx="4104640" cy="369332"/>
          </a:xfrm>
          <a:prstGeom prst="rect">
            <a:avLst/>
          </a:prstGeom>
          <a:noFill/>
        </p:spPr>
        <p:txBody>
          <a:bodyPr wrap="square" rtlCol="0">
            <a:spAutoFit/>
          </a:bodyPr>
          <a:lstStyle/>
          <a:p>
            <a:pPr algn="ctr"/>
            <a:r>
              <a:rPr lang="en-CY" b="1"/>
              <a:t>Lars’ Preference Order</a:t>
            </a:r>
          </a:p>
        </p:txBody>
      </p:sp>
      <mc:AlternateContent xmlns:mc="http://schemas.openxmlformats.org/markup-compatibility/2006">
        <mc:Choice xmlns:a14="http://schemas.microsoft.com/office/drawing/2010/main" Requires="a14">
          <p:graphicFrame>
            <p:nvGraphicFramePr>
              <p:cNvPr id="11" name="Table 11">
                <a:extLst>
                  <a:ext uri="{FF2B5EF4-FFF2-40B4-BE49-F238E27FC236}">
                    <a16:creationId xmlns:a16="http://schemas.microsoft.com/office/drawing/2014/main" id="{D5DB8714-E3A9-F8B7-CE23-FD6BB4D531CA}"/>
                  </a:ext>
                </a:extLst>
              </p:cNvPr>
              <p:cNvGraphicFramePr>
                <a:graphicFrameLocks noGrp="1"/>
              </p:cNvGraphicFramePr>
              <p:nvPr>
                <p:extLst>
                  <p:ext uri="{D42A27DB-BD31-4B8C-83A1-F6EECF244321}">
                    <p14:modId xmlns:p14="http://schemas.microsoft.com/office/powerpoint/2010/main" val="742428986"/>
                  </p:ext>
                </p:extLst>
              </p:nvPr>
            </p:nvGraphicFramePr>
            <p:xfrm>
              <a:off x="9036429" y="2442062"/>
              <a:ext cx="1923588" cy="2133600"/>
            </p:xfrm>
            <a:graphic>
              <a:graphicData uri="http://schemas.openxmlformats.org/drawingml/2006/table">
                <a:tbl>
                  <a:tblPr>
                    <a:tableStyleId>{2D5ABB26-0587-4C30-8999-92F81FD0307C}</a:tableStyleId>
                  </a:tblPr>
                  <a:tblGrid>
                    <a:gridCol w="572308">
                      <a:extLst>
                        <a:ext uri="{9D8B030D-6E8A-4147-A177-3AD203B41FA5}">
                          <a16:colId xmlns:a16="http://schemas.microsoft.com/office/drawing/2014/main" val="1434755783"/>
                        </a:ext>
                      </a:extLst>
                    </a:gridCol>
                    <a:gridCol w="1351280">
                      <a:extLst>
                        <a:ext uri="{9D8B030D-6E8A-4147-A177-3AD203B41FA5}">
                          <a16:colId xmlns:a16="http://schemas.microsoft.com/office/drawing/2014/main" val="3284376288"/>
                        </a:ext>
                      </a:extLst>
                    </a:gridCol>
                  </a:tblGrid>
                  <a:tr h="42672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641570"/>
                      </a:ext>
                    </a:extLst>
                  </a:tr>
                  <a:tr h="426720">
                    <a:tc>
                      <a:txBody>
                        <a:bodyPr/>
                        <a:lstStyle/>
                        <a:p>
                          <a:pPr algn="ctr"/>
                          <a:r>
                            <a:rPr lang="en-CY"/>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=7</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965768"/>
                      </a:ext>
                    </a:extLst>
                  </a:tr>
                  <a:tr h="426720">
                    <a:tc>
                      <a:txBody>
                        <a:bodyPr/>
                        <a:lstStyle/>
                        <a:p>
                          <a:pPr algn="ctr"/>
                          <a:r>
                            <a:rPr lang="en-CY"/>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=7</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066784"/>
                      </a:ext>
                    </a:extLst>
                  </a:tr>
                  <a:tr h="426720">
                    <a:tc>
                      <a:txBody>
                        <a:bodyPr/>
                        <a:lstStyle/>
                        <a:p>
                          <a:pPr algn="ctr"/>
                          <a:r>
                            <a:rPr lang="en-CY"/>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=3</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9374263"/>
                      </a:ext>
                    </a:extLst>
                  </a:tr>
                  <a:tr h="426720">
                    <a:tc>
                      <a:txBody>
                        <a:bodyPr/>
                        <a:lstStyle/>
                        <a:p>
                          <a:pPr algn="ctr"/>
                          <a:r>
                            <a:rPr lang="en-CY"/>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=12</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634385"/>
                      </a:ext>
                    </a:extLst>
                  </a:tr>
                </a:tbl>
              </a:graphicData>
            </a:graphic>
          </p:graphicFrame>
        </mc:Choice>
        <mc:Fallback>
          <p:graphicFrame>
            <p:nvGraphicFramePr>
              <p:cNvPr id="11" name="Table 11">
                <a:extLst>
                  <a:ext uri="{FF2B5EF4-FFF2-40B4-BE49-F238E27FC236}">
                    <a16:creationId xmlns:a16="http://schemas.microsoft.com/office/drawing/2014/main" id="{D5DB8714-E3A9-F8B7-CE23-FD6BB4D531CA}"/>
                  </a:ext>
                </a:extLst>
              </p:cNvPr>
              <p:cNvGraphicFramePr>
                <a:graphicFrameLocks noGrp="1"/>
              </p:cNvGraphicFramePr>
              <p:nvPr>
                <p:extLst>
                  <p:ext uri="{D42A27DB-BD31-4B8C-83A1-F6EECF244321}">
                    <p14:modId xmlns:p14="http://schemas.microsoft.com/office/powerpoint/2010/main" val="742428986"/>
                  </p:ext>
                </p:extLst>
              </p:nvPr>
            </p:nvGraphicFramePr>
            <p:xfrm>
              <a:off x="9036429" y="2442062"/>
              <a:ext cx="1923588" cy="2133600"/>
            </p:xfrm>
            <a:graphic>
              <a:graphicData uri="http://schemas.openxmlformats.org/drawingml/2006/table">
                <a:tbl>
                  <a:tblPr>
                    <a:tableStyleId>{2D5ABB26-0587-4C30-8999-92F81FD0307C}</a:tableStyleId>
                  </a:tblPr>
                  <a:tblGrid>
                    <a:gridCol w="572308">
                      <a:extLst>
                        <a:ext uri="{9D8B030D-6E8A-4147-A177-3AD203B41FA5}">
                          <a16:colId xmlns:a16="http://schemas.microsoft.com/office/drawing/2014/main" val="1434755783"/>
                        </a:ext>
                      </a:extLst>
                    </a:gridCol>
                    <a:gridCol w="1351280">
                      <a:extLst>
                        <a:ext uri="{9D8B030D-6E8A-4147-A177-3AD203B41FA5}">
                          <a16:colId xmlns:a16="http://schemas.microsoft.com/office/drawing/2014/main" val="3284376288"/>
                        </a:ext>
                      </a:extLst>
                    </a:gridCol>
                  </a:tblGrid>
                  <a:tr h="4267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64" t="-1429" r="-238298" b="-41714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2793" t="-1429" r="-901" b="-417143"/>
                          </a:stretch>
                        </a:blipFill>
                      </a:tcPr>
                    </a:tc>
                    <a:extLst>
                      <a:ext uri="{0D108BD9-81ED-4DB2-BD59-A6C34878D82A}">
                        <a16:rowId xmlns:a16="http://schemas.microsoft.com/office/drawing/2014/main" val="1196641570"/>
                      </a:ext>
                    </a:extLst>
                  </a:tr>
                  <a:tr h="426720">
                    <a:tc>
                      <a:txBody>
                        <a:bodyPr/>
                        <a:lstStyle/>
                        <a:p>
                          <a:pPr algn="ctr"/>
                          <a:r>
                            <a:rPr lang="en-CY"/>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2793" t="-101429" r="-901" b="-317143"/>
                          </a:stretch>
                        </a:blipFill>
                      </a:tcPr>
                    </a:tc>
                    <a:extLst>
                      <a:ext uri="{0D108BD9-81ED-4DB2-BD59-A6C34878D82A}">
                        <a16:rowId xmlns:a16="http://schemas.microsoft.com/office/drawing/2014/main" val="2896965768"/>
                      </a:ext>
                    </a:extLst>
                  </a:tr>
                  <a:tr h="426720">
                    <a:tc>
                      <a:txBody>
                        <a:bodyPr/>
                        <a:lstStyle/>
                        <a:p>
                          <a:pPr algn="ctr"/>
                          <a:r>
                            <a:rPr lang="en-CY"/>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2793" t="-198592" r="-901" b="-212676"/>
                          </a:stretch>
                        </a:blipFill>
                      </a:tcPr>
                    </a:tc>
                    <a:extLst>
                      <a:ext uri="{0D108BD9-81ED-4DB2-BD59-A6C34878D82A}">
                        <a16:rowId xmlns:a16="http://schemas.microsoft.com/office/drawing/2014/main" val="2657066784"/>
                      </a:ext>
                    </a:extLst>
                  </a:tr>
                  <a:tr h="426720">
                    <a:tc>
                      <a:txBody>
                        <a:bodyPr/>
                        <a:lstStyle/>
                        <a:p>
                          <a:pPr algn="ctr"/>
                          <a:r>
                            <a:rPr lang="en-CY"/>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2793" t="-302857" r="-901" b="-115714"/>
                          </a:stretch>
                        </a:blipFill>
                      </a:tcPr>
                    </a:tc>
                    <a:extLst>
                      <a:ext uri="{0D108BD9-81ED-4DB2-BD59-A6C34878D82A}">
                        <a16:rowId xmlns:a16="http://schemas.microsoft.com/office/drawing/2014/main" val="2499374263"/>
                      </a:ext>
                    </a:extLst>
                  </a:tr>
                  <a:tr h="426720">
                    <a:tc>
                      <a:txBody>
                        <a:bodyPr/>
                        <a:lstStyle/>
                        <a:p>
                          <a:pPr algn="ctr"/>
                          <a:r>
                            <a:rPr lang="en-CY"/>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2793" t="-402857" r="-901" b="-15714"/>
                          </a:stretch>
                        </a:blipFill>
                      </a:tcPr>
                    </a:tc>
                    <a:extLst>
                      <a:ext uri="{0D108BD9-81ED-4DB2-BD59-A6C34878D82A}">
                        <a16:rowId xmlns:a16="http://schemas.microsoft.com/office/drawing/2014/main" val="308763438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26F4C4C4-B703-7260-A8BB-97A3F219D289}"/>
                  </a:ext>
                </a:extLst>
              </p:cNvPr>
              <p:cNvGraphicFramePr>
                <a:graphicFrameLocks noGrp="1"/>
              </p:cNvGraphicFramePr>
              <p:nvPr>
                <p:extLst>
                  <p:ext uri="{D42A27DB-BD31-4B8C-83A1-F6EECF244321}">
                    <p14:modId xmlns:p14="http://schemas.microsoft.com/office/powerpoint/2010/main" val="645419116"/>
                  </p:ext>
                </p:extLst>
              </p:nvPr>
            </p:nvGraphicFramePr>
            <p:xfrm>
              <a:off x="6871483" y="4575662"/>
              <a:ext cx="1923588" cy="2133600"/>
            </p:xfrm>
            <a:graphic>
              <a:graphicData uri="http://schemas.openxmlformats.org/drawingml/2006/table">
                <a:tbl>
                  <a:tblPr>
                    <a:tableStyleId>{2D5ABB26-0587-4C30-8999-92F81FD0307C}</a:tableStyleId>
                  </a:tblPr>
                  <a:tblGrid>
                    <a:gridCol w="572308">
                      <a:extLst>
                        <a:ext uri="{9D8B030D-6E8A-4147-A177-3AD203B41FA5}">
                          <a16:colId xmlns:a16="http://schemas.microsoft.com/office/drawing/2014/main" val="1434755783"/>
                        </a:ext>
                      </a:extLst>
                    </a:gridCol>
                    <a:gridCol w="1351280">
                      <a:extLst>
                        <a:ext uri="{9D8B030D-6E8A-4147-A177-3AD203B41FA5}">
                          <a16:colId xmlns:a16="http://schemas.microsoft.com/office/drawing/2014/main" val="3284376288"/>
                        </a:ext>
                      </a:extLst>
                    </a:gridCol>
                  </a:tblGrid>
                  <a:tr h="42672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641570"/>
                      </a:ext>
                    </a:extLst>
                  </a:tr>
                  <a:tr h="426720">
                    <a:tc>
                      <a:txBody>
                        <a:bodyPr/>
                        <a:lstStyle/>
                        <a:p>
                          <a:pPr algn="ctr"/>
                          <a:r>
                            <a:rPr lang="en-CY"/>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=7</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965768"/>
                      </a:ext>
                    </a:extLst>
                  </a:tr>
                  <a:tr h="426720">
                    <a:tc>
                      <a:txBody>
                        <a:bodyPr/>
                        <a:lstStyle/>
                        <a:p>
                          <a:pPr algn="ctr"/>
                          <a:r>
                            <a:rPr lang="en-CY"/>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=10</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066784"/>
                      </a:ext>
                    </a:extLst>
                  </a:tr>
                  <a:tr h="426720">
                    <a:tc>
                      <a:txBody>
                        <a:bodyPr/>
                        <a:lstStyle/>
                        <a:p>
                          <a:pPr algn="ctr"/>
                          <a:r>
                            <a:rPr lang="en-CY"/>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=3</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9374263"/>
                      </a:ext>
                    </a:extLst>
                  </a:tr>
                  <a:tr h="426720">
                    <a:tc>
                      <a:txBody>
                        <a:bodyPr/>
                        <a:lstStyle/>
                        <a:p>
                          <a:pPr algn="ctr"/>
                          <a:r>
                            <a:rPr lang="en-CY"/>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=11</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634385"/>
                      </a:ext>
                    </a:extLst>
                  </a:tr>
                </a:tbl>
              </a:graphicData>
            </a:graphic>
          </p:graphicFrame>
        </mc:Choice>
        <mc:Fallback>
          <p:graphicFrame>
            <p:nvGraphicFramePr>
              <p:cNvPr id="12" name="Table 11">
                <a:extLst>
                  <a:ext uri="{FF2B5EF4-FFF2-40B4-BE49-F238E27FC236}">
                    <a16:creationId xmlns:a16="http://schemas.microsoft.com/office/drawing/2014/main" id="{26F4C4C4-B703-7260-A8BB-97A3F219D289}"/>
                  </a:ext>
                </a:extLst>
              </p:cNvPr>
              <p:cNvGraphicFramePr>
                <a:graphicFrameLocks noGrp="1"/>
              </p:cNvGraphicFramePr>
              <p:nvPr>
                <p:extLst>
                  <p:ext uri="{D42A27DB-BD31-4B8C-83A1-F6EECF244321}">
                    <p14:modId xmlns:p14="http://schemas.microsoft.com/office/powerpoint/2010/main" val="645419116"/>
                  </p:ext>
                </p:extLst>
              </p:nvPr>
            </p:nvGraphicFramePr>
            <p:xfrm>
              <a:off x="6871483" y="4575662"/>
              <a:ext cx="1923588" cy="2133600"/>
            </p:xfrm>
            <a:graphic>
              <a:graphicData uri="http://schemas.openxmlformats.org/drawingml/2006/table">
                <a:tbl>
                  <a:tblPr>
                    <a:tableStyleId>{2D5ABB26-0587-4C30-8999-92F81FD0307C}</a:tableStyleId>
                  </a:tblPr>
                  <a:tblGrid>
                    <a:gridCol w="572308">
                      <a:extLst>
                        <a:ext uri="{9D8B030D-6E8A-4147-A177-3AD203B41FA5}">
                          <a16:colId xmlns:a16="http://schemas.microsoft.com/office/drawing/2014/main" val="1434755783"/>
                        </a:ext>
                      </a:extLst>
                    </a:gridCol>
                    <a:gridCol w="1351280">
                      <a:extLst>
                        <a:ext uri="{9D8B030D-6E8A-4147-A177-3AD203B41FA5}">
                          <a16:colId xmlns:a16="http://schemas.microsoft.com/office/drawing/2014/main" val="3284376288"/>
                        </a:ext>
                      </a:extLst>
                    </a:gridCol>
                  </a:tblGrid>
                  <a:tr h="4267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64" t="-1429" r="-238298" b="-41714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42793" t="-1429" r="-901" b="-417143"/>
                          </a:stretch>
                        </a:blipFill>
                      </a:tcPr>
                    </a:tc>
                    <a:extLst>
                      <a:ext uri="{0D108BD9-81ED-4DB2-BD59-A6C34878D82A}">
                        <a16:rowId xmlns:a16="http://schemas.microsoft.com/office/drawing/2014/main" val="1196641570"/>
                      </a:ext>
                    </a:extLst>
                  </a:tr>
                  <a:tr h="426720">
                    <a:tc>
                      <a:txBody>
                        <a:bodyPr/>
                        <a:lstStyle/>
                        <a:p>
                          <a:pPr algn="ctr"/>
                          <a:r>
                            <a:rPr lang="en-CY"/>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42793" t="-101429" r="-901" b="-317143"/>
                          </a:stretch>
                        </a:blipFill>
                      </a:tcPr>
                    </a:tc>
                    <a:extLst>
                      <a:ext uri="{0D108BD9-81ED-4DB2-BD59-A6C34878D82A}">
                        <a16:rowId xmlns:a16="http://schemas.microsoft.com/office/drawing/2014/main" val="2896965768"/>
                      </a:ext>
                    </a:extLst>
                  </a:tr>
                  <a:tr h="426720">
                    <a:tc>
                      <a:txBody>
                        <a:bodyPr/>
                        <a:lstStyle/>
                        <a:p>
                          <a:pPr algn="ctr"/>
                          <a:r>
                            <a:rPr lang="en-CY"/>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42793" t="-198592" r="-901" b="-212676"/>
                          </a:stretch>
                        </a:blipFill>
                      </a:tcPr>
                    </a:tc>
                    <a:extLst>
                      <a:ext uri="{0D108BD9-81ED-4DB2-BD59-A6C34878D82A}">
                        <a16:rowId xmlns:a16="http://schemas.microsoft.com/office/drawing/2014/main" val="2657066784"/>
                      </a:ext>
                    </a:extLst>
                  </a:tr>
                  <a:tr h="426720">
                    <a:tc>
                      <a:txBody>
                        <a:bodyPr/>
                        <a:lstStyle/>
                        <a:p>
                          <a:pPr algn="ctr"/>
                          <a:r>
                            <a:rPr lang="en-CY"/>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42793" t="-302857" r="-901" b="-115714"/>
                          </a:stretch>
                        </a:blipFill>
                      </a:tcPr>
                    </a:tc>
                    <a:extLst>
                      <a:ext uri="{0D108BD9-81ED-4DB2-BD59-A6C34878D82A}">
                        <a16:rowId xmlns:a16="http://schemas.microsoft.com/office/drawing/2014/main" val="2499374263"/>
                      </a:ext>
                    </a:extLst>
                  </a:tr>
                  <a:tr h="426720">
                    <a:tc>
                      <a:txBody>
                        <a:bodyPr/>
                        <a:lstStyle/>
                        <a:p>
                          <a:pPr algn="ctr"/>
                          <a:r>
                            <a:rPr lang="en-CY"/>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42793" t="-402857" r="-901" b="-15714"/>
                          </a:stretch>
                        </a:blipFill>
                      </a:tcPr>
                    </a:tc>
                    <a:extLst>
                      <a:ext uri="{0D108BD9-81ED-4DB2-BD59-A6C34878D82A}">
                        <a16:rowId xmlns:a16="http://schemas.microsoft.com/office/drawing/2014/main" val="308763438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Table 11">
                <a:extLst>
                  <a:ext uri="{FF2B5EF4-FFF2-40B4-BE49-F238E27FC236}">
                    <a16:creationId xmlns:a16="http://schemas.microsoft.com/office/drawing/2014/main" id="{E047DD50-9B64-A601-85C7-4FE31ECD2F05}"/>
                  </a:ext>
                </a:extLst>
              </p:cNvPr>
              <p:cNvGraphicFramePr>
                <a:graphicFrameLocks noGrp="1"/>
              </p:cNvGraphicFramePr>
              <p:nvPr>
                <p:extLst>
                  <p:ext uri="{D42A27DB-BD31-4B8C-83A1-F6EECF244321}">
                    <p14:modId xmlns:p14="http://schemas.microsoft.com/office/powerpoint/2010/main" val="3937277984"/>
                  </p:ext>
                </p:extLst>
              </p:nvPr>
            </p:nvGraphicFramePr>
            <p:xfrm>
              <a:off x="6909585" y="308462"/>
              <a:ext cx="1923588" cy="2133600"/>
            </p:xfrm>
            <a:graphic>
              <a:graphicData uri="http://schemas.openxmlformats.org/drawingml/2006/table">
                <a:tbl>
                  <a:tblPr>
                    <a:tableStyleId>{2D5ABB26-0587-4C30-8999-92F81FD0307C}</a:tableStyleId>
                  </a:tblPr>
                  <a:tblGrid>
                    <a:gridCol w="572308">
                      <a:extLst>
                        <a:ext uri="{9D8B030D-6E8A-4147-A177-3AD203B41FA5}">
                          <a16:colId xmlns:a16="http://schemas.microsoft.com/office/drawing/2014/main" val="1434755783"/>
                        </a:ext>
                      </a:extLst>
                    </a:gridCol>
                    <a:gridCol w="1351280">
                      <a:extLst>
                        <a:ext uri="{9D8B030D-6E8A-4147-A177-3AD203B41FA5}">
                          <a16:colId xmlns:a16="http://schemas.microsoft.com/office/drawing/2014/main" val="3284376288"/>
                        </a:ext>
                      </a:extLst>
                    </a:gridCol>
                  </a:tblGrid>
                  <a:tr h="42672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641570"/>
                      </a:ext>
                    </a:extLst>
                  </a:tr>
                  <a:tr h="426720">
                    <a:tc>
                      <a:txBody>
                        <a:bodyPr/>
                        <a:lstStyle/>
                        <a:p>
                          <a:pPr algn="ctr"/>
                          <a:r>
                            <a:rPr lang="en-CY"/>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=7</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965768"/>
                      </a:ext>
                    </a:extLst>
                  </a:tr>
                  <a:tr h="426720">
                    <a:tc>
                      <a:txBody>
                        <a:bodyPr/>
                        <a:lstStyle/>
                        <a:p>
                          <a:pPr algn="ctr"/>
                          <a:r>
                            <a:rPr lang="en-CY"/>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=7</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066784"/>
                      </a:ext>
                    </a:extLst>
                  </a:tr>
                  <a:tr h="426720">
                    <a:tc>
                      <a:txBody>
                        <a:bodyPr/>
                        <a:lstStyle/>
                        <a:p>
                          <a:pPr algn="ctr"/>
                          <a:r>
                            <a:rPr lang="en-CY"/>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=3</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9374263"/>
                      </a:ext>
                    </a:extLst>
                  </a:tr>
                  <a:tr h="426720">
                    <a:tc>
                      <a:txBody>
                        <a:bodyPr/>
                        <a:lstStyle/>
                        <a:p>
                          <a:pPr algn="ctr"/>
                          <a:r>
                            <a:rPr lang="en-CY"/>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=5</m:t>
                                </m:r>
                              </m:oMath>
                            </m:oMathPara>
                          </a14:m>
                          <a:endParaRPr lang="en-CY"/>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634385"/>
                      </a:ext>
                    </a:extLst>
                  </a:tr>
                </a:tbl>
              </a:graphicData>
            </a:graphic>
          </p:graphicFrame>
        </mc:Choice>
        <mc:Fallback>
          <p:graphicFrame>
            <p:nvGraphicFramePr>
              <p:cNvPr id="13" name="Table 11">
                <a:extLst>
                  <a:ext uri="{FF2B5EF4-FFF2-40B4-BE49-F238E27FC236}">
                    <a16:creationId xmlns:a16="http://schemas.microsoft.com/office/drawing/2014/main" id="{E047DD50-9B64-A601-85C7-4FE31ECD2F05}"/>
                  </a:ext>
                </a:extLst>
              </p:cNvPr>
              <p:cNvGraphicFramePr>
                <a:graphicFrameLocks noGrp="1"/>
              </p:cNvGraphicFramePr>
              <p:nvPr>
                <p:extLst>
                  <p:ext uri="{D42A27DB-BD31-4B8C-83A1-F6EECF244321}">
                    <p14:modId xmlns:p14="http://schemas.microsoft.com/office/powerpoint/2010/main" val="3937277984"/>
                  </p:ext>
                </p:extLst>
              </p:nvPr>
            </p:nvGraphicFramePr>
            <p:xfrm>
              <a:off x="6909585" y="308462"/>
              <a:ext cx="1923588" cy="2133600"/>
            </p:xfrm>
            <a:graphic>
              <a:graphicData uri="http://schemas.openxmlformats.org/drawingml/2006/table">
                <a:tbl>
                  <a:tblPr>
                    <a:tableStyleId>{2D5ABB26-0587-4C30-8999-92F81FD0307C}</a:tableStyleId>
                  </a:tblPr>
                  <a:tblGrid>
                    <a:gridCol w="572308">
                      <a:extLst>
                        <a:ext uri="{9D8B030D-6E8A-4147-A177-3AD203B41FA5}">
                          <a16:colId xmlns:a16="http://schemas.microsoft.com/office/drawing/2014/main" val="1434755783"/>
                        </a:ext>
                      </a:extLst>
                    </a:gridCol>
                    <a:gridCol w="1351280">
                      <a:extLst>
                        <a:ext uri="{9D8B030D-6E8A-4147-A177-3AD203B41FA5}">
                          <a16:colId xmlns:a16="http://schemas.microsoft.com/office/drawing/2014/main" val="3284376288"/>
                        </a:ext>
                      </a:extLst>
                    </a:gridCol>
                  </a:tblGrid>
                  <a:tr h="4267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64" t="-1429" r="-239362" b="-41714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2601" t="-1429" r="-897" b="-417143"/>
                          </a:stretch>
                        </a:blipFill>
                      </a:tcPr>
                    </a:tc>
                    <a:extLst>
                      <a:ext uri="{0D108BD9-81ED-4DB2-BD59-A6C34878D82A}">
                        <a16:rowId xmlns:a16="http://schemas.microsoft.com/office/drawing/2014/main" val="1196641570"/>
                      </a:ext>
                    </a:extLst>
                  </a:tr>
                  <a:tr h="426720">
                    <a:tc>
                      <a:txBody>
                        <a:bodyPr/>
                        <a:lstStyle/>
                        <a:p>
                          <a:pPr algn="ctr"/>
                          <a:r>
                            <a:rPr lang="en-CY"/>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2601" t="-101429" r="-897" b="-317143"/>
                          </a:stretch>
                        </a:blipFill>
                      </a:tcPr>
                    </a:tc>
                    <a:extLst>
                      <a:ext uri="{0D108BD9-81ED-4DB2-BD59-A6C34878D82A}">
                        <a16:rowId xmlns:a16="http://schemas.microsoft.com/office/drawing/2014/main" val="2896965768"/>
                      </a:ext>
                    </a:extLst>
                  </a:tr>
                  <a:tr h="426720">
                    <a:tc>
                      <a:txBody>
                        <a:bodyPr/>
                        <a:lstStyle/>
                        <a:p>
                          <a:pPr algn="ctr"/>
                          <a:r>
                            <a:rPr lang="en-CY"/>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2601" t="-198592" r="-897" b="-212676"/>
                          </a:stretch>
                        </a:blipFill>
                      </a:tcPr>
                    </a:tc>
                    <a:extLst>
                      <a:ext uri="{0D108BD9-81ED-4DB2-BD59-A6C34878D82A}">
                        <a16:rowId xmlns:a16="http://schemas.microsoft.com/office/drawing/2014/main" val="2657066784"/>
                      </a:ext>
                    </a:extLst>
                  </a:tr>
                  <a:tr h="426720">
                    <a:tc>
                      <a:txBody>
                        <a:bodyPr/>
                        <a:lstStyle/>
                        <a:p>
                          <a:pPr algn="ctr"/>
                          <a:r>
                            <a:rPr lang="en-CY"/>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2601" t="-302857" r="-897" b="-115714"/>
                          </a:stretch>
                        </a:blipFill>
                      </a:tcPr>
                    </a:tc>
                    <a:extLst>
                      <a:ext uri="{0D108BD9-81ED-4DB2-BD59-A6C34878D82A}">
                        <a16:rowId xmlns:a16="http://schemas.microsoft.com/office/drawing/2014/main" val="2499374263"/>
                      </a:ext>
                    </a:extLst>
                  </a:tr>
                  <a:tr h="426720">
                    <a:tc>
                      <a:txBody>
                        <a:bodyPr/>
                        <a:lstStyle/>
                        <a:p>
                          <a:pPr algn="ctr"/>
                          <a:r>
                            <a:rPr lang="en-CY"/>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2601" t="-402857" r="-897" b="-15714"/>
                          </a:stretch>
                        </a:blipFill>
                      </a:tcPr>
                    </a:tc>
                    <a:extLst>
                      <a:ext uri="{0D108BD9-81ED-4DB2-BD59-A6C34878D82A}">
                        <a16:rowId xmlns:a16="http://schemas.microsoft.com/office/drawing/2014/main" val="3087634385"/>
                      </a:ext>
                    </a:extLst>
                  </a:tr>
                </a:tbl>
              </a:graphicData>
            </a:graphic>
          </p:graphicFrame>
        </mc:Fallback>
      </mc:AlternateContent>
      <p:sp>
        <p:nvSpPr>
          <p:cNvPr id="14" name="TextBox 13">
            <a:extLst>
              <a:ext uri="{FF2B5EF4-FFF2-40B4-BE49-F238E27FC236}">
                <a16:creationId xmlns:a16="http://schemas.microsoft.com/office/drawing/2014/main" id="{52DE05F3-7020-7F8A-1146-47B63447CF2C}"/>
              </a:ext>
            </a:extLst>
          </p:cNvPr>
          <p:cNvSpPr txBox="1"/>
          <p:nvPr/>
        </p:nvSpPr>
        <p:spPr>
          <a:xfrm>
            <a:off x="3777824" y="3050775"/>
            <a:ext cx="2804160" cy="1200329"/>
          </a:xfrm>
          <a:prstGeom prst="rect">
            <a:avLst/>
          </a:prstGeom>
          <a:noFill/>
        </p:spPr>
        <p:txBody>
          <a:bodyPr wrap="square" rtlCol="0">
            <a:spAutoFit/>
          </a:bodyPr>
          <a:lstStyle/>
          <a:p>
            <a:pPr algn="ctr"/>
            <a:r>
              <a:rPr lang="en-CY" i="1">
                <a:solidFill>
                  <a:schemeClr val="tx1">
                    <a:lumMod val="50000"/>
                    <a:lumOff val="50000"/>
                  </a:schemeClr>
                </a:solidFill>
              </a:rPr>
              <a:t>Which of these functions could best represent Lars’ enjoyment of the different fruits?</a:t>
            </a:r>
          </a:p>
        </p:txBody>
      </p:sp>
      <p:cxnSp>
        <p:nvCxnSpPr>
          <p:cNvPr id="16" name="Straight Arrow Connector 15">
            <a:extLst>
              <a:ext uri="{FF2B5EF4-FFF2-40B4-BE49-F238E27FC236}">
                <a16:creationId xmlns:a16="http://schemas.microsoft.com/office/drawing/2014/main" id="{E52E22F6-AE65-E7CB-6C1D-449F664728D9}"/>
              </a:ext>
            </a:extLst>
          </p:cNvPr>
          <p:cNvCxnSpPr>
            <a:cxnSpLocks/>
          </p:cNvCxnSpPr>
          <p:nvPr/>
        </p:nvCxnSpPr>
        <p:spPr>
          <a:xfrm flipV="1">
            <a:off x="5890368" y="1899619"/>
            <a:ext cx="691616" cy="94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B4E503-AA73-1F8D-5AD4-09D8FAAA2FFD}"/>
              </a:ext>
            </a:extLst>
          </p:cNvPr>
          <p:cNvCxnSpPr>
            <a:cxnSpLocks/>
          </p:cNvCxnSpPr>
          <p:nvPr/>
        </p:nvCxnSpPr>
        <p:spPr>
          <a:xfrm>
            <a:off x="6823342" y="3652485"/>
            <a:ext cx="140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DB8559-BD17-3AD2-35F3-BB8DB27E7FB6}"/>
              </a:ext>
            </a:extLst>
          </p:cNvPr>
          <p:cNvCxnSpPr>
            <a:cxnSpLocks/>
          </p:cNvCxnSpPr>
          <p:nvPr/>
        </p:nvCxnSpPr>
        <p:spPr>
          <a:xfrm>
            <a:off x="5890368" y="4460035"/>
            <a:ext cx="691616" cy="99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508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1801-E543-6943-C930-1AC96EA82BE1}"/>
              </a:ext>
            </a:extLst>
          </p:cNvPr>
          <p:cNvSpPr>
            <a:spLocks noGrp="1"/>
          </p:cNvSpPr>
          <p:nvPr>
            <p:ph type="title"/>
          </p:nvPr>
        </p:nvSpPr>
        <p:spPr/>
        <p:txBody>
          <a:bodyPr/>
          <a:lstStyle/>
          <a:p>
            <a:r>
              <a:rPr lang="en-CY"/>
              <a:t>Utility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AA80AF-92F0-A395-4D8E-75018AFFB7AA}"/>
                  </a:ext>
                </a:extLst>
              </p:cNvPr>
              <p:cNvSpPr>
                <a:spLocks noGrp="1"/>
              </p:cNvSpPr>
              <p:nvPr>
                <p:ph idx="1"/>
              </p:nvPr>
            </p:nvSpPr>
            <p:spPr/>
            <p:txBody>
              <a:bodyPr>
                <a:normAutofit lnSpcReduction="10000"/>
              </a:bodyPr>
              <a:lstStyle/>
              <a:p>
                <a:r>
                  <a:rPr lang="en-CY"/>
                  <a:t>If a preference relation is rational, then we can represent it by a </a:t>
                </a:r>
                <a:r>
                  <a:rPr lang="en-CY" i="1"/>
                  <a:t>utility function</a:t>
                </a:r>
              </a:p>
              <a:p>
                <a:r>
                  <a:rPr lang="en-CY"/>
                  <a:t>This simply means that for each alternative we get a number that measures the person’s utility (happiness, enjoyment) from getting an item.</a:t>
                </a:r>
              </a:p>
              <a:p>
                <a:r>
                  <a:rPr lang="en-CY"/>
                  <a:t>A person always prefers items with higher utility:</a:t>
                </a:r>
              </a:p>
              <a:p>
                <a:endParaRPr lang="en-CY"/>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y</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CY"/>
              </a:p>
              <a:p>
                <a:pPr marL="0" indent="0">
                  <a:buNone/>
                </a:pPr>
                <a:endParaRPr lang="en-CY"/>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y</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CY"/>
              </a:p>
              <a:p>
                <a:pPr marL="0" indent="0">
                  <a:buNone/>
                </a:pPr>
                <a:endParaRPr lang="en-CY"/>
              </a:p>
              <a:p>
                <a:pPr marL="0" indent="0">
                  <a:buNone/>
                </a:pPr>
                <a:endParaRPr lang="en-CY"/>
              </a:p>
            </p:txBody>
          </p:sp>
        </mc:Choice>
        <mc:Fallback>
          <p:sp>
            <p:nvSpPr>
              <p:cNvPr id="3" name="Content Placeholder 2">
                <a:extLst>
                  <a:ext uri="{FF2B5EF4-FFF2-40B4-BE49-F238E27FC236}">
                    <a16:creationId xmlns:a16="http://schemas.microsoft.com/office/drawing/2014/main" id="{1FAA80AF-92F0-A395-4D8E-75018AFFB7AA}"/>
                  </a:ext>
                </a:extLst>
              </p:cNvPr>
              <p:cNvSpPr>
                <a:spLocks noGrp="1" noRot="1" noChangeAspect="1" noMove="1" noResize="1" noEditPoints="1" noAdjustHandles="1" noChangeArrowheads="1" noChangeShapeType="1" noTextEdit="1"/>
              </p:cNvSpPr>
              <p:nvPr>
                <p:ph idx="1"/>
              </p:nvPr>
            </p:nvSpPr>
            <p:spPr>
              <a:blipFill>
                <a:blip r:embed="rId2"/>
                <a:stretch>
                  <a:fillRect l="-1043" t="-3081" r="-1507"/>
                </a:stretch>
              </a:blipFill>
            </p:spPr>
            <p:txBody>
              <a:bodyPr/>
              <a:lstStyle/>
              <a:p>
                <a:r>
                  <a:rPr lang="en-US">
                    <a:noFill/>
                  </a:rPr>
                  <a:t> </a:t>
                </a:r>
              </a:p>
            </p:txBody>
          </p:sp>
        </mc:Fallback>
      </mc:AlternateContent>
    </p:spTree>
    <p:extLst>
      <p:ext uri="{BB962C8B-B14F-4D97-AF65-F5344CB8AC3E}">
        <p14:creationId xmlns:p14="http://schemas.microsoft.com/office/powerpoint/2010/main" val="3148883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1B15-28AE-9C98-D7D7-F98605F73895}"/>
              </a:ext>
            </a:extLst>
          </p:cNvPr>
          <p:cNvSpPr>
            <a:spLocks noGrp="1"/>
          </p:cNvSpPr>
          <p:nvPr>
            <p:ph type="title"/>
          </p:nvPr>
        </p:nvSpPr>
        <p:spPr/>
        <p:txBody>
          <a:bodyPr/>
          <a:lstStyle/>
          <a:p>
            <a:r>
              <a:rPr lang="en-CY"/>
              <a:t>Utility maximization</a:t>
            </a:r>
          </a:p>
        </p:txBody>
      </p:sp>
      <p:sp>
        <p:nvSpPr>
          <p:cNvPr id="3" name="Content Placeholder 2">
            <a:extLst>
              <a:ext uri="{FF2B5EF4-FFF2-40B4-BE49-F238E27FC236}">
                <a16:creationId xmlns:a16="http://schemas.microsoft.com/office/drawing/2014/main" id="{4DACADF4-2FBC-5361-F993-3E4F77C0D386}"/>
              </a:ext>
            </a:extLst>
          </p:cNvPr>
          <p:cNvSpPr>
            <a:spLocks noGrp="1"/>
          </p:cNvSpPr>
          <p:nvPr>
            <p:ph idx="1"/>
          </p:nvPr>
        </p:nvSpPr>
        <p:spPr/>
        <p:txBody>
          <a:bodyPr/>
          <a:lstStyle/>
          <a:p>
            <a:pPr marL="0" indent="0">
              <a:buNone/>
            </a:pPr>
            <a:r>
              <a:rPr lang="en-CY"/>
              <a:t>In terms of utility, Rational choice implies:</a:t>
            </a:r>
          </a:p>
          <a:p>
            <a:pPr marL="0" indent="0">
              <a:buNone/>
            </a:pPr>
            <a:endParaRPr lang="en-CY"/>
          </a:p>
          <a:p>
            <a:pPr marL="514350" indent="-514350">
              <a:buFont typeface="+mj-lt"/>
              <a:buAutoNum type="arabicPeriod"/>
            </a:pPr>
            <a:r>
              <a:rPr lang="en-CY"/>
              <a:t>To have a </a:t>
            </a:r>
            <a:r>
              <a:rPr lang="en-CY" i="1"/>
              <a:t>rational preference ordering</a:t>
            </a:r>
          </a:p>
          <a:p>
            <a:pPr marL="457200" lvl="1" indent="0">
              <a:buNone/>
            </a:pPr>
            <a:r>
              <a:rPr lang="en-CY" i="1">
                <a:solidFill>
                  <a:srgbClr val="FF0000"/>
                </a:solidFill>
              </a:rPr>
              <a:t>=&gt; </a:t>
            </a:r>
            <a:r>
              <a:rPr lang="en-GB" i="1">
                <a:solidFill>
                  <a:srgbClr val="FF0000"/>
                </a:solidFill>
              </a:rPr>
              <a:t>T</a:t>
            </a:r>
            <a:r>
              <a:rPr lang="en-CY" i="1">
                <a:solidFill>
                  <a:srgbClr val="FF0000"/>
                </a:solidFill>
              </a:rPr>
              <a:t>o have a utility function</a:t>
            </a:r>
          </a:p>
          <a:p>
            <a:pPr marL="514350" indent="-514350">
              <a:buFont typeface="+mj-lt"/>
              <a:buAutoNum type="arabicPeriod"/>
            </a:pPr>
            <a:endParaRPr lang="en-CY" i="1"/>
          </a:p>
          <a:p>
            <a:pPr marL="514350" indent="-514350">
              <a:buFont typeface="+mj-lt"/>
              <a:buAutoNum type="arabicPeriod"/>
            </a:pPr>
            <a:r>
              <a:rPr lang="en-CY"/>
              <a:t>F</a:t>
            </a:r>
            <a:r>
              <a:rPr lang="en-GB"/>
              <a:t>a</a:t>
            </a:r>
            <a:r>
              <a:rPr lang="en-CY"/>
              <a:t>ced with a menu of choices / a budget, the person </a:t>
            </a:r>
            <a:r>
              <a:rPr lang="en-CY" i="1"/>
              <a:t>chooses the most preffered item</a:t>
            </a:r>
            <a:r>
              <a:rPr lang="en-CY"/>
              <a:t>, or (in case of ties) one of the most preferred items.</a:t>
            </a:r>
          </a:p>
          <a:p>
            <a:pPr marL="457200" lvl="1" indent="0">
              <a:buNone/>
            </a:pPr>
            <a:r>
              <a:rPr lang="en-CY" i="1">
                <a:solidFill>
                  <a:srgbClr val="FF0000"/>
                </a:solidFill>
              </a:rPr>
              <a:t>=&gt; To maximize utility</a:t>
            </a:r>
          </a:p>
          <a:p>
            <a:pPr marL="0" indent="0">
              <a:buNone/>
            </a:pPr>
            <a:endParaRPr lang="en-CY"/>
          </a:p>
        </p:txBody>
      </p:sp>
    </p:spTree>
    <p:extLst>
      <p:ext uri="{BB962C8B-B14F-4D97-AF65-F5344CB8AC3E}">
        <p14:creationId xmlns:p14="http://schemas.microsoft.com/office/powerpoint/2010/main" val="2072232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D824-F50E-6AF0-C43F-1A11A9E18525}"/>
              </a:ext>
            </a:extLst>
          </p:cNvPr>
          <p:cNvSpPr>
            <a:spLocks noGrp="1"/>
          </p:cNvSpPr>
          <p:nvPr>
            <p:ph type="title"/>
          </p:nvPr>
        </p:nvSpPr>
        <p:spPr/>
        <p:txBody>
          <a:bodyPr/>
          <a:lstStyle/>
          <a:p>
            <a:r>
              <a:rPr lang="en-CY"/>
              <a:t>Utility maximization</a:t>
            </a:r>
          </a:p>
        </p:txBody>
      </p:sp>
      <p:grpSp>
        <p:nvGrpSpPr>
          <p:cNvPr id="18" name="Group 17">
            <a:extLst>
              <a:ext uri="{FF2B5EF4-FFF2-40B4-BE49-F238E27FC236}">
                <a16:creationId xmlns:a16="http://schemas.microsoft.com/office/drawing/2014/main" id="{12B95470-6CE2-EDD6-520F-C3F1D6E9045F}"/>
              </a:ext>
            </a:extLst>
          </p:cNvPr>
          <p:cNvGrpSpPr/>
          <p:nvPr/>
        </p:nvGrpSpPr>
        <p:grpSpPr>
          <a:xfrm>
            <a:off x="1260548" y="1378100"/>
            <a:ext cx="8137451" cy="4809340"/>
            <a:chOff x="2367989" y="1601620"/>
            <a:chExt cx="6896804" cy="4164352"/>
          </a:xfrm>
        </p:grpSpPr>
        <p:grpSp>
          <p:nvGrpSpPr>
            <p:cNvPr id="23" name="Group 22">
              <a:extLst>
                <a:ext uri="{FF2B5EF4-FFF2-40B4-BE49-F238E27FC236}">
                  <a16:creationId xmlns:a16="http://schemas.microsoft.com/office/drawing/2014/main" id="{D5C46059-0D64-27C2-3DA5-62753EE7B875}"/>
                </a:ext>
              </a:extLst>
            </p:cNvPr>
            <p:cNvGrpSpPr/>
            <p:nvPr/>
          </p:nvGrpSpPr>
          <p:grpSpPr>
            <a:xfrm>
              <a:off x="3676703" y="1601620"/>
              <a:ext cx="5588090" cy="3654759"/>
              <a:chOff x="4066150" y="1721217"/>
              <a:chExt cx="4185489" cy="3025967"/>
            </a:xfrm>
          </p:grpSpPr>
          <p:sp>
            <p:nvSpPr>
              <p:cNvPr id="20" name="Arc 19">
                <a:extLst>
                  <a:ext uri="{FF2B5EF4-FFF2-40B4-BE49-F238E27FC236}">
                    <a16:creationId xmlns:a16="http://schemas.microsoft.com/office/drawing/2014/main" id="{97E8F2AA-A372-2239-1E65-C11C76E0E927}"/>
                  </a:ext>
                </a:extLst>
              </p:cNvPr>
              <p:cNvSpPr/>
              <p:nvPr/>
            </p:nvSpPr>
            <p:spPr>
              <a:xfrm rot="10800000">
                <a:off x="4066150" y="2067669"/>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21" name="Arc 20">
                <a:extLst>
                  <a:ext uri="{FF2B5EF4-FFF2-40B4-BE49-F238E27FC236}">
                    <a16:creationId xmlns:a16="http://schemas.microsoft.com/office/drawing/2014/main" id="{9702C567-B6AA-C03F-0088-684A220881C8}"/>
                  </a:ext>
                </a:extLst>
              </p:cNvPr>
              <p:cNvSpPr/>
              <p:nvPr/>
            </p:nvSpPr>
            <p:spPr>
              <a:xfrm rot="10800000">
                <a:off x="4184312" y="1852559"/>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22" name="Arc 21">
                <a:extLst>
                  <a:ext uri="{FF2B5EF4-FFF2-40B4-BE49-F238E27FC236}">
                    <a16:creationId xmlns:a16="http://schemas.microsoft.com/office/drawing/2014/main" id="{7A932217-00D0-6833-3076-7183EB1D8BAE}"/>
                  </a:ext>
                </a:extLst>
              </p:cNvPr>
              <p:cNvSpPr/>
              <p:nvPr/>
            </p:nvSpPr>
            <p:spPr>
              <a:xfrm rot="10800000">
                <a:off x="4385281" y="1721217"/>
                <a:ext cx="3866358" cy="2679515"/>
              </a:xfrm>
              <a:prstGeom prst="arc">
                <a:avLst>
                  <a:gd name="adj1" fmla="val 1673219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grpSp>
        <p:grpSp>
          <p:nvGrpSpPr>
            <p:cNvPr id="17" name="Group 16">
              <a:extLst>
                <a:ext uri="{FF2B5EF4-FFF2-40B4-BE49-F238E27FC236}">
                  <a16:creationId xmlns:a16="http://schemas.microsoft.com/office/drawing/2014/main" id="{C694E577-385F-6CB7-8E46-A5BB3F2DDBD3}"/>
                </a:ext>
              </a:extLst>
            </p:cNvPr>
            <p:cNvGrpSpPr/>
            <p:nvPr/>
          </p:nvGrpSpPr>
          <p:grpSpPr>
            <a:xfrm>
              <a:off x="2367989" y="2221936"/>
              <a:ext cx="6603291" cy="3544036"/>
              <a:chOff x="2367989" y="2221936"/>
              <a:chExt cx="6603291" cy="3544036"/>
            </a:xfrm>
          </p:grpSpPr>
          <p:sp>
            <p:nvSpPr>
              <p:cNvPr id="6" name="TextBox 5">
                <a:extLst>
                  <a:ext uri="{FF2B5EF4-FFF2-40B4-BE49-F238E27FC236}">
                    <a16:creationId xmlns:a16="http://schemas.microsoft.com/office/drawing/2014/main" id="{47544918-CE4D-CB93-B627-5E0F551ED748}"/>
                  </a:ext>
                </a:extLst>
              </p:cNvPr>
              <p:cNvSpPr txBox="1"/>
              <p:nvPr/>
            </p:nvSpPr>
            <p:spPr>
              <a:xfrm>
                <a:off x="7019553" y="5458195"/>
                <a:ext cx="1951727" cy="307777"/>
              </a:xfrm>
              <a:prstGeom prst="rect">
                <a:avLst/>
              </a:prstGeom>
              <a:noFill/>
            </p:spPr>
            <p:txBody>
              <a:bodyPr wrap="square" rtlCol="0">
                <a:spAutoFit/>
              </a:bodyPr>
              <a:lstStyle/>
              <a:p>
                <a:r>
                  <a:rPr lang="en-CY" sz="1400"/>
                  <a:t>Apples (kg)</a:t>
                </a:r>
              </a:p>
            </p:txBody>
          </p:sp>
          <p:grpSp>
            <p:nvGrpSpPr>
              <p:cNvPr id="16" name="Group 15">
                <a:extLst>
                  <a:ext uri="{FF2B5EF4-FFF2-40B4-BE49-F238E27FC236}">
                    <a16:creationId xmlns:a16="http://schemas.microsoft.com/office/drawing/2014/main" id="{DC60D424-90D6-B007-0222-9D1C79C40467}"/>
                  </a:ext>
                </a:extLst>
              </p:cNvPr>
              <p:cNvGrpSpPr/>
              <p:nvPr/>
            </p:nvGrpSpPr>
            <p:grpSpPr>
              <a:xfrm>
                <a:off x="2367989" y="2221936"/>
                <a:ext cx="5215406" cy="3527371"/>
                <a:chOff x="2367989" y="2221936"/>
                <a:chExt cx="5215406" cy="3527371"/>
              </a:xfrm>
            </p:grpSpPr>
            <p:cxnSp>
              <p:nvCxnSpPr>
                <p:cNvPr id="4" name="Straight Connector 3">
                  <a:extLst>
                    <a:ext uri="{FF2B5EF4-FFF2-40B4-BE49-F238E27FC236}">
                      <a16:creationId xmlns:a16="http://schemas.microsoft.com/office/drawing/2014/main" id="{44EB99B0-394F-0DA0-DF9D-46676D4A2CD7}"/>
                    </a:ext>
                  </a:extLst>
                </p:cNvPr>
                <p:cNvCxnSpPr/>
                <p:nvPr/>
              </p:nvCxnSpPr>
              <p:spPr>
                <a:xfrm>
                  <a:off x="3465063" y="2413698"/>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CD131D3-8421-E231-1112-8CDF1E960872}"/>
                    </a:ext>
                  </a:extLst>
                </p:cNvPr>
                <p:cNvCxnSpPr>
                  <a:cxnSpLocks/>
                </p:cNvCxnSpPr>
                <p:nvPr/>
              </p:nvCxnSpPr>
              <p:spPr>
                <a:xfrm flipH="1">
                  <a:off x="3403300" y="5425839"/>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541133A-29FE-33D9-6A5D-5A6FECD8FFFE}"/>
                    </a:ext>
                  </a:extLst>
                </p:cNvPr>
                <p:cNvSpPr txBox="1"/>
                <p:nvPr/>
              </p:nvSpPr>
              <p:spPr>
                <a:xfrm>
                  <a:off x="2367989" y="2221936"/>
                  <a:ext cx="1951727" cy="307777"/>
                </a:xfrm>
                <a:prstGeom prst="rect">
                  <a:avLst/>
                </a:prstGeom>
                <a:noFill/>
              </p:spPr>
              <p:txBody>
                <a:bodyPr wrap="square" rtlCol="0">
                  <a:spAutoFit/>
                </a:bodyPr>
                <a:lstStyle/>
                <a:p>
                  <a:r>
                    <a:rPr lang="en-CY" sz="1400"/>
                    <a:t>Bananas (kg)</a:t>
                  </a:r>
                </a:p>
              </p:txBody>
            </p:sp>
            <p:sp>
              <p:nvSpPr>
                <p:cNvPr id="10" name="TextBox 9">
                  <a:extLst>
                    <a:ext uri="{FF2B5EF4-FFF2-40B4-BE49-F238E27FC236}">
                      <a16:creationId xmlns:a16="http://schemas.microsoft.com/office/drawing/2014/main" id="{3FC7A43F-3C63-F11A-CE16-EACB5C09AADA}"/>
                    </a:ext>
                  </a:extLst>
                </p:cNvPr>
                <p:cNvSpPr txBox="1"/>
                <p:nvPr/>
              </p:nvSpPr>
              <p:spPr>
                <a:xfrm>
                  <a:off x="4936099" y="5425839"/>
                  <a:ext cx="276038" cy="30777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B1CB595A-07E5-093C-01FB-F80934C5382B}"/>
                    </a:ext>
                  </a:extLst>
                </p:cNvPr>
                <p:cNvSpPr txBox="1"/>
                <p:nvPr/>
              </p:nvSpPr>
              <p:spPr>
                <a:xfrm>
                  <a:off x="4121904" y="5441530"/>
                  <a:ext cx="276038" cy="307777"/>
                </a:xfrm>
                <a:prstGeom prst="rect">
                  <a:avLst/>
                </a:prstGeom>
                <a:noFill/>
              </p:spPr>
              <p:txBody>
                <a:bodyPr wrap="none" rtlCol="0">
                  <a:spAutoFit/>
                </a:bodyPr>
                <a:lstStyle/>
                <a:p>
                  <a:r>
                    <a:rPr lang="en-CY" sz="1400"/>
                    <a:t>1</a:t>
                  </a:r>
                </a:p>
              </p:txBody>
            </p:sp>
            <p:sp>
              <p:nvSpPr>
                <p:cNvPr id="12" name="TextBox 11">
                  <a:extLst>
                    <a:ext uri="{FF2B5EF4-FFF2-40B4-BE49-F238E27FC236}">
                      <a16:creationId xmlns:a16="http://schemas.microsoft.com/office/drawing/2014/main" id="{44EF48A9-2E1E-1557-7B9F-6771A6C91B99}"/>
                    </a:ext>
                  </a:extLst>
                </p:cNvPr>
                <p:cNvSpPr txBox="1"/>
                <p:nvPr/>
              </p:nvSpPr>
              <p:spPr>
                <a:xfrm>
                  <a:off x="5750294" y="5425839"/>
                  <a:ext cx="276038" cy="307777"/>
                </a:xfrm>
                <a:prstGeom prst="rect">
                  <a:avLst/>
                </a:prstGeom>
                <a:noFill/>
              </p:spPr>
              <p:txBody>
                <a:bodyPr wrap="none" rtlCol="0">
                  <a:spAutoFit/>
                </a:bodyPr>
                <a:lstStyle/>
                <a:p>
                  <a:r>
                    <a:rPr lang="en-CY" sz="1400"/>
                    <a:t>3</a:t>
                  </a:r>
                </a:p>
              </p:txBody>
            </p:sp>
            <p:sp>
              <p:nvSpPr>
                <p:cNvPr id="13" name="TextBox 12">
                  <a:extLst>
                    <a:ext uri="{FF2B5EF4-FFF2-40B4-BE49-F238E27FC236}">
                      <a16:creationId xmlns:a16="http://schemas.microsoft.com/office/drawing/2014/main" id="{59551FDE-19DB-8E59-B77A-02AE99A395FB}"/>
                    </a:ext>
                  </a:extLst>
                </p:cNvPr>
                <p:cNvSpPr txBox="1"/>
                <p:nvPr/>
              </p:nvSpPr>
              <p:spPr>
                <a:xfrm>
                  <a:off x="3127262" y="4489954"/>
                  <a:ext cx="276038" cy="30777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5D47C5A0-059D-DC4A-E8BA-C0930B562AC4}"/>
                    </a:ext>
                  </a:extLst>
                </p:cNvPr>
                <p:cNvSpPr txBox="1"/>
                <p:nvPr/>
              </p:nvSpPr>
              <p:spPr>
                <a:xfrm>
                  <a:off x="3127262" y="3612502"/>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64E050A4-EF88-63F5-598A-2DC86A2F3C6A}"/>
                    </a:ext>
                  </a:extLst>
                </p:cNvPr>
                <p:cNvSpPr txBox="1"/>
                <p:nvPr/>
              </p:nvSpPr>
              <p:spPr>
                <a:xfrm>
                  <a:off x="3127262" y="2784767"/>
                  <a:ext cx="276038" cy="307777"/>
                </a:xfrm>
                <a:prstGeom prst="rect">
                  <a:avLst/>
                </a:prstGeom>
                <a:noFill/>
              </p:spPr>
              <p:txBody>
                <a:bodyPr wrap="none" rtlCol="0">
                  <a:spAutoFit/>
                </a:bodyPr>
                <a:lstStyle/>
                <a:p>
                  <a:r>
                    <a:rPr lang="en-CY" sz="1400"/>
                    <a:t>3</a:t>
                  </a:r>
                </a:p>
              </p:txBody>
            </p:sp>
            <p:sp>
              <p:nvSpPr>
                <p:cNvPr id="24" name="Right Triangle 23">
                  <a:extLst>
                    <a:ext uri="{FF2B5EF4-FFF2-40B4-BE49-F238E27FC236}">
                      <a16:creationId xmlns:a16="http://schemas.microsoft.com/office/drawing/2014/main" id="{6156A9E9-2F91-25A3-D502-32181F94F16C}"/>
                    </a:ext>
                  </a:extLst>
                </p:cNvPr>
                <p:cNvSpPr/>
                <p:nvPr/>
              </p:nvSpPr>
              <p:spPr>
                <a:xfrm>
                  <a:off x="3465063" y="3786710"/>
                  <a:ext cx="2423250" cy="1627094"/>
                </a:xfrm>
                <a:prstGeom prst="rtTriangle">
                  <a:avLst/>
                </a:prstGeom>
                <a:solidFill>
                  <a:schemeClr val="accent2">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25" name="Multiply 24">
                  <a:extLst>
                    <a:ext uri="{FF2B5EF4-FFF2-40B4-BE49-F238E27FC236}">
                      <a16:creationId xmlns:a16="http://schemas.microsoft.com/office/drawing/2014/main" id="{B8CE2F0E-0E5E-9A63-4DA3-21D4B49828D6}"/>
                    </a:ext>
                  </a:extLst>
                </p:cNvPr>
                <p:cNvSpPr/>
                <p:nvPr/>
              </p:nvSpPr>
              <p:spPr>
                <a:xfrm>
                  <a:off x="4404609" y="4354510"/>
                  <a:ext cx="150890" cy="1659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4805219-8E68-A589-6CE0-2C9359E01FE5}"/>
                        </a:ext>
                      </a:extLst>
                    </p:cNvPr>
                    <p:cNvSpPr txBox="1"/>
                    <p:nvPr/>
                  </p:nvSpPr>
                  <p:spPr>
                    <a:xfrm>
                      <a:off x="6026332" y="5150234"/>
                      <a:ext cx="1167926" cy="276999"/>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a14:m>
                      <a:r>
                        <a:rPr lang="en-CY" sz="1400"/>
                        <a:t> 2</a:t>
                      </a:r>
                    </a:p>
                  </p:txBody>
                </p:sp>
              </mc:Choice>
              <mc:Fallback>
                <p:sp>
                  <p:nvSpPr>
                    <p:cNvPr id="3" name="TextBox 2">
                      <a:extLst>
                        <a:ext uri="{FF2B5EF4-FFF2-40B4-BE49-F238E27FC236}">
                          <a16:creationId xmlns:a16="http://schemas.microsoft.com/office/drawing/2014/main" id="{B4805219-8E68-A589-6CE0-2C9359E01FE5}"/>
                        </a:ext>
                      </a:extLst>
                    </p:cNvPr>
                    <p:cNvSpPr txBox="1">
                      <a:spLocks noRot="1" noChangeAspect="1" noMove="1" noResize="1" noEditPoints="1" noAdjustHandles="1" noChangeArrowheads="1" noChangeShapeType="1" noTextEdit="1"/>
                    </p:cNvSpPr>
                    <p:nvPr/>
                  </p:nvSpPr>
                  <p:spPr>
                    <a:xfrm>
                      <a:off x="6026332" y="5150234"/>
                      <a:ext cx="1167926" cy="276999"/>
                    </a:xfrm>
                    <a:prstGeom prst="rect">
                      <a:avLst/>
                    </a:prstGeom>
                    <a:blipFill>
                      <a:blip r:embed="rId2"/>
                      <a:stretch>
                        <a:fillRect t="-1887" b="-150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E51FD8E-5882-FFC6-0185-178A8745485C}"/>
                        </a:ext>
                      </a:extLst>
                    </p:cNvPr>
                    <p:cNvSpPr txBox="1"/>
                    <p:nvPr/>
                  </p:nvSpPr>
                  <p:spPr>
                    <a:xfrm>
                      <a:off x="6195589" y="4907502"/>
                      <a:ext cx="1167926" cy="276999"/>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a14:m>
                      <a:r>
                        <a:rPr lang="en-CY" sz="1400"/>
                        <a:t> 5</a:t>
                      </a:r>
                    </a:p>
                  </p:txBody>
                </p:sp>
              </mc:Choice>
              <mc:Fallback>
                <p:sp>
                  <p:nvSpPr>
                    <p:cNvPr id="8" name="TextBox 7">
                      <a:extLst>
                        <a:ext uri="{FF2B5EF4-FFF2-40B4-BE49-F238E27FC236}">
                          <a16:creationId xmlns:a16="http://schemas.microsoft.com/office/drawing/2014/main" id="{FE51FD8E-5882-FFC6-0185-178A8745485C}"/>
                        </a:ext>
                      </a:extLst>
                    </p:cNvPr>
                    <p:cNvSpPr txBox="1">
                      <a:spLocks noRot="1" noChangeAspect="1" noMove="1" noResize="1" noEditPoints="1" noAdjustHandles="1" noChangeArrowheads="1" noChangeShapeType="1" noTextEdit="1"/>
                    </p:cNvSpPr>
                    <p:nvPr/>
                  </p:nvSpPr>
                  <p:spPr>
                    <a:xfrm>
                      <a:off x="6195589" y="4907502"/>
                      <a:ext cx="1167926" cy="276999"/>
                    </a:xfrm>
                    <a:prstGeom prst="rect">
                      <a:avLst/>
                    </a:prstGeom>
                    <a:blipFill>
                      <a:blip r:embed="rId3"/>
                      <a:stretch>
                        <a:fillRect t="-1887" b="-150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66FD610-5A9E-7C57-2C4A-0BDC8735D994}"/>
                        </a:ext>
                      </a:extLst>
                    </p:cNvPr>
                    <p:cNvSpPr txBox="1"/>
                    <p:nvPr/>
                  </p:nvSpPr>
                  <p:spPr>
                    <a:xfrm>
                      <a:off x="6415469" y="4673623"/>
                      <a:ext cx="1167926" cy="276999"/>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oMath>
                      </a14:m>
                      <a:r>
                        <a:rPr lang="en-CY" sz="1400"/>
                        <a:t> 7</a:t>
                      </a:r>
                    </a:p>
                  </p:txBody>
                </p:sp>
              </mc:Choice>
              <mc:Fallback>
                <p:sp>
                  <p:nvSpPr>
                    <p:cNvPr id="9" name="TextBox 8">
                      <a:extLst>
                        <a:ext uri="{FF2B5EF4-FFF2-40B4-BE49-F238E27FC236}">
                          <a16:creationId xmlns:a16="http://schemas.microsoft.com/office/drawing/2014/main" id="{266FD610-5A9E-7C57-2C4A-0BDC8735D994}"/>
                        </a:ext>
                      </a:extLst>
                    </p:cNvPr>
                    <p:cNvSpPr txBox="1">
                      <a:spLocks noRot="1" noChangeAspect="1" noMove="1" noResize="1" noEditPoints="1" noAdjustHandles="1" noChangeArrowheads="1" noChangeShapeType="1" noTextEdit="1"/>
                    </p:cNvSpPr>
                    <p:nvPr/>
                  </p:nvSpPr>
                  <p:spPr>
                    <a:xfrm>
                      <a:off x="6415469" y="4673623"/>
                      <a:ext cx="1167926" cy="276999"/>
                    </a:xfrm>
                    <a:prstGeom prst="rect">
                      <a:avLst/>
                    </a:prstGeom>
                    <a:blipFill>
                      <a:blip r:embed="rId4"/>
                      <a:stretch>
                        <a:fillRect t="-3774" b="-15094"/>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3465057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3273-42AF-7D2B-E31B-446F54C4CA3D}"/>
              </a:ext>
            </a:extLst>
          </p:cNvPr>
          <p:cNvSpPr>
            <a:spLocks noGrp="1"/>
          </p:cNvSpPr>
          <p:nvPr>
            <p:ph type="title"/>
          </p:nvPr>
        </p:nvSpPr>
        <p:spPr/>
        <p:txBody>
          <a:bodyPr/>
          <a:lstStyle/>
          <a:p>
            <a:r>
              <a:rPr lang="en-CY"/>
              <a:t>Discussion</a:t>
            </a:r>
          </a:p>
        </p:txBody>
      </p:sp>
      <p:sp>
        <p:nvSpPr>
          <p:cNvPr id="3" name="Content Placeholder 2">
            <a:extLst>
              <a:ext uri="{FF2B5EF4-FFF2-40B4-BE49-F238E27FC236}">
                <a16:creationId xmlns:a16="http://schemas.microsoft.com/office/drawing/2014/main" id="{F8EB703B-E308-A92A-BA8E-68239E9A14FE}"/>
              </a:ext>
            </a:extLst>
          </p:cNvPr>
          <p:cNvSpPr>
            <a:spLocks noGrp="1"/>
          </p:cNvSpPr>
          <p:nvPr>
            <p:ph idx="1"/>
          </p:nvPr>
        </p:nvSpPr>
        <p:spPr/>
        <p:txBody>
          <a:bodyPr/>
          <a:lstStyle/>
          <a:p>
            <a:pPr marL="0" indent="0">
              <a:buNone/>
            </a:pPr>
            <a:r>
              <a:rPr lang="en-CY"/>
              <a:t>Is this a plausible theory of human behavior under conditions of certainty?</a:t>
            </a:r>
          </a:p>
          <a:p>
            <a:pPr marL="0" indent="0">
              <a:buNone/>
            </a:pPr>
            <a:endParaRPr lang="en-CY"/>
          </a:p>
          <a:p>
            <a:r>
              <a:rPr lang="en-CY" b="1"/>
              <a:t>Descriptive:</a:t>
            </a:r>
            <a:r>
              <a:rPr lang="en-CY"/>
              <a:t> Do people’s actual choices reflect a rational preference ordering?</a:t>
            </a:r>
            <a:endParaRPr lang="en-CY" b="1"/>
          </a:p>
          <a:p>
            <a:endParaRPr lang="en-CY" b="1"/>
          </a:p>
          <a:p>
            <a:r>
              <a:rPr lang="en-CY" b="1"/>
              <a:t>Normative: </a:t>
            </a:r>
            <a:r>
              <a:rPr lang="en-CY"/>
              <a:t>Should people try to maximize their utility?</a:t>
            </a:r>
          </a:p>
        </p:txBody>
      </p:sp>
    </p:spTree>
    <p:extLst>
      <p:ext uri="{BB962C8B-B14F-4D97-AF65-F5344CB8AC3E}">
        <p14:creationId xmlns:p14="http://schemas.microsoft.com/office/powerpoint/2010/main" val="919788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normAutofit/>
          </a:bodyPr>
          <a:lstStyle/>
          <a:p>
            <a:r>
              <a:rPr lang="en-GB" kern="1200">
                <a:solidFill>
                  <a:srgbClr val="000000"/>
                </a:solidFill>
                <a:effectLst/>
                <a:latin typeface="Calibri Light" panose="020F0302020204030204" pitchFamily="34" charset="0"/>
                <a:ea typeface="+mj-ea"/>
                <a:cs typeface="+mj-cs"/>
              </a:rPr>
              <a:t>Review </a:t>
            </a:r>
            <a:r>
              <a:rPr lang="en-GB" kern="1200">
                <a:solidFill>
                  <a:srgbClr val="000000"/>
                </a:solidFill>
                <a:effectLst/>
                <a:latin typeface="Calibri Light" panose="020F0302020204030204" pitchFamily="34" charset="0"/>
                <a:ea typeface="等线 Light" panose="02010600030101010101" pitchFamily="2" charset="-122"/>
                <a:cs typeface="+mj-cs"/>
              </a:rPr>
              <a:t>e</a:t>
            </a:r>
            <a:r>
              <a:rPr lang="en-GB" kern="1200">
                <a:solidFill>
                  <a:srgbClr val="000000"/>
                </a:solidFill>
                <a:effectLst/>
                <a:latin typeface="Calibri Light" panose="020F0302020204030204" pitchFamily="34" charset="0"/>
                <a:ea typeface="+mj-ea"/>
                <a:cs typeface="+mj-cs"/>
              </a:rPr>
              <a:t>xercises</a:t>
            </a:r>
            <a:r>
              <a:rPr lang="en-GB"/>
              <a:t>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fontScale="92500" lnSpcReduction="10000"/>
          </a:bodyPr>
          <a:lstStyle/>
          <a:p>
            <a:pPr marL="0" indent="0">
              <a:buNone/>
            </a:pPr>
            <a:r>
              <a:rPr lang="en-CY"/>
              <a:t>Represent the following sets of indifference curves graphically.</a:t>
            </a:r>
          </a:p>
          <a:p>
            <a:pPr marL="0" indent="0">
              <a:buNone/>
            </a:pPr>
            <a:endParaRPr lang="en-CY"/>
          </a:p>
          <a:p>
            <a:pPr marL="514350" indent="-514350">
              <a:buFont typeface="+mj-lt"/>
              <a:buAutoNum type="arabicPeriod"/>
            </a:pPr>
            <a:r>
              <a:rPr lang="en-CY"/>
              <a:t>Suppose that an apple for you is always as good as two bananas.</a:t>
            </a:r>
          </a:p>
          <a:p>
            <a:pPr marL="514350" indent="-514350">
              <a:buFont typeface="+mj-lt"/>
              <a:buAutoNum type="arabicPeriod"/>
            </a:pPr>
            <a:endParaRPr lang="en-CY"/>
          </a:p>
          <a:p>
            <a:pPr marL="514350" indent="-514350">
              <a:buFont typeface="+mj-lt"/>
              <a:buAutoNum type="arabicPeriod"/>
            </a:pPr>
            <a:r>
              <a:rPr lang="en-CY"/>
              <a:t>Suppose that one apple is always as good, as far as you are concerned, as a banana.</a:t>
            </a:r>
          </a:p>
          <a:p>
            <a:pPr marL="514350" indent="-514350">
              <a:buFont typeface="+mj-lt"/>
              <a:buAutoNum type="arabicPeriod"/>
            </a:pPr>
            <a:endParaRPr lang="en-CY"/>
          </a:p>
          <a:p>
            <a:pPr marL="514350" indent="-514350">
              <a:buFont typeface="+mj-lt"/>
              <a:buAutoNum type="arabicPeriod"/>
            </a:pPr>
            <a:r>
              <a:rPr lang="en-CY"/>
              <a:t>Suppose that you do not care for tea without milk or for milk without tea. However, every time you have two units of tea and one unit of milk, you can make yourself a cup of tea with milk. You love tea with milk, and the more the better, as far as you are concerned.</a:t>
            </a:r>
          </a:p>
        </p:txBody>
      </p:sp>
    </p:spTree>
    <p:extLst>
      <p:ext uri="{BB962C8B-B14F-4D97-AF65-F5344CB8AC3E}">
        <p14:creationId xmlns:p14="http://schemas.microsoft.com/office/powerpoint/2010/main" val="99399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C303-9AB3-8244-6A8C-9F9828BF3479}"/>
              </a:ext>
            </a:extLst>
          </p:cNvPr>
          <p:cNvSpPr>
            <a:spLocks noGrp="1"/>
          </p:cNvSpPr>
          <p:nvPr>
            <p:ph type="title"/>
          </p:nvPr>
        </p:nvSpPr>
        <p:spPr/>
        <p:txBody>
          <a:bodyPr/>
          <a:lstStyle/>
          <a:p>
            <a:r>
              <a:rPr lang="en-CY"/>
              <a:t>Choice under Certainty</a:t>
            </a:r>
          </a:p>
        </p:txBody>
      </p:sp>
      <p:sp>
        <p:nvSpPr>
          <p:cNvPr id="3" name="Content Placeholder 2">
            <a:extLst>
              <a:ext uri="{FF2B5EF4-FFF2-40B4-BE49-F238E27FC236}">
                <a16:creationId xmlns:a16="http://schemas.microsoft.com/office/drawing/2014/main" id="{E9C13A3D-C4D6-17C7-4687-68EF1CF0109E}"/>
              </a:ext>
            </a:extLst>
          </p:cNvPr>
          <p:cNvSpPr>
            <a:spLocks noGrp="1"/>
          </p:cNvSpPr>
          <p:nvPr>
            <p:ph idx="1"/>
          </p:nvPr>
        </p:nvSpPr>
        <p:spPr/>
        <p:txBody>
          <a:bodyPr>
            <a:normAutofit fontScale="92500" lnSpcReduction="10000"/>
          </a:bodyPr>
          <a:lstStyle/>
          <a:p>
            <a:pPr marL="0" indent="0">
              <a:buNone/>
            </a:pPr>
            <a:r>
              <a:rPr lang="en-CY" b="1"/>
              <a:t>…under certainty: </a:t>
            </a:r>
          </a:p>
          <a:p>
            <a:pPr marL="0" indent="0">
              <a:buNone/>
            </a:pPr>
            <a:r>
              <a:rPr lang="en-CY"/>
              <a:t>There is no doubt as to which outcome will result from a given act.</a:t>
            </a:r>
          </a:p>
          <a:p>
            <a:pPr marL="0" indent="0">
              <a:buNone/>
            </a:pPr>
            <a:r>
              <a:rPr lang="en-CY"/>
              <a:t>For example, the university’s coffee shop you know exactly what you will get if you order a ‘freddo espresso’ or a ‘hot americano’.</a:t>
            </a:r>
          </a:p>
          <a:p>
            <a:pPr marL="0" indent="0">
              <a:buNone/>
            </a:pPr>
            <a:endParaRPr lang="en-CY"/>
          </a:p>
          <a:p>
            <a:pPr marL="0" indent="0">
              <a:buNone/>
            </a:pPr>
            <a:r>
              <a:rPr lang="en-CY"/>
              <a:t>If you book a weekend at a beach hotel in Pafos for the end of October, there is </a:t>
            </a:r>
            <a:r>
              <a:rPr lang="en-CY" b="1"/>
              <a:t>uncertainty</a:t>
            </a:r>
            <a:r>
              <a:rPr lang="en-CY"/>
              <a:t> because you cannot know for sure how the weather will be, and therefore you do not know how much you will enjoy that weekend.</a:t>
            </a:r>
          </a:p>
          <a:p>
            <a:pPr marL="0" indent="0">
              <a:buNone/>
            </a:pPr>
            <a:endParaRPr lang="en-CY"/>
          </a:p>
          <a:p>
            <a:pPr marL="0" indent="0">
              <a:buNone/>
            </a:pPr>
            <a:r>
              <a:rPr lang="en-CY"/>
              <a:t>We will look at </a:t>
            </a:r>
            <a:r>
              <a:rPr lang="en-CY" i="1"/>
              <a:t>choice</a:t>
            </a:r>
            <a:r>
              <a:rPr lang="en-CY"/>
              <a:t> </a:t>
            </a:r>
            <a:r>
              <a:rPr lang="en-CY" i="1"/>
              <a:t>under uncertainty </a:t>
            </a:r>
            <a:r>
              <a:rPr lang="en-CY"/>
              <a:t>later in the course.</a:t>
            </a:r>
          </a:p>
        </p:txBody>
      </p:sp>
    </p:spTree>
    <p:extLst>
      <p:ext uri="{BB962C8B-B14F-4D97-AF65-F5344CB8AC3E}">
        <p14:creationId xmlns:p14="http://schemas.microsoft.com/office/powerpoint/2010/main" val="1672521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Represent the following sets of indifference curves graphically.</a:t>
            </a:r>
          </a:p>
          <a:p>
            <a:pPr marL="514350" indent="-514350">
              <a:buFont typeface="+mj-lt"/>
              <a:buAutoNum type="arabicPeriod"/>
            </a:pPr>
            <a:r>
              <a:rPr lang="en-CY"/>
              <a:t>Suppose that an apple for you is always as good as two bananas.</a:t>
            </a:r>
          </a:p>
          <a:p>
            <a:pPr marL="0" indent="0">
              <a:buNone/>
            </a:pPr>
            <a:endParaRPr lang="en-CY"/>
          </a:p>
        </p:txBody>
      </p:sp>
      <p:cxnSp>
        <p:nvCxnSpPr>
          <p:cNvPr id="4" name="Straight Connector 3">
            <a:extLst>
              <a:ext uri="{FF2B5EF4-FFF2-40B4-BE49-F238E27FC236}">
                <a16:creationId xmlns:a16="http://schemas.microsoft.com/office/drawing/2014/main" id="{88F0B8A0-AB54-CE00-5B29-3216488C9820}"/>
              </a:ext>
            </a:extLst>
          </p:cNvPr>
          <p:cNvCxnSpPr/>
          <p:nvPr/>
        </p:nvCxnSpPr>
        <p:spPr>
          <a:xfrm>
            <a:off x="3514758" y="3299759"/>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3452995" y="6311900"/>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4E70-6913-FA88-9B02-6E2E716E9C54}"/>
              </a:ext>
            </a:extLst>
          </p:cNvPr>
          <p:cNvSpPr txBox="1"/>
          <p:nvPr/>
        </p:nvSpPr>
        <p:spPr>
          <a:xfrm>
            <a:off x="7069248" y="6344256"/>
            <a:ext cx="1951727" cy="307777"/>
          </a:xfrm>
          <a:prstGeom prst="rect">
            <a:avLst/>
          </a:prstGeom>
          <a:noFill/>
        </p:spPr>
        <p:txBody>
          <a:bodyPr wrap="square" rtlCol="0">
            <a:spAutoFit/>
          </a:bodyPr>
          <a:lstStyle/>
          <a:p>
            <a:r>
              <a:rPr lang="en-CY" sz="1400"/>
              <a:t>Apples </a:t>
            </a:r>
          </a:p>
        </p:txBody>
      </p:sp>
      <p:sp>
        <p:nvSpPr>
          <p:cNvPr id="7" name="TextBox 6">
            <a:extLst>
              <a:ext uri="{FF2B5EF4-FFF2-40B4-BE49-F238E27FC236}">
                <a16:creationId xmlns:a16="http://schemas.microsoft.com/office/drawing/2014/main" id="{CBED8C78-3BAF-7BEA-E0EA-11006F2F06D3}"/>
              </a:ext>
            </a:extLst>
          </p:cNvPr>
          <p:cNvSpPr txBox="1"/>
          <p:nvPr/>
        </p:nvSpPr>
        <p:spPr>
          <a:xfrm>
            <a:off x="2417684" y="3107997"/>
            <a:ext cx="1951727" cy="307777"/>
          </a:xfrm>
          <a:prstGeom prst="rect">
            <a:avLst/>
          </a:prstGeom>
          <a:noFill/>
        </p:spPr>
        <p:txBody>
          <a:bodyPr wrap="square" rtlCol="0">
            <a:spAutoFit/>
          </a:bodyPr>
          <a:lstStyle/>
          <a:p>
            <a:r>
              <a:rPr lang="en-CY" sz="1400"/>
              <a:t>Bananas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746425" y="6322055"/>
            <a:ext cx="276038" cy="30777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3992573" y="6338986"/>
            <a:ext cx="276038" cy="307777"/>
          </a:xfrm>
          <a:prstGeom prst="rect">
            <a:avLst/>
          </a:prstGeom>
          <a:noFill/>
        </p:spPr>
        <p:txBody>
          <a:bodyPr wrap="none" rtlCol="0">
            <a:spAutoFit/>
          </a:bodyPr>
          <a:lstStyle/>
          <a:p>
            <a:r>
              <a:rPr lang="en-CY" sz="1400"/>
              <a:t>1</a:t>
            </a:r>
          </a:p>
        </p:txBody>
      </p:sp>
      <p:sp>
        <p:nvSpPr>
          <p:cNvPr id="12" name="TextBox 11">
            <a:extLst>
              <a:ext uri="{FF2B5EF4-FFF2-40B4-BE49-F238E27FC236}">
                <a16:creationId xmlns:a16="http://schemas.microsoft.com/office/drawing/2014/main" id="{60C98B97-5E28-4933-8EDE-B1568B61D62D}"/>
              </a:ext>
            </a:extLst>
          </p:cNvPr>
          <p:cNvSpPr txBox="1"/>
          <p:nvPr/>
        </p:nvSpPr>
        <p:spPr>
          <a:xfrm>
            <a:off x="5497367" y="6322054"/>
            <a:ext cx="276038" cy="307777"/>
          </a:xfrm>
          <a:prstGeom prst="rect">
            <a:avLst/>
          </a:prstGeom>
          <a:noFill/>
        </p:spPr>
        <p:txBody>
          <a:bodyPr wrap="none" rtlCol="0">
            <a:spAutoFit/>
          </a:bodyPr>
          <a:lstStyle/>
          <a:p>
            <a:r>
              <a:rPr lang="en-CY" sz="1400"/>
              <a:t>3</a:t>
            </a:r>
          </a:p>
        </p:txBody>
      </p:sp>
      <p:sp>
        <p:nvSpPr>
          <p:cNvPr id="13" name="TextBox 12">
            <a:extLst>
              <a:ext uri="{FF2B5EF4-FFF2-40B4-BE49-F238E27FC236}">
                <a16:creationId xmlns:a16="http://schemas.microsoft.com/office/drawing/2014/main" id="{82217A5D-010E-05CC-560D-43F2EAD3D131}"/>
              </a:ext>
            </a:extLst>
          </p:cNvPr>
          <p:cNvSpPr txBox="1"/>
          <p:nvPr/>
        </p:nvSpPr>
        <p:spPr>
          <a:xfrm>
            <a:off x="3176957" y="5574797"/>
            <a:ext cx="276038" cy="30777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3207839" y="4858077"/>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3221959" y="4141357"/>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3221959" y="3429000"/>
            <a:ext cx="276038" cy="307777"/>
          </a:xfrm>
          <a:prstGeom prst="rect">
            <a:avLst/>
          </a:prstGeom>
          <a:noFill/>
        </p:spPr>
        <p:txBody>
          <a:bodyPr wrap="none" rtlCol="0">
            <a:spAutoFit/>
          </a:bodyPr>
          <a:lstStyle/>
          <a:p>
            <a:r>
              <a:rPr lang="en-CY" sz="1400"/>
              <a:t>4</a:t>
            </a:r>
          </a:p>
        </p:txBody>
      </p:sp>
      <p:sp>
        <p:nvSpPr>
          <p:cNvPr id="21" name="TextBox 20">
            <a:extLst>
              <a:ext uri="{FF2B5EF4-FFF2-40B4-BE49-F238E27FC236}">
                <a16:creationId xmlns:a16="http://schemas.microsoft.com/office/drawing/2014/main" id="{333B2029-08FF-6045-9776-1F731C25E0B2}"/>
              </a:ext>
            </a:extLst>
          </p:cNvPr>
          <p:cNvSpPr txBox="1"/>
          <p:nvPr/>
        </p:nvSpPr>
        <p:spPr>
          <a:xfrm>
            <a:off x="6248309" y="6338985"/>
            <a:ext cx="276038" cy="307777"/>
          </a:xfrm>
          <a:prstGeom prst="rect">
            <a:avLst/>
          </a:prstGeom>
          <a:noFill/>
        </p:spPr>
        <p:txBody>
          <a:bodyPr wrap="none" rtlCol="0">
            <a:spAutoFit/>
          </a:bodyPr>
          <a:lstStyle/>
          <a:p>
            <a:r>
              <a:rPr lang="en-CY" sz="1400"/>
              <a:t>4</a:t>
            </a:r>
          </a:p>
        </p:txBody>
      </p:sp>
    </p:spTree>
    <p:extLst>
      <p:ext uri="{BB962C8B-B14F-4D97-AF65-F5344CB8AC3E}">
        <p14:creationId xmlns:p14="http://schemas.microsoft.com/office/powerpoint/2010/main" val="1252147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Represent the following sets of indifference curves graphically.</a:t>
            </a:r>
          </a:p>
          <a:p>
            <a:pPr marL="514350" indent="-514350">
              <a:buFont typeface="+mj-lt"/>
              <a:buAutoNum type="arabicPeriod"/>
            </a:pPr>
            <a:r>
              <a:rPr lang="en-CY"/>
              <a:t>Suppose that an apple for you is always as good as two bananas.</a:t>
            </a:r>
          </a:p>
          <a:p>
            <a:pPr marL="0" indent="0">
              <a:buNone/>
            </a:pPr>
            <a:endParaRPr lang="en-CY"/>
          </a:p>
        </p:txBody>
      </p:sp>
      <p:cxnSp>
        <p:nvCxnSpPr>
          <p:cNvPr id="4" name="Straight Connector 3">
            <a:extLst>
              <a:ext uri="{FF2B5EF4-FFF2-40B4-BE49-F238E27FC236}">
                <a16:creationId xmlns:a16="http://schemas.microsoft.com/office/drawing/2014/main" id="{88F0B8A0-AB54-CE00-5B29-3216488C9820}"/>
              </a:ext>
            </a:extLst>
          </p:cNvPr>
          <p:cNvCxnSpPr/>
          <p:nvPr/>
        </p:nvCxnSpPr>
        <p:spPr>
          <a:xfrm>
            <a:off x="3514758" y="3299759"/>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3452995" y="6311900"/>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4E70-6913-FA88-9B02-6E2E716E9C54}"/>
              </a:ext>
            </a:extLst>
          </p:cNvPr>
          <p:cNvSpPr txBox="1"/>
          <p:nvPr/>
        </p:nvSpPr>
        <p:spPr>
          <a:xfrm>
            <a:off x="7069248" y="6344256"/>
            <a:ext cx="1951727" cy="307777"/>
          </a:xfrm>
          <a:prstGeom prst="rect">
            <a:avLst/>
          </a:prstGeom>
          <a:noFill/>
        </p:spPr>
        <p:txBody>
          <a:bodyPr wrap="square" rtlCol="0">
            <a:spAutoFit/>
          </a:bodyPr>
          <a:lstStyle/>
          <a:p>
            <a:r>
              <a:rPr lang="en-CY" sz="1400"/>
              <a:t>Apples </a:t>
            </a:r>
          </a:p>
        </p:txBody>
      </p:sp>
      <p:sp>
        <p:nvSpPr>
          <p:cNvPr id="7" name="TextBox 6">
            <a:extLst>
              <a:ext uri="{FF2B5EF4-FFF2-40B4-BE49-F238E27FC236}">
                <a16:creationId xmlns:a16="http://schemas.microsoft.com/office/drawing/2014/main" id="{CBED8C78-3BAF-7BEA-E0EA-11006F2F06D3}"/>
              </a:ext>
            </a:extLst>
          </p:cNvPr>
          <p:cNvSpPr txBox="1"/>
          <p:nvPr/>
        </p:nvSpPr>
        <p:spPr>
          <a:xfrm>
            <a:off x="2417684" y="3107997"/>
            <a:ext cx="1951727" cy="307777"/>
          </a:xfrm>
          <a:prstGeom prst="rect">
            <a:avLst/>
          </a:prstGeom>
          <a:noFill/>
        </p:spPr>
        <p:txBody>
          <a:bodyPr wrap="square" rtlCol="0">
            <a:spAutoFit/>
          </a:bodyPr>
          <a:lstStyle/>
          <a:p>
            <a:r>
              <a:rPr lang="en-CY" sz="1400"/>
              <a:t>Bananas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746425" y="6322055"/>
            <a:ext cx="276038" cy="30777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3992573" y="6338986"/>
            <a:ext cx="276038" cy="307777"/>
          </a:xfrm>
          <a:prstGeom prst="rect">
            <a:avLst/>
          </a:prstGeom>
          <a:noFill/>
        </p:spPr>
        <p:txBody>
          <a:bodyPr wrap="none" rtlCol="0">
            <a:spAutoFit/>
          </a:bodyPr>
          <a:lstStyle/>
          <a:p>
            <a:r>
              <a:rPr lang="en-CY" sz="1400"/>
              <a:t>1</a:t>
            </a:r>
          </a:p>
        </p:txBody>
      </p:sp>
      <p:sp>
        <p:nvSpPr>
          <p:cNvPr id="12" name="TextBox 11">
            <a:extLst>
              <a:ext uri="{FF2B5EF4-FFF2-40B4-BE49-F238E27FC236}">
                <a16:creationId xmlns:a16="http://schemas.microsoft.com/office/drawing/2014/main" id="{60C98B97-5E28-4933-8EDE-B1568B61D62D}"/>
              </a:ext>
            </a:extLst>
          </p:cNvPr>
          <p:cNvSpPr txBox="1"/>
          <p:nvPr/>
        </p:nvSpPr>
        <p:spPr>
          <a:xfrm>
            <a:off x="5497367" y="6322054"/>
            <a:ext cx="276038" cy="307777"/>
          </a:xfrm>
          <a:prstGeom prst="rect">
            <a:avLst/>
          </a:prstGeom>
          <a:noFill/>
        </p:spPr>
        <p:txBody>
          <a:bodyPr wrap="none" rtlCol="0">
            <a:spAutoFit/>
          </a:bodyPr>
          <a:lstStyle/>
          <a:p>
            <a:r>
              <a:rPr lang="en-CY" sz="1400"/>
              <a:t>3</a:t>
            </a:r>
          </a:p>
        </p:txBody>
      </p:sp>
      <p:sp>
        <p:nvSpPr>
          <p:cNvPr id="13" name="TextBox 12">
            <a:extLst>
              <a:ext uri="{FF2B5EF4-FFF2-40B4-BE49-F238E27FC236}">
                <a16:creationId xmlns:a16="http://schemas.microsoft.com/office/drawing/2014/main" id="{82217A5D-010E-05CC-560D-43F2EAD3D131}"/>
              </a:ext>
            </a:extLst>
          </p:cNvPr>
          <p:cNvSpPr txBox="1"/>
          <p:nvPr/>
        </p:nvSpPr>
        <p:spPr>
          <a:xfrm>
            <a:off x="3176957" y="5574797"/>
            <a:ext cx="276038" cy="30777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3207839" y="4858077"/>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3221959" y="4141357"/>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3221959" y="3429000"/>
            <a:ext cx="276038" cy="307777"/>
          </a:xfrm>
          <a:prstGeom prst="rect">
            <a:avLst/>
          </a:prstGeom>
          <a:noFill/>
        </p:spPr>
        <p:txBody>
          <a:bodyPr wrap="none" rtlCol="0">
            <a:spAutoFit/>
          </a:bodyPr>
          <a:lstStyle/>
          <a:p>
            <a:r>
              <a:rPr lang="en-CY" sz="1400"/>
              <a:t>4</a:t>
            </a:r>
          </a:p>
        </p:txBody>
      </p:sp>
      <p:sp>
        <p:nvSpPr>
          <p:cNvPr id="21" name="TextBox 20">
            <a:extLst>
              <a:ext uri="{FF2B5EF4-FFF2-40B4-BE49-F238E27FC236}">
                <a16:creationId xmlns:a16="http://schemas.microsoft.com/office/drawing/2014/main" id="{333B2029-08FF-6045-9776-1F731C25E0B2}"/>
              </a:ext>
            </a:extLst>
          </p:cNvPr>
          <p:cNvSpPr txBox="1"/>
          <p:nvPr/>
        </p:nvSpPr>
        <p:spPr>
          <a:xfrm>
            <a:off x="6248309" y="6338985"/>
            <a:ext cx="276038" cy="307777"/>
          </a:xfrm>
          <a:prstGeom prst="rect">
            <a:avLst/>
          </a:prstGeom>
          <a:noFill/>
        </p:spPr>
        <p:txBody>
          <a:bodyPr wrap="none" rtlCol="0">
            <a:spAutoFit/>
          </a:bodyPr>
          <a:lstStyle/>
          <a:p>
            <a:r>
              <a:rPr lang="en-CY" sz="1400"/>
              <a:t>4</a:t>
            </a:r>
          </a:p>
        </p:txBody>
      </p:sp>
      <p:cxnSp>
        <p:nvCxnSpPr>
          <p:cNvPr id="23" name="Straight Connector 22">
            <a:extLst>
              <a:ext uri="{FF2B5EF4-FFF2-40B4-BE49-F238E27FC236}">
                <a16:creationId xmlns:a16="http://schemas.microsoft.com/office/drawing/2014/main" id="{6F2B513B-0368-2F96-050E-2FC8A7CB35BA}"/>
              </a:ext>
            </a:extLst>
          </p:cNvPr>
          <p:cNvCxnSpPr>
            <a:cxnSpLocks/>
            <a:endCxn id="11" idx="0"/>
          </p:cNvCxnSpPr>
          <p:nvPr/>
        </p:nvCxnSpPr>
        <p:spPr>
          <a:xfrm>
            <a:off x="3514758" y="5007899"/>
            <a:ext cx="615834" cy="1331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BB9911-88DF-4306-8BB6-19E76609BF17}"/>
              </a:ext>
            </a:extLst>
          </p:cNvPr>
          <p:cNvCxnSpPr>
            <a:cxnSpLocks/>
            <a:stCxn id="20" idx="3"/>
          </p:cNvCxnSpPr>
          <p:nvPr/>
        </p:nvCxnSpPr>
        <p:spPr>
          <a:xfrm>
            <a:off x="3497997" y="3582889"/>
            <a:ext cx="1359989" cy="2734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68149B-B481-357B-52D3-7C24B3226692}"/>
              </a:ext>
            </a:extLst>
          </p:cNvPr>
          <p:cNvCxnSpPr>
            <a:cxnSpLocks/>
          </p:cNvCxnSpPr>
          <p:nvPr/>
        </p:nvCxnSpPr>
        <p:spPr>
          <a:xfrm>
            <a:off x="3992573" y="2940882"/>
            <a:ext cx="1614417" cy="33439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168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Represent the following sets of indifference curves graphically.</a:t>
            </a:r>
          </a:p>
          <a:p>
            <a:pPr marL="514350" indent="-514350">
              <a:buFont typeface="+mj-lt"/>
              <a:buAutoNum type="arabicPeriod" startAt="2"/>
            </a:pPr>
            <a:r>
              <a:rPr lang="en-CY"/>
              <a:t>Suppose that one apple is always as good, as far as you are concerned, as a banana.</a:t>
            </a:r>
          </a:p>
          <a:p>
            <a:pPr marL="0" indent="0">
              <a:buNone/>
            </a:pPr>
            <a:endParaRPr lang="en-CY"/>
          </a:p>
        </p:txBody>
      </p:sp>
      <p:cxnSp>
        <p:nvCxnSpPr>
          <p:cNvPr id="4" name="Straight Connector 3">
            <a:extLst>
              <a:ext uri="{FF2B5EF4-FFF2-40B4-BE49-F238E27FC236}">
                <a16:creationId xmlns:a16="http://schemas.microsoft.com/office/drawing/2014/main" id="{88F0B8A0-AB54-CE00-5B29-3216488C9820}"/>
              </a:ext>
            </a:extLst>
          </p:cNvPr>
          <p:cNvCxnSpPr/>
          <p:nvPr/>
        </p:nvCxnSpPr>
        <p:spPr>
          <a:xfrm>
            <a:off x="3514758" y="3299759"/>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3452995" y="6311900"/>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4E70-6913-FA88-9B02-6E2E716E9C54}"/>
              </a:ext>
            </a:extLst>
          </p:cNvPr>
          <p:cNvSpPr txBox="1"/>
          <p:nvPr/>
        </p:nvSpPr>
        <p:spPr>
          <a:xfrm>
            <a:off x="7069248" y="6344256"/>
            <a:ext cx="1951727" cy="307777"/>
          </a:xfrm>
          <a:prstGeom prst="rect">
            <a:avLst/>
          </a:prstGeom>
          <a:noFill/>
        </p:spPr>
        <p:txBody>
          <a:bodyPr wrap="square" rtlCol="0">
            <a:spAutoFit/>
          </a:bodyPr>
          <a:lstStyle/>
          <a:p>
            <a:r>
              <a:rPr lang="en-CY" sz="1400"/>
              <a:t>Apples </a:t>
            </a:r>
          </a:p>
        </p:txBody>
      </p:sp>
      <p:sp>
        <p:nvSpPr>
          <p:cNvPr id="7" name="TextBox 6">
            <a:extLst>
              <a:ext uri="{FF2B5EF4-FFF2-40B4-BE49-F238E27FC236}">
                <a16:creationId xmlns:a16="http://schemas.microsoft.com/office/drawing/2014/main" id="{CBED8C78-3BAF-7BEA-E0EA-11006F2F06D3}"/>
              </a:ext>
            </a:extLst>
          </p:cNvPr>
          <p:cNvSpPr txBox="1"/>
          <p:nvPr/>
        </p:nvSpPr>
        <p:spPr>
          <a:xfrm>
            <a:off x="2417684" y="3107997"/>
            <a:ext cx="1951727" cy="307777"/>
          </a:xfrm>
          <a:prstGeom prst="rect">
            <a:avLst/>
          </a:prstGeom>
          <a:noFill/>
        </p:spPr>
        <p:txBody>
          <a:bodyPr wrap="square" rtlCol="0">
            <a:spAutoFit/>
          </a:bodyPr>
          <a:lstStyle/>
          <a:p>
            <a:r>
              <a:rPr lang="en-CY" sz="1400"/>
              <a:t>Bananas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746425" y="6322055"/>
            <a:ext cx="276038" cy="30777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3992573" y="6338986"/>
            <a:ext cx="276038" cy="307777"/>
          </a:xfrm>
          <a:prstGeom prst="rect">
            <a:avLst/>
          </a:prstGeom>
          <a:noFill/>
        </p:spPr>
        <p:txBody>
          <a:bodyPr wrap="none" rtlCol="0">
            <a:spAutoFit/>
          </a:bodyPr>
          <a:lstStyle/>
          <a:p>
            <a:r>
              <a:rPr lang="en-CY" sz="1400"/>
              <a:t>1</a:t>
            </a:r>
          </a:p>
        </p:txBody>
      </p:sp>
      <p:sp>
        <p:nvSpPr>
          <p:cNvPr id="12" name="TextBox 11">
            <a:extLst>
              <a:ext uri="{FF2B5EF4-FFF2-40B4-BE49-F238E27FC236}">
                <a16:creationId xmlns:a16="http://schemas.microsoft.com/office/drawing/2014/main" id="{60C98B97-5E28-4933-8EDE-B1568B61D62D}"/>
              </a:ext>
            </a:extLst>
          </p:cNvPr>
          <p:cNvSpPr txBox="1"/>
          <p:nvPr/>
        </p:nvSpPr>
        <p:spPr>
          <a:xfrm>
            <a:off x="5497367" y="6322054"/>
            <a:ext cx="276038" cy="307777"/>
          </a:xfrm>
          <a:prstGeom prst="rect">
            <a:avLst/>
          </a:prstGeom>
          <a:noFill/>
        </p:spPr>
        <p:txBody>
          <a:bodyPr wrap="none" rtlCol="0">
            <a:spAutoFit/>
          </a:bodyPr>
          <a:lstStyle/>
          <a:p>
            <a:r>
              <a:rPr lang="en-CY" sz="1400"/>
              <a:t>3</a:t>
            </a:r>
          </a:p>
        </p:txBody>
      </p:sp>
      <p:sp>
        <p:nvSpPr>
          <p:cNvPr id="13" name="TextBox 12">
            <a:extLst>
              <a:ext uri="{FF2B5EF4-FFF2-40B4-BE49-F238E27FC236}">
                <a16:creationId xmlns:a16="http://schemas.microsoft.com/office/drawing/2014/main" id="{82217A5D-010E-05CC-560D-43F2EAD3D131}"/>
              </a:ext>
            </a:extLst>
          </p:cNvPr>
          <p:cNvSpPr txBox="1"/>
          <p:nvPr/>
        </p:nvSpPr>
        <p:spPr>
          <a:xfrm>
            <a:off x="3176957" y="5574797"/>
            <a:ext cx="276038" cy="30777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3207839" y="4858077"/>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3221959" y="4141357"/>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3221959" y="3429000"/>
            <a:ext cx="276038" cy="307777"/>
          </a:xfrm>
          <a:prstGeom prst="rect">
            <a:avLst/>
          </a:prstGeom>
          <a:noFill/>
        </p:spPr>
        <p:txBody>
          <a:bodyPr wrap="none" rtlCol="0">
            <a:spAutoFit/>
          </a:bodyPr>
          <a:lstStyle/>
          <a:p>
            <a:r>
              <a:rPr lang="en-CY" sz="1400"/>
              <a:t>4</a:t>
            </a:r>
          </a:p>
        </p:txBody>
      </p:sp>
      <p:sp>
        <p:nvSpPr>
          <p:cNvPr id="21" name="TextBox 20">
            <a:extLst>
              <a:ext uri="{FF2B5EF4-FFF2-40B4-BE49-F238E27FC236}">
                <a16:creationId xmlns:a16="http://schemas.microsoft.com/office/drawing/2014/main" id="{333B2029-08FF-6045-9776-1F731C25E0B2}"/>
              </a:ext>
            </a:extLst>
          </p:cNvPr>
          <p:cNvSpPr txBox="1"/>
          <p:nvPr/>
        </p:nvSpPr>
        <p:spPr>
          <a:xfrm>
            <a:off x="6248309" y="6338985"/>
            <a:ext cx="276038" cy="307777"/>
          </a:xfrm>
          <a:prstGeom prst="rect">
            <a:avLst/>
          </a:prstGeom>
          <a:noFill/>
        </p:spPr>
        <p:txBody>
          <a:bodyPr wrap="none" rtlCol="0">
            <a:spAutoFit/>
          </a:bodyPr>
          <a:lstStyle/>
          <a:p>
            <a:r>
              <a:rPr lang="en-CY" sz="1400"/>
              <a:t>4</a:t>
            </a:r>
          </a:p>
        </p:txBody>
      </p:sp>
    </p:spTree>
    <p:extLst>
      <p:ext uri="{BB962C8B-B14F-4D97-AF65-F5344CB8AC3E}">
        <p14:creationId xmlns:p14="http://schemas.microsoft.com/office/powerpoint/2010/main" val="1099050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Represent the following sets of indifference curves graphically.</a:t>
            </a:r>
          </a:p>
          <a:p>
            <a:pPr marL="514350" indent="-514350">
              <a:buFont typeface="+mj-lt"/>
              <a:buAutoNum type="arabicPeriod" startAt="2"/>
            </a:pPr>
            <a:r>
              <a:rPr lang="en-CY"/>
              <a:t>Suppose that one apple is always as good, as far as you are concerned, as a banana.</a:t>
            </a:r>
          </a:p>
          <a:p>
            <a:pPr marL="0" indent="0">
              <a:buNone/>
            </a:pPr>
            <a:endParaRPr lang="en-CY"/>
          </a:p>
        </p:txBody>
      </p:sp>
      <p:cxnSp>
        <p:nvCxnSpPr>
          <p:cNvPr id="4" name="Straight Connector 3">
            <a:extLst>
              <a:ext uri="{FF2B5EF4-FFF2-40B4-BE49-F238E27FC236}">
                <a16:creationId xmlns:a16="http://schemas.microsoft.com/office/drawing/2014/main" id="{88F0B8A0-AB54-CE00-5B29-3216488C9820}"/>
              </a:ext>
            </a:extLst>
          </p:cNvPr>
          <p:cNvCxnSpPr/>
          <p:nvPr/>
        </p:nvCxnSpPr>
        <p:spPr>
          <a:xfrm>
            <a:off x="3514758" y="3299759"/>
            <a:ext cx="0" cy="31533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3452995" y="6311900"/>
            <a:ext cx="408874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4E70-6913-FA88-9B02-6E2E716E9C54}"/>
              </a:ext>
            </a:extLst>
          </p:cNvPr>
          <p:cNvSpPr txBox="1"/>
          <p:nvPr/>
        </p:nvSpPr>
        <p:spPr>
          <a:xfrm>
            <a:off x="7069248" y="6344256"/>
            <a:ext cx="1951727" cy="307777"/>
          </a:xfrm>
          <a:prstGeom prst="rect">
            <a:avLst/>
          </a:prstGeom>
          <a:noFill/>
        </p:spPr>
        <p:txBody>
          <a:bodyPr wrap="square" rtlCol="0">
            <a:spAutoFit/>
          </a:bodyPr>
          <a:lstStyle/>
          <a:p>
            <a:r>
              <a:rPr lang="en-CY" sz="1400"/>
              <a:t>Apples </a:t>
            </a:r>
          </a:p>
        </p:txBody>
      </p:sp>
      <p:sp>
        <p:nvSpPr>
          <p:cNvPr id="7" name="TextBox 6">
            <a:extLst>
              <a:ext uri="{FF2B5EF4-FFF2-40B4-BE49-F238E27FC236}">
                <a16:creationId xmlns:a16="http://schemas.microsoft.com/office/drawing/2014/main" id="{CBED8C78-3BAF-7BEA-E0EA-11006F2F06D3}"/>
              </a:ext>
            </a:extLst>
          </p:cNvPr>
          <p:cNvSpPr txBox="1"/>
          <p:nvPr/>
        </p:nvSpPr>
        <p:spPr>
          <a:xfrm>
            <a:off x="2417684" y="3107997"/>
            <a:ext cx="1951727" cy="307777"/>
          </a:xfrm>
          <a:prstGeom prst="rect">
            <a:avLst/>
          </a:prstGeom>
          <a:noFill/>
        </p:spPr>
        <p:txBody>
          <a:bodyPr wrap="square" rtlCol="0">
            <a:spAutoFit/>
          </a:bodyPr>
          <a:lstStyle/>
          <a:p>
            <a:r>
              <a:rPr lang="en-CY" sz="1400"/>
              <a:t>Bananas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746425" y="6322055"/>
            <a:ext cx="276038" cy="30777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3992573" y="6338986"/>
            <a:ext cx="276038" cy="307777"/>
          </a:xfrm>
          <a:prstGeom prst="rect">
            <a:avLst/>
          </a:prstGeom>
          <a:noFill/>
        </p:spPr>
        <p:txBody>
          <a:bodyPr wrap="none" rtlCol="0">
            <a:spAutoFit/>
          </a:bodyPr>
          <a:lstStyle/>
          <a:p>
            <a:r>
              <a:rPr lang="en-CY" sz="1400"/>
              <a:t>1</a:t>
            </a:r>
          </a:p>
        </p:txBody>
      </p:sp>
      <p:sp>
        <p:nvSpPr>
          <p:cNvPr id="12" name="TextBox 11">
            <a:extLst>
              <a:ext uri="{FF2B5EF4-FFF2-40B4-BE49-F238E27FC236}">
                <a16:creationId xmlns:a16="http://schemas.microsoft.com/office/drawing/2014/main" id="{60C98B97-5E28-4933-8EDE-B1568B61D62D}"/>
              </a:ext>
            </a:extLst>
          </p:cNvPr>
          <p:cNvSpPr txBox="1"/>
          <p:nvPr/>
        </p:nvSpPr>
        <p:spPr>
          <a:xfrm>
            <a:off x="5497367" y="6322054"/>
            <a:ext cx="276038" cy="307777"/>
          </a:xfrm>
          <a:prstGeom prst="rect">
            <a:avLst/>
          </a:prstGeom>
          <a:noFill/>
        </p:spPr>
        <p:txBody>
          <a:bodyPr wrap="none" rtlCol="0">
            <a:spAutoFit/>
          </a:bodyPr>
          <a:lstStyle/>
          <a:p>
            <a:r>
              <a:rPr lang="en-CY" sz="1400"/>
              <a:t>3</a:t>
            </a:r>
          </a:p>
        </p:txBody>
      </p:sp>
      <p:sp>
        <p:nvSpPr>
          <p:cNvPr id="13" name="TextBox 12">
            <a:extLst>
              <a:ext uri="{FF2B5EF4-FFF2-40B4-BE49-F238E27FC236}">
                <a16:creationId xmlns:a16="http://schemas.microsoft.com/office/drawing/2014/main" id="{82217A5D-010E-05CC-560D-43F2EAD3D131}"/>
              </a:ext>
            </a:extLst>
          </p:cNvPr>
          <p:cNvSpPr txBox="1"/>
          <p:nvPr/>
        </p:nvSpPr>
        <p:spPr>
          <a:xfrm>
            <a:off x="3176957" y="5574797"/>
            <a:ext cx="276038" cy="30777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3207839" y="4858077"/>
            <a:ext cx="276038" cy="30777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3221959" y="4141357"/>
            <a:ext cx="276038" cy="30777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3221959" y="3429000"/>
            <a:ext cx="276038" cy="307777"/>
          </a:xfrm>
          <a:prstGeom prst="rect">
            <a:avLst/>
          </a:prstGeom>
          <a:noFill/>
        </p:spPr>
        <p:txBody>
          <a:bodyPr wrap="none" rtlCol="0">
            <a:spAutoFit/>
          </a:bodyPr>
          <a:lstStyle/>
          <a:p>
            <a:r>
              <a:rPr lang="en-CY" sz="1400"/>
              <a:t>4</a:t>
            </a:r>
          </a:p>
        </p:txBody>
      </p:sp>
      <p:sp>
        <p:nvSpPr>
          <p:cNvPr id="21" name="TextBox 20">
            <a:extLst>
              <a:ext uri="{FF2B5EF4-FFF2-40B4-BE49-F238E27FC236}">
                <a16:creationId xmlns:a16="http://schemas.microsoft.com/office/drawing/2014/main" id="{333B2029-08FF-6045-9776-1F731C25E0B2}"/>
              </a:ext>
            </a:extLst>
          </p:cNvPr>
          <p:cNvSpPr txBox="1"/>
          <p:nvPr/>
        </p:nvSpPr>
        <p:spPr>
          <a:xfrm>
            <a:off x="6248309" y="6338985"/>
            <a:ext cx="276038" cy="307777"/>
          </a:xfrm>
          <a:prstGeom prst="rect">
            <a:avLst/>
          </a:prstGeom>
          <a:noFill/>
        </p:spPr>
        <p:txBody>
          <a:bodyPr wrap="none" rtlCol="0">
            <a:spAutoFit/>
          </a:bodyPr>
          <a:lstStyle/>
          <a:p>
            <a:r>
              <a:rPr lang="en-CY" sz="1400"/>
              <a:t>4</a:t>
            </a:r>
          </a:p>
        </p:txBody>
      </p:sp>
      <p:cxnSp>
        <p:nvCxnSpPr>
          <p:cNvPr id="23" name="Straight Connector 22">
            <a:extLst>
              <a:ext uri="{FF2B5EF4-FFF2-40B4-BE49-F238E27FC236}">
                <a16:creationId xmlns:a16="http://schemas.microsoft.com/office/drawing/2014/main" id="{6F2B513B-0368-2F96-050E-2FC8A7CB35BA}"/>
              </a:ext>
            </a:extLst>
          </p:cNvPr>
          <p:cNvCxnSpPr>
            <a:cxnSpLocks/>
            <a:stCxn id="13" idx="3"/>
            <a:endCxn id="11" idx="0"/>
          </p:cNvCxnSpPr>
          <p:nvPr/>
        </p:nvCxnSpPr>
        <p:spPr>
          <a:xfrm>
            <a:off x="3452995" y="5728686"/>
            <a:ext cx="677597" cy="61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BB9911-88DF-4306-8BB6-19E76609BF17}"/>
              </a:ext>
            </a:extLst>
          </p:cNvPr>
          <p:cNvCxnSpPr>
            <a:cxnSpLocks/>
            <a:stCxn id="14" idx="3"/>
          </p:cNvCxnSpPr>
          <p:nvPr/>
        </p:nvCxnSpPr>
        <p:spPr>
          <a:xfrm>
            <a:off x="3483877" y="5011966"/>
            <a:ext cx="1374109" cy="1305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68149B-B481-357B-52D3-7C24B3226692}"/>
              </a:ext>
            </a:extLst>
          </p:cNvPr>
          <p:cNvCxnSpPr>
            <a:cxnSpLocks/>
            <a:stCxn id="15" idx="3"/>
          </p:cNvCxnSpPr>
          <p:nvPr/>
        </p:nvCxnSpPr>
        <p:spPr>
          <a:xfrm>
            <a:off x="3497997" y="4295246"/>
            <a:ext cx="2108993" cy="1989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A4460C-D3CD-912E-F8F4-FC6B787C8F43}"/>
              </a:ext>
            </a:extLst>
          </p:cNvPr>
          <p:cNvCxnSpPr>
            <a:cxnSpLocks/>
            <a:stCxn id="20" idx="3"/>
          </p:cNvCxnSpPr>
          <p:nvPr/>
        </p:nvCxnSpPr>
        <p:spPr>
          <a:xfrm>
            <a:off x="3497997" y="3582889"/>
            <a:ext cx="2879607" cy="2691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335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Represent the following sets of indifference curves graphically.</a:t>
            </a:r>
          </a:p>
          <a:p>
            <a:pPr marL="514350" indent="-514350">
              <a:buFont typeface="+mj-lt"/>
              <a:buAutoNum type="arabicPeriod" startAt="3"/>
            </a:pPr>
            <a:r>
              <a:rPr lang="en-CY"/>
              <a:t>Suppose that you do not care for tea without milk or for milk without tea. However, every time you have two units of tea and one unit of milk, you can make yourself a cup of tea with milk. You love tea with milk, and the more the better, as far as you are concerned.</a:t>
            </a:r>
          </a:p>
          <a:p>
            <a:pPr marL="0" indent="0">
              <a:buNone/>
            </a:pPr>
            <a:endParaRPr lang="en-CY"/>
          </a:p>
        </p:txBody>
      </p:sp>
      <p:cxnSp>
        <p:nvCxnSpPr>
          <p:cNvPr id="4" name="Straight Connector 3">
            <a:extLst>
              <a:ext uri="{FF2B5EF4-FFF2-40B4-BE49-F238E27FC236}">
                <a16:creationId xmlns:a16="http://schemas.microsoft.com/office/drawing/2014/main" id="{88F0B8A0-AB54-CE00-5B29-3216488C9820}"/>
              </a:ext>
            </a:extLst>
          </p:cNvPr>
          <p:cNvCxnSpPr/>
          <p:nvPr/>
        </p:nvCxnSpPr>
        <p:spPr>
          <a:xfrm>
            <a:off x="4368127" y="4130508"/>
            <a:ext cx="0" cy="25091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4319404" y="6527354"/>
            <a:ext cx="32254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4E70-6913-FA88-9B02-6E2E716E9C54}"/>
              </a:ext>
            </a:extLst>
          </p:cNvPr>
          <p:cNvSpPr txBox="1"/>
          <p:nvPr/>
        </p:nvSpPr>
        <p:spPr>
          <a:xfrm>
            <a:off x="7149669" y="6513857"/>
            <a:ext cx="1539643" cy="307777"/>
          </a:xfrm>
          <a:prstGeom prst="rect">
            <a:avLst/>
          </a:prstGeom>
          <a:noFill/>
        </p:spPr>
        <p:txBody>
          <a:bodyPr wrap="square" rtlCol="0">
            <a:spAutoFit/>
          </a:bodyPr>
          <a:lstStyle/>
          <a:p>
            <a:r>
              <a:rPr lang="en-CY" sz="1400"/>
              <a:t>Tea </a:t>
            </a:r>
          </a:p>
        </p:txBody>
      </p:sp>
      <p:sp>
        <p:nvSpPr>
          <p:cNvPr id="7" name="TextBox 6">
            <a:extLst>
              <a:ext uri="{FF2B5EF4-FFF2-40B4-BE49-F238E27FC236}">
                <a16:creationId xmlns:a16="http://schemas.microsoft.com/office/drawing/2014/main" id="{CBED8C78-3BAF-7BEA-E0EA-11006F2F06D3}"/>
              </a:ext>
            </a:extLst>
          </p:cNvPr>
          <p:cNvSpPr txBox="1"/>
          <p:nvPr/>
        </p:nvSpPr>
        <p:spPr>
          <a:xfrm>
            <a:off x="3800098" y="3976619"/>
            <a:ext cx="1539643" cy="307777"/>
          </a:xfrm>
          <a:prstGeom prst="rect">
            <a:avLst/>
          </a:prstGeom>
          <a:noFill/>
        </p:spPr>
        <p:txBody>
          <a:bodyPr wrap="square" rtlCol="0">
            <a:spAutoFit/>
          </a:bodyPr>
          <a:lstStyle/>
          <a:p>
            <a:r>
              <a:rPr lang="en-CY" sz="1400"/>
              <a:t>Milk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841264" y="6555589"/>
            <a:ext cx="217756" cy="24490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4497982" y="6555590"/>
            <a:ext cx="217756" cy="244907"/>
          </a:xfrm>
          <a:prstGeom prst="rect">
            <a:avLst/>
          </a:prstGeom>
          <a:noFill/>
        </p:spPr>
        <p:txBody>
          <a:bodyPr wrap="none" rtlCol="0">
            <a:spAutoFit/>
          </a:bodyPr>
          <a:lstStyle/>
          <a:p>
            <a:r>
              <a:rPr lang="en-CY" sz="1400"/>
              <a:t>1</a:t>
            </a:r>
          </a:p>
        </p:txBody>
      </p:sp>
      <p:sp>
        <p:nvSpPr>
          <p:cNvPr id="13" name="TextBox 12">
            <a:extLst>
              <a:ext uri="{FF2B5EF4-FFF2-40B4-BE49-F238E27FC236}">
                <a16:creationId xmlns:a16="http://schemas.microsoft.com/office/drawing/2014/main" id="{82217A5D-010E-05CC-560D-43F2EAD3D131}"/>
              </a:ext>
            </a:extLst>
          </p:cNvPr>
          <p:cNvSpPr txBox="1"/>
          <p:nvPr/>
        </p:nvSpPr>
        <p:spPr>
          <a:xfrm>
            <a:off x="4101648" y="5940820"/>
            <a:ext cx="217756" cy="24490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4126010" y="5370506"/>
            <a:ext cx="217756" cy="24490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4137149" y="4800192"/>
            <a:ext cx="217756" cy="24490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4137149" y="4233349"/>
            <a:ext cx="217756" cy="244907"/>
          </a:xfrm>
          <a:prstGeom prst="rect">
            <a:avLst/>
          </a:prstGeom>
          <a:noFill/>
        </p:spPr>
        <p:txBody>
          <a:bodyPr wrap="none" rtlCol="0">
            <a:spAutoFit/>
          </a:bodyPr>
          <a:lstStyle/>
          <a:p>
            <a:r>
              <a:rPr lang="en-CY" sz="1400"/>
              <a:t>4</a:t>
            </a:r>
          </a:p>
        </p:txBody>
      </p:sp>
      <p:sp>
        <p:nvSpPr>
          <p:cNvPr id="29" name="TextBox 28">
            <a:extLst>
              <a:ext uri="{FF2B5EF4-FFF2-40B4-BE49-F238E27FC236}">
                <a16:creationId xmlns:a16="http://schemas.microsoft.com/office/drawing/2014/main" id="{A0C456B3-BF9F-6131-87F3-F89B39CAE626}"/>
              </a:ext>
            </a:extLst>
          </p:cNvPr>
          <p:cNvSpPr txBox="1"/>
          <p:nvPr/>
        </p:nvSpPr>
        <p:spPr>
          <a:xfrm>
            <a:off x="5527828" y="6552040"/>
            <a:ext cx="276038" cy="307777"/>
          </a:xfrm>
          <a:prstGeom prst="rect">
            <a:avLst/>
          </a:prstGeom>
          <a:noFill/>
        </p:spPr>
        <p:txBody>
          <a:bodyPr wrap="none" rtlCol="0">
            <a:spAutoFit/>
          </a:bodyPr>
          <a:lstStyle/>
          <a:p>
            <a:r>
              <a:rPr lang="en-CY" sz="1400"/>
              <a:t>4</a:t>
            </a:r>
          </a:p>
        </p:txBody>
      </p:sp>
      <p:sp>
        <p:nvSpPr>
          <p:cNvPr id="30" name="TextBox 29">
            <a:extLst>
              <a:ext uri="{FF2B5EF4-FFF2-40B4-BE49-F238E27FC236}">
                <a16:creationId xmlns:a16="http://schemas.microsoft.com/office/drawing/2014/main" id="{F4472489-F685-BEBC-A5AB-337B70C8EDEC}"/>
              </a:ext>
            </a:extLst>
          </p:cNvPr>
          <p:cNvSpPr txBox="1"/>
          <p:nvPr/>
        </p:nvSpPr>
        <p:spPr>
          <a:xfrm>
            <a:off x="5184546" y="6552041"/>
            <a:ext cx="276038" cy="307777"/>
          </a:xfrm>
          <a:prstGeom prst="rect">
            <a:avLst/>
          </a:prstGeom>
          <a:noFill/>
        </p:spPr>
        <p:txBody>
          <a:bodyPr wrap="none" rtlCol="0">
            <a:spAutoFit/>
          </a:bodyPr>
          <a:lstStyle/>
          <a:p>
            <a:r>
              <a:rPr lang="en-CY" sz="1400"/>
              <a:t>3</a:t>
            </a:r>
          </a:p>
        </p:txBody>
      </p:sp>
      <p:sp>
        <p:nvSpPr>
          <p:cNvPr id="34" name="TextBox 33">
            <a:extLst>
              <a:ext uri="{FF2B5EF4-FFF2-40B4-BE49-F238E27FC236}">
                <a16:creationId xmlns:a16="http://schemas.microsoft.com/office/drawing/2014/main" id="{E76EC60F-C6F4-8043-17BB-9E823F98C288}"/>
              </a:ext>
            </a:extLst>
          </p:cNvPr>
          <p:cNvSpPr txBox="1"/>
          <p:nvPr/>
        </p:nvSpPr>
        <p:spPr>
          <a:xfrm>
            <a:off x="5933186" y="6549283"/>
            <a:ext cx="276038" cy="307777"/>
          </a:xfrm>
          <a:prstGeom prst="rect">
            <a:avLst/>
          </a:prstGeom>
          <a:noFill/>
        </p:spPr>
        <p:txBody>
          <a:bodyPr wrap="none" rtlCol="0">
            <a:spAutoFit/>
          </a:bodyPr>
          <a:lstStyle/>
          <a:p>
            <a:r>
              <a:rPr lang="en-CY" sz="1400"/>
              <a:t>5</a:t>
            </a:r>
          </a:p>
        </p:txBody>
      </p:sp>
      <p:sp>
        <p:nvSpPr>
          <p:cNvPr id="35" name="TextBox 34">
            <a:extLst>
              <a:ext uri="{FF2B5EF4-FFF2-40B4-BE49-F238E27FC236}">
                <a16:creationId xmlns:a16="http://schemas.microsoft.com/office/drawing/2014/main" id="{B14EE910-55D1-6D7E-77CD-E0F5C8CB38B7}"/>
              </a:ext>
            </a:extLst>
          </p:cNvPr>
          <p:cNvSpPr txBox="1"/>
          <p:nvPr/>
        </p:nvSpPr>
        <p:spPr>
          <a:xfrm>
            <a:off x="6619750" y="6558091"/>
            <a:ext cx="276038" cy="307777"/>
          </a:xfrm>
          <a:prstGeom prst="rect">
            <a:avLst/>
          </a:prstGeom>
          <a:noFill/>
        </p:spPr>
        <p:txBody>
          <a:bodyPr wrap="none" rtlCol="0">
            <a:spAutoFit/>
          </a:bodyPr>
          <a:lstStyle/>
          <a:p>
            <a:r>
              <a:rPr lang="en-CY" sz="1400"/>
              <a:t>7</a:t>
            </a:r>
          </a:p>
        </p:txBody>
      </p:sp>
      <p:sp>
        <p:nvSpPr>
          <p:cNvPr id="36" name="TextBox 35">
            <a:extLst>
              <a:ext uri="{FF2B5EF4-FFF2-40B4-BE49-F238E27FC236}">
                <a16:creationId xmlns:a16="http://schemas.microsoft.com/office/drawing/2014/main" id="{912647D4-CE02-6D9E-E737-A7C92C2506E3}"/>
              </a:ext>
            </a:extLst>
          </p:cNvPr>
          <p:cNvSpPr txBox="1"/>
          <p:nvPr/>
        </p:nvSpPr>
        <p:spPr>
          <a:xfrm>
            <a:off x="6276468" y="6558092"/>
            <a:ext cx="276038" cy="307777"/>
          </a:xfrm>
          <a:prstGeom prst="rect">
            <a:avLst/>
          </a:prstGeom>
          <a:noFill/>
        </p:spPr>
        <p:txBody>
          <a:bodyPr wrap="none" rtlCol="0">
            <a:spAutoFit/>
          </a:bodyPr>
          <a:lstStyle/>
          <a:p>
            <a:r>
              <a:rPr lang="en-CY" sz="1400"/>
              <a:t>6</a:t>
            </a:r>
          </a:p>
        </p:txBody>
      </p:sp>
    </p:spTree>
    <p:extLst>
      <p:ext uri="{BB962C8B-B14F-4D97-AF65-F5344CB8AC3E}">
        <p14:creationId xmlns:p14="http://schemas.microsoft.com/office/powerpoint/2010/main" val="2181494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Represent the following sets of indifference curves graphically.</a:t>
            </a:r>
          </a:p>
          <a:p>
            <a:pPr marL="514350" indent="-514350">
              <a:buFont typeface="+mj-lt"/>
              <a:buAutoNum type="arabicPeriod" startAt="3"/>
            </a:pPr>
            <a:r>
              <a:rPr lang="en-CY"/>
              <a:t>Suppose that you do not care for tea without milk or for milk without tea. However, every time you have two units of tea and one unit of milk, you can make yourself a cup of tea with milk. You love tea with milk, and the more the better, as far as you are concerned.</a:t>
            </a:r>
          </a:p>
          <a:p>
            <a:pPr marL="0" indent="0">
              <a:buNone/>
            </a:pPr>
            <a:endParaRPr lang="en-CY"/>
          </a:p>
        </p:txBody>
      </p:sp>
      <p:cxnSp>
        <p:nvCxnSpPr>
          <p:cNvPr id="4" name="Straight Connector 3">
            <a:extLst>
              <a:ext uri="{FF2B5EF4-FFF2-40B4-BE49-F238E27FC236}">
                <a16:creationId xmlns:a16="http://schemas.microsoft.com/office/drawing/2014/main" id="{88F0B8A0-AB54-CE00-5B29-3216488C9820}"/>
              </a:ext>
            </a:extLst>
          </p:cNvPr>
          <p:cNvCxnSpPr/>
          <p:nvPr/>
        </p:nvCxnSpPr>
        <p:spPr>
          <a:xfrm>
            <a:off x="4368127" y="4130508"/>
            <a:ext cx="0" cy="25091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4319404" y="6527354"/>
            <a:ext cx="32254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4E70-6913-FA88-9B02-6E2E716E9C54}"/>
              </a:ext>
            </a:extLst>
          </p:cNvPr>
          <p:cNvSpPr txBox="1"/>
          <p:nvPr/>
        </p:nvSpPr>
        <p:spPr>
          <a:xfrm>
            <a:off x="7149669" y="6513857"/>
            <a:ext cx="1539643" cy="307777"/>
          </a:xfrm>
          <a:prstGeom prst="rect">
            <a:avLst/>
          </a:prstGeom>
          <a:noFill/>
        </p:spPr>
        <p:txBody>
          <a:bodyPr wrap="square" rtlCol="0">
            <a:spAutoFit/>
          </a:bodyPr>
          <a:lstStyle/>
          <a:p>
            <a:r>
              <a:rPr lang="en-CY" sz="1400"/>
              <a:t>Tea </a:t>
            </a:r>
          </a:p>
        </p:txBody>
      </p:sp>
      <p:sp>
        <p:nvSpPr>
          <p:cNvPr id="7" name="TextBox 6">
            <a:extLst>
              <a:ext uri="{FF2B5EF4-FFF2-40B4-BE49-F238E27FC236}">
                <a16:creationId xmlns:a16="http://schemas.microsoft.com/office/drawing/2014/main" id="{CBED8C78-3BAF-7BEA-E0EA-11006F2F06D3}"/>
              </a:ext>
            </a:extLst>
          </p:cNvPr>
          <p:cNvSpPr txBox="1"/>
          <p:nvPr/>
        </p:nvSpPr>
        <p:spPr>
          <a:xfrm>
            <a:off x="3800098" y="3976619"/>
            <a:ext cx="1539643" cy="307777"/>
          </a:xfrm>
          <a:prstGeom prst="rect">
            <a:avLst/>
          </a:prstGeom>
          <a:noFill/>
        </p:spPr>
        <p:txBody>
          <a:bodyPr wrap="square" rtlCol="0">
            <a:spAutoFit/>
          </a:bodyPr>
          <a:lstStyle/>
          <a:p>
            <a:r>
              <a:rPr lang="en-CY" sz="1400"/>
              <a:t>Milk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841264" y="6555589"/>
            <a:ext cx="217756" cy="24490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4497982" y="6555590"/>
            <a:ext cx="217756" cy="244907"/>
          </a:xfrm>
          <a:prstGeom prst="rect">
            <a:avLst/>
          </a:prstGeom>
          <a:noFill/>
        </p:spPr>
        <p:txBody>
          <a:bodyPr wrap="none" rtlCol="0">
            <a:spAutoFit/>
          </a:bodyPr>
          <a:lstStyle/>
          <a:p>
            <a:r>
              <a:rPr lang="en-CY" sz="1400"/>
              <a:t>1</a:t>
            </a:r>
          </a:p>
        </p:txBody>
      </p:sp>
      <p:sp>
        <p:nvSpPr>
          <p:cNvPr id="13" name="TextBox 12">
            <a:extLst>
              <a:ext uri="{FF2B5EF4-FFF2-40B4-BE49-F238E27FC236}">
                <a16:creationId xmlns:a16="http://schemas.microsoft.com/office/drawing/2014/main" id="{82217A5D-010E-05CC-560D-43F2EAD3D131}"/>
              </a:ext>
            </a:extLst>
          </p:cNvPr>
          <p:cNvSpPr txBox="1"/>
          <p:nvPr/>
        </p:nvSpPr>
        <p:spPr>
          <a:xfrm>
            <a:off x="4101648" y="5940820"/>
            <a:ext cx="217756" cy="24490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4126010" y="5370506"/>
            <a:ext cx="217756" cy="24490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4137149" y="4800192"/>
            <a:ext cx="217756" cy="24490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4137149" y="4233349"/>
            <a:ext cx="217756" cy="244907"/>
          </a:xfrm>
          <a:prstGeom prst="rect">
            <a:avLst/>
          </a:prstGeom>
          <a:noFill/>
        </p:spPr>
        <p:txBody>
          <a:bodyPr wrap="none" rtlCol="0">
            <a:spAutoFit/>
          </a:bodyPr>
          <a:lstStyle/>
          <a:p>
            <a:r>
              <a:rPr lang="en-CY" sz="1400"/>
              <a:t>4</a:t>
            </a:r>
          </a:p>
        </p:txBody>
      </p:sp>
      <p:grpSp>
        <p:nvGrpSpPr>
          <p:cNvPr id="22" name="Group 21">
            <a:extLst>
              <a:ext uri="{FF2B5EF4-FFF2-40B4-BE49-F238E27FC236}">
                <a16:creationId xmlns:a16="http://schemas.microsoft.com/office/drawing/2014/main" id="{23D05474-3799-CFCF-72BA-EA4A945F5898}"/>
              </a:ext>
            </a:extLst>
          </p:cNvPr>
          <p:cNvGrpSpPr/>
          <p:nvPr/>
        </p:nvGrpSpPr>
        <p:grpSpPr>
          <a:xfrm>
            <a:off x="4954585" y="4237766"/>
            <a:ext cx="2929262" cy="1845901"/>
            <a:chOff x="5448619" y="4233349"/>
            <a:chExt cx="2929262" cy="1845901"/>
          </a:xfrm>
        </p:grpSpPr>
        <p:cxnSp>
          <p:nvCxnSpPr>
            <p:cNvPr id="16" name="Straight Connector 15">
              <a:extLst>
                <a:ext uri="{FF2B5EF4-FFF2-40B4-BE49-F238E27FC236}">
                  <a16:creationId xmlns:a16="http://schemas.microsoft.com/office/drawing/2014/main" id="{07080F01-802B-1E17-4596-913158AAA9AA}"/>
                </a:ext>
              </a:extLst>
            </p:cNvPr>
            <p:cNvCxnSpPr/>
            <p:nvPr/>
          </p:nvCxnSpPr>
          <p:spPr>
            <a:xfrm>
              <a:off x="5448619" y="6079250"/>
              <a:ext cx="2929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356E87-3099-16A8-759A-183F710B43AF}"/>
                </a:ext>
              </a:extLst>
            </p:cNvPr>
            <p:cNvCxnSpPr/>
            <p:nvPr/>
          </p:nvCxnSpPr>
          <p:spPr>
            <a:xfrm flipV="1">
              <a:off x="5448619" y="4233349"/>
              <a:ext cx="0" cy="182992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04B638D-C70C-8CEC-0B05-699914B38186}"/>
              </a:ext>
            </a:extLst>
          </p:cNvPr>
          <p:cNvGrpSpPr/>
          <p:nvPr/>
        </p:nvGrpSpPr>
        <p:grpSpPr>
          <a:xfrm>
            <a:off x="5610086" y="3976619"/>
            <a:ext cx="2929262" cy="1516340"/>
            <a:chOff x="5448619" y="4233349"/>
            <a:chExt cx="2929262" cy="1845901"/>
          </a:xfrm>
        </p:grpSpPr>
        <p:cxnSp>
          <p:nvCxnSpPr>
            <p:cNvPr id="26" name="Straight Connector 25">
              <a:extLst>
                <a:ext uri="{FF2B5EF4-FFF2-40B4-BE49-F238E27FC236}">
                  <a16:creationId xmlns:a16="http://schemas.microsoft.com/office/drawing/2014/main" id="{004855B3-54A3-C37B-F35A-991DF3B2F2C0}"/>
                </a:ext>
              </a:extLst>
            </p:cNvPr>
            <p:cNvCxnSpPr/>
            <p:nvPr/>
          </p:nvCxnSpPr>
          <p:spPr>
            <a:xfrm>
              <a:off x="5448619" y="6079250"/>
              <a:ext cx="2929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16EE3D1-DF24-1108-BB25-00EB30DBF65D}"/>
                </a:ext>
              </a:extLst>
            </p:cNvPr>
            <p:cNvCxnSpPr/>
            <p:nvPr/>
          </p:nvCxnSpPr>
          <p:spPr>
            <a:xfrm flipV="1">
              <a:off x="5448619" y="4233349"/>
              <a:ext cx="0" cy="1829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A0C456B3-BF9F-6131-87F3-F89B39CAE626}"/>
              </a:ext>
            </a:extLst>
          </p:cNvPr>
          <p:cNvSpPr txBox="1"/>
          <p:nvPr/>
        </p:nvSpPr>
        <p:spPr>
          <a:xfrm>
            <a:off x="5527828" y="6552040"/>
            <a:ext cx="276038" cy="307777"/>
          </a:xfrm>
          <a:prstGeom prst="rect">
            <a:avLst/>
          </a:prstGeom>
          <a:noFill/>
        </p:spPr>
        <p:txBody>
          <a:bodyPr wrap="none" rtlCol="0">
            <a:spAutoFit/>
          </a:bodyPr>
          <a:lstStyle/>
          <a:p>
            <a:r>
              <a:rPr lang="en-CY" sz="1400"/>
              <a:t>4</a:t>
            </a:r>
          </a:p>
        </p:txBody>
      </p:sp>
      <p:sp>
        <p:nvSpPr>
          <p:cNvPr id="30" name="TextBox 29">
            <a:extLst>
              <a:ext uri="{FF2B5EF4-FFF2-40B4-BE49-F238E27FC236}">
                <a16:creationId xmlns:a16="http://schemas.microsoft.com/office/drawing/2014/main" id="{F4472489-F685-BEBC-A5AB-337B70C8EDEC}"/>
              </a:ext>
            </a:extLst>
          </p:cNvPr>
          <p:cNvSpPr txBox="1"/>
          <p:nvPr/>
        </p:nvSpPr>
        <p:spPr>
          <a:xfrm>
            <a:off x="5184546" y="6552041"/>
            <a:ext cx="276038" cy="307777"/>
          </a:xfrm>
          <a:prstGeom prst="rect">
            <a:avLst/>
          </a:prstGeom>
          <a:noFill/>
        </p:spPr>
        <p:txBody>
          <a:bodyPr wrap="none" rtlCol="0">
            <a:spAutoFit/>
          </a:bodyPr>
          <a:lstStyle/>
          <a:p>
            <a:r>
              <a:rPr lang="en-CY" sz="1400"/>
              <a:t>3</a:t>
            </a:r>
          </a:p>
        </p:txBody>
      </p:sp>
      <p:sp>
        <p:nvSpPr>
          <p:cNvPr id="34" name="TextBox 33">
            <a:extLst>
              <a:ext uri="{FF2B5EF4-FFF2-40B4-BE49-F238E27FC236}">
                <a16:creationId xmlns:a16="http://schemas.microsoft.com/office/drawing/2014/main" id="{E76EC60F-C6F4-8043-17BB-9E823F98C288}"/>
              </a:ext>
            </a:extLst>
          </p:cNvPr>
          <p:cNvSpPr txBox="1"/>
          <p:nvPr/>
        </p:nvSpPr>
        <p:spPr>
          <a:xfrm>
            <a:off x="5933186" y="6549283"/>
            <a:ext cx="276038" cy="307777"/>
          </a:xfrm>
          <a:prstGeom prst="rect">
            <a:avLst/>
          </a:prstGeom>
          <a:noFill/>
        </p:spPr>
        <p:txBody>
          <a:bodyPr wrap="none" rtlCol="0">
            <a:spAutoFit/>
          </a:bodyPr>
          <a:lstStyle/>
          <a:p>
            <a:r>
              <a:rPr lang="en-CY" sz="1400"/>
              <a:t>5</a:t>
            </a:r>
          </a:p>
        </p:txBody>
      </p:sp>
      <p:sp>
        <p:nvSpPr>
          <p:cNvPr id="35" name="TextBox 34">
            <a:extLst>
              <a:ext uri="{FF2B5EF4-FFF2-40B4-BE49-F238E27FC236}">
                <a16:creationId xmlns:a16="http://schemas.microsoft.com/office/drawing/2014/main" id="{B14EE910-55D1-6D7E-77CD-E0F5C8CB38B7}"/>
              </a:ext>
            </a:extLst>
          </p:cNvPr>
          <p:cNvSpPr txBox="1"/>
          <p:nvPr/>
        </p:nvSpPr>
        <p:spPr>
          <a:xfrm>
            <a:off x="6619750" y="6558091"/>
            <a:ext cx="276038" cy="307777"/>
          </a:xfrm>
          <a:prstGeom prst="rect">
            <a:avLst/>
          </a:prstGeom>
          <a:noFill/>
        </p:spPr>
        <p:txBody>
          <a:bodyPr wrap="none" rtlCol="0">
            <a:spAutoFit/>
          </a:bodyPr>
          <a:lstStyle/>
          <a:p>
            <a:r>
              <a:rPr lang="en-CY" sz="1400"/>
              <a:t>7</a:t>
            </a:r>
          </a:p>
        </p:txBody>
      </p:sp>
      <p:sp>
        <p:nvSpPr>
          <p:cNvPr id="36" name="TextBox 35">
            <a:extLst>
              <a:ext uri="{FF2B5EF4-FFF2-40B4-BE49-F238E27FC236}">
                <a16:creationId xmlns:a16="http://schemas.microsoft.com/office/drawing/2014/main" id="{912647D4-CE02-6D9E-E737-A7C92C2506E3}"/>
              </a:ext>
            </a:extLst>
          </p:cNvPr>
          <p:cNvSpPr txBox="1"/>
          <p:nvPr/>
        </p:nvSpPr>
        <p:spPr>
          <a:xfrm>
            <a:off x="6276468" y="6558092"/>
            <a:ext cx="276038" cy="307777"/>
          </a:xfrm>
          <a:prstGeom prst="rect">
            <a:avLst/>
          </a:prstGeom>
          <a:noFill/>
        </p:spPr>
        <p:txBody>
          <a:bodyPr wrap="none" rtlCol="0">
            <a:spAutoFit/>
          </a:bodyPr>
          <a:lstStyle/>
          <a:p>
            <a:r>
              <a:rPr lang="en-CY" sz="1400"/>
              <a:t>6</a:t>
            </a:r>
          </a:p>
        </p:txBody>
      </p:sp>
      <p:grpSp>
        <p:nvGrpSpPr>
          <p:cNvPr id="37" name="Group 36">
            <a:extLst>
              <a:ext uri="{FF2B5EF4-FFF2-40B4-BE49-F238E27FC236}">
                <a16:creationId xmlns:a16="http://schemas.microsoft.com/office/drawing/2014/main" id="{FB05D8FC-847C-7279-8CFE-38346382166A}"/>
              </a:ext>
            </a:extLst>
          </p:cNvPr>
          <p:cNvGrpSpPr/>
          <p:nvPr/>
        </p:nvGrpSpPr>
        <p:grpSpPr>
          <a:xfrm>
            <a:off x="6419216" y="3976619"/>
            <a:ext cx="2929262" cy="984637"/>
            <a:chOff x="5448619" y="4233349"/>
            <a:chExt cx="2929262" cy="1845901"/>
          </a:xfrm>
        </p:grpSpPr>
        <p:cxnSp>
          <p:nvCxnSpPr>
            <p:cNvPr id="38" name="Straight Connector 37">
              <a:extLst>
                <a:ext uri="{FF2B5EF4-FFF2-40B4-BE49-F238E27FC236}">
                  <a16:creationId xmlns:a16="http://schemas.microsoft.com/office/drawing/2014/main" id="{72E22F8A-F44A-5B85-B142-7C9F86AA4A72}"/>
                </a:ext>
              </a:extLst>
            </p:cNvPr>
            <p:cNvCxnSpPr/>
            <p:nvPr/>
          </p:nvCxnSpPr>
          <p:spPr>
            <a:xfrm>
              <a:off x="5448619" y="6079250"/>
              <a:ext cx="2929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4AEAE1-7014-6B4F-F68E-BABEF069B256}"/>
                </a:ext>
              </a:extLst>
            </p:cNvPr>
            <p:cNvCxnSpPr/>
            <p:nvPr/>
          </p:nvCxnSpPr>
          <p:spPr>
            <a:xfrm flipV="1">
              <a:off x="5448619" y="4233349"/>
              <a:ext cx="0" cy="18299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8583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Which of these two graphs is more likely to represent an indifference curve?</a:t>
            </a:r>
          </a:p>
          <a:p>
            <a:pPr marL="0" indent="0">
              <a:buNone/>
            </a:pPr>
            <a:endParaRPr lang="en-CY"/>
          </a:p>
        </p:txBody>
      </p:sp>
      <p:grpSp>
        <p:nvGrpSpPr>
          <p:cNvPr id="9" name="Group 8">
            <a:extLst>
              <a:ext uri="{FF2B5EF4-FFF2-40B4-BE49-F238E27FC236}">
                <a16:creationId xmlns:a16="http://schemas.microsoft.com/office/drawing/2014/main" id="{DB388E96-ECA2-A0DF-0746-E9E59800AE31}"/>
              </a:ext>
            </a:extLst>
          </p:cNvPr>
          <p:cNvGrpSpPr/>
          <p:nvPr/>
        </p:nvGrpSpPr>
        <p:grpSpPr>
          <a:xfrm>
            <a:off x="1291677" y="3422650"/>
            <a:ext cx="4760859" cy="2977765"/>
            <a:chOff x="1291677" y="3422650"/>
            <a:chExt cx="4760859" cy="2977765"/>
          </a:xfrm>
        </p:grpSpPr>
        <p:sp>
          <p:nvSpPr>
            <p:cNvPr id="6" name="TextBox 5">
              <a:extLst>
                <a:ext uri="{FF2B5EF4-FFF2-40B4-BE49-F238E27FC236}">
                  <a16:creationId xmlns:a16="http://schemas.microsoft.com/office/drawing/2014/main" id="{1D2F4E70-6913-FA88-9B02-6E2E716E9C54}"/>
                </a:ext>
              </a:extLst>
            </p:cNvPr>
            <p:cNvSpPr txBox="1"/>
            <p:nvPr/>
          </p:nvSpPr>
          <p:spPr>
            <a:xfrm>
              <a:off x="4512893" y="6092638"/>
              <a:ext cx="1539643" cy="307777"/>
            </a:xfrm>
            <a:prstGeom prst="rect">
              <a:avLst/>
            </a:prstGeom>
            <a:noFill/>
          </p:spPr>
          <p:txBody>
            <a:bodyPr wrap="square" rtlCol="0">
              <a:spAutoFit/>
            </a:bodyPr>
            <a:lstStyle/>
            <a:p>
              <a:r>
                <a:rPr lang="en-CY" sz="1400"/>
                <a:t>Coffee </a:t>
              </a:r>
            </a:p>
          </p:txBody>
        </p:sp>
        <p:grpSp>
          <p:nvGrpSpPr>
            <p:cNvPr id="8" name="Group 7">
              <a:extLst>
                <a:ext uri="{FF2B5EF4-FFF2-40B4-BE49-F238E27FC236}">
                  <a16:creationId xmlns:a16="http://schemas.microsoft.com/office/drawing/2014/main" id="{137644CF-17CD-0753-312D-4A359C9E805D}"/>
                </a:ext>
              </a:extLst>
            </p:cNvPr>
            <p:cNvGrpSpPr/>
            <p:nvPr/>
          </p:nvGrpSpPr>
          <p:grpSpPr>
            <a:xfrm>
              <a:off x="1291677" y="3422650"/>
              <a:ext cx="3744759" cy="2889250"/>
              <a:chOff x="3800098" y="3976619"/>
              <a:chExt cx="3744759" cy="2889250"/>
            </a:xfrm>
          </p:grpSpPr>
          <p:cxnSp>
            <p:nvCxnSpPr>
              <p:cNvPr id="4" name="Straight Connector 3">
                <a:extLst>
                  <a:ext uri="{FF2B5EF4-FFF2-40B4-BE49-F238E27FC236}">
                    <a16:creationId xmlns:a16="http://schemas.microsoft.com/office/drawing/2014/main" id="{88F0B8A0-AB54-CE00-5B29-3216488C9820}"/>
                  </a:ext>
                </a:extLst>
              </p:cNvPr>
              <p:cNvCxnSpPr/>
              <p:nvPr/>
            </p:nvCxnSpPr>
            <p:spPr>
              <a:xfrm>
                <a:off x="4368127" y="4130508"/>
                <a:ext cx="0" cy="25091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5AD23C-0FD8-1B54-9BD5-76EC4E58B3D4}"/>
                  </a:ext>
                </a:extLst>
              </p:cNvPr>
              <p:cNvCxnSpPr>
                <a:cxnSpLocks/>
              </p:cNvCxnSpPr>
              <p:nvPr/>
            </p:nvCxnSpPr>
            <p:spPr>
              <a:xfrm flipH="1">
                <a:off x="4319404" y="6527354"/>
                <a:ext cx="32254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BED8C78-3BAF-7BEA-E0EA-11006F2F06D3}"/>
                  </a:ext>
                </a:extLst>
              </p:cNvPr>
              <p:cNvSpPr txBox="1"/>
              <p:nvPr/>
            </p:nvSpPr>
            <p:spPr>
              <a:xfrm>
                <a:off x="3800098" y="3976619"/>
                <a:ext cx="1539643" cy="307777"/>
              </a:xfrm>
              <a:prstGeom prst="rect">
                <a:avLst/>
              </a:prstGeom>
              <a:noFill/>
            </p:spPr>
            <p:txBody>
              <a:bodyPr wrap="square" rtlCol="0">
                <a:spAutoFit/>
              </a:bodyPr>
              <a:lstStyle/>
              <a:p>
                <a:r>
                  <a:rPr lang="en-CY" sz="1400"/>
                  <a:t>Juice </a:t>
                </a:r>
              </a:p>
            </p:txBody>
          </p:sp>
          <p:sp>
            <p:nvSpPr>
              <p:cNvPr id="10" name="TextBox 9">
                <a:extLst>
                  <a:ext uri="{FF2B5EF4-FFF2-40B4-BE49-F238E27FC236}">
                    <a16:creationId xmlns:a16="http://schemas.microsoft.com/office/drawing/2014/main" id="{9E60518D-305C-82A0-11D0-30384B9BDA03}"/>
                  </a:ext>
                </a:extLst>
              </p:cNvPr>
              <p:cNvSpPr txBox="1"/>
              <p:nvPr/>
            </p:nvSpPr>
            <p:spPr>
              <a:xfrm>
                <a:off x="4841264" y="6555589"/>
                <a:ext cx="217756" cy="244907"/>
              </a:xfrm>
              <a:prstGeom prst="rect">
                <a:avLst/>
              </a:prstGeom>
              <a:noFill/>
            </p:spPr>
            <p:txBody>
              <a:bodyPr wrap="none" rtlCol="0">
                <a:spAutoFit/>
              </a:bodyPr>
              <a:lstStyle/>
              <a:p>
                <a:r>
                  <a:rPr lang="en-CY" sz="1400"/>
                  <a:t>2</a:t>
                </a:r>
              </a:p>
            </p:txBody>
          </p:sp>
          <p:sp>
            <p:nvSpPr>
              <p:cNvPr id="11" name="TextBox 10">
                <a:extLst>
                  <a:ext uri="{FF2B5EF4-FFF2-40B4-BE49-F238E27FC236}">
                    <a16:creationId xmlns:a16="http://schemas.microsoft.com/office/drawing/2014/main" id="{F28F990D-F402-8965-1FFE-44D80B9D4B1A}"/>
                  </a:ext>
                </a:extLst>
              </p:cNvPr>
              <p:cNvSpPr txBox="1"/>
              <p:nvPr/>
            </p:nvSpPr>
            <p:spPr>
              <a:xfrm>
                <a:off x="4497982" y="6555590"/>
                <a:ext cx="217756" cy="244907"/>
              </a:xfrm>
              <a:prstGeom prst="rect">
                <a:avLst/>
              </a:prstGeom>
              <a:noFill/>
            </p:spPr>
            <p:txBody>
              <a:bodyPr wrap="none" rtlCol="0">
                <a:spAutoFit/>
              </a:bodyPr>
              <a:lstStyle/>
              <a:p>
                <a:r>
                  <a:rPr lang="en-CY" sz="1400"/>
                  <a:t>1</a:t>
                </a:r>
              </a:p>
            </p:txBody>
          </p:sp>
          <p:sp>
            <p:nvSpPr>
              <p:cNvPr id="13" name="TextBox 12">
                <a:extLst>
                  <a:ext uri="{FF2B5EF4-FFF2-40B4-BE49-F238E27FC236}">
                    <a16:creationId xmlns:a16="http://schemas.microsoft.com/office/drawing/2014/main" id="{82217A5D-010E-05CC-560D-43F2EAD3D131}"/>
                  </a:ext>
                </a:extLst>
              </p:cNvPr>
              <p:cNvSpPr txBox="1"/>
              <p:nvPr/>
            </p:nvSpPr>
            <p:spPr>
              <a:xfrm>
                <a:off x="4101648" y="5940820"/>
                <a:ext cx="217756" cy="244907"/>
              </a:xfrm>
              <a:prstGeom prst="rect">
                <a:avLst/>
              </a:prstGeom>
              <a:noFill/>
            </p:spPr>
            <p:txBody>
              <a:bodyPr wrap="none" rtlCol="0">
                <a:spAutoFit/>
              </a:bodyPr>
              <a:lstStyle/>
              <a:p>
                <a:r>
                  <a:rPr lang="en-CY" sz="1400"/>
                  <a:t>1</a:t>
                </a:r>
              </a:p>
            </p:txBody>
          </p:sp>
          <p:sp>
            <p:nvSpPr>
              <p:cNvPr id="14" name="TextBox 13">
                <a:extLst>
                  <a:ext uri="{FF2B5EF4-FFF2-40B4-BE49-F238E27FC236}">
                    <a16:creationId xmlns:a16="http://schemas.microsoft.com/office/drawing/2014/main" id="{C5243DA8-5AE2-BA6F-C7A1-7F8D189E51F5}"/>
                  </a:ext>
                </a:extLst>
              </p:cNvPr>
              <p:cNvSpPr txBox="1"/>
              <p:nvPr/>
            </p:nvSpPr>
            <p:spPr>
              <a:xfrm>
                <a:off x="4126010" y="5370506"/>
                <a:ext cx="217756" cy="244907"/>
              </a:xfrm>
              <a:prstGeom prst="rect">
                <a:avLst/>
              </a:prstGeom>
              <a:noFill/>
            </p:spPr>
            <p:txBody>
              <a:bodyPr wrap="none" rtlCol="0">
                <a:spAutoFit/>
              </a:bodyPr>
              <a:lstStyle/>
              <a:p>
                <a:r>
                  <a:rPr lang="en-CY" sz="1400"/>
                  <a:t>2</a:t>
                </a:r>
              </a:p>
            </p:txBody>
          </p:sp>
          <p:sp>
            <p:nvSpPr>
              <p:cNvPr id="15" name="TextBox 14">
                <a:extLst>
                  <a:ext uri="{FF2B5EF4-FFF2-40B4-BE49-F238E27FC236}">
                    <a16:creationId xmlns:a16="http://schemas.microsoft.com/office/drawing/2014/main" id="{8FD08A70-2A50-9BCF-44C5-7AC8B8865518}"/>
                  </a:ext>
                </a:extLst>
              </p:cNvPr>
              <p:cNvSpPr txBox="1"/>
              <p:nvPr/>
            </p:nvSpPr>
            <p:spPr>
              <a:xfrm>
                <a:off x="4137149" y="4800192"/>
                <a:ext cx="217756" cy="244907"/>
              </a:xfrm>
              <a:prstGeom prst="rect">
                <a:avLst/>
              </a:prstGeom>
              <a:noFill/>
            </p:spPr>
            <p:txBody>
              <a:bodyPr wrap="none" rtlCol="0">
                <a:spAutoFit/>
              </a:bodyPr>
              <a:lstStyle/>
              <a:p>
                <a:r>
                  <a:rPr lang="en-CY" sz="1400"/>
                  <a:t>3</a:t>
                </a:r>
              </a:p>
            </p:txBody>
          </p:sp>
          <p:sp>
            <p:nvSpPr>
              <p:cNvPr id="20" name="TextBox 19">
                <a:extLst>
                  <a:ext uri="{FF2B5EF4-FFF2-40B4-BE49-F238E27FC236}">
                    <a16:creationId xmlns:a16="http://schemas.microsoft.com/office/drawing/2014/main" id="{3C62605F-88DD-E787-0F93-A0DE268478F2}"/>
                  </a:ext>
                </a:extLst>
              </p:cNvPr>
              <p:cNvSpPr txBox="1"/>
              <p:nvPr/>
            </p:nvSpPr>
            <p:spPr>
              <a:xfrm>
                <a:off x="4137149" y="4233349"/>
                <a:ext cx="217756" cy="244907"/>
              </a:xfrm>
              <a:prstGeom prst="rect">
                <a:avLst/>
              </a:prstGeom>
              <a:noFill/>
            </p:spPr>
            <p:txBody>
              <a:bodyPr wrap="none" rtlCol="0">
                <a:spAutoFit/>
              </a:bodyPr>
              <a:lstStyle/>
              <a:p>
                <a:r>
                  <a:rPr lang="en-CY" sz="1400"/>
                  <a:t>4</a:t>
                </a:r>
              </a:p>
            </p:txBody>
          </p:sp>
          <p:sp>
            <p:nvSpPr>
              <p:cNvPr id="29" name="TextBox 28">
                <a:extLst>
                  <a:ext uri="{FF2B5EF4-FFF2-40B4-BE49-F238E27FC236}">
                    <a16:creationId xmlns:a16="http://schemas.microsoft.com/office/drawing/2014/main" id="{A0C456B3-BF9F-6131-87F3-F89B39CAE626}"/>
                  </a:ext>
                </a:extLst>
              </p:cNvPr>
              <p:cNvSpPr txBox="1"/>
              <p:nvPr/>
            </p:nvSpPr>
            <p:spPr>
              <a:xfrm>
                <a:off x="5527828" y="6552040"/>
                <a:ext cx="276038" cy="307777"/>
              </a:xfrm>
              <a:prstGeom prst="rect">
                <a:avLst/>
              </a:prstGeom>
              <a:noFill/>
            </p:spPr>
            <p:txBody>
              <a:bodyPr wrap="none" rtlCol="0">
                <a:spAutoFit/>
              </a:bodyPr>
              <a:lstStyle/>
              <a:p>
                <a:r>
                  <a:rPr lang="en-CY" sz="1400"/>
                  <a:t>4</a:t>
                </a:r>
              </a:p>
            </p:txBody>
          </p:sp>
          <p:sp>
            <p:nvSpPr>
              <p:cNvPr id="30" name="TextBox 29">
                <a:extLst>
                  <a:ext uri="{FF2B5EF4-FFF2-40B4-BE49-F238E27FC236}">
                    <a16:creationId xmlns:a16="http://schemas.microsoft.com/office/drawing/2014/main" id="{F4472489-F685-BEBC-A5AB-337B70C8EDEC}"/>
                  </a:ext>
                </a:extLst>
              </p:cNvPr>
              <p:cNvSpPr txBox="1"/>
              <p:nvPr/>
            </p:nvSpPr>
            <p:spPr>
              <a:xfrm>
                <a:off x="5184546" y="6552041"/>
                <a:ext cx="276038" cy="307777"/>
              </a:xfrm>
              <a:prstGeom prst="rect">
                <a:avLst/>
              </a:prstGeom>
              <a:noFill/>
            </p:spPr>
            <p:txBody>
              <a:bodyPr wrap="none" rtlCol="0">
                <a:spAutoFit/>
              </a:bodyPr>
              <a:lstStyle/>
              <a:p>
                <a:r>
                  <a:rPr lang="en-CY" sz="1400"/>
                  <a:t>3</a:t>
                </a:r>
              </a:p>
            </p:txBody>
          </p:sp>
          <p:sp>
            <p:nvSpPr>
              <p:cNvPr id="34" name="TextBox 33">
                <a:extLst>
                  <a:ext uri="{FF2B5EF4-FFF2-40B4-BE49-F238E27FC236}">
                    <a16:creationId xmlns:a16="http://schemas.microsoft.com/office/drawing/2014/main" id="{E76EC60F-C6F4-8043-17BB-9E823F98C288}"/>
                  </a:ext>
                </a:extLst>
              </p:cNvPr>
              <p:cNvSpPr txBox="1"/>
              <p:nvPr/>
            </p:nvSpPr>
            <p:spPr>
              <a:xfrm>
                <a:off x="5933186" y="6549283"/>
                <a:ext cx="276038" cy="307777"/>
              </a:xfrm>
              <a:prstGeom prst="rect">
                <a:avLst/>
              </a:prstGeom>
              <a:noFill/>
            </p:spPr>
            <p:txBody>
              <a:bodyPr wrap="none" rtlCol="0">
                <a:spAutoFit/>
              </a:bodyPr>
              <a:lstStyle/>
              <a:p>
                <a:r>
                  <a:rPr lang="en-CY" sz="1400"/>
                  <a:t>5</a:t>
                </a:r>
              </a:p>
            </p:txBody>
          </p:sp>
          <p:sp>
            <p:nvSpPr>
              <p:cNvPr id="35" name="TextBox 34">
                <a:extLst>
                  <a:ext uri="{FF2B5EF4-FFF2-40B4-BE49-F238E27FC236}">
                    <a16:creationId xmlns:a16="http://schemas.microsoft.com/office/drawing/2014/main" id="{B14EE910-55D1-6D7E-77CD-E0F5C8CB38B7}"/>
                  </a:ext>
                </a:extLst>
              </p:cNvPr>
              <p:cNvSpPr txBox="1"/>
              <p:nvPr/>
            </p:nvSpPr>
            <p:spPr>
              <a:xfrm>
                <a:off x="6619750" y="6558091"/>
                <a:ext cx="276038" cy="307777"/>
              </a:xfrm>
              <a:prstGeom prst="rect">
                <a:avLst/>
              </a:prstGeom>
              <a:noFill/>
            </p:spPr>
            <p:txBody>
              <a:bodyPr wrap="none" rtlCol="0">
                <a:spAutoFit/>
              </a:bodyPr>
              <a:lstStyle/>
              <a:p>
                <a:r>
                  <a:rPr lang="en-CY" sz="1400"/>
                  <a:t>7</a:t>
                </a:r>
              </a:p>
            </p:txBody>
          </p:sp>
          <p:sp>
            <p:nvSpPr>
              <p:cNvPr id="36" name="TextBox 35">
                <a:extLst>
                  <a:ext uri="{FF2B5EF4-FFF2-40B4-BE49-F238E27FC236}">
                    <a16:creationId xmlns:a16="http://schemas.microsoft.com/office/drawing/2014/main" id="{912647D4-CE02-6D9E-E737-A7C92C2506E3}"/>
                  </a:ext>
                </a:extLst>
              </p:cNvPr>
              <p:cNvSpPr txBox="1"/>
              <p:nvPr/>
            </p:nvSpPr>
            <p:spPr>
              <a:xfrm>
                <a:off x="6276468" y="6558092"/>
                <a:ext cx="276038" cy="307777"/>
              </a:xfrm>
              <a:prstGeom prst="rect">
                <a:avLst/>
              </a:prstGeom>
              <a:noFill/>
            </p:spPr>
            <p:txBody>
              <a:bodyPr wrap="none" rtlCol="0">
                <a:spAutoFit/>
              </a:bodyPr>
              <a:lstStyle/>
              <a:p>
                <a:r>
                  <a:rPr lang="en-CY" sz="1400"/>
                  <a:t>6</a:t>
                </a:r>
              </a:p>
            </p:txBody>
          </p:sp>
        </p:grpSp>
      </p:grpSp>
      <p:grpSp>
        <p:nvGrpSpPr>
          <p:cNvPr id="12" name="Group 11">
            <a:extLst>
              <a:ext uri="{FF2B5EF4-FFF2-40B4-BE49-F238E27FC236}">
                <a16:creationId xmlns:a16="http://schemas.microsoft.com/office/drawing/2014/main" id="{3AA33148-CA25-734A-4E4B-655FAA2B38F8}"/>
              </a:ext>
            </a:extLst>
          </p:cNvPr>
          <p:cNvGrpSpPr/>
          <p:nvPr/>
        </p:nvGrpSpPr>
        <p:grpSpPr>
          <a:xfrm>
            <a:off x="6178062" y="3450107"/>
            <a:ext cx="4760859" cy="2977765"/>
            <a:chOff x="1291677" y="3422650"/>
            <a:chExt cx="4760859" cy="2977765"/>
          </a:xfrm>
        </p:grpSpPr>
        <p:sp>
          <p:nvSpPr>
            <p:cNvPr id="17" name="TextBox 16">
              <a:extLst>
                <a:ext uri="{FF2B5EF4-FFF2-40B4-BE49-F238E27FC236}">
                  <a16:creationId xmlns:a16="http://schemas.microsoft.com/office/drawing/2014/main" id="{38B0A2CD-D894-E610-9391-C4D9175270A9}"/>
                </a:ext>
              </a:extLst>
            </p:cNvPr>
            <p:cNvSpPr txBox="1"/>
            <p:nvPr/>
          </p:nvSpPr>
          <p:spPr>
            <a:xfrm>
              <a:off x="4512893" y="6092638"/>
              <a:ext cx="1539643" cy="307777"/>
            </a:xfrm>
            <a:prstGeom prst="rect">
              <a:avLst/>
            </a:prstGeom>
            <a:noFill/>
          </p:spPr>
          <p:txBody>
            <a:bodyPr wrap="square" rtlCol="0">
              <a:spAutoFit/>
            </a:bodyPr>
            <a:lstStyle/>
            <a:p>
              <a:r>
                <a:rPr lang="en-CY" sz="1400"/>
                <a:t>Coffee </a:t>
              </a:r>
            </a:p>
          </p:txBody>
        </p:sp>
        <p:grpSp>
          <p:nvGrpSpPr>
            <p:cNvPr id="18" name="Group 17">
              <a:extLst>
                <a:ext uri="{FF2B5EF4-FFF2-40B4-BE49-F238E27FC236}">
                  <a16:creationId xmlns:a16="http://schemas.microsoft.com/office/drawing/2014/main" id="{CE56611F-D684-DC64-2D9C-DD9C7AD0E95D}"/>
                </a:ext>
              </a:extLst>
            </p:cNvPr>
            <p:cNvGrpSpPr/>
            <p:nvPr/>
          </p:nvGrpSpPr>
          <p:grpSpPr>
            <a:xfrm>
              <a:off x="1291677" y="3422650"/>
              <a:ext cx="3744759" cy="2889250"/>
              <a:chOff x="3800098" y="3976619"/>
              <a:chExt cx="3744759" cy="2889250"/>
            </a:xfrm>
          </p:grpSpPr>
          <p:cxnSp>
            <p:nvCxnSpPr>
              <p:cNvPr id="21" name="Straight Connector 20">
                <a:extLst>
                  <a:ext uri="{FF2B5EF4-FFF2-40B4-BE49-F238E27FC236}">
                    <a16:creationId xmlns:a16="http://schemas.microsoft.com/office/drawing/2014/main" id="{7AE48C72-A429-7698-8590-78AEFE42223D}"/>
                  </a:ext>
                </a:extLst>
              </p:cNvPr>
              <p:cNvCxnSpPr/>
              <p:nvPr/>
            </p:nvCxnSpPr>
            <p:spPr>
              <a:xfrm>
                <a:off x="4368127" y="4130508"/>
                <a:ext cx="0" cy="25091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0C27D90-07A2-8BB5-07D9-4A1B368C7476}"/>
                  </a:ext>
                </a:extLst>
              </p:cNvPr>
              <p:cNvCxnSpPr>
                <a:cxnSpLocks/>
              </p:cNvCxnSpPr>
              <p:nvPr/>
            </p:nvCxnSpPr>
            <p:spPr>
              <a:xfrm flipH="1">
                <a:off x="4319404" y="6527354"/>
                <a:ext cx="32254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ABC4AEC-B348-586B-9587-552C29C94CAA}"/>
                  </a:ext>
                </a:extLst>
              </p:cNvPr>
              <p:cNvSpPr txBox="1"/>
              <p:nvPr/>
            </p:nvSpPr>
            <p:spPr>
              <a:xfrm>
                <a:off x="3800098" y="3976619"/>
                <a:ext cx="1539643" cy="307777"/>
              </a:xfrm>
              <a:prstGeom prst="rect">
                <a:avLst/>
              </a:prstGeom>
              <a:noFill/>
            </p:spPr>
            <p:txBody>
              <a:bodyPr wrap="square" rtlCol="0">
                <a:spAutoFit/>
              </a:bodyPr>
              <a:lstStyle/>
              <a:p>
                <a:r>
                  <a:rPr lang="en-CY" sz="1400"/>
                  <a:t>Juice </a:t>
                </a:r>
              </a:p>
            </p:txBody>
          </p:sp>
          <p:sp>
            <p:nvSpPr>
              <p:cNvPr id="27" name="TextBox 26">
                <a:extLst>
                  <a:ext uri="{FF2B5EF4-FFF2-40B4-BE49-F238E27FC236}">
                    <a16:creationId xmlns:a16="http://schemas.microsoft.com/office/drawing/2014/main" id="{88DBE347-5162-AD21-6893-EA161BBC89CD}"/>
                  </a:ext>
                </a:extLst>
              </p:cNvPr>
              <p:cNvSpPr txBox="1"/>
              <p:nvPr/>
            </p:nvSpPr>
            <p:spPr>
              <a:xfrm>
                <a:off x="4841264" y="6555589"/>
                <a:ext cx="217756" cy="244907"/>
              </a:xfrm>
              <a:prstGeom prst="rect">
                <a:avLst/>
              </a:prstGeom>
              <a:noFill/>
            </p:spPr>
            <p:txBody>
              <a:bodyPr wrap="none" rtlCol="0">
                <a:spAutoFit/>
              </a:bodyPr>
              <a:lstStyle/>
              <a:p>
                <a:r>
                  <a:rPr lang="en-CY" sz="1400"/>
                  <a:t>2</a:t>
                </a:r>
              </a:p>
            </p:txBody>
          </p:sp>
          <p:sp>
            <p:nvSpPr>
              <p:cNvPr id="31" name="TextBox 30">
                <a:extLst>
                  <a:ext uri="{FF2B5EF4-FFF2-40B4-BE49-F238E27FC236}">
                    <a16:creationId xmlns:a16="http://schemas.microsoft.com/office/drawing/2014/main" id="{A6200CCD-E041-24A5-9EEC-386C624BD1F3}"/>
                  </a:ext>
                </a:extLst>
              </p:cNvPr>
              <p:cNvSpPr txBox="1"/>
              <p:nvPr/>
            </p:nvSpPr>
            <p:spPr>
              <a:xfrm>
                <a:off x="4497982" y="6555590"/>
                <a:ext cx="217756" cy="244907"/>
              </a:xfrm>
              <a:prstGeom prst="rect">
                <a:avLst/>
              </a:prstGeom>
              <a:noFill/>
            </p:spPr>
            <p:txBody>
              <a:bodyPr wrap="none" rtlCol="0">
                <a:spAutoFit/>
              </a:bodyPr>
              <a:lstStyle/>
              <a:p>
                <a:r>
                  <a:rPr lang="en-CY" sz="1400"/>
                  <a:t>1</a:t>
                </a:r>
              </a:p>
            </p:txBody>
          </p:sp>
          <p:sp>
            <p:nvSpPr>
              <p:cNvPr id="32" name="TextBox 31">
                <a:extLst>
                  <a:ext uri="{FF2B5EF4-FFF2-40B4-BE49-F238E27FC236}">
                    <a16:creationId xmlns:a16="http://schemas.microsoft.com/office/drawing/2014/main" id="{C5759E1D-9E2F-7509-78A2-543FCB87D114}"/>
                  </a:ext>
                </a:extLst>
              </p:cNvPr>
              <p:cNvSpPr txBox="1"/>
              <p:nvPr/>
            </p:nvSpPr>
            <p:spPr>
              <a:xfrm>
                <a:off x="4101648" y="5940820"/>
                <a:ext cx="217756" cy="244907"/>
              </a:xfrm>
              <a:prstGeom prst="rect">
                <a:avLst/>
              </a:prstGeom>
              <a:noFill/>
            </p:spPr>
            <p:txBody>
              <a:bodyPr wrap="none" rtlCol="0">
                <a:spAutoFit/>
              </a:bodyPr>
              <a:lstStyle/>
              <a:p>
                <a:r>
                  <a:rPr lang="en-CY" sz="1400"/>
                  <a:t>1</a:t>
                </a:r>
              </a:p>
            </p:txBody>
          </p:sp>
          <p:sp>
            <p:nvSpPr>
              <p:cNvPr id="33" name="TextBox 32">
                <a:extLst>
                  <a:ext uri="{FF2B5EF4-FFF2-40B4-BE49-F238E27FC236}">
                    <a16:creationId xmlns:a16="http://schemas.microsoft.com/office/drawing/2014/main" id="{1B57BC3D-4378-C108-906D-535911F26692}"/>
                  </a:ext>
                </a:extLst>
              </p:cNvPr>
              <p:cNvSpPr txBox="1"/>
              <p:nvPr/>
            </p:nvSpPr>
            <p:spPr>
              <a:xfrm>
                <a:off x="4126010" y="5370506"/>
                <a:ext cx="217756" cy="244907"/>
              </a:xfrm>
              <a:prstGeom prst="rect">
                <a:avLst/>
              </a:prstGeom>
              <a:noFill/>
            </p:spPr>
            <p:txBody>
              <a:bodyPr wrap="none" rtlCol="0">
                <a:spAutoFit/>
              </a:bodyPr>
              <a:lstStyle/>
              <a:p>
                <a:r>
                  <a:rPr lang="en-CY" sz="1400"/>
                  <a:t>2</a:t>
                </a:r>
              </a:p>
            </p:txBody>
          </p:sp>
          <p:sp>
            <p:nvSpPr>
              <p:cNvPr id="40" name="TextBox 39">
                <a:extLst>
                  <a:ext uri="{FF2B5EF4-FFF2-40B4-BE49-F238E27FC236}">
                    <a16:creationId xmlns:a16="http://schemas.microsoft.com/office/drawing/2014/main" id="{14C5C259-58EF-4BF5-3320-F046FDC8DF4A}"/>
                  </a:ext>
                </a:extLst>
              </p:cNvPr>
              <p:cNvSpPr txBox="1"/>
              <p:nvPr/>
            </p:nvSpPr>
            <p:spPr>
              <a:xfrm>
                <a:off x="4137149" y="4800192"/>
                <a:ext cx="217756" cy="244907"/>
              </a:xfrm>
              <a:prstGeom prst="rect">
                <a:avLst/>
              </a:prstGeom>
              <a:noFill/>
            </p:spPr>
            <p:txBody>
              <a:bodyPr wrap="none" rtlCol="0">
                <a:spAutoFit/>
              </a:bodyPr>
              <a:lstStyle/>
              <a:p>
                <a:r>
                  <a:rPr lang="en-CY" sz="1400"/>
                  <a:t>3</a:t>
                </a:r>
              </a:p>
            </p:txBody>
          </p:sp>
          <p:sp>
            <p:nvSpPr>
              <p:cNvPr id="41" name="TextBox 40">
                <a:extLst>
                  <a:ext uri="{FF2B5EF4-FFF2-40B4-BE49-F238E27FC236}">
                    <a16:creationId xmlns:a16="http://schemas.microsoft.com/office/drawing/2014/main" id="{6A1C5095-67DF-2E65-A7D4-FB378FBD5BD6}"/>
                  </a:ext>
                </a:extLst>
              </p:cNvPr>
              <p:cNvSpPr txBox="1"/>
              <p:nvPr/>
            </p:nvSpPr>
            <p:spPr>
              <a:xfrm>
                <a:off x="4137149" y="4233349"/>
                <a:ext cx="217756" cy="244907"/>
              </a:xfrm>
              <a:prstGeom prst="rect">
                <a:avLst/>
              </a:prstGeom>
              <a:noFill/>
            </p:spPr>
            <p:txBody>
              <a:bodyPr wrap="none" rtlCol="0">
                <a:spAutoFit/>
              </a:bodyPr>
              <a:lstStyle/>
              <a:p>
                <a:r>
                  <a:rPr lang="en-CY" sz="1400"/>
                  <a:t>4</a:t>
                </a:r>
              </a:p>
            </p:txBody>
          </p:sp>
          <p:sp>
            <p:nvSpPr>
              <p:cNvPr id="42" name="TextBox 41">
                <a:extLst>
                  <a:ext uri="{FF2B5EF4-FFF2-40B4-BE49-F238E27FC236}">
                    <a16:creationId xmlns:a16="http://schemas.microsoft.com/office/drawing/2014/main" id="{57400464-8EF4-1FC4-E6A0-53936605F6B0}"/>
                  </a:ext>
                </a:extLst>
              </p:cNvPr>
              <p:cNvSpPr txBox="1"/>
              <p:nvPr/>
            </p:nvSpPr>
            <p:spPr>
              <a:xfrm>
                <a:off x="5527828" y="6552040"/>
                <a:ext cx="276038" cy="307777"/>
              </a:xfrm>
              <a:prstGeom prst="rect">
                <a:avLst/>
              </a:prstGeom>
              <a:noFill/>
            </p:spPr>
            <p:txBody>
              <a:bodyPr wrap="none" rtlCol="0">
                <a:spAutoFit/>
              </a:bodyPr>
              <a:lstStyle/>
              <a:p>
                <a:r>
                  <a:rPr lang="en-CY" sz="1400"/>
                  <a:t>4</a:t>
                </a:r>
              </a:p>
            </p:txBody>
          </p:sp>
          <p:sp>
            <p:nvSpPr>
              <p:cNvPr id="43" name="TextBox 42">
                <a:extLst>
                  <a:ext uri="{FF2B5EF4-FFF2-40B4-BE49-F238E27FC236}">
                    <a16:creationId xmlns:a16="http://schemas.microsoft.com/office/drawing/2014/main" id="{0D1E3D04-A95B-0B2D-B1BB-DE01995D1C6F}"/>
                  </a:ext>
                </a:extLst>
              </p:cNvPr>
              <p:cNvSpPr txBox="1"/>
              <p:nvPr/>
            </p:nvSpPr>
            <p:spPr>
              <a:xfrm>
                <a:off x="5184546" y="6552041"/>
                <a:ext cx="276038" cy="307777"/>
              </a:xfrm>
              <a:prstGeom prst="rect">
                <a:avLst/>
              </a:prstGeom>
              <a:noFill/>
            </p:spPr>
            <p:txBody>
              <a:bodyPr wrap="none" rtlCol="0">
                <a:spAutoFit/>
              </a:bodyPr>
              <a:lstStyle/>
              <a:p>
                <a:r>
                  <a:rPr lang="en-CY" sz="1400"/>
                  <a:t>3</a:t>
                </a:r>
              </a:p>
            </p:txBody>
          </p:sp>
          <p:sp>
            <p:nvSpPr>
              <p:cNvPr id="44" name="TextBox 43">
                <a:extLst>
                  <a:ext uri="{FF2B5EF4-FFF2-40B4-BE49-F238E27FC236}">
                    <a16:creationId xmlns:a16="http://schemas.microsoft.com/office/drawing/2014/main" id="{2D08D880-6AB1-2BBE-C57B-1A8117EB1A91}"/>
                  </a:ext>
                </a:extLst>
              </p:cNvPr>
              <p:cNvSpPr txBox="1"/>
              <p:nvPr/>
            </p:nvSpPr>
            <p:spPr>
              <a:xfrm>
                <a:off x="5933186" y="6549283"/>
                <a:ext cx="276038" cy="307777"/>
              </a:xfrm>
              <a:prstGeom prst="rect">
                <a:avLst/>
              </a:prstGeom>
              <a:noFill/>
            </p:spPr>
            <p:txBody>
              <a:bodyPr wrap="none" rtlCol="0">
                <a:spAutoFit/>
              </a:bodyPr>
              <a:lstStyle/>
              <a:p>
                <a:r>
                  <a:rPr lang="en-CY" sz="1400"/>
                  <a:t>5</a:t>
                </a:r>
              </a:p>
            </p:txBody>
          </p:sp>
          <p:sp>
            <p:nvSpPr>
              <p:cNvPr id="45" name="TextBox 44">
                <a:extLst>
                  <a:ext uri="{FF2B5EF4-FFF2-40B4-BE49-F238E27FC236}">
                    <a16:creationId xmlns:a16="http://schemas.microsoft.com/office/drawing/2014/main" id="{62E66A00-E7FA-023A-A722-FC457C8854EA}"/>
                  </a:ext>
                </a:extLst>
              </p:cNvPr>
              <p:cNvSpPr txBox="1"/>
              <p:nvPr/>
            </p:nvSpPr>
            <p:spPr>
              <a:xfrm>
                <a:off x="6619750" y="6558091"/>
                <a:ext cx="276038" cy="307777"/>
              </a:xfrm>
              <a:prstGeom prst="rect">
                <a:avLst/>
              </a:prstGeom>
              <a:noFill/>
            </p:spPr>
            <p:txBody>
              <a:bodyPr wrap="none" rtlCol="0">
                <a:spAutoFit/>
              </a:bodyPr>
              <a:lstStyle/>
              <a:p>
                <a:r>
                  <a:rPr lang="en-CY" sz="1400"/>
                  <a:t>7</a:t>
                </a:r>
              </a:p>
            </p:txBody>
          </p:sp>
          <p:sp>
            <p:nvSpPr>
              <p:cNvPr id="46" name="TextBox 45">
                <a:extLst>
                  <a:ext uri="{FF2B5EF4-FFF2-40B4-BE49-F238E27FC236}">
                    <a16:creationId xmlns:a16="http://schemas.microsoft.com/office/drawing/2014/main" id="{6CB41407-FD87-2CEF-FE8E-C38E806C49BF}"/>
                  </a:ext>
                </a:extLst>
              </p:cNvPr>
              <p:cNvSpPr txBox="1"/>
              <p:nvPr/>
            </p:nvSpPr>
            <p:spPr>
              <a:xfrm>
                <a:off x="6276468" y="6558092"/>
                <a:ext cx="276038" cy="307777"/>
              </a:xfrm>
              <a:prstGeom prst="rect">
                <a:avLst/>
              </a:prstGeom>
              <a:noFill/>
            </p:spPr>
            <p:txBody>
              <a:bodyPr wrap="none" rtlCol="0">
                <a:spAutoFit/>
              </a:bodyPr>
              <a:lstStyle/>
              <a:p>
                <a:r>
                  <a:rPr lang="en-CY" sz="1400"/>
                  <a:t>6</a:t>
                </a:r>
              </a:p>
            </p:txBody>
          </p:sp>
        </p:grpSp>
      </p:grpSp>
      <p:sp>
        <p:nvSpPr>
          <p:cNvPr id="47" name="Arc 46">
            <a:extLst>
              <a:ext uri="{FF2B5EF4-FFF2-40B4-BE49-F238E27FC236}">
                <a16:creationId xmlns:a16="http://schemas.microsoft.com/office/drawing/2014/main" id="{D1C0389F-7E02-37E5-2034-6C36F5C2E8B9}"/>
              </a:ext>
            </a:extLst>
          </p:cNvPr>
          <p:cNvSpPr/>
          <p:nvPr/>
        </p:nvSpPr>
        <p:spPr>
          <a:xfrm>
            <a:off x="513437" y="4273680"/>
            <a:ext cx="3412675" cy="250358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
        <p:nvSpPr>
          <p:cNvPr id="48" name="Arc 47">
            <a:extLst>
              <a:ext uri="{FF2B5EF4-FFF2-40B4-BE49-F238E27FC236}">
                <a16:creationId xmlns:a16="http://schemas.microsoft.com/office/drawing/2014/main" id="{AE8506C8-5B8B-C3CC-D33D-3C78BA4D851D}"/>
              </a:ext>
            </a:extLst>
          </p:cNvPr>
          <p:cNvSpPr/>
          <p:nvPr/>
        </p:nvSpPr>
        <p:spPr>
          <a:xfrm rot="11103935">
            <a:off x="7263886" y="2922719"/>
            <a:ext cx="3412675" cy="2503585"/>
          </a:xfrm>
          <a:prstGeom prst="arc">
            <a:avLst>
              <a:gd name="adj1" fmla="val 15760664"/>
              <a:gd name="adj2" fmla="val 212264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Y"/>
          </a:p>
        </p:txBody>
      </p:sp>
    </p:spTree>
    <p:extLst>
      <p:ext uri="{BB962C8B-B14F-4D97-AF65-F5344CB8AC3E}">
        <p14:creationId xmlns:p14="http://schemas.microsoft.com/office/powerpoint/2010/main" val="415237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Recall that the graph below represents the budget set when:</a:t>
            </a:r>
          </a:p>
          <a:p>
            <a:r>
              <a:rPr lang="en-CY"/>
              <a:t>Your budget is $6, apples cost $2/kg and bananas cost $3/kg.</a:t>
            </a:r>
          </a:p>
          <a:p>
            <a:pPr marL="0" indent="0">
              <a:buNone/>
            </a:pPr>
            <a:endParaRPr lang="en-CY"/>
          </a:p>
        </p:txBody>
      </p:sp>
      <p:grpSp>
        <p:nvGrpSpPr>
          <p:cNvPr id="16" name="Group 15">
            <a:extLst>
              <a:ext uri="{FF2B5EF4-FFF2-40B4-BE49-F238E27FC236}">
                <a16:creationId xmlns:a16="http://schemas.microsoft.com/office/drawing/2014/main" id="{AC63C669-8A8B-6BD3-8315-6E15738FB63C}"/>
              </a:ext>
            </a:extLst>
          </p:cNvPr>
          <p:cNvGrpSpPr/>
          <p:nvPr/>
        </p:nvGrpSpPr>
        <p:grpSpPr>
          <a:xfrm>
            <a:off x="2037265" y="3285673"/>
            <a:ext cx="7091695" cy="3207202"/>
            <a:chOff x="2679817" y="3920354"/>
            <a:chExt cx="5598043" cy="2441083"/>
          </a:xfrm>
        </p:grpSpPr>
        <p:cxnSp>
          <p:nvCxnSpPr>
            <p:cNvPr id="4" name="Straight Connector 3">
              <a:extLst>
                <a:ext uri="{FF2B5EF4-FFF2-40B4-BE49-F238E27FC236}">
                  <a16:creationId xmlns:a16="http://schemas.microsoft.com/office/drawing/2014/main" id="{B00E2A29-EDD4-9B43-755D-2DCB80F42027}"/>
                </a:ext>
              </a:extLst>
            </p:cNvPr>
            <p:cNvCxnSpPr>
              <a:cxnSpLocks/>
            </p:cNvCxnSpPr>
            <p:nvPr/>
          </p:nvCxnSpPr>
          <p:spPr>
            <a:xfrm>
              <a:off x="3760077" y="5022245"/>
              <a:ext cx="1840068" cy="992673"/>
            </a:xfrm>
            <a:prstGeom prst="line">
              <a:avLst/>
            </a:prstGeom>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2C6D28F2-31A8-65B2-C63D-1179E14AF560}"/>
                </a:ext>
              </a:extLst>
            </p:cNvPr>
            <p:cNvCxnSpPr/>
            <p:nvPr/>
          </p:nvCxnSpPr>
          <p:spPr>
            <a:xfrm>
              <a:off x="3749040" y="4043243"/>
              <a:ext cx="0" cy="204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426EC3F-8DA5-796D-32F8-70468E0101E4}"/>
                </a:ext>
              </a:extLst>
            </p:cNvPr>
            <p:cNvCxnSpPr>
              <a:cxnSpLocks/>
            </p:cNvCxnSpPr>
            <p:nvPr/>
          </p:nvCxnSpPr>
          <p:spPr>
            <a:xfrm flipH="1">
              <a:off x="3698240" y="5993963"/>
              <a:ext cx="3362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ight Triangle 6">
              <a:extLst>
                <a:ext uri="{FF2B5EF4-FFF2-40B4-BE49-F238E27FC236}">
                  <a16:creationId xmlns:a16="http://schemas.microsoft.com/office/drawing/2014/main" id="{3A94E4DD-9591-566D-7446-18D24CA90A84}"/>
                </a:ext>
              </a:extLst>
            </p:cNvPr>
            <p:cNvSpPr/>
            <p:nvPr/>
          </p:nvSpPr>
          <p:spPr>
            <a:xfrm>
              <a:off x="3749040" y="5022245"/>
              <a:ext cx="1851105" cy="971718"/>
            </a:xfrm>
            <a:prstGeom prst="rtTriangle">
              <a:avLst/>
            </a:prstGeom>
            <a:solidFill>
              <a:schemeClr val="accent2">
                <a:alpha val="25291"/>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8" name="TextBox 7">
              <a:extLst>
                <a:ext uri="{FF2B5EF4-FFF2-40B4-BE49-F238E27FC236}">
                  <a16:creationId xmlns:a16="http://schemas.microsoft.com/office/drawing/2014/main" id="{137AA47F-85BE-E876-703D-EF229BAAF79F}"/>
                </a:ext>
              </a:extLst>
            </p:cNvPr>
            <p:cNvSpPr txBox="1"/>
            <p:nvPr/>
          </p:nvSpPr>
          <p:spPr>
            <a:xfrm>
              <a:off x="6672580" y="6014918"/>
              <a:ext cx="1605280" cy="307777"/>
            </a:xfrm>
            <a:prstGeom prst="rect">
              <a:avLst/>
            </a:prstGeom>
            <a:noFill/>
          </p:spPr>
          <p:txBody>
            <a:bodyPr wrap="square" rtlCol="0">
              <a:spAutoFit/>
            </a:bodyPr>
            <a:lstStyle/>
            <a:p>
              <a:r>
                <a:rPr lang="en-CY" sz="1400"/>
                <a:t>Apples (kg)</a:t>
              </a:r>
            </a:p>
          </p:txBody>
        </p:sp>
        <p:sp>
          <p:nvSpPr>
            <p:cNvPr id="9" name="TextBox 8">
              <a:extLst>
                <a:ext uri="{FF2B5EF4-FFF2-40B4-BE49-F238E27FC236}">
                  <a16:creationId xmlns:a16="http://schemas.microsoft.com/office/drawing/2014/main" id="{31BAF0CE-6B06-C5D9-E533-61A4A11E2A7E}"/>
                </a:ext>
              </a:extLst>
            </p:cNvPr>
            <p:cNvSpPr txBox="1"/>
            <p:nvPr/>
          </p:nvSpPr>
          <p:spPr>
            <a:xfrm>
              <a:off x="2679817" y="3920354"/>
              <a:ext cx="1605280" cy="307777"/>
            </a:xfrm>
            <a:prstGeom prst="rect">
              <a:avLst/>
            </a:prstGeom>
            <a:noFill/>
          </p:spPr>
          <p:txBody>
            <a:bodyPr wrap="square" rtlCol="0">
              <a:spAutoFit/>
            </a:bodyPr>
            <a:lstStyle/>
            <a:p>
              <a:r>
                <a:rPr lang="en-CY" sz="1400"/>
                <a:t>Bananas (kg)</a:t>
              </a:r>
            </a:p>
          </p:txBody>
        </p:sp>
        <p:sp>
          <p:nvSpPr>
            <p:cNvPr id="10" name="Oval 9">
              <a:extLst>
                <a:ext uri="{FF2B5EF4-FFF2-40B4-BE49-F238E27FC236}">
                  <a16:creationId xmlns:a16="http://schemas.microsoft.com/office/drawing/2014/main" id="{6CA29817-4308-23E6-8601-371821C50C43}"/>
                </a:ext>
              </a:extLst>
            </p:cNvPr>
            <p:cNvSpPr/>
            <p:nvPr/>
          </p:nvSpPr>
          <p:spPr>
            <a:xfrm>
              <a:off x="3698240" y="4968156"/>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1" name="TextBox 10">
              <a:extLst>
                <a:ext uri="{FF2B5EF4-FFF2-40B4-BE49-F238E27FC236}">
                  <a16:creationId xmlns:a16="http://schemas.microsoft.com/office/drawing/2014/main" id="{5E834C42-9ED4-7948-F09B-3709AD31B00E}"/>
                </a:ext>
              </a:extLst>
            </p:cNvPr>
            <p:cNvSpPr txBox="1"/>
            <p:nvPr/>
          </p:nvSpPr>
          <p:spPr>
            <a:xfrm>
              <a:off x="5415732" y="6053660"/>
              <a:ext cx="276038" cy="307777"/>
            </a:xfrm>
            <a:prstGeom prst="rect">
              <a:avLst/>
            </a:prstGeom>
            <a:noFill/>
          </p:spPr>
          <p:txBody>
            <a:bodyPr wrap="none" rtlCol="0">
              <a:spAutoFit/>
            </a:bodyPr>
            <a:lstStyle/>
            <a:p>
              <a:r>
                <a:rPr lang="en-CY" sz="1400"/>
                <a:t>3</a:t>
              </a:r>
            </a:p>
          </p:txBody>
        </p:sp>
        <p:sp>
          <p:nvSpPr>
            <p:cNvPr id="12" name="TextBox 11">
              <a:extLst>
                <a:ext uri="{FF2B5EF4-FFF2-40B4-BE49-F238E27FC236}">
                  <a16:creationId xmlns:a16="http://schemas.microsoft.com/office/drawing/2014/main" id="{615EF6DB-C5A9-30E6-E24F-E528FF12E47A}"/>
                </a:ext>
              </a:extLst>
            </p:cNvPr>
            <p:cNvSpPr txBox="1"/>
            <p:nvPr/>
          </p:nvSpPr>
          <p:spPr>
            <a:xfrm>
              <a:off x="3391930" y="4875439"/>
              <a:ext cx="276038" cy="307777"/>
            </a:xfrm>
            <a:prstGeom prst="rect">
              <a:avLst/>
            </a:prstGeom>
            <a:noFill/>
          </p:spPr>
          <p:txBody>
            <a:bodyPr wrap="none" rtlCol="0">
              <a:spAutoFit/>
            </a:bodyPr>
            <a:lstStyle/>
            <a:p>
              <a:r>
                <a:rPr lang="en-CY" sz="1400"/>
                <a:t>2</a:t>
              </a:r>
            </a:p>
          </p:txBody>
        </p:sp>
        <p:sp>
          <p:nvSpPr>
            <p:cNvPr id="13" name="Oval 12">
              <a:extLst>
                <a:ext uri="{FF2B5EF4-FFF2-40B4-BE49-F238E27FC236}">
                  <a16:creationId xmlns:a16="http://schemas.microsoft.com/office/drawing/2014/main" id="{42AEDC7A-8779-ED96-8FBC-D8C9ADCD42BA}"/>
                </a:ext>
              </a:extLst>
            </p:cNvPr>
            <p:cNvSpPr/>
            <p:nvPr/>
          </p:nvSpPr>
          <p:spPr>
            <a:xfrm>
              <a:off x="5501026" y="5932790"/>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spTree>
    <p:extLst>
      <p:ext uri="{BB962C8B-B14F-4D97-AF65-F5344CB8AC3E}">
        <p14:creationId xmlns:p14="http://schemas.microsoft.com/office/powerpoint/2010/main" val="1495950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What is the budget set when you have the same budget but now the price of bananas drops to $1/kg?</a:t>
            </a:r>
          </a:p>
          <a:p>
            <a:pPr marL="0" indent="0">
              <a:buNone/>
            </a:pPr>
            <a:endParaRPr lang="en-CY"/>
          </a:p>
        </p:txBody>
      </p:sp>
    </p:spTree>
    <p:extLst>
      <p:ext uri="{BB962C8B-B14F-4D97-AF65-F5344CB8AC3E}">
        <p14:creationId xmlns:p14="http://schemas.microsoft.com/office/powerpoint/2010/main" val="1305809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What is the budget set when you have the same budget but now the price of bananas drops to $1/kg?</a:t>
            </a:r>
          </a:p>
          <a:p>
            <a:pPr marL="0" indent="0">
              <a:buNone/>
            </a:pPr>
            <a:endParaRPr lang="en-CY"/>
          </a:p>
        </p:txBody>
      </p:sp>
      <p:grpSp>
        <p:nvGrpSpPr>
          <p:cNvPr id="16" name="Group 15">
            <a:extLst>
              <a:ext uri="{FF2B5EF4-FFF2-40B4-BE49-F238E27FC236}">
                <a16:creationId xmlns:a16="http://schemas.microsoft.com/office/drawing/2014/main" id="{AC63C669-8A8B-6BD3-8315-6E15738FB63C}"/>
              </a:ext>
            </a:extLst>
          </p:cNvPr>
          <p:cNvGrpSpPr/>
          <p:nvPr/>
        </p:nvGrpSpPr>
        <p:grpSpPr>
          <a:xfrm>
            <a:off x="2383253" y="2928550"/>
            <a:ext cx="7091695" cy="4090086"/>
            <a:chOff x="2679817" y="3248368"/>
            <a:chExt cx="5598043" cy="3113069"/>
          </a:xfrm>
        </p:grpSpPr>
        <p:cxnSp>
          <p:nvCxnSpPr>
            <p:cNvPr id="4" name="Straight Connector 3">
              <a:extLst>
                <a:ext uri="{FF2B5EF4-FFF2-40B4-BE49-F238E27FC236}">
                  <a16:creationId xmlns:a16="http://schemas.microsoft.com/office/drawing/2014/main" id="{B00E2A29-EDD4-9B43-755D-2DCB80F42027}"/>
                </a:ext>
              </a:extLst>
            </p:cNvPr>
            <p:cNvCxnSpPr>
              <a:cxnSpLocks/>
            </p:cNvCxnSpPr>
            <p:nvPr/>
          </p:nvCxnSpPr>
          <p:spPr>
            <a:xfrm>
              <a:off x="3760077" y="5022245"/>
              <a:ext cx="1840068" cy="992673"/>
            </a:xfrm>
            <a:prstGeom prst="line">
              <a:avLst/>
            </a:prstGeom>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2C6D28F2-31A8-65B2-C63D-1179E14AF560}"/>
                </a:ext>
              </a:extLst>
            </p:cNvPr>
            <p:cNvCxnSpPr>
              <a:cxnSpLocks/>
            </p:cNvCxnSpPr>
            <p:nvPr/>
          </p:nvCxnSpPr>
          <p:spPr>
            <a:xfrm>
              <a:off x="3749040" y="3248368"/>
              <a:ext cx="0" cy="28370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426EC3F-8DA5-796D-32F8-70468E0101E4}"/>
                </a:ext>
              </a:extLst>
            </p:cNvPr>
            <p:cNvCxnSpPr>
              <a:cxnSpLocks/>
            </p:cNvCxnSpPr>
            <p:nvPr/>
          </p:nvCxnSpPr>
          <p:spPr>
            <a:xfrm flipH="1">
              <a:off x="3698240" y="5993963"/>
              <a:ext cx="3362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ight Triangle 6">
              <a:extLst>
                <a:ext uri="{FF2B5EF4-FFF2-40B4-BE49-F238E27FC236}">
                  <a16:creationId xmlns:a16="http://schemas.microsoft.com/office/drawing/2014/main" id="{3A94E4DD-9591-566D-7446-18D24CA90A84}"/>
                </a:ext>
              </a:extLst>
            </p:cNvPr>
            <p:cNvSpPr/>
            <p:nvPr/>
          </p:nvSpPr>
          <p:spPr>
            <a:xfrm>
              <a:off x="3749040" y="5022245"/>
              <a:ext cx="1851105" cy="971718"/>
            </a:xfrm>
            <a:prstGeom prst="rtTriangle">
              <a:avLst/>
            </a:prstGeom>
            <a:solidFill>
              <a:schemeClr val="accent2">
                <a:alpha val="25291"/>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8" name="TextBox 7">
              <a:extLst>
                <a:ext uri="{FF2B5EF4-FFF2-40B4-BE49-F238E27FC236}">
                  <a16:creationId xmlns:a16="http://schemas.microsoft.com/office/drawing/2014/main" id="{137AA47F-85BE-E876-703D-EF229BAAF79F}"/>
                </a:ext>
              </a:extLst>
            </p:cNvPr>
            <p:cNvSpPr txBox="1"/>
            <p:nvPr/>
          </p:nvSpPr>
          <p:spPr>
            <a:xfrm>
              <a:off x="6672580" y="6014918"/>
              <a:ext cx="1605280" cy="307777"/>
            </a:xfrm>
            <a:prstGeom prst="rect">
              <a:avLst/>
            </a:prstGeom>
            <a:noFill/>
          </p:spPr>
          <p:txBody>
            <a:bodyPr wrap="square" rtlCol="0">
              <a:spAutoFit/>
            </a:bodyPr>
            <a:lstStyle/>
            <a:p>
              <a:r>
                <a:rPr lang="en-CY" sz="1400"/>
                <a:t>Apples (kg)</a:t>
              </a:r>
            </a:p>
          </p:txBody>
        </p:sp>
        <p:sp>
          <p:nvSpPr>
            <p:cNvPr id="9" name="TextBox 8">
              <a:extLst>
                <a:ext uri="{FF2B5EF4-FFF2-40B4-BE49-F238E27FC236}">
                  <a16:creationId xmlns:a16="http://schemas.microsoft.com/office/drawing/2014/main" id="{31BAF0CE-6B06-C5D9-E533-61A4A11E2A7E}"/>
                </a:ext>
              </a:extLst>
            </p:cNvPr>
            <p:cNvSpPr txBox="1"/>
            <p:nvPr/>
          </p:nvSpPr>
          <p:spPr>
            <a:xfrm>
              <a:off x="2679817" y="3920354"/>
              <a:ext cx="1605280" cy="307777"/>
            </a:xfrm>
            <a:prstGeom prst="rect">
              <a:avLst/>
            </a:prstGeom>
            <a:noFill/>
          </p:spPr>
          <p:txBody>
            <a:bodyPr wrap="square" rtlCol="0">
              <a:spAutoFit/>
            </a:bodyPr>
            <a:lstStyle/>
            <a:p>
              <a:r>
                <a:rPr lang="en-CY" sz="1400"/>
                <a:t>Bananas (kg)</a:t>
              </a:r>
            </a:p>
          </p:txBody>
        </p:sp>
        <p:sp>
          <p:nvSpPr>
            <p:cNvPr id="10" name="Oval 9">
              <a:extLst>
                <a:ext uri="{FF2B5EF4-FFF2-40B4-BE49-F238E27FC236}">
                  <a16:creationId xmlns:a16="http://schemas.microsoft.com/office/drawing/2014/main" id="{6CA29817-4308-23E6-8601-371821C50C43}"/>
                </a:ext>
              </a:extLst>
            </p:cNvPr>
            <p:cNvSpPr/>
            <p:nvPr/>
          </p:nvSpPr>
          <p:spPr>
            <a:xfrm>
              <a:off x="3698240" y="4968156"/>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1" name="TextBox 10">
              <a:extLst>
                <a:ext uri="{FF2B5EF4-FFF2-40B4-BE49-F238E27FC236}">
                  <a16:creationId xmlns:a16="http://schemas.microsoft.com/office/drawing/2014/main" id="{5E834C42-9ED4-7948-F09B-3709AD31B00E}"/>
                </a:ext>
              </a:extLst>
            </p:cNvPr>
            <p:cNvSpPr txBox="1"/>
            <p:nvPr/>
          </p:nvSpPr>
          <p:spPr>
            <a:xfrm>
              <a:off x="5415732" y="6053660"/>
              <a:ext cx="276038" cy="307777"/>
            </a:xfrm>
            <a:prstGeom prst="rect">
              <a:avLst/>
            </a:prstGeom>
            <a:noFill/>
          </p:spPr>
          <p:txBody>
            <a:bodyPr wrap="none" rtlCol="0">
              <a:spAutoFit/>
            </a:bodyPr>
            <a:lstStyle/>
            <a:p>
              <a:r>
                <a:rPr lang="en-CY" sz="1400"/>
                <a:t>3</a:t>
              </a:r>
            </a:p>
          </p:txBody>
        </p:sp>
        <p:sp>
          <p:nvSpPr>
            <p:cNvPr id="12" name="TextBox 11">
              <a:extLst>
                <a:ext uri="{FF2B5EF4-FFF2-40B4-BE49-F238E27FC236}">
                  <a16:creationId xmlns:a16="http://schemas.microsoft.com/office/drawing/2014/main" id="{615EF6DB-C5A9-30E6-E24F-E528FF12E47A}"/>
                </a:ext>
              </a:extLst>
            </p:cNvPr>
            <p:cNvSpPr txBox="1"/>
            <p:nvPr/>
          </p:nvSpPr>
          <p:spPr>
            <a:xfrm>
              <a:off x="3391930" y="4875439"/>
              <a:ext cx="276038" cy="307777"/>
            </a:xfrm>
            <a:prstGeom prst="rect">
              <a:avLst/>
            </a:prstGeom>
            <a:noFill/>
          </p:spPr>
          <p:txBody>
            <a:bodyPr wrap="none" rtlCol="0">
              <a:spAutoFit/>
            </a:bodyPr>
            <a:lstStyle/>
            <a:p>
              <a:r>
                <a:rPr lang="en-CY" sz="1400"/>
                <a:t>2</a:t>
              </a:r>
            </a:p>
          </p:txBody>
        </p:sp>
        <p:sp>
          <p:nvSpPr>
            <p:cNvPr id="13" name="Oval 12">
              <a:extLst>
                <a:ext uri="{FF2B5EF4-FFF2-40B4-BE49-F238E27FC236}">
                  <a16:creationId xmlns:a16="http://schemas.microsoft.com/office/drawing/2014/main" id="{42AEDC7A-8779-ED96-8FBC-D8C9ADCD42BA}"/>
                </a:ext>
              </a:extLst>
            </p:cNvPr>
            <p:cNvSpPr/>
            <p:nvPr/>
          </p:nvSpPr>
          <p:spPr>
            <a:xfrm>
              <a:off x="5501026" y="5932790"/>
              <a:ext cx="105451" cy="12234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grpSp>
      <p:sp>
        <p:nvSpPr>
          <p:cNvPr id="17" name="TextBox 16">
            <a:extLst>
              <a:ext uri="{FF2B5EF4-FFF2-40B4-BE49-F238E27FC236}">
                <a16:creationId xmlns:a16="http://schemas.microsoft.com/office/drawing/2014/main" id="{03E82F85-4958-9A74-EDE3-849E79ADF8B5}"/>
              </a:ext>
            </a:extLst>
          </p:cNvPr>
          <p:cNvSpPr txBox="1"/>
          <p:nvPr/>
        </p:nvSpPr>
        <p:spPr>
          <a:xfrm>
            <a:off x="3318842" y="2960265"/>
            <a:ext cx="276038" cy="307777"/>
          </a:xfrm>
          <a:prstGeom prst="rect">
            <a:avLst/>
          </a:prstGeom>
          <a:noFill/>
        </p:spPr>
        <p:txBody>
          <a:bodyPr wrap="none" rtlCol="0">
            <a:spAutoFit/>
          </a:bodyPr>
          <a:lstStyle/>
          <a:p>
            <a:r>
              <a:rPr lang="en-CY" sz="1400"/>
              <a:t>6</a:t>
            </a:r>
          </a:p>
        </p:txBody>
      </p:sp>
      <p:sp>
        <p:nvSpPr>
          <p:cNvPr id="18" name="Right Triangle 17">
            <a:extLst>
              <a:ext uri="{FF2B5EF4-FFF2-40B4-BE49-F238E27FC236}">
                <a16:creationId xmlns:a16="http://schemas.microsoft.com/office/drawing/2014/main" id="{B5C56D66-2E39-58C7-586C-C0288C39D8B5}"/>
              </a:ext>
            </a:extLst>
          </p:cNvPr>
          <p:cNvSpPr/>
          <p:nvPr/>
        </p:nvSpPr>
        <p:spPr>
          <a:xfrm>
            <a:off x="3725496" y="3197679"/>
            <a:ext cx="2345011" cy="3338153"/>
          </a:xfrm>
          <a:prstGeom prst="rtTriangle">
            <a:avLst/>
          </a:prstGeom>
          <a:solidFill>
            <a:schemeClr val="accent2">
              <a:alpha val="25291"/>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9" name="Oval 18">
            <a:extLst>
              <a:ext uri="{FF2B5EF4-FFF2-40B4-BE49-F238E27FC236}">
                <a16:creationId xmlns:a16="http://schemas.microsoft.com/office/drawing/2014/main" id="{DEDEAA3C-2C38-0A36-B96C-C920EE03894E}"/>
              </a:ext>
            </a:extLst>
          </p:cNvPr>
          <p:cNvSpPr/>
          <p:nvPr/>
        </p:nvSpPr>
        <p:spPr>
          <a:xfrm>
            <a:off x="3632659" y="3117307"/>
            <a:ext cx="133587" cy="1607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407919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C303-9AB3-8244-6A8C-9F9828BF3479}"/>
              </a:ext>
            </a:extLst>
          </p:cNvPr>
          <p:cNvSpPr>
            <a:spLocks noGrp="1"/>
          </p:cNvSpPr>
          <p:nvPr>
            <p:ph type="title"/>
          </p:nvPr>
        </p:nvSpPr>
        <p:spPr/>
        <p:txBody>
          <a:bodyPr/>
          <a:lstStyle/>
          <a:p>
            <a:r>
              <a:rPr lang="en-CY"/>
              <a:t>Rational Choice under Certainty</a:t>
            </a:r>
          </a:p>
        </p:txBody>
      </p:sp>
      <p:sp>
        <p:nvSpPr>
          <p:cNvPr id="3" name="Content Placeholder 2">
            <a:extLst>
              <a:ext uri="{FF2B5EF4-FFF2-40B4-BE49-F238E27FC236}">
                <a16:creationId xmlns:a16="http://schemas.microsoft.com/office/drawing/2014/main" id="{E9C13A3D-C4D6-17C7-4687-68EF1CF0109E}"/>
              </a:ext>
            </a:extLst>
          </p:cNvPr>
          <p:cNvSpPr>
            <a:spLocks noGrp="1"/>
          </p:cNvSpPr>
          <p:nvPr>
            <p:ph idx="1"/>
          </p:nvPr>
        </p:nvSpPr>
        <p:spPr/>
        <p:txBody>
          <a:bodyPr>
            <a:normAutofit/>
          </a:bodyPr>
          <a:lstStyle/>
          <a:p>
            <a:pPr marL="0" indent="0">
              <a:buNone/>
            </a:pPr>
            <a:r>
              <a:rPr lang="en-CY"/>
              <a:t>A theory with two main elements:</a:t>
            </a:r>
          </a:p>
          <a:p>
            <a:pPr marL="0" indent="0">
              <a:buNone/>
            </a:pPr>
            <a:endParaRPr lang="en-CY" b="1"/>
          </a:p>
          <a:p>
            <a:pPr marL="0" indent="0">
              <a:buNone/>
            </a:pPr>
            <a:r>
              <a:rPr lang="en-CY" b="1"/>
              <a:t>Preferences: </a:t>
            </a:r>
            <a:r>
              <a:rPr lang="en-CY"/>
              <a:t>what does a person like.</a:t>
            </a:r>
          </a:p>
          <a:p>
            <a:pPr marL="0" indent="0">
              <a:buNone/>
            </a:pPr>
            <a:endParaRPr lang="en-CY" b="1"/>
          </a:p>
          <a:p>
            <a:pPr marL="0" indent="0">
              <a:buNone/>
            </a:pPr>
            <a:r>
              <a:rPr lang="en-CY" b="1"/>
              <a:t>Menus/budget sets: </a:t>
            </a:r>
            <a:r>
              <a:rPr lang="en-CY"/>
              <a:t>what can a person choose from.</a:t>
            </a:r>
          </a:p>
          <a:p>
            <a:pPr marL="0" indent="0">
              <a:buNone/>
            </a:pPr>
            <a:endParaRPr lang="en-CY" b="1"/>
          </a:p>
          <a:p>
            <a:pPr marL="0" indent="0">
              <a:buNone/>
            </a:pPr>
            <a:r>
              <a:rPr lang="en-CY"/>
              <a:t>The theory makes assumptions about </a:t>
            </a:r>
            <a:r>
              <a:rPr lang="en-CY" i="1"/>
              <a:t>preferences</a:t>
            </a:r>
            <a:r>
              <a:rPr lang="en-CY"/>
              <a:t> and how a person makes a choices from the </a:t>
            </a:r>
            <a:r>
              <a:rPr lang="en-CY" i="1"/>
              <a:t>available alternatives </a:t>
            </a:r>
            <a:r>
              <a:rPr lang="en-CY"/>
              <a:t>given</a:t>
            </a:r>
            <a:r>
              <a:rPr lang="en-CY" i="1"/>
              <a:t> </a:t>
            </a:r>
            <a:r>
              <a:rPr lang="en-CY"/>
              <a:t>their</a:t>
            </a:r>
            <a:r>
              <a:rPr lang="en-CY" i="1"/>
              <a:t> preferences.</a:t>
            </a:r>
            <a:endParaRPr lang="en-CY"/>
          </a:p>
        </p:txBody>
      </p:sp>
    </p:spTree>
    <p:extLst>
      <p:ext uri="{BB962C8B-B14F-4D97-AF65-F5344CB8AC3E}">
        <p14:creationId xmlns:p14="http://schemas.microsoft.com/office/powerpoint/2010/main" val="3437947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0F-B218-1BB1-F790-255ED1D6EEC8}"/>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C0895531-8AF8-4F71-E136-BD57800C2533}"/>
              </a:ext>
            </a:extLst>
          </p:cNvPr>
          <p:cNvSpPr>
            <a:spLocks noGrp="1"/>
          </p:cNvSpPr>
          <p:nvPr>
            <p:ph idx="1"/>
          </p:nvPr>
        </p:nvSpPr>
        <p:spPr/>
        <p:txBody>
          <a:bodyPr>
            <a:normAutofit/>
          </a:bodyPr>
          <a:lstStyle/>
          <a:p>
            <a:pPr marL="0" indent="0">
              <a:buNone/>
            </a:pPr>
            <a:r>
              <a:rPr lang="en-CY"/>
              <a:t>What is the budget set when your budget is $12, apples cost $2/kg, the first banana costs $4 and every subsequent banana costs $2? </a:t>
            </a:r>
          </a:p>
          <a:p>
            <a:pPr marL="0" indent="0">
              <a:buNone/>
            </a:pPr>
            <a:endParaRPr lang="en-CY"/>
          </a:p>
        </p:txBody>
      </p:sp>
    </p:spTree>
    <p:extLst>
      <p:ext uri="{BB962C8B-B14F-4D97-AF65-F5344CB8AC3E}">
        <p14:creationId xmlns:p14="http://schemas.microsoft.com/office/powerpoint/2010/main" val="1595695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07D5-61B0-0125-A470-65B0D938E23D}"/>
              </a:ext>
            </a:extLst>
          </p:cNvPr>
          <p:cNvSpPr>
            <a:spLocks noGrp="1"/>
          </p:cNvSpPr>
          <p:nvPr>
            <p:ph type="title"/>
          </p:nvPr>
        </p:nvSpPr>
        <p:spPr/>
        <p:txBody>
          <a:bodyPr/>
          <a:lstStyle/>
          <a:p>
            <a:r>
              <a:rPr lang="en-GB"/>
              <a:t>Review exercises </a:t>
            </a:r>
            <a:endParaRPr lang="en-CY"/>
          </a:p>
        </p:txBody>
      </p:sp>
      <p:sp>
        <p:nvSpPr>
          <p:cNvPr id="3" name="Content Placeholder 2">
            <a:extLst>
              <a:ext uri="{FF2B5EF4-FFF2-40B4-BE49-F238E27FC236}">
                <a16:creationId xmlns:a16="http://schemas.microsoft.com/office/drawing/2014/main" id="{1855F24C-A414-4B67-9844-BAD46F499448}"/>
              </a:ext>
            </a:extLst>
          </p:cNvPr>
          <p:cNvSpPr>
            <a:spLocks noGrp="1"/>
          </p:cNvSpPr>
          <p:nvPr>
            <p:ph idx="1"/>
          </p:nvPr>
        </p:nvSpPr>
        <p:spPr/>
        <p:txBody>
          <a:bodyPr/>
          <a:lstStyle/>
          <a:p>
            <a:pPr marL="0" indent="0">
              <a:buNone/>
            </a:pPr>
            <a:r>
              <a:rPr lang="en-CY"/>
              <a:t>Explain why each of the characters below is irrational according to rational choice theory.</a:t>
            </a:r>
          </a:p>
          <a:p>
            <a:pPr marL="514350" indent="-514350">
              <a:buFont typeface="+mj-lt"/>
              <a:buAutoNum type="arabicPeriod"/>
            </a:pPr>
            <a:r>
              <a:rPr lang="en-CY"/>
              <a:t>An economics professor finds that he prefers a $10 bottle of wine to a $8 bottle, a $12 bottle to a $10 bottle, and so on; yet he does not prefer a $200 bottle to a $8 bottle.</a:t>
            </a:r>
          </a:p>
          <a:p>
            <a:pPr marL="514350" indent="-514350">
              <a:buFont typeface="+mj-lt"/>
              <a:buAutoNum type="arabicPeriod"/>
            </a:pPr>
            <a:r>
              <a:rPr lang="en-CY" i="1"/>
              <a:t>Buridan’s donkey paradox</a:t>
            </a:r>
            <a:r>
              <a:rPr lang="en-CY"/>
              <a:t>: a donkey is very hungry and finds itself exactly midway between </a:t>
            </a:r>
            <a:r>
              <a:rPr lang="en-GB"/>
              <a:t>a stack of hay and pail of water</a:t>
            </a:r>
            <a:r>
              <a:rPr lang="en-CY"/>
              <a:t>. Unable to decide which is better, the animal starves to death. </a:t>
            </a:r>
          </a:p>
        </p:txBody>
      </p:sp>
    </p:spTree>
    <p:extLst>
      <p:ext uri="{BB962C8B-B14F-4D97-AF65-F5344CB8AC3E}">
        <p14:creationId xmlns:p14="http://schemas.microsoft.com/office/powerpoint/2010/main" val="420203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5989-D4F6-2B1B-DC2E-0B81A6742350}"/>
              </a:ext>
            </a:extLst>
          </p:cNvPr>
          <p:cNvSpPr>
            <a:spLocks noGrp="1"/>
          </p:cNvSpPr>
          <p:nvPr>
            <p:ph type="title"/>
          </p:nvPr>
        </p:nvSpPr>
        <p:spPr/>
        <p:txBody>
          <a:bodyPr/>
          <a:lstStyle/>
          <a:p>
            <a:r>
              <a:rPr lang="en-US" altLang="zh-CN"/>
              <a:t>Preference</a:t>
            </a:r>
            <a:endParaRPr lang="en-CY"/>
          </a:p>
        </p:txBody>
      </p:sp>
      <p:sp>
        <p:nvSpPr>
          <p:cNvPr id="3" name="Content Placeholder 2">
            <a:extLst>
              <a:ext uri="{FF2B5EF4-FFF2-40B4-BE49-F238E27FC236}">
                <a16:creationId xmlns:a16="http://schemas.microsoft.com/office/drawing/2014/main" id="{CB2247C1-78E5-BEDF-8B04-CA4FF4DB0933}"/>
              </a:ext>
            </a:extLst>
          </p:cNvPr>
          <p:cNvSpPr>
            <a:spLocks noGrp="1"/>
          </p:cNvSpPr>
          <p:nvPr>
            <p:ph idx="1"/>
          </p:nvPr>
        </p:nvSpPr>
        <p:spPr/>
        <p:txBody>
          <a:bodyPr/>
          <a:lstStyle/>
          <a:p>
            <a:r>
              <a:rPr lang="en-US" altLang="zh-CN"/>
              <a:t>The</a:t>
            </a:r>
            <a:r>
              <a:rPr lang="zh-CN" altLang="en-US"/>
              <a:t> </a:t>
            </a:r>
            <a:r>
              <a:rPr lang="en-US" altLang="zh-CN"/>
              <a:t>concept</a:t>
            </a:r>
            <a:r>
              <a:rPr lang="zh-CN" altLang="en-US"/>
              <a:t> </a:t>
            </a:r>
            <a:r>
              <a:rPr lang="en-US" altLang="zh-CN"/>
              <a:t>of</a:t>
            </a:r>
            <a:r>
              <a:rPr lang="zh-CN" altLang="en-US"/>
              <a:t> </a:t>
            </a:r>
            <a:r>
              <a:rPr lang="en-US" altLang="zh-CN" b="1"/>
              <a:t>preference</a:t>
            </a:r>
            <a:r>
              <a:rPr lang="zh-CN" altLang="en-US"/>
              <a:t> </a:t>
            </a:r>
            <a:r>
              <a:rPr lang="en-US" altLang="zh-CN"/>
              <a:t>is</a:t>
            </a:r>
            <a:r>
              <a:rPr lang="zh-CN" altLang="en-US"/>
              <a:t> </a:t>
            </a:r>
            <a:r>
              <a:rPr lang="en-US" altLang="zh-CN"/>
              <a:t>fundamental</a:t>
            </a:r>
            <a:r>
              <a:rPr lang="zh-CN" altLang="en-US"/>
              <a:t> </a:t>
            </a:r>
            <a:r>
              <a:rPr lang="en-US" altLang="zh-CN"/>
              <a:t>in</a:t>
            </a:r>
            <a:r>
              <a:rPr lang="zh-CN" altLang="en-US"/>
              <a:t> </a:t>
            </a:r>
            <a:r>
              <a:rPr lang="en-US" altLang="zh-CN"/>
              <a:t>modern</a:t>
            </a:r>
            <a:r>
              <a:rPr lang="zh-CN" altLang="en-US"/>
              <a:t> </a:t>
            </a:r>
            <a:r>
              <a:rPr lang="en-US" altLang="zh-CN"/>
              <a:t>economics,</a:t>
            </a:r>
            <a:r>
              <a:rPr lang="zh-CN" altLang="en-US"/>
              <a:t> </a:t>
            </a:r>
            <a:r>
              <a:rPr lang="en-US" altLang="zh-CN"/>
              <a:t>neoclassical</a:t>
            </a:r>
            <a:r>
              <a:rPr lang="zh-CN" altLang="en-US"/>
              <a:t> </a:t>
            </a:r>
            <a:r>
              <a:rPr lang="en-US" altLang="zh-CN"/>
              <a:t>and</a:t>
            </a:r>
            <a:r>
              <a:rPr lang="zh-CN" altLang="en-US"/>
              <a:t> </a:t>
            </a:r>
            <a:r>
              <a:rPr lang="en-US" altLang="zh-CN"/>
              <a:t>behavioral.</a:t>
            </a:r>
          </a:p>
          <a:p>
            <a:endParaRPr lang="en-US" altLang="zh-CN"/>
          </a:p>
          <a:p>
            <a:r>
              <a:rPr lang="en-US" altLang="zh-CN"/>
              <a:t>Formally</a:t>
            </a:r>
            <a:r>
              <a:rPr lang="zh-CN" altLang="en-US"/>
              <a:t> </a:t>
            </a:r>
            <a:r>
              <a:rPr lang="en-US" altLang="zh-CN"/>
              <a:t>speaking,</a:t>
            </a:r>
            <a:r>
              <a:rPr lang="zh-CN" altLang="en-US"/>
              <a:t> </a:t>
            </a:r>
            <a:r>
              <a:rPr lang="en-US" altLang="zh-CN"/>
              <a:t>a</a:t>
            </a:r>
            <a:r>
              <a:rPr lang="zh-CN" altLang="en-US"/>
              <a:t> </a:t>
            </a:r>
            <a:r>
              <a:rPr lang="en-US" altLang="zh-CN" b="1"/>
              <a:t>preference</a:t>
            </a:r>
            <a:r>
              <a:rPr lang="zh-CN" altLang="en-US"/>
              <a:t> </a:t>
            </a:r>
            <a:r>
              <a:rPr lang="en-US" altLang="zh-CN"/>
              <a:t>is</a:t>
            </a:r>
            <a:r>
              <a:rPr lang="zh-CN" altLang="en-US"/>
              <a:t> </a:t>
            </a:r>
            <a:r>
              <a:rPr lang="en-US" altLang="zh-CN"/>
              <a:t>a</a:t>
            </a:r>
            <a:r>
              <a:rPr lang="zh-CN" altLang="en-US"/>
              <a:t> </a:t>
            </a:r>
            <a:r>
              <a:rPr lang="en-US" altLang="zh-CN" b="1"/>
              <a:t>relation</a:t>
            </a:r>
            <a:r>
              <a:rPr lang="en-US" altLang="zh-CN"/>
              <a:t>.</a:t>
            </a:r>
          </a:p>
        </p:txBody>
      </p:sp>
    </p:spTree>
    <p:extLst>
      <p:ext uri="{BB962C8B-B14F-4D97-AF65-F5344CB8AC3E}">
        <p14:creationId xmlns:p14="http://schemas.microsoft.com/office/powerpoint/2010/main" val="333217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D829-FEF9-8F3C-445A-ACE1021B82A8}"/>
              </a:ext>
            </a:extLst>
          </p:cNvPr>
          <p:cNvSpPr>
            <a:spLocks noGrp="1"/>
          </p:cNvSpPr>
          <p:nvPr>
            <p:ph type="title"/>
          </p:nvPr>
        </p:nvSpPr>
        <p:spPr/>
        <p:txBody>
          <a:bodyPr/>
          <a:lstStyle/>
          <a:p>
            <a:r>
              <a:rPr lang="en-CY"/>
              <a:t>Binary relations</a:t>
            </a:r>
          </a:p>
        </p:txBody>
      </p:sp>
      <p:sp>
        <p:nvSpPr>
          <p:cNvPr id="3" name="Content Placeholder 2">
            <a:extLst>
              <a:ext uri="{FF2B5EF4-FFF2-40B4-BE49-F238E27FC236}">
                <a16:creationId xmlns:a16="http://schemas.microsoft.com/office/drawing/2014/main" id="{81B3E09F-59B7-1822-07E9-4C4DA8AB4994}"/>
              </a:ext>
            </a:extLst>
          </p:cNvPr>
          <p:cNvSpPr>
            <a:spLocks noGrp="1"/>
          </p:cNvSpPr>
          <p:nvPr>
            <p:ph idx="1"/>
          </p:nvPr>
        </p:nvSpPr>
        <p:spPr/>
        <p:txBody>
          <a:bodyPr>
            <a:normAutofit/>
          </a:bodyPr>
          <a:lstStyle/>
          <a:p>
            <a:pPr marL="0" indent="0">
              <a:buNone/>
            </a:pPr>
            <a:r>
              <a:rPr lang="en-CY" b="1"/>
              <a:t>Examples</a:t>
            </a:r>
          </a:p>
          <a:p>
            <a:pPr marL="0" indent="0">
              <a:buNone/>
            </a:pPr>
            <a:endParaRPr lang="en-CY"/>
          </a:p>
          <a:p>
            <a:pPr marL="0" indent="0">
              <a:buNone/>
            </a:pPr>
            <a:r>
              <a:rPr lang="en-US" altLang="zh-CN"/>
              <a:t>France</a:t>
            </a:r>
            <a:r>
              <a:rPr lang="en-CY"/>
              <a:t> </a:t>
            </a:r>
            <a:r>
              <a:rPr lang="en-CY" b="1" i="1"/>
              <a:t>is bigger than</a:t>
            </a:r>
            <a:r>
              <a:rPr lang="en-CY" b="1"/>
              <a:t> </a:t>
            </a:r>
            <a:r>
              <a:rPr lang="en-US" altLang="zh-CN"/>
              <a:t>Norway</a:t>
            </a:r>
          </a:p>
          <a:p>
            <a:pPr marL="0" indent="0">
              <a:buNone/>
            </a:pPr>
            <a:endParaRPr lang="en-US"/>
          </a:p>
          <a:p>
            <a:pPr marL="0" indent="0">
              <a:buNone/>
            </a:pPr>
            <a:r>
              <a:rPr lang="en-US" altLang="zh-CN"/>
              <a:t>Alf</a:t>
            </a:r>
            <a:r>
              <a:rPr lang="zh-CN" altLang="en-US"/>
              <a:t> </a:t>
            </a:r>
            <a:r>
              <a:rPr lang="en-US" altLang="zh-CN" b="1" i="1"/>
              <a:t>is</a:t>
            </a:r>
            <a:r>
              <a:rPr lang="zh-CN" altLang="en-US" b="1" i="1"/>
              <a:t> </a:t>
            </a:r>
            <a:r>
              <a:rPr lang="en-US" altLang="zh-CN" b="1" i="1"/>
              <a:t>older</a:t>
            </a:r>
            <a:r>
              <a:rPr lang="zh-CN" altLang="en-US" b="1" i="1"/>
              <a:t> </a:t>
            </a:r>
            <a:r>
              <a:rPr lang="en-US" altLang="zh-CN" b="1" i="1"/>
              <a:t>than</a:t>
            </a:r>
            <a:r>
              <a:rPr lang="zh-CN" altLang="en-US" b="1" i="1"/>
              <a:t> </a:t>
            </a:r>
            <a:r>
              <a:rPr lang="en-US" altLang="zh-CN"/>
              <a:t>Betsy</a:t>
            </a:r>
            <a:endParaRPr lang="en-CY"/>
          </a:p>
          <a:p>
            <a:pPr marL="0" indent="0">
              <a:buNone/>
            </a:pPr>
            <a:endParaRPr lang="en-CY"/>
          </a:p>
          <a:p>
            <a:pPr marL="0" indent="0">
              <a:buNone/>
            </a:pPr>
            <a:r>
              <a:rPr lang="en-CY"/>
              <a:t>Anne </a:t>
            </a:r>
            <a:r>
              <a:rPr lang="en-CY" b="1" i="1"/>
              <a:t>is a friend of </a:t>
            </a:r>
            <a:r>
              <a:rPr lang="en-CY"/>
              <a:t>Bob</a:t>
            </a:r>
          </a:p>
          <a:p>
            <a:pPr marL="0" indent="0">
              <a:buNone/>
            </a:pPr>
            <a:endParaRPr lang="en-CY"/>
          </a:p>
          <a:p>
            <a:pPr marL="0" indent="0">
              <a:buNone/>
            </a:pPr>
            <a:endParaRPr lang="en-CY"/>
          </a:p>
          <a:p>
            <a:pPr marL="0" indent="0">
              <a:buNone/>
            </a:pPr>
            <a:endParaRPr lang="en-CY"/>
          </a:p>
        </p:txBody>
      </p:sp>
    </p:spTree>
    <p:extLst>
      <p:ext uri="{BB962C8B-B14F-4D97-AF65-F5344CB8AC3E}">
        <p14:creationId xmlns:p14="http://schemas.microsoft.com/office/powerpoint/2010/main" val="209389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494-08BA-1DAF-835D-E8FE3F3889C9}"/>
              </a:ext>
            </a:extLst>
          </p:cNvPr>
          <p:cNvSpPr>
            <a:spLocks noGrp="1"/>
          </p:cNvSpPr>
          <p:nvPr>
            <p:ph type="title"/>
          </p:nvPr>
        </p:nvSpPr>
        <p:spPr/>
        <p:txBody>
          <a:bodyPr/>
          <a:lstStyle/>
          <a:p>
            <a:r>
              <a:rPr lang="en-CY"/>
              <a:t>Preference 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05E865-5860-7724-9030-D2A68281E6DD}"/>
                  </a:ext>
                </a:extLst>
              </p:cNvPr>
              <p:cNvSpPr>
                <a:spLocks noGrp="1"/>
              </p:cNvSpPr>
              <p:nvPr>
                <p:ph idx="1"/>
              </p:nvPr>
            </p:nvSpPr>
            <p:spPr/>
            <p:txBody>
              <a:bodyPr>
                <a:normAutofit/>
              </a:bodyPr>
              <a:lstStyle/>
              <a:p>
                <a:r>
                  <a:rPr lang="en-US" altLang="zh-CN" sz="2400"/>
                  <a:t>In</a:t>
                </a:r>
                <a:r>
                  <a:rPr lang="zh-CN" altLang="en-US" sz="2400"/>
                  <a:t> </a:t>
                </a:r>
                <a:r>
                  <a:rPr lang="en-US" altLang="zh-CN" sz="2400"/>
                  <a:t>economics,</a:t>
                </a:r>
                <a:r>
                  <a:rPr lang="zh-CN" altLang="en-US" sz="2400"/>
                  <a:t> </a:t>
                </a:r>
                <a:r>
                  <a:rPr lang="en-US" altLang="zh-CN" sz="2400"/>
                  <a:t>we</a:t>
                </a:r>
                <a:r>
                  <a:rPr lang="zh-CN" altLang="en-US" sz="2400"/>
                  <a:t> </a:t>
                </a:r>
                <a:r>
                  <a:rPr lang="en-US" altLang="zh-CN" sz="2400"/>
                  <a:t>are</a:t>
                </a:r>
                <a:r>
                  <a:rPr lang="zh-CN" altLang="en-US" sz="2400"/>
                  <a:t> </a:t>
                </a:r>
                <a:r>
                  <a:rPr lang="en-US" altLang="zh-CN" sz="2400"/>
                  <a:t>typically</a:t>
                </a:r>
                <a:r>
                  <a:rPr lang="zh-CN" altLang="en-US" sz="2400"/>
                  <a:t> </a:t>
                </a:r>
                <a:r>
                  <a:rPr lang="en-US" altLang="zh-CN" sz="2400"/>
                  <a:t>interested</a:t>
                </a:r>
                <a:r>
                  <a:rPr lang="zh-CN" altLang="en-US" sz="2400"/>
                  <a:t> </a:t>
                </a:r>
                <a:r>
                  <a:rPr lang="en-US" altLang="zh-CN" sz="2400"/>
                  <a:t>in</a:t>
                </a:r>
                <a:r>
                  <a:rPr lang="zh-CN" altLang="en-US" sz="2400"/>
                  <a:t> </a:t>
                </a:r>
                <a:r>
                  <a:rPr lang="en-US" altLang="zh-CN" sz="2400"/>
                  <a:t>people’s</a:t>
                </a:r>
                <a:r>
                  <a:rPr lang="zh-CN" altLang="en-US" sz="2400"/>
                  <a:t> </a:t>
                </a:r>
                <a:r>
                  <a:rPr lang="en-US" altLang="zh-CN" sz="2400"/>
                  <a:t>preferences</a:t>
                </a:r>
                <a:r>
                  <a:rPr lang="zh-CN" altLang="en-US" sz="2400"/>
                  <a:t> </a:t>
                </a:r>
                <a:r>
                  <a:rPr lang="en-US" altLang="zh-CN" sz="2400"/>
                  <a:t>over</a:t>
                </a:r>
                <a:r>
                  <a:rPr lang="zh-CN" altLang="en-US" sz="2400"/>
                  <a:t> </a:t>
                </a:r>
                <a:r>
                  <a:rPr lang="en-US" altLang="zh-CN" sz="2400" b="1"/>
                  <a:t>consumption</a:t>
                </a:r>
                <a:r>
                  <a:rPr lang="zh-CN" altLang="en-US" sz="2400" b="1"/>
                  <a:t> </a:t>
                </a:r>
                <a:r>
                  <a:rPr lang="en-US" altLang="zh-CN" sz="2400" b="1"/>
                  <a:t>bundles</a:t>
                </a:r>
                <a:r>
                  <a:rPr lang="en-US" altLang="zh-CN" sz="2400"/>
                  <a:t>.</a:t>
                </a:r>
                <a:endParaRPr lang="en-CY" sz="2400"/>
              </a:p>
              <a:p>
                <a:r>
                  <a:rPr lang="en-CY" sz="2400"/>
                  <a:t>There could be a finite or infinite number of items we are interested in.</a:t>
                </a:r>
              </a:p>
              <a:p>
                <a:r>
                  <a:rPr lang="en-CY" sz="2400"/>
                  <a:t>We often refer to the </a:t>
                </a:r>
                <a:r>
                  <a:rPr lang="en-CY" sz="2400" i="1"/>
                  <a:t>universe </a:t>
                </a:r>
                <a:r>
                  <a:rPr lang="en-CY" sz="2400"/>
                  <a:t>of items the preference relation is defined on: e.g.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𝐴𝑝𝑝𝑙𝑒</m:t>
                    </m:r>
                    <m:r>
                      <a:rPr lang="en-US" sz="2400" b="0" i="1" smtClean="0">
                        <a:latin typeface="Cambria Math" panose="02040503050406030204" pitchFamily="18" charset="0"/>
                      </a:rPr>
                      <m:t>, </m:t>
                    </m:r>
                    <m:r>
                      <a:rPr lang="en-US" sz="2400" b="0" i="1" smtClean="0">
                        <a:latin typeface="Cambria Math" panose="02040503050406030204" pitchFamily="18" charset="0"/>
                      </a:rPr>
                      <m:t>𝐵𝑎𝑛𝑎𝑛𝑎</m:t>
                    </m:r>
                    <m:r>
                      <a:rPr lang="en-US" sz="2400" b="0" i="1" smtClean="0">
                        <a:latin typeface="Cambria Math" panose="02040503050406030204" pitchFamily="18" charset="0"/>
                      </a:rPr>
                      <m:t>, </m:t>
                    </m:r>
                    <m:r>
                      <a:rPr lang="en-US" sz="2400" b="0" i="1" smtClean="0">
                        <a:latin typeface="Cambria Math" panose="02040503050406030204" pitchFamily="18" charset="0"/>
                      </a:rPr>
                      <m:t>𝐶h𝑒𝑟𝑟𝑦</m:t>
                    </m:r>
                    <m:r>
                      <a:rPr lang="en-US" sz="2400" b="0" i="1" smtClean="0">
                        <a:latin typeface="Cambria Math" panose="02040503050406030204" pitchFamily="18" charset="0"/>
                      </a:rPr>
                      <m:t>, </m:t>
                    </m:r>
                    <m:r>
                      <a:rPr lang="en-US" sz="2400" b="0" i="1" smtClean="0">
                        <a:latin typeface="Cambria Math" panose="02040503050406030204" pitchFamily="18" charset="0"/>
                      </a:rPr>
                      <m:t>𝐷𝑢𝑟𝑖𝑎𝑛</m:t>
                    </m:r>
                    <m:r>
                      <a:rPr lang="en-US" sz="2400" b="0" i="1" smtClean="0">
                        <a:latin typeface="Cambria Math" panose="02040503050406030204" pitchFamily="18" charset="0"/>
                      </a:rPr>
                      <m:t>}</m:t>
                    </m:r>
                  </m:oMath>
                </a14:m>
                <a:endParaRPr lang="en-CY" sz="2400"/>
              </a:p>
              <a:p>
                <a:r>
                  <a:rPr lang="en-CY" sz="2400"/>
                  <a:t>Other times we talk about bundles of goods. For example, bundle A may contain 2kg of Apples and 1,5kg of Bananas, while bundle B has 1,2kg of Apples and 3 kg of Bananas.</a:t>
                </a:r>
              </a:p>
              <a:p>
                <a:pPr marL="0" indent="0">
                  <a:buNone/>
                </a:pPr>
                <a:endParaRPr lang="en-CY" sz="2400"/>
              </a:p>
            </p:txBody>
          </p:sp>
        </mc:Choice>
        <mc:Fallback>
          <p:sp>
            <p:nvSpPr>
              <p:cNvPr id="3" name="Content Placeholder 2">
                <a:extLst>
                  <a:ext uri="{FF2B5EF4-FFF2-40B4-BE49-F238E27FC236}">
                    <a16:creationId xmlns:a16="http://schemas.microsoft.com/office/drawing/2014/main" id="{9405E865-5860-7724-9030-D2A68281E6DD}"/>
                  </a:ext>
                </a:extLst>
              </p:cNvPr>
              <p:cNvSpPr>
                <a:spLocks noGrp="1" noRot="1" noChangeAspect="1" noMove="1" noResize="1" noEditPoints="1" noAdjustHandles="1" noChangeArrowheads="1" noChangeShapeType="1" noTextEdit="1"/>
              </p:cNvSpPr>
              <p:nvPr>
                <p:ph idx="1"/>
              </p:nvPr>
            </p:nvSpPr>
            <p:spPr>
              <a:blipFill>
                <a:blip r:embed="rId2"/>
                <a:stretch>
                  <a:fillRect l="-812" t="-1961" r="-40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5904DE1-DBA6-07A0-9DB6-1C4A1E1F8F38}"/>
              </a:ext>
            </a:extLst>
          </p:cNvPr>
          <p:cNvCxnSpPr/>
          <p:nvPr/>
        </p:nvCxnSpPr>
        <p:spPr>
          <a:xfrm>
            <a:off x="3901440" y="4521200"/>
            <a:ext cx="0" cy="204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E82C216-F379-0E00-519F-154A548874CF}"/>
              </a:ext>
            </a:extLst>
          </p:cNvPr>
          <p:cNvCxnSpPr>
            <a:cxnSpLocks/>
          </p:cNvCxnSpPr>
          <p:nvPr/>
        </p:nvCxnSpPr>
        <p:spPr>
          <a:xfrm flipH="1">
            <a:off x="3850640" y="6471920"/>
            <a:ext cx="33629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92AE093-603B-1087-113E-52C99A8BF13C}"/>
              </a:ext>
            </a:extLst>
          </p:cNvPr>
          <p:cNvSpPr txBox="1"/>
          <p:nvPr/>
        </p:nvSpPr>
        <p:spPr>
          <a:xfrm>
            <a:off x="6824980" y="6492875"/>
            <a:ext cx="1605280" cy="307777"/>
          </a:xfrm>
          <a:prstGeom prst="rect">
            <a:avLst/>
          </a:prstGeom>
          <a:noFill/>
        </p:spPr>
        <p:txBody>
          <a:bodyPr wrap="square" rtlCol="0">
            <a:spAutoFit/>
          </a:bodyPr>
          <a:lstStyle/>
          <a:p>
            <a:r>
              <a:rPr lang="en-CY" sz="1400"/>
              <a:t>Apples</a:t>
            </a:r>
          </a:p>
        </p:txBody>
      </p:sp>
      <p:sp>
        <p:nvSpPr>
          <p:cNvPr id="10" name="TextBox 9">
            <a:extLst>
              <a:ext uri="{FF2B5EF4-FFF2-40B4-BE49-F238E27FC236}">
                <a16:creationId xmlns:a16="http://schemas.microsoft.com/office/drawing/2014/main" id="{5329FCB1-99AC-D558-786B-1053E5A539D1}"/>
              </a:ext>
            </a:extLst>
          </p:cNvPr>
          <p:cNvSpPr txBox="1"/>
          <p:nvPr/>
        </p:nvSpPr>
        <p:spPr>
          <a:xfrm>
            <a:off x="3098800" y="4398546"/>
            <a:ext cx="1605280" cy="307777"/>
          </a:xfrm>
          <a:prstGeom prst="rect">
            <a:avLst/>
          </a:prstGeom>
          <a:noFill/>
        </p:spPr>
        <p:txBody>
          <a:bodyPr wrap="square" rtlCol="0">
            <a:spAutoFit/>
          </a:bodyPr>
          <a:lstStyle/>
          <a:p>
            <a:r>
              <a:rPr lang="en-CY" sz="1400"/>
              <a:t>Bananas</a:t>
            </a:r>
          </a:p>
        </p:txBody>
      </p:sp>
      <p:sp>
        <p:nvSpPr>
          <p:cNvPr id="11" name="Oval 10">
            <a:extLst>
              <a:ext uri="{FF2B5EF4-FFF2-40B4-BE49-F238E27FC236}">
                <a16:creationId xmlns:a16="http://schemas.microsoft.com/office/drawing/2014/main" id="{1B32BF75-B847-9E07-465F-DC627EC99E4B}"/>
              </a:ext>
            </a:extLst>
          </p:cNvPr>
          <p:cNvSpPr/>
          <p:nvPr/>
        </p:nvSpPr>
        <p:spPr>
          <a:xfrm>
            <a:off x="5281930" y="5791200"/>
            <a:ext cx="50800" cy="50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Oval 11">
            <a:extLst>
              <a:ext uri="{FF2B5EF4-FFF2-40B4-BE49-F238E27FC236}">
                <a16:creationId xmlns:a16="http://schemas.microsoft.com/office/drawing/2014/main" id="{03DF7478-2CF3-03F6-8842-503B7BFE588B}"/>
              </a:ext>
            </a:extLst>
          </p:cNvPr>
          <p:cNvSpPr/>
          <p:nvPr/>
        </p:nvSpPr>
        <p:spPr>
          <a:xfrm>
            <a:off x="4678680" y="5100320"/>
            <a:ext cx="50800" cy="50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cxnSp>
        <p:nvCxnSpPr>
          <p:cNvPr id="14" name="Straight Connector 13">
            <a:extLst>
              <a:ext uri="{FF2B5EF4-FFF2-40B4-BE49-F238E27FC236}">
                <a16:creationId xmlns:a16="http://schemas.microsoft.com/office/drawing/2014/main" id="{69EA1120-9F33-7F77-585E-BC26AC2459EF}"/>
              </a:ext>
            </a:extLst>
          </p:cNvPr>
          <p:cNvCxnSpPr>
            <a:stCxn id="11" idx="4"/>
          </p:cNvCxnSpPr>
          <p:nvPr/>
        </p:nvCxnSpPr>
        <p:spPr>
          <a:xfrm>
            <a:off x="5307330" y="5842000"/>
            <a:ext cx="0" cy="62992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C8DFD1-4AE2-22CD-CA18-0D1E1B5C37EC}"/>
              </a:ext>
            </a:extLst>
          </p:cNvPr>
          <p:cNvCxnSpPr>
            <a:cxnSpLocks/>
          </p:cNvCxnSpPr>
          <p:nvPr/>
        </p:nvCxnSpPr>
        <p:spPr>
          <a:xfrm>
            <a:off x="4704080" y="5151120"/>
            <a:ext cx="0" cy="13208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7188A3-DFE2-8767-52A8-56067A085DC9}"/>
              </a:ext>
            </a:extLst>
          </p:cNvPr>
          <p:cNvCxnSpPr>
            <a:cxnSpLocks/>
            <a:stCxn id="11" idx="2"/>
          </p:cNvCxnSpPr>
          <p:nvPr/>
        </p:nvCxnSpPr>
        <p:spPr>
          <a:xfrm flipH="1">
            <a:off x="3926841" y="5816600"/>
            <a:ext cx="1355089"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A82F54-FCE3-58DA-D36C-B812EE1AF0EE}"/>
              </a:ext>
            </a:extLst>
          </p:cNvPr>
          <p:cNvCxnSpPr>
            <a:cxnSpLocks/>
            <a:stCxn id="12" idx="2"/>
          </p:cNvCxnSpPr>
          <p:nvPr/>
        </p:nvCxnSpPr>
        <p:spPr>
          <a:xfrm flipH="1">
            <a:off x="3901440" y="5125720"/>
            <a:ext cx="77724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CD57F2-DD19-C8E3-90FB-41A5FB65D5F3}"/>
              </a:ext>
            </a:extLst>
          </p:cNvPr>
          <p:cNvSpPr txBox="1"/>
          <p:nvPr/>
        </p:nvSpPr>
        <p:spPr>
          <a:xfrm>
            <a:off x="5111355" y="6471920"/>
            <a:ext cx="442750" cy="307777"/>
          </a:xfrm>
          <a:prstGeom prst="rect">
            <a:avLst/>
          </a:prstGeom>
          <a:noFill/>
        </p:spPr>
        <p:txBody>
          <a:bodyPr wrap="none" rtlCol="0">
            <a:spAutoFit/>
          </a:bodyPr>
          <a:lstStyle/>
          <a:p>
            <a:r>
              <a:rPr lang="en-CY" sz="1400"/>
              <a:t>2kg</a:t>
            </a:r>
          </a:p>
        </p:txBody>
      </p:sp>
      <p:sp>
        <p:nvSpPr>
          <p:cNvPr id="23" name="TextBox 22">
            <a:extLst>
              <a:ext uri="{FF2B5EF4-FFF2-40B4-BE49-F238E27FC236}">
                <a16:creationId xmlns:a16="http://schemas.microsoft.com/office/drawing/2014/main" id="{5E7A9946-477E-6C67-CFFC-A4B39F6B39B4}"/>
              </a:ext>
            </a:extLst>
          </p:cNvPr>
          <p:cNvSpPr txBox="1"/>
          <p:nvPr/>
        </p:nvSpPr>
        <p:spPr>
          <a:xfrm>
            <a:off x="4441686" y="6482082"/>
            <a:ext cx="579005" cy="307777"/>
          </a:xfrm>
          <a:prstGeom prst="rect">
            <a:avLst/>
          </a:prstGeom>
          <a:noFill/>
        </p:spPr>
        <p:txBody>
          <a:bodyPr wrap="none" rtlCol="0">
            <a:spAutoFit/>
          </a:bodyPr>
          <a:lstStyle/>
          <a:p>
            <a:r>
              <a:rPr lang="en-CY" sz="1400"/>
              <a:t>1,2kg</a:t>
            </a:r>
          </a:p>
        </p:txBody>
      </p:sp>
      <p:sp>
        <p:nvSpPr>
          <p:cNvPr id="24" name="TextBox 23">
            <a:extLst>
              <a:ext uri="{FF2B5EF4-FFF2-40B4-BE49-F238E27FC236}">
                <a16:creationId xmlns:a16="http://schemas.microsoft.com/office/drawing/2014/main" id="{336065BD-56C7-711E-1FD6-183CDCC48875}"/>
              </a:ext>
            </a:extLst>
          </p:cNvPr>
          <p:cNvSpPr txBox="1"/>
          <p:nvPr/>
        </p:nvSpPr>
        <p:spPr>
          <a:xfrm>
            <a:off x="3494166" y="4981467"/>
            <a:ext cx="442750" cy="307777"/>
          </a:xfrm>
          <a:prstGeom prst="rect">
            <a:avLst/>
          </a:prstGeom>
          <a:noFill/>
        </p:spPr>
        <p:txBody>
          <a:bodyPr wrap="none" rtlCol="0">
            <a:spAutoFit/>
          </a:bodyPr>
          <a:lstStyle/>
          <a:p>
            <a:r>
              <a:rPr lang="en-CY" sz="1400"/>
              <a:t>3kg</a:t>
            </a:r>
          </a:p>
        </p:txBody>
      </p:sp>
      <p:sp>
        <p:nvSpPr>
          <p:cNvPr id="25" name="TextBox 24">
            <a:extLst>
              <a:ext uri="{FF2B5EF4-FFF2-40B4-BE49-F238E27FC236}">
                <a16:creationId xmlns:a16="http://schemas.microsoft.com/office/drawing/2014/main" id="{727FD2B4-0248-08CF-D1E1-7A1960BF42E3}"/>
              </a:ext>
            </a:extLst>
          </p:cNvPr>
          <p:cNvSpPr txBox="1"/>
          <p:nvPr/>
        </p:nvSpPr>
        <p:spPr>
          <a:xfrm>
            <a:off x="3345355" y="5633290"/>
            <a:ext cx="579005" cy="307777"/>
          </a:xfrm>
          <a:prstGeom prst="rect">
            <a:avLst/>
          </a:prstGeom>
          <a:noFill/>
        </p:spPr>
        <p:txBody>
          <a:bodyPr wrap="none" rtlCol="0">
            <a:spAutoFit/>
          </a:bodyPr>
          <a:lstStyle/>
          <a:p>
            <a:r>
              <a:rPr lang="en-CY" sz="1400"/>
              <a:t>1,5kg</a:t>
            </a:r>
          </a:p>
        </p:txBody>
      </p:sp>
    </p:spTree>
    <p:extLst>
      <p:ext uri="{BB962C8B-B14F-4D97-AF65-F5344CB8AC3E}">
        <p14:creationId xmlns:p14="http://schemas.microsoft.com/office/powerpoint/2010/main" val="236889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494-08BA-1DAF-835D-E8FE3F3889C9}"/>
              </a:ext>
            </a:extLst>
          </p:cNvPr>
          <p:cNvSpPr>
            <a:spLocks noGrp="1"/>
          </p:cNvSpPr>
          <p:nvPr>
            <p:ph type="title"/>
          </p:nvPr>
        </p:nvSpPr>
        <p:spPr/>
        <p:txBody>
          <a:bodyPr/>
          <a:lstStyle/>
          <a:p>
            <a:r>
              <a:rPr lang="en-CY"/>
              <a:t>Preference 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05E865-5860-7724-9030-D2A68281E6DD}"/>
                  </a:ext>
                </a:extLst>
              </p:cNvPr>
              <p:cNvSpPr>
                <a:spLocks noGrp="1"/>
              </p:cNvSpPr>
              <p:nvPr>
                <p:ph idx="1"/>
              </p:nvPr>
            </p:nvSpPr>
            <p:spPr/>
            <p:txBody>
              <a:bodyPr/>
              <a:lstStyle/>
              <a:p>
                <a:pPr marL="0" indent="0">
                  <a:buNone/>
                </a:pPr>
                <a:r>
                  <a:rPr lang="en-US" b="0">
                    <a:ea typeface="Cambria Math" panose="02040503050406030204" pitchFamily="18" charset="0"/>
                  </a:rPr>
                  <a:t>We write: 	</a:t>
                </a:r>
                <a14:m>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CY"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CY"/>
                  <a:t> </a:t>
                </a:r>
              </a:p>
              <a:p>
                <a:pPr marL="0" indent="0">
                  <a:buNone/>
                </a:pPr>
                <a:r>
                  <a:rPr lang="en-GB" i="1"/>
                  <a:t>A</a:t>
                </a:r>
                <a:r>
                  <a:rPr lang="en-CY" i="1"/>
                  <a:t>nd mean:	A </a:t>
                </a:r>
                <a:r>
                  <a:rPr lang="en-CY" b="1" i="1"/>
                  <a:t>is at least as good as </a:t>
                </a:r>
                <a:r>
                  <a:rPr lang="en-CY" i="1"/>
                  <a:t>B</a:t>
                </a:r>
              </a:p>
              <a:p>
                <a:pPr marL="0" indent="0">
                  <a:buNone/>
                </a:pPr>
                <a:endParaRPr lang="en-CY" i="1"/>
              </a:p>
              <a:p>
                <a:pPr marL="0" indent="0">
                  <a:buNone/>
                </a:pPr>
                <a:r>
                  <a:rPr lang="en-CY"/>
                  <a:t>Note that it can be the case that</a:t>
                </a:r>
              </a:p>
              <a:p>
                <a:pPr marL="0" indent="0">
                  <a:buNone/>
                </a:pPr>
                <a:r>
                  <a:rPr lang="en-CY"/>
                  <a:t> </a:t>
                </a:r>
                <a14:m>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CY"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CY"/>
                  <a:t> and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m:t>
                    </m:r>
                    <m:r>
                      <a:rPr lang="en-CY"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endParaRPr lang="en-US" b="0">
                  <a:ea typeface="Cambria Math" panose="02040503050406030204" pitchFamily="18" charset="0"/>
                </a:endParaRPr>
              </a:p>
              <a:p>
                <a:pPr marL="0" indent="0">
                  <a:buNone/>
                </a:pPr>
                <a:r>
                  <a:rPr lang="en-GB"/>
                  <a:t>W</a:t>
                </a:r>
                <a:r>
                  <a:rPr lang="en-CY"/>
                  <a:t>hich means</a:t>
                </a:r>
              </a:p>
              <a:p>
                <a:pPr marL="0" indent="0">
                  <a:buNone/>
                </a:pPr>
                <a:r>
                  <a:rPr lang="en-CY" i="1"/>
                  <a:t>A </a:t>
                </a:r>
                <a:r>
                  <a:rPr lang="en-CY" b="1" i="1"/>
                  <a:t>is at least as good as </a:t>
                </a:r>
                <a:r>
                  <a:rPr lang="en-CY" i="1"/>
                  <a:t>B </a:t>
                </a:r>
                <a:r>
                  <a:rPr lang="en-CY"/>
                  <a:t>and</a:t>
                </a:r>
                <a:r>
                  <a:rPr lang="en-CY" i="1"/>
                  <a:t> B </a:t>
                </a:r>
                <a:r>
                  <a:rPr lang="en-CY" b="1" i="1"/>
                  <a:t>is at least as good as </a:t>
                </a:r>
                <a:r>
                  <a:rPr lang="en-CY" i="1"/>
                  <a:t>A</a:t>
                </a:r>
              </a:p>
              <a:p>
                <a:pPr marL="0" indent="0">
                  <a:buNone/>
                </a:pPr>
                <a:r>
                  <a:rPr lang="en-CY"/>
                  <a:t>In other words: I am </a:t>
                </a:r>
                <a:r>
                  <a:rPr lang="en-CY" i="1"/>
                  <a:t>indifferent between A and</a:t>
                </a:r>
                <a:r>
                  <a:rPr lang="en-CY"/>
                  <a:t> </a:t>
                </a:r>
                <a:r>
                  <a:rPr lang="en-CY" i="1"/>
                  <a:t>B.</a:t>
                </a:r>
                <a:endParaRPr lang="en-CY"/>
              </a:p>
              <a:p>
                <a:pPr marL="0" indent="0">
                  <a:buNone/>
                </a:pPr>
                <a:endParaRPr lang="en-CY" i="1"/>
              </a:p>
              <a:p>
                <a:pPr marL="0" indent="0">
                  <a:buNone/>
                </a:pPr>
                <a:endParaRPr lang="en-CY"/>
              </a:p>
            </p:txBody>
          </p:sp>
        </mc:Choice>
        <mc:Fallback>
          <p:sp>
            <p:nvSpPr>
              <p:cNvPr id="3" name="Content Placeholder 2">
                <a:extLst>
                  <a:ext uri="{FF2B5EF4-FFF2-40B4-BE49-F238E27FC236}">
                    <a16:creationId xmlns:a16="http://schemas.microsoft.com/office/drawing/2014/main" id="{9405E865-5860-7724-9030-D2A68281E6D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4083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E45D06C0EFD94FA598D289C89495FB" ma:contentTypeVersion="15" ma:contentTypeDescription="Create a new document." ma:contentTypeScope="" ma:versionID="c949e7400d32aefdc26d1116e4f44be1">
  <xsd:schema xmlns:xsd="http://www.w3.org/2001/XMLSchema" xmlns:xs="http://www.w3.org/2001/XMLSchema" xmlns:p="http://schemas.microsoft.com/office/2006/metadata/properties" xmlns:ns2="b30e9aa3-99a0-4d34-b7cb-13e4c710f7bb" xmlns:ns3="7c509b86-deaf-4b4f-ad54-a21a0cb5ff9b" targetNamespace="http://schemas.microsoft.com/office/2006/metadata/properties" ma:root="true" ma:fieldsID="632ca0e73f4a78d976638344bd437f47" ns2:_="" ns3:_="">
    <xsd:import namespace="b30e9aa3-99a0-4d34-b7cb-13e4c710f7bb"/>
    <xsd:import namespace="7c509b86-deaf-4b4f-ad54-a21a0cb5ff9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bjectDetectorVersions" minOccurs="0"/>
                <xsd:element ref="ns2:MediaLengthInSecond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e9aa3-99a0-4d34-b7cb-13e4c710f7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c5b67b3-f07b-4a01-9212-9530f3790bcd"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c509b86-deaf-4b4f-ad54-a21a0cb5ff9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0f3537a-43e6-485e-ad8f-22e9e3549df1}" ma:internalName="TaxCatchAll" ma:showField="CatchAllData" ma:web="7c509b86-deaf-4b4f-ad54-a21a0cb5ff9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30e9aa3-99a0-4d34-b7cb-13e4c710f7bb">
      <Terms xmlns="http://schemas.microsoft.com/office/infopath/2007/PartnerControls"/>
    </lcf76f155ced4ddcb4097134ff3c332f>
    <TaxCatchAll xmlns="7c509b86-deaf-4b4f-ad54-a21a0cb5ff9b" xsi:nil="true"/>
  </documentManagement>
</p:properties>
</file>

<file path=customXml/itemProps1.xml><?xml version="1.0" encoding="utf-8"?>
<ds:datastoreItem xmlns:ds="http://schemas.openxmlformats.org/officeDocument/2006/customXml" ds:itemID="{3335419C-41BD-406A-92A5-A6FD701939C1}">
  <ds:schemaRefs>
    <ds:schemaRef ds:uri="http://schemas.microsoft.com/sharepoint/v3/contenttype/forms"/>
  </ds:schemaRefs>
</ds:datastoreItem>
</file>

<file path=customXml/itemProps2.xml><?xml version="1.0" encoding="utf-8"?>
<ds:datastoreItem xmlns:ds="http://schemas.openxmlformats.org/officeDocument/2006/customXml" ds:itemID="{D5C61A50-A41D-445A-88D4-FB6CBCA2FA7C}">
  <ds:schemaRefs>
    <ds:schemaRef ds:uri="7c509b86-deaf-4b4f-ad54-a21a0cb5ff9b"/>
    <ds:schemaRef ds:uri="b30e9aa3-99a0-4d34-b7cb-13e4c710f7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0AE1492-FD84-4E08-96A2-6C86588A2092}">
  <ds:schemaRefs>
    <ds:schemaRef ds:uri="7c509b86-deaf-4b4f-ad54-a21a0cb5ff9b"/>
    <ds:schemaRef ds:uri="b30e9aa3-99a0-4d34-b7cb-13e4c710f7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51</Slides>
  <Notes>0</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Behavioural &amp; Experimental  Economics  Choice under Certainty</vt:lpstr>
      <vt:lpstr>Course Outline</vt:lpstr>
      <vt:lpstr>Course Outline</vt:lpstr>
      <vt:lpstr>Choice under Certainty</vt:lpstr>
      <vt:lpstr>Rational Choice under Certainty</vt:lpstr>
      <vt:lpstr>Preference</vt:lpstr>
      <vt:lpstr>Binary relations</vt:lpstr>
      <vt:lpstr>Preference Relation</vt:lpstr>
      <vt:lpstr>Preference Relation</vt:lpstr>
      <vt:lpstr>Axioms</vt:lpstr>
      <vt:lpstr>Preference Relation</vt:lpstr>
      <vt:lpstr>Transitivity</vt:lpstr>
      <vt:lpstr>Transitivity</vt:lpstr>
      <vt:lpstr>Transitivity</vt:lpstr>
      <vt:lpstr>Completeness</vt:lpstr>
      <vt:lpstr>Completeness</vt:lpstr>
      <vt:lpstr>Rational Preferences</vt:lpstr>
      <vt:lpstr>Preference orderings</vt:lpstr>
      <vt:lpstr>Preference orderings with infinite alternatives</vt:lpstr>
      <vt:lpstr>Indifference Curves</vt:lpstr>
      <vt:lpstr>Indifference Curves</vt:lpstr>
      <vt:lpstr>Indifference Curves</vt:lpstr>
      <vt:lpstr>Indifference Curves</vt:lpstr>
      <vt:lpstr>Indifference Curves</vt:lpstr>
      <vt:lpstr>Remember:</vt:lpstr>
      <vt:lpstr>Menus or choice sets</vt:lpstr>
      <vt:lpstr>Bundles and the Budget Line</vt:lpstr>
      <vt:lpstr>Bundles and the Budget Line</vt:lpstr>
      <vt:lpstr>Bundles and the Budget Line</vt:lpstr>
      <vt:lpstr>Choice under Certainty</vt:lpstr>
      <vt:lpstr>Rational choice</vt:lpstr>
      <vt:lpstr>Rational choice over bundles</vt:lpstr>
      <vt:lpstr>Rational choice theory</vt:lpstr>
      <vt:lpstr>Utility</vt:lpstr>
      <vt:lpstr>Utility</vt:lpstr>
      <vt:lpstr>Utility maximization</vt:lpstr>
      <vt:lpstr>Utility maximization</vt:lpstr>
      <vt:lpstr>Discussion</vt:lpstr>
      <vt:lpstr>Review exercises </vt:lpstr>
      <vt:lpstr>Review exercises </vt:lpstr>
      <vt:lpstr>Review exercises </vt:lpstr>
      <vt:lpstr>Review exercises </vt:lpstr>
      <vt:lpstr>Review exercises </vt:lpstr>
      <vt:lpstr>Review exercises </vt:lpstr>
      <vt:lpstr>Review exercises </vt:lpstr>
      <vt:lpstr>Review exercises </vt:lpstr>
      <vt:lpstr>Review exercises </vt:lpstr>
      <vt:lpstr>Review exercises </vt:lpstr>
      <vt:lpstr>Review exercises </vt:lpstr>
      <vt:lpstr>Review exercises </vt:lpstr>
      <vt:lpstr>Review 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&amp; Experimental  Economics  Choice under Certainty</dc:title>
  <dc:creator>Philippos Louis</dc:creator>
  <cp:revision>1</cp:revision>
  <dcterms:created xsi:type="dcterms:W3CDTF">2022-08-03T15:01:56Z</dcterms:created>
  <dcterms:modified xsi:type="dcterms:W3CDTF">2024-01-29T09:39:48Z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0x01010012E45D06C0EFD94FA598D289C89495FB</vt:lpwstr>
  </property>
  <property fmtid="{D5CDD505-2E9C-101B-9397-08002B2CF9AE}" pid="3" name="MediaServiceImageTags">
    <vt:lpwstr/>
  </property>
</Properties>
</file>