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8E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210" y="4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28D5E-25E5-407E-BBA8-856A22D8E1D6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41C624-C144-42BF-8228-2328D5FE0E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934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1C624-C144-42BF-8228-2328D5FE0E4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9834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C92B8-D604-E772-A92B-6348298B9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C85C455-DEDA-3093-F9B1-B22DCF7814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BBC7272-6C88-9724-72AC-84FC7C300B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388861-9F6A-98A3-2C98-26D20CCA7A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1C624-C144-42BF-8228-2328D5FE0E4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5139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2B83D-0B56-32BC-C1B6-E6D1DB4FB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BC4F28F-EBD4-CE26-2662-ED90EA7654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4602D52-B757-85B9-688D-318E84FF4A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F87BA73-AF0E-D7FC-A188-8C63032276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1C624-C144-42BF-8228-2328D5FE0E40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300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0A975-AB17-CA64-93A6-7DACB123C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E71787F-56B3-64FB-2664-35E9C2B12E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A81F604-172A-C9A4-E14D-A34A8F35B4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9CB284-A65D-CFF8-00A9-DE5827870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1C624-C144-42BF-8228-2328D5FE0E4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2236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58E33-0388-188E-E91B-FF676F22C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8621D18-FFDD-99F2-208F-85DE6689C2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F9AB9BE-50BA-8D87-CFC2-5F6FF5D538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FB61015-5886-D339-2A94-D94D99BC1F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1C624-C144-42BF-8228-2328D5FE0E4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7577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A3592B-7875-DC9A-D6B7-19BCC1BF4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1F0E02C-4BCB-8B55-FBF8-B0805596AF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2CEF648-0313-F7E0-A6D6-63ED907EEA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AE27E8-82DC-AAA9-6DD4-8CAC257B9D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1C624-C144-42BF-8228-2328D5FE0E4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5142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0876B-8EAE-BCF6-0238-913589C31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797C2C1-0042-6090-59F7-64BB164F81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6F9C97A-22A9-4FF9-1ABE-7EC946D557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Agroupaccountability</a:t>
            </a:r>
            <a:r>
              <a:rPr lang="en-US" dirty="0"/>
              <a:t> regime, where everyone in the team is responsible for any misconduct. • A partial group accountability regime, where anyone in the team is responsible as long as they knew about the misconduct. • Individual accountability, where only the persons committing misconduct are responsible. • </a:t>
            </a:r>
            <a:r>
              <a:rPr lang="en-US" dirty="0" err="1"/>
              <a:t>Aguarantor</a:t>
            </a:r>
            <a:r>
              <a:rPr lang="en-US" dirty="0"/>
              <a:t> regime, where an overall coordinator of the project is accountable for all aspects of a research paper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914E2B-FEB2-091B-EFBB-B080B73090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1C624-C144-42BF-8228-2328D5FE0E4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731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20DD3-1D73-2FB3-5E16-F0CC10DC3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EE4F2FB-B437-AC22-2982-8A5F0AE66E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84C04C0-1029-D695-99E8-9AFEBCE396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75AA28-553E-BF3F-E614-465E3045A5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1C624-C144-42BF-8228-2328D5FE0E4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2948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00BD8-858E-C033-465E-1CE150AC65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50D0602-C81D-2129-5D24-D343EB1017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250BBBD-6271-C2EE-53C2-7AB76390B3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532944-ECCE-B468-CE4A-CE490C6BCC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1C624-C144-42BF-8228-2328D5FE0E4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3807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E413A8-9977-8EE2-530D-522E3C9B1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B536998-C838-A413-6084-B293C5800B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D06968D-E77D-513A-69C8-17521DDB6A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F3CFBB7-BD35-708C-50DC-03298C05A5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1C624-C144-42BF-8228-2328D5FE0E4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4100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0125E-C261-B85D-BFD8-67D9B33FD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2EAB1ED-CBF9-471A-57F3-13E38BFD0A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3A929B5-006F-9936-2200-EF9D52A4EC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E3F4126-4DB2-0698-66EC-595A476E62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1C624-C144-42BF-8228-2328D5FE0E4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208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66C1E5-D868-AE0F-8950-D1A691146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3EAC8C3-63E6-4E9C-2B13-00169FDC8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814B03-71AC-2CCE-CD7C-1AFB31D04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1825-4F1D-4250-BE46-F869D042D889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B17C23-CA7A-5D25-4FAB-A9D956C09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886552-854E-A6BC-96A0-990E900E5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6542-EFE8-4557-88D8-2774CA1AE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5910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6EB70C-CEE1-35FB-76C9-556B92715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449591F-6D1D-5D79-BCB9-5EB56E687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BD9B0E-8785-4EDC-FAEF-6C44D1030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1825-4F1D-4250-BE46-F869D042D889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403DAC-64C5-524F-2FB5-18B1C9448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088E5D-28FF-E3B5-0D7B-623DA09BA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6542-EFE8-4557-88D8-2774CA1AE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8365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CE6917C-21A0-24C4-A2BC-376E649D72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9C9EC79-A499-5B34-8D9D-D13E0B168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9D474F-B19D-0FAD-898B-C08BC1745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1825-4F1D-4250-BE46-F869D042D889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649EAE-5063-8F91-D89F-423B8332C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C0CB57-FBBD-DFD1-53EC-81D750888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6542-EFE8-4557-88D8-2774CA1AE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053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14EA30-723A-D312-AD20-6A696BFEA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BC378E-B934-3557-C122-B5026AFA3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5B96A4-F5E1-4B63-4EAF-3B24D667D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1825-4F1D-4250-BE46-F869D042D889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071367-1B4A-D630-DDD5-E0373F733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539BB0-1B90-07C4-9FD8-699774EEC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6542-EFE8-4557-88D8-2774CA1AE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713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65EF5B-A013-2545-1E4D-7CBE93C2F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C3DB22-C048-5CA9-4052-CF5806478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4ABE21-5D0A-5B1B-9D30-66DC03186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1825-4F1D-4250-BE46-F869D042D889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D05145-A195-2AF0-DFFA-C8364B81B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E61829-75E0-3A86-1383-92906F481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6542-EFE8-4557-88D8-2774CA1AE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784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806472-D5F8-D370-1325-EA65F3E8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0085B5-B89A-FB8E-B843-9FC2104B5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998912E-80B9-DAD2-6C10-0CCCD0E70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A0510D-792F-6777-C40A-197174EB2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1825-4F1D-4250-BE46-F869D042D889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D19ACE5-1BDD-FF6F-9C12-73FC13991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8360EE5-4A25-0CC1-5168-365F0BAA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6542-EFE8-4557-88D8-2774CA1AE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2277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B4AB03-9784-0CBC-2131-2BBBB6B76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3F89D0-DAE8-FD88-4E63-701D24B90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027BAD9-F6BB-96C5-4C9D-576783581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F0AECBA-1149-E5BB-F069-3F3B713B48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26F118A-ABF3-CEAA-F0A6-57D959D5D1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F568821-EDA4-8AD1-BEF1-FAAF4940F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1825-4F1D-4250-BE46-F869D042D889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85C222D-83FC-8C4A-12E0-C8821E790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5092697-BF71-5C78-DF7B-88CB8B02B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6542-EFE8-4557-88D8-2774CA1AE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9587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CEF0B2-011C-7F67-FAE2-AFDCE9BF3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C66B030-EEE5-7CEE-FBD5-2DD2920D0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1825-4F1D-4250-BE46-F869D042D889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87EEB08-EE93-753F-1DC3-2599DB37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A2272D-0DC3-B2D2-55DE-B45A2E757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6542-EFE8-4557-88D8-2774CA1AE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3244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DE1C628-81A4-6D73-6F86-CBB93E63F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1825-4F1D-4250-BE46-F869D042D889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FFB20F-23A5-B7B2-6DDF-2851C6BF8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4ABB41F-CEC3-AD19-1C53-54D3790A9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6542-EFE8-4557-88D8-2774CA1AE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299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0F1730-97DD-75FB-BCFA-4164A3B67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746762-9B41-4882-D213-1481060F7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E55B6F8-D39F-7E5C-A6F7-94D3FB8B6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8846AD-80C7-F02C-BDA8-BB6FE38AA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1825-4F1D-4250-BE46-F869D042D889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BE5D59-33A5-CDD9-0014-2935FB1C6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31B197A-F4D1-1A11-FFBC-ECA881D6C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6542-EFE8-4557-88D8-2774CA1AE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8017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EE2C35-9394-BB4E-E5B3-C7B9EF18E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F8F551B-641D-74B5-9027-07ABACF94E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006747E-E4F5-F26F-FB25-69250CAFC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91411B-EA2A-5A65-5BFC-06E0C3EDC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1825-4F1D-4250-BE46-F869D042D889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CE7730E-DFF2-1E92-FCDF-C8496C2B8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9EDEAC-AE82-0137-DB9B-4E516CC25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6542-EFE8-4557-88D8-2774CA1AE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7129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C95C16D-A415-01D5-D1D0-C8033B8AA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C3F6E7-358A-DF80-4905-3E6662D3D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C722D5-D142-96AF-23BE-89E4173B6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AC1825-4F1D-4250-BE46-F869D042D889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75CF11-6866-C3CD-F0B4-E388ACE139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656B14-3B5E-8BB5-672B-0DEDD48E70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CD6542-EFE8-4557-88D8-2774CA1AE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701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8E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D9C7E3-8B40-BF5D-5528-8CC596E040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E641FAF-883D-1C8A-FD40-972FF4E1BD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8" name="Picture 4" descr="Comment sortir de sa culpabilité ? - Psychologue.net">
            <a:extLst>
              <a:ext uri="{FF2B5EF4-FFF2-40B4-BE49-F238E27FC236}">
                <a16:creationId xmlns:a16="http://schemas.microsoft.com/office/drawing/2014/main" id="{2B5AD46B-84F7-7353-8DCD-36898DAFB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3845"/>
            <a:ext cx="12191999" cy="812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8DFDE57-FD64-6D41-F112-90C8161A62C8}"/>
              </a:ext>
            </a:extLst>
          </p:cNvPr>
          <p:cNvSpPr txBox="1"/>
          <p:nvPr/>
        </p:nvSpPr>
        <p:spPr>
          <a:xfrm>
            <a:off x="752101" y="3883925"/>
            <a:ext cx="1112112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60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La culpabilité optimale </a:t>
            </a:r>
          </a:p>
          <a:p>
            <a:pPr algn="ctr"/>
            <a:r>
              <a:rPr lang="fr-FR" sz="60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dans un laboratoire de recherche</a:t>
            </a:r>
          </a:p>
        </p:txBody>
      </p:sp>
    </p:spTree>
    <p:extLst>
      <p:ext uri="{BB962C8B-B14F-4D97-AF65-F5344CB8AC3E}">
        <p14:creationId xmlns:p14="http://schemas.microsoft.com/office/powerpoint/2010/main" val="421014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8E9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99E171-383F-0ED9-9405-C1E5C4E05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8BDD1501-6E2F-391F-6993-589CF35F2B20}"/>
              </a:ext>
            </a:extLst>
          </p:cNvPr>
          <p:cNvSpPr txBox="1"/>
          <p:nvPr/>
        </p:nvSpPr>
        <p:spPr>
          <a:xfrm>
            <a:off x="405637" y="517618"/>
            <a:ext cx="90509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La question de la fraude est en réalité la question de la vérification :</a:t>
            </a:r>
          </a:p>
          <a:p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D7B15CF-D328-7389-BD31-A584DA295B7B}"/>
              </a:ext>
            </a:extLst>
          </p:cNvPr>
          <p:cNvSpPr txBox="1"/>
          <p:nvPr/>
        </p:nvSpPr>
        <p:spPr>
          <a:xfrm>
            <a:off x="3221182" y="130476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Si la police fait son job, alors le crime continue d’exister mais reste à un niveau bas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BC26A51-BC0C-4BBB-4E69-A4797B29FCD1}"/>
              </a:ext>
            </a:extLst>
          </p:cNvPr>
          <p:cNvSpPr txBox="1"/>
          <p:nvPr/>
        </p:nvSpPr>
        <p:spPr>
          <a:xfrm>
            <a:off x="96982" y="25099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Qui fait la police en science ?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0B381F8-F690-3C33-E009-1EBE58CB6C29}"/>
              </a:ext>
            </a:extLst>
          </p:cNvPr>
          <p:cNvSpPr txBox="1"/>
          <p:nvPr/>
        </p:nvSpPr>
        <p:spPr>
          <a:xfrm>
            <a:off x="0" y="344031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Qui contrôle la police en science ?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61928EC-6A72-82C6-C735-0257D999477B}"/>
              </a:ext>
            </a:extLst>
          </p:cNvPr>
          <p:cNvSpPr txBox="1"/>
          <p:nvPr/>
        </p:nvSpPr>
        <p:spPr>
          <a:xfrm>
            <a:off x="1364673" y="453757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Qu’est ce qui se passe quand la police en science se comporte comme la police en vrai  ?</a:t>
            </a:r>
          </a:p>
        </p:txBody>
      </p:sp>
      <p:pic>
        <p:nvPicPr>
          <p:cNvPr id="6146" name="Picture 2" descr="Cop Jokes, Police Jokes, Cops Humor, Police Humour, Funny Police, Funny ...">
            <a:extLst>
              <a:ext uri="{FF2B5EF4-FFF2-40B4-BE49-F238E27FC236}">
                <a16:creationId xmlns:a16="http://schemas.microsoft.com/office/drawing/2014/main" id="{F92AE413-ECFB-E822-E518-AA09CB44D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661" y="3809644"/>
            <a:ext cx="2277915" cy="284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19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8E9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74EBA0-412F-724F-A5E3-51A0AF371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65C6671-4478-55D1-73DE-CB793BB9F9B8}"/>
              </a:ext>
            </a:extLst>
          </p:cNvPr>
          <p:cNvSpPr txBox="1"/>
          <p:nvPr/>
        </p:nvSpPr>
        <p:spPr>
          <a:xfrm>
            <a:off x="405637" y="517618"/>
            <a:ext cx="90509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La question de la fraude est en réalité la question de la vérification :</a:t>
            </a:r>
          </a:p>
          <a:p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72421CD-86E6-13B7-ECC9-FEE2DC01A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112" y="1216549"/>
            <a:ext cx="6327251" cy="421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1B594EC-CC4F-039C-EA67-CCF425A1AB97}"/>
              </a:ext>
            </a:extLst>
          </p:cNvPr>
          <p:cNvSpPr/>
          <p:nvPr/>
        </p:nvSpPr>
        <p:spPr>
          <a:xfrm>
            <a:off x="5868063" y="4874150"/>
            <a:ext cx="4802587" cy="5605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BF6548D-3E1A-1024-8534-C71FA077C83E}"/>
              </a:ext>
            </a:extLst>
          </p:cNvPr>
          <p:cNvSpPr txBox="1"/>
          <p:nvPr/>
        </p:nvSpPr>
        <p:spPr>
          <a:xfrm>
            <a:off x="-356212" y="49697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Qui organise ce scepticisme ?</a:t>
            </a:r>
          </a:p>
        </p:txBody>
      </p:sp>
    </p:spTree>
    <p:extLst>
      <p:ext uri="{BB962C8B-B14F-4D97-AF65-F5344CB8AC3E}">
        <p14:creationId xmlns:p14="http://schemas.microsoft.com/office/powerpoint/2010/main" val="34426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8E9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43E260-F735-EA18-1AE7-D5761B3D4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48B9022C-BB7E-8F3A-329A-CAE6112AA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666750"/>
            <a:ext cx="57912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95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8E9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A0CBD2-B205-9B98-936C-A8FA6B99F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1CC5F8BB-83EE-CDEB-3B31-8A3B270A695B}"/>
              </a:ext>
            </a:extLst>
          </p:cNvPr>
          <p:cNvCxnSpPr>
            <a:cxnSpLocks/>
          </p:cNvCxnSpPr>
          <p:nvPr/>
        </p:nvCxnSpPr>
        <p:spPr>
          <a:xfrm>
            <a:off x="0" y="0"/>
            <a:ext cx="6096000" cy="68580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AACA69A9-2BF9-5FCB-8112-54BB11123FAF}"/>
              </a:ext>
            </a:extLst>
          </p:cNvPr>
          <p:cNvCxnSpPr>
            <a:cxnSpLocks/>
          </p:cNvCxnSpPr>
          <p:nvPr/>
        </p:nvCxnSpPr>
        <p:spPr>
          <a:xfrm flipV="1">
            <a:off x="6096000" y="0"/>
            <a:ext cx="6096000" cy="68580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" name="Image 12">
            <a:extLst>
              <a:ext uri="{FF2B5EF4-FFF2-40B4-BE49-F238E27FC236}">
                <a16:creationId xmlns:a16="http://schemas.microsoft.com/office/drawing/2014/main" id="{3F2CCDDE-72CE-8C47-EF47-0C2B21A2B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55523"/>
            <a:ext cx="3194725" cy="885932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F0D88484-071E-3257-2B7F-238153A329AA}"/>
              </a:ext>
            </a:extLst>
          </p:cNvPr>
          <p:cNvSpPr txBox="1"/>
          <p:nvPr/>
        </p:nvSpPr>
        <p:spPr>
          <a:xfrm>
            <a:off x="0" y="4576075"/>
            <a:ext cx="39581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ln w="6350">
                  <a:noFill/>
                </a:ln>
                <a:solidFill>
                  <a:schemeClr val="bg1"/>
                </a:solidFill>
              </a:rPr>
              <a:t>51% des chercheurs </a:t>
            </a:r>
            <a:r>
              <a:rPr lang="fr-FR" dirty="0">
                <a:ln w="6350">
                  <a:noFill/>
                </a:ln>
                <a:solidFill>
                  <a:schemeClr val="accent2"/>
                </a:solidFill>
              </a:rPr>
              <a:t>disent</a:t>
            </a:r>
            <a:r>
              <a:rPr lang="fr-FR" dirty="0">
                <a:ln w="6350">
                  <a:noFill/>
                </a:ln>
                <a:solidFill>
                  <a:schemeClr val="bg1"/>
                </a:solidFill>
              </a:rPr>
              <a:t> s’engager </a:t>
            </a:r>
          </a:p>
          <a:p>
            <a:pPr algn="ctr"/>
            <a:r>
              <a:rPr lang="fr-FR" dirty="0">
                <a:ln w="6350">
                  <a:noFill/>
                </a:ln>
                <a:solidFill>
                  <a:schemeClr val="bg1"/>
                </a:solidFill>
              </a:rPr>
              <a:t>fréquemment dans au moins une QRP</a:t>
            </a:r>
          </a:p>
          <a:p>
            <a:pPr algn="ctr"/>
            <a:r>
              <a:rPr lang="fr-FR" dirty="0">
                <a:ln w="6350">
                  <a:noFill/>
                </a:ln>
                <a:solidFill>
                  <a:schemeClr val="bg1"/>
                </a:solidFill>
              </a:rPr>
              <a:t>4% </a:t>
            </a:r>
            <a:r>
              <a:rPr lang="fr-FR" dirty="0">
                <a:ln w="6350">
                  <a:noFill/>
                </a:ln>
                <a:solidFill>
                  <a:schemeClr val="accent2"/>
                </a:solidFill>
              </a:rPr>
              <a:t>disent</a:t>
            </a:r>
            <a:r>
              <a:rPr lang="fr-FR" dirty="0">
                <a:ln w="6350">
                  <a:noFill/>
                </a:ln>
                <a:solidFill>
                  <a:schemeClr val="bg1"/>
                </a:solidFill>
              </a:rPr>
              <a:t> falsifier leurs données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C46839E0-C931-E1D4-2F71-058887B86A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73" y="5506672"/>
            <a:ext cx="3271837" cy="101987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E889B7C4-A5EA-1135-E7E7-853DC30AD0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8557" y="1287894"/>
            <a:ext cx="3262312" cy="1652587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D2F628D0-5806-47CA-77DB-E82E7EB544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768" y="3000923"/>
            <a:ext cx="2760662" cy="1575152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49D36652-0ABA-2BAC-CDCA-064EB9F0EA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7400" y="4301836"/>
            <a:ext cx="3854600" cy="2235020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5D01CBD5-04A3-0E66-29CA-971B31D9B2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5988" y="997528"/>
            <a:ext cx="4513550" cy="1272886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D4B5C697-DF5D-93D4-C67A-7941DAD0BA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62312" y="78887"/>
            <a:ext cx="3019705" cy="1927877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F0E88E69-4FE9-F059-8B24-C7D8F484943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96506" y="2342003"/>
            <a:ext cx="3936066" cy="1617493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DBAE63F4-BAA0-33BF-0A22-A808A3823B3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11760" y="688035"/>
            <a:ext cx="3832417" cy="2217222"/>
          </a:xfrm>
          <a:prstGeom prst="rect">
            <a:avLst/>
          </a:prstGeom>
        </p:spPr>
      </p:pic>
      <p:pic>
        <p:nvPicPr>
          <p:cNvPr id="2049" name="Image 2048">
            <a:extLst>
              <a:ext uri="{FF2B5EF4-FFF2-40B4-BE49-F238E27FC236}">
                <a16:creationId xmlns:a16="http://schemas.microsoft.com/office/drawing/2014/main" id="{55E01311-7DB9-9461-916B-3701EA9057C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53385" y="78887"/>
            <a:ext cx="4438713" cy="3504497"/>
          </a:xfrm>
          <a:prstGeom prst="rect">
            <a:avLst/>
          </a:prstGeom>
        </p:spPr>
      </p:pic>
      <p:pic>
        <p:nvPicPr>
          <p:cNvPr id="2052" name="Image 2051">
            <a:extLst>
              <a:ext uri="{FF2B5EF4-FFF2-40B4-BE49-F238E27FC236}">
                <a16:creationId xmlns:a16="http://schemas.microsoft.com/office/drawing/2014/main" id="{57CB96B1-951E-920B-3DAB-EC034B5E7FB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51152" y="2496455"/>
            <a:ext cx="4044345" cy="3004067"/>
          </a:xfrm>
          <a:prstGeom prst="rect">
            <a:avLst/>
          </a:prstGeom>
        </p:spPr>
      </p:pic>
      <p:pic>
        <p:nvPicPr>
          <p:cNvPr id="2056" name="Image 2055">
            <a:extLst>
              <a:ext uri="{FF2B5EF4-FFF2-40B4-BE49-F238E27FC236}">
                <a16:creationId xmlns:a16="http://schemas.microsoft.com/office/drawing/2014/main" id="{C8A24F76-9356-ECED-6E17-D829E4A4167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871929" y="146692"/>
            <a:ext cx="4717158" cy="2950500"/>
          </a:xfrm>
          <a:prstGeom prst="rect">
            <a:avLst/>
          </a:prstGeom>
        </p:spPr>
      </p:pic>
      <p:pic>
        <p:nvPicPr>
          <p:cNvPr id="2054" name="Image 2053">
            <a:extLst>
              <a:ext uri="{FF2B5EF4-FFF2-40B4-BE49-F238E27FC236}">
                <a16:creationId xmlns:a16="http://schemas.microsoft.com/office/drawing/2014/main" id="{714B29FD-B3DA-D0E9-B7E8-39D020EFCF9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50936" y="233927"/>
            <a:ext cx="3389427" cy="312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39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8E9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9EBB03-4C16-B0E4-9C2B-30B2EE7FD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2448C42-0A4A-0A87-7D17-A4A35C694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21" y="548640"/>
            <a:ext cx="3923792" cy="282086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B72D1F9-6C37-A90E-2799-BD670BBFEC3F}"/>
              </a:ext>
            </a:extLst>
          </p:cNvPr>
          <p:cNvSpPr txBox="1"/>
          <p:nvPr/>
        </p:nvSpPr>
        <p:spPr>
          <a:xfrm>
            <a:off x="141821" y="3605308"/>
            <a:ext cx="387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ln w="6350">
                  <a:noFill/>
                </a:ln>
                <a:solidFill>
                  <a:schemeClr val="bg1"/>
                </a:solidFill>
              </a:rPr>
              <a:t>Les chercheurs trichent pour survivre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55564A8-7A78-1980-24CD-0E6584DF08C0}"/>
              </a:ext>
            </a:extLst>
          </p:cNvPr>
          <p:cNvCxnSpPr>
            <a:cxnSpLocks/>
          </p:cNvCxnSpPr>
          <p:nvPr/>
        </p:nvCxnSpPr>
        <p:spPr>
          <a:xfrm>
            <a:off x="4265112" y="0"/>
            <a:ext cx="0" cy="68580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2" name="Image 11">
            <a:extLst>
              <a:ext uri="{FF2B5EF4-FFF2-40B4-BE49-F238E27FC236}">
                <a16:creationId xmlns:a16="http://schemas.microsoft.com/office/drawing/2014/main" id="{E8745A7E-8967-2C7D-9F3F-4789ABAA3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8287" y="548641"/>
            <a:ext cx="3726075" cy="2478578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2E472111-100C-5355-163C-4F160D8D8672}"/>
              </a:ext>
            </a:extLst>
          </p:cNvPr>
          <p:cNvSpPr txBox="1"/>
          <p:nvPr/>
        </p:nvSpPr>
        <p:spPr>
          <a:xfrm>
            <a:off x="4975828" y="3605308"/>
            <a:ext cx="2715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ln w="6350">
                  <a:noFill/>
                </a:ln>
                <a:solidFill>
                  <a:schemeClr val="bg1"/>
                </a:solidFill>
              </a:rPr>
              <a:t>Prenons par principe que </a:t>
            </a:r>
          </a:p>
          <a:p>
            <a:pPr algn="ctr"/>
            <a:r>
              <a:rPr lang="fr-FR" dirty="0">
                <a:ln w="6350">
                  <a:noFill/>
                </a:ln>
                <a:solidFill>
                  <a:schemeClr val="bg1"/>
                </a:solidFill>
              </a:rPr>
              <a:t>1 étude sur 7 est fausse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A8AABC7E-0443-9C87-C312-894B57DA3B5E}"/>
              </a:ext>
            </a:extLst>
          </p:cNvPr>
          <p:cNvCxnSpPr>
            <a:cxnSpLocks/>
          </p:cNvCxnSpPr>
          <p:nvPr/>
        </p:nvCxnSpPr>
        <p:spPr>
          <a:xfrm>
            <a:off x="8421476" y="0"/>
            <a:ext cx="0" cy="68580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074" name="Picture 2" descr="Résultat d’images pour you or me">
            <a:extLst>
              <a:ext uri="{FF2B5EF4-FFF2-40B4-BE49-F238E27FC236}">
                <a16:creationId xmlns:a16="http://schemas.microsoft.com/office/drawing/2014/main" id="{4838A3D7-D4E1-909A-0896-8512EF98D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4780" y="699654"/>
            <a:ext cx="2884173" cy="2199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8D6EDDD3-2ED1-B40B-A664-51C05C8574B9}"/>
              </a:ext>
            </a:extLst>
          </p:cNvPr>
          <p:cNvSpPr txBox="1"/>
          <p:nvPr/>
        </p:nvSpPr>
        <p:spPr>
          <a:xfrm>
            <a:off x="8762177" y="3605307"/>
            <a:ext cx="27902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ln w="6350">
                  <a:noFill/>
                </a:ln>
                <a:solidFill>
                  <a:schemeClr val="bg1"/>
                </a:solidFill>
              </a:rPr>
              <a:t>Qui devons-nous blâmer ?</a:t>
            </a:r>
          </a:p>
          <a:p>
            <a:pPr algn="ctr"/>
            <a:endParaRPr lang="fr-FR" dirty="0">
              <a:ln w="6350">
                <a:noFill/>
              </a:ln>
              <a:solidFill>
                <a:schemeClr val="bg1"/>
              </a:solidFill>
            </a:endParaRPr>
          </a:p>
          <a:p>
            <a:pPr algn="ctr"/>
            <a:r>
              <a:rPr lang="fr-FR" dirty="0">
                <a:ln w="6350">
                  <a:noFill/>
                </a:ln>
                <a:solidFill>
                  <a:schemeClr val="bg1"/>
                </a:solidFill>
              </a:rPr>
              <a:t>Qui est responsable ?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7294207A-C56B-96AC-21F9-F2161757B7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4351" y="4049650"/>
            <a:ext cx="2789474" cy="2647553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21A549C1-59AF-480D-CC7A-5F1D3F3716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401" y="4426527"/>
            <a:ext cx="3224409" cy="150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14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8E9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14FEB3-7D35-D492-A70F-E2291F485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5297774-5236-E853-0736-622D41CD47EF}"/>
              </a:ext>
            </a:extLst>
          </p:cNvPr>
          <p:cNvSpPr txBox="1"/>
          <p:nvPr/>
        </p:nvSpPr>
        <p:spPr>
          <a:xfrm>
            <a:off x="4426527" y="551874"/>
            <a:ext cx="2829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Responsabilité</a:t>
            </a:r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0FCF2A5C-9B6E-F8BD-E9FF-F91FCAA0CA7A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3567545" y="1136649"/>
            <a:ext cx="2273600" cy="10223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06745195-9CA6-2C1A-9C99-72495681023C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5841145" y="1136649"/>
            <a:ext cx="0" cy="1264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46802B3-20DC-B88F-4AC6-17B924025442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5841145" y="1136649"/>
            <a:ext cx="2045726" cy="8630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And Then I Said Meme Generator">
            <a:extLst>
              <a:ext uri="{FF2B5EF4-FFF2-40B4-BE49-F238E27FC236}">
                <a16:creationId xmlns:a16="http://schemas.microsoft.com/office/drawing/2014/main" id="{2FD70343-9B93-E55E-7FB6-B48757047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72" y="2552700"/>
            <a:ext cx="260032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Good Guy Jason Meme Generator">
            <a:extLst>
              <a:ext uri="{FF2B5EF4-FFF2-40B4-BE49-F238E27FC236}">
                <a16:creationId xmlns:a16="http://schemas.microsoft.com/office/drawing/2014/main" id="{EE927B95-B13B-911B-F5BA-283F4B692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337" y="2552700"/>
            <a:ext cx="252412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Boss by Hugo Boss Responsible T-Shirt ...">
            <a:extLst>
              <a:ext uri="{FF2B5EF4-FFF2-40B4-BE49-F238E27FC236}">
                <a16:creationId xmlns:a16="http://schemas.microsoft.com/office/drawing/2014/main" id="{372E8B81-CF6A-9725-983A-C1E148A41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17" y="2552700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29,700+ Sad Team Stock Photos, Pictures ...">
            <a:extLst>
              <a:ext uri="{FF2B5EF4-FFF2-40B4-BE49-F238E27FC236}">
                <a16:creationId xmlns:a16="http://schemas.microsoft.com/office/drawing/2014/main" id="{B09A4288-B02C-58A0-E706-EBCD18E0F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858" y="4849091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A78A0452-E747-7631-CA96-CCFD392797F8}"/>
              </a:ext>
            </a:extLst>
          </p:cNvPr>
          <p:cNvCxnSpPr>
            <a:cxnSpLocks/>
            <a:endCxn id="4104" idx="0"/>
          </p:cNvCxnSpPr>
          <p:nvPr/>
        </p:nvCxnSpPr>
        <p:spPr>
          <a:xfrm flipH="1">
            <a:off x="3567546" y="4362450"/>
            <a:ext cx="2046453" cy="4866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C927FF2B-2E2A-85D7-E488-72D456D9A39C}"/>
              </a:ext>
            </a:extLst>
          </p:cNvPr>
          <p:cNvCxnSpPr>
            <a:cxnSpLocks/>
            <a:stCxn id="4098" idx="2"/>
          </p:cNvCxnSpPr>
          <p:nvPr/>
        </p:nvCxnSpPr>
        <p:spPr>
          <a:xfrm>
            <a:off x="1927235" y="4305300"/>
            <a:ext cx="1640310" cy="5437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13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8E9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BED31B-9DEB-95BA-DF05-F01DD172A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Top 14 - Jeux à 2 joueurs 2023 - Meeple QC">
            <a:extLst>
              <a:ext uri="{FF2B5EF4-FFF2-40B4-BE49-F238E27FC236}">
                <a16:creationId xmlns:a16="http://schemas.microsoft.com/office/drawing/2014/main" id="{B9E4CAA6-3286-0BC1-CAD2-CCF448512E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59"/>
          <a:stretch/>
        </p:blipFill>
        <p:spPr bwMode="auto">
          <a:xfrm>
            <a:off x="4155294" y="2361537"/>
            <a:ext cx="2857500" cy="1398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92B27976-0973-F518-4396-3A0078D80925}"/>
              </a:ext>
            </a:extLst>
          </p:cNvPr>
          <p:cNvSpPr txBox="1"/>
          <p:nvPr/>
        </p:nvSpPr>
        <p:spPr>
          <a:xfrm>
            <a:off x="772782" y="1341963"/>
            <a:ext cx="4428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Scientifique 1 peut tricher pour augmenter </a:t>
            </a:r>
          </a:p>
          <a:p>
            <a:r>
              <a:rPr lang="fr-FR" dirty="0">
                <a:solidFill>
                  <a:schemeClr val="bg1"/>
                </a:solidFill>
              </a:rPr>
              <a:t>les chances de publication de l’article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F63B8A5A-67FE-99E3-99C3-4D55C3EEF4AF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2986914" y="1988294"/>
            <a:ext cx="1723631" cy="6440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1C2B973E-A153-F1EF-2886-48B5C05DFDF7}"/>
              </a:ext>
            </a:extLst>
          </p:cNvPr>
          <p:cNvSpPr txBox="1"/>
          <p:nvPr/>
        </p:nvSpPr>
        <p:spPr>
          <a:xfrm>
            <a:off x="7415178" y="1341963"/>
            <a:ext cx="4423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Scientifique 2 peut vérifier les agissements</a:t>
            </a:r>
          </a:p>
          <a:p>
            <a:r>
              <a:rPr lang="fr-FR" dirty="0">
                <a:solidFill>
                  <a:schemeClr val="bg1"/>
                </a:solidFill>
              </a:rPr>
              <a:t>De S1 et laisser tomber le projet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CA48EED2-884E-7547-D2F6-72CC0DE76258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511636" y="1988294"/>
            <a:ext cx="3115077" cy="5747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1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8E9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D89909-298A-0EC9-22D4-BE8D38FC7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6EBA208-B208-9764-A482-1898EAB3A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1821" y="703359"/>
            <a:ext cx="6848475" cy="55626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4E6C2C2-F936-ACDC-761D-E9CC5E13F3F2}"/>
              </a:ext>
            </a:extLst>
          </p:cNvPr>
          <p:cNvSpPr txBox="1"/>
          <p:nvPr/>
        </p:nvSpPr>
        <p:spPr>
          <a:xfrm>
            <a:off x="720180" y="864884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Scientifique 1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C2BE226F-44AF-4AA1-2E00-76601B2C777C}"/>
              </a:ext>
            </a:extLst>
          </p:cNvPr>
          <p:cNvCxnSpPr>
            <a:cxnSpLocks/>
          </p:cNvCxnSpPr>
          <p:nvPr/>
        </p:nvCxnSpPr>
        <p:spPr>
          <a:xfrm>
            <a:off x="2414420" y="1093758"/>
            <a:ext cx="45827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0522C08-F4AC-1B07-4007-FA6D94ADAC55}"/>
              </a:ext>
            </a:extLst>
          </p:cNvPr>
          <p:cNvSpPr txBox="1"/>
          <p:nvPr/>
        </p:nvSpPr>
        <p:spPr>
          <a:xfrm>
            <a:off x="490918" y="1486411"/>
            <a:ext cx="877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Fraude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472740C1-BB47-8494-515D-28C2F385C627}"/>
              </a:ext>
            </a:extLst>
          </p:cNvPr>
          <p:cNvCxnSpPr>
            <a:cxnSpLocks/>
          </p:cNvCxnSpPr>
          <p:nvPr/>
        </p:nvCxnSpPr>
        <p:spPr>
          <a:xfrm>
            <a:off x="1741336" y="1671077"/>
            <a:ext cx="4795962" cy="892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B6E1E85C-F01C-6F5D-A34F-B600CD93DFFC}"/>
              </a:ext>
            </a:extLst>
          </p:cNvPr>
          <p:cNvSpPr txBox="1"/>
          <p:nvPr/>
        </p:nvSpPr>
        <p:spPr>
          <a:xfrm>
            <a:off x="10757377" y="1390996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Ou pas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0ED925F-5A53-197B-A365-1A52A2967A47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7657106" y="1575662"/>
            <a:ext cx="3100271" cy="184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0E26D4F6-1252-2FB5-C6A6-64F1D38C137B}"/>
              </a:ext>
            </a:extLst>
          </p:cNvPr>
          <p:cNvSpPr txBox="1"/>
          <p:nvPr/>
        </p:nvSpPr>
        <p:spPr>
          <a:xfrm>
            <a:off x="902218" y="1923272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Scientifique 2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06D5A3C-8D23-C169-F99D-6957EEFB67FB}"/>
              </a:ext>
            </a:extLst>
          </p:cNvPr>
          <p:cNvCxnSpPr>
            <a:cxnSpLocks/>
          </p:cNvCxnSpPr>
          <p:nvPr/>
        </p:nvCxnSpPr>
        <p:spPr>
          <a:xfrm>
            <a:off x="2500745" y="2029691"/>
            <a:ext cx="4496403" cy="782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960DCEE4-14D9-FFAC-1DAF-5A75F9DDD6E3}"/>
              </a:ext>
            </a:extLst>
          </p:cNvPr>
          <p:cNvSpPr txBox="1"/>
          <p:nvPr/>
        </p:nvSpPr>
        <p:spPr>
          <a:xfrm>
            <a:off x="1491385" y="2246603"/>
            <a:ext cx="1600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Laisse tomber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0ADEB008-2DF4-3E5C-9880-8151F3168C57}"/>
              </a:ext>
            </a:extLst>
          </p:cNvPr>
          <p:cNvCxnSpPr>
            <a:cxnSpLocks/>
          </p:cNvCxnSpPr>
          <p:nvPr/>
        </p:nvCxnSpPr>
        <p:spPr>
          <a:xfrm flipV="1">
            <a:off x="2708563" y="2197189"/>
            <a:ext cx="3387437" cy="1417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66ACFA90-576D-2741-A575-A64C0B6AEEE7}"/>
              </a:ext>
            </a:extLst>
          </p:cNvPr>
          <p:cNvSpPr txBox="1"/>
          <p:nvPr/>
        </p:nvSpPr>
        <p:spPr>
          <a:xfrm>
            <a:off x="1144985" y="2557415"/>
            <a:ext cx="1528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Ne vérifie pas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286F93C7-412A-B681-7E04-F30E32E9AEB8}"/>
              </a:ext>
            </a:extLst>
          </p:cNvPr>
          <p:cNvCxnSpPr>
            <a:cxnSpLocks/>
          </p:cNvCxnSpPr>
          <p:nvPr/>
        </p:nvCxnSpPr>
        <p:spPr>
          <a:xfrm flipV="1">
            <a:off x="2646218" y="2615935"/>
            <a:ext cx="3338946" cy="1386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F318172A-0A77-D18F-5B54-5C92AE34AE2C}"/>
              </a:ext>
            </a:extLst>
          </p:cNvPr>
          <p:cNvSpPr txBox="1"/>
          <p:nvPr/>
        </p:nvSpPr>
        <p:spPr>
          <a:xfrm>
            <a:off x="2131908" y="2988103"/>
            <a:ext cx="785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vérifie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B1750A70-A733-03CF-C9FE-CFAADD596290}"/>
              </a:ext>
            </a:extLst>
          </p:cNvPr>
          <p:cNvCxnSpPr>
            <a:cxnSpLocks/>
          </p:cNvCxnSpPr>
          <p:nvPr/>
        </p:nvCxnSpPr>
        <p:spPr>
          <a:xfrm flipV="1">
            <a:off x="3036311" y="2825165"/>
            <a:ext cx="3378344" cy="3169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21" name="ZoneTexte 5120">
            <a:extLst>
              <a:ext uri="{FF2B5EF4-FFF2-40B4-BE49-F238E27FC236}">
                <a16:creationId xmlns:a16="http://schemas.microsoft.com/office/drawing/2014/main" id="{9640C329-CDF5-D260-A630-B1F3942FC991}"/>
              </a:ext>
            </a:extLst>
          </p:cNvPr>
          <p:cNvSpPr txBox="1"/>
          <p:nvPr/>
        </p:nvSpPr>
        <p:spPr>
          <a:xfrm>
            <a:off x="190889" y="4788631"/>
            <a:ext cx="21231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F = </a:t>
            </a:r>
            <a:r>
              <a:rPr lang="fr-FR" dirty="0" err="1">
                <a:solidFill>
                  <a:schemeClr val="bg1"/>
                </a:solidFill>
              </a:rPr>
              <a:t>falsify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H = </a:t>
            </a:r>
            <a:r>
              <a:rPr lang="fr-FR" dirty="0" err="1">
                <a:solidFill>
                  <a:schemeClr val="bg1"/>
                </a:solidFill>
              </a:rPr>
              <a:t>honest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WA = </a:t>
            </a:r>
            <a:r>
              <a:rPr lang="fr-FR" dirty="0" err="1">
                <a:solidFill>
                  <a:schemeClr val="bg1"/>
                </a:solidFill>
              </a:rPr>
              <a:t>walk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away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NM = no monitoring</a:t>
            </a:r>
          </a:p>
          <a:p>
            <a:r>
              <a:rPr lang="fr-FR" dirty="0">
                <a:solidFill>
                  <a:schemeClr val="bg1"/>
                </a:solidFill>
              </a:rPr>
              <a:t>M = monitoring</a:t>
            </a:r>
          </a:p>
        </p:txBody>
      </p:sp>
    </p:spTree>
    <p:extLst>
      <p:ext uri="{BB962C8B-B14F-4D97-AF65-F5344CB8AC3E}">
        <p14:creationId xmlns:p14="http://schemas.microsoft.com/office/powerpoint/2010/main" val="365470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4" grpId="0"/>
      <p:bldP spid="18" grpId="0"/>
      <p:bldP spid="22" grpId="0"/>
      <p:bldP spid="25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8E9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8844DC-B580-294A-F085-434730AB6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681CE87-B9D3-54AC-2815-686D09FB1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8512" y="751850"/>
            <a:ext cx="6848475" cy="5562600"/>
          </a:xfrm>
          <a:prstGeom prst="rect">
            <a:avLst/>
          </a:prstGeom>
        </p:spPr>
      </p:pic>
      <p:sp>
        <p:nvSpPr>
          <p:cNvPr id="5121" name="ZoneTexte 5120">
            <a:extLst>
              <a:ext uri="{FF2B5EF4-FFF2-40B4-BE49-F238E27FC236}">
                <a16:creationId xmlns:a16="http://schemas.microsoft.com/office/drawing/2014/main" id="{263D8D2A-8ADB-563D-1732-3049293B98E1}"/>
              </a:ext>
            </a:extLst>
          </p:cNvPr>
          <p:cNvSpPr txBox="1"/>
          <p:nvPr/>
        </p:nvSpPr>
        <p:spPr>
          <a:xfrm>
            <a:off x="190889" y="4788631"/>
            <a:ext cx="21231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F = </a:t>
            </a:r>
            <a:r>
              <a:rPr lang="fr-FR" dirty="0" err="1">
                <a:solidFill>
                  <a:schemeClr val="bg1"/>
                </a:solidFill>
              </a:rPr>
              <a:t>falsify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H = </a:t>
            </a:r>
            <a:r>
              <a:rPr lang="fr-FR" dirty="0" err="1">
                <a:solidFill>
                  <a:schemeClr val="bg1"/>
                </a:solidFill>
              </a:rPr>
              <a:t>honest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WA = </a:t>
            </a:r>
            <a:r>
              <a:rPr lang="fr-FR" dirty="0" err="1">
                <a:solidFill>
                  <a:schemeClr val="bg1"/>
                </a:solidFill>
              </a:rPr>
              <a:t>walk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away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NM = no monitoring</a:t>
            </a:r>
          </a:p>
          <a:p>
            <a:r>
              <a:rPr lang="fr-FR" dirty="0">
                <a:solidFill>
                  <a:schemeClr val="bg1"/>
                </a:solidFill>
              </a:rPr>
              <a:t>M = monitoring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1B79A33-F16A-DC9A-B61B-79ECAFB9EDF0}"/>
              </a:ext>
            </a:extLst>
          </p:cNvPr>
          <p:cNvSpPr txBox="1"/>
          <p:nvPr/>
        </p:nvSpPr>
        <p:spPr>
          <a:xfrm>
            <a:off x="267089" y="783264"/>
            <a:ext cx="376474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S2 peut vérifier +- scrupuleusement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La question est donc : à quel point </a:t>
            </a:r>
          </a:p>
          <a:p>
            <a:r>
              <a:rPr lang="fr-FR" dirty="0">
                <a:solidFill>
                  <a:schemeClr val="bg1"/>
                </a:solidFill>
              </a:rPr>
              <a:t>ça vaut le coup de vérifier le travail </a:t>
            </a:r>
          </a:p>
          <a:p>
            <a:r>
              <a:rPr lang="fr-FR" dirty="0">
                <a:solidFill>
                  <a:schemeClr val="bg1"/>
                </a:solidFill>
              </a:rPr>
              <a:t>de ses collègues mais aussi </a:t>
            </a:r>
          </a:p>
          <a:p>
            <a:r>
              <a:rPr lang="fr-FR" dirty="0">
                <a:solidFill>
                  <a:schemeClr val="bg1"/>
                </a:solidFill>
              </a:rPr>
              <a:t>avec quelle intensité.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En fonction de qui est responsable : </a:t>
            </a:r>
          </a:p>
          <a:p>
            <a:r>
              <a:rPr lang="fr-FR" dirty="0">
                <a:solidFill>
                  <a:schemeClr val="bg1"/>
                </a:solidFill>
              </a:rPr>
              <a:t>le fraudeur, l’équipe, ou le boss</a:t>
            </a:r>
          </a:p>
        </p:txBody>
      </p:sp>
    </p:spTree>
    <p:extLst>
      <p:ext uri="{BB962C8B-B14F-4D97-AF65-F5344CB8AC3E}">
        <p14:creationId xmlns:p14="http://schemas.microsoft.com/office/powerpoint/2010/main" val="249430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8E9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7E2F1B-D451-D16F-52F9-A98BC9EE2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7CE76A2E-0D8A-26EB-00C6-9E50019B7004}"/>
              </a:ext>
            </a:extLst>
          </p:cNvPr>
          <p:cNvSpPr txBox="1"/>
          <p:nvPr/>
        </p:nvSpPr>
        <p:spPr>
          <a:xfrm>
            <a:off x="571889" y="748628"/>
            <a:ext cx="111617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Résultats :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TR = taux total de recherche produite</a:t>
            </a:r>
          </a:p>
          <a:p>
            <a:r>
              <a:rPr lang="fr-FR" dirty="0">
                <a:solidFill>
                  <a:schemeClr val="bg1"/>
                </a:solidFill>
              </a:rPr>
              <a:t>HR = taux de recherche honnête produite</a:t>
            </a:r>
          </a:p>
          <a:p>
            <a:r>
              <a:rPr lang="fr-FR" dirty="0">
                <a:solidFill>
                  <a:schemeClr val="bg1"/>
                </a:solidFill>
              </a:rPr>
              <a:t>FR = taux de recherche frauduleuse produite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Quel modèle minimise le taux de recherche frauduleuse ?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fr-FR" dirty="0">
                <a:solidFill>
                  <a:schemeClr val="bg1"/>
                </a:solidFill>
              </a:rPr>
              <a:t>Le modèle qui limite les collaborations avec les chercheurs qui fraudent est celui où on ne s’engage jamais. </a:t>
            </a:r>
          </a:p>
          <a:p>
            <a:r>
              <a:rPr lang="fr-FR" dirty="0">
                <a:solidFill>
                  <a:schemeClr val="bg1"/>
                </a:solidFill>
              </a:rPr>
              <a:t>Mais il est pas très productif.</a:t>
            </a:r>
          </a:p>
          <a:p>
            <a:r>
              <a:rPr lang="fr-FR" dirty="0">
                <a:solidFill>
                  <a:schemeClr val="bg1"/>
                </a:solidFill>
              </a:rPr>
              <a:t>2) Il est donc nécessaire de tolérer dans la littérature un pourcentage de fraude.</a:t>
            </a:r>
          </a:p>
          <a:p>
            <a:pPr marL="342900" indent="-342900">
              <a:buAutoNum type="arabicParenR"/>
            </a:pP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8DFAA3B-13B1-0123-DD2B-4F907B871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904" y="530506"/>
            <a:ext cx="5010150" cy="16954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F0BF219-B724-4910-D1F7-3650211C4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69" y="4074753"/>
            <a:ext cx="6600825" cy="1952625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61217AB1-D7B8-D269-AC8C-F9A74698D0DA}"/>
              </a:ext>
            </a:extLst>
          </p:cNvPr>
          <p:cNvCxnSpPr/>
          <p:nvPr/>
        </p:nvCxnSpPr>
        <p:spPr>
          <a:xfrm flipH="1">
            <a:off x="6742706" y="4277802"/>
            <a:ext cx="882595" cy="1590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59CB82EF-458A-A5CC-691E-F59E14F009DF}"/>
              </a:ext>
            </a:extLst>
          </p:cNvPr>
          <p:cNvSpPr txBox="1"/>
          <p:nvPr/>
        </p:nvSpPr>
        <p:spPr>
          <a:xfrm>
            <a:off x="7682345" y="3921405"/>
            <a:ext cx="41808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Le résultat le plus efficace est de rendre </a:t>
            </a:r>
          </a:p>
          <a:p>
            <a:r>
              <a:rPr lang="fr-FR" dirty="0">
                <a:solidFill>
                  <a:schemeClr val="bg1"/>
                </a:solidFill>
              </a:rPr>
              <a:t>totalement responsable les collègues </a:t>
            </a:r>
          </a:p>
          <a:p>
            <a:r>
              <a:rPr lang="fr-FR" dirty="0">
                <a:solidFill>
                  <a:schemeClr val="bg1"/>
                </a:solidFill>
              </a:rPr>
              <a:t>de la vérification du travail du fraudeur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0370F2D3-98E2-1FF1-A473-0D8DD8A1F7FF}"/>
              </a:ext>
            </a:extLst>
          </p:cNvPr>
          <p:cNvCxnSpPr>
            <a:cxnSpLocks/>
          </p:cNvCxnSpPr>
          <p:nvPr/>
        </p:nvCxnSpPr>
        <p:spPr>
          <a:xfrm flipH="1" flipV="1">
            <a:off x="6742706" y="5411051"/>
            <a:ext cx="939639" cy="141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96107E24-810D-EE53-FBFA-EF1B430B5128}"/>
              </a:ext>
            </a:extLst>
          </p:cNvPr>
          <p:cNvSpPr txBox="1"/>
          <p:nvPr/>
        </p:nvSpPr>
        <p:spPr>
          <a:xfrm>
            <a:off x="7759943" y="5186042"/>
            <a:ext cx="3483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Et de NE PAS rendre responsable </a:t>
            </a:r>
          </a:p>
          <a:p>
            <a:r>
              <a:rPr lang="fr-FR" dirty="0">
                <a:solidFill>
                  <a:schemeClr val="bg1"/>
                </a:solidFill>
              </a:rPr>
              <a:t>le fraudeur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E30B73BC-E110-B1C5-3A1B-60C82197D76D}"/>
              </a:ext>
            </a:extLst>
          </p:cNvPr>
          <p:cNvCxnSpPr/>
          <p:nvPr/>
        </p:nvCxnSpPr>
        <p:spPr>
          <a:xfrm>
            <a:off x="491836" y="5638800"/>
            <a:ext cx="3345873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A5212BD2-6AEC-BD20-76F7-6970FE0537E5}"/>
              </a:ext>
            </a:extLst>
          </p:cNvPr>
          <p:cNvCxnSpPr>
            <a:cxnSpLocks/>
          </p:cNvCxnSpPr>
          <p:nvPr/>
        </p:nvCxnSpPr>
        <p:spPr>
          <a:xfrm>
            <a:off x="955963" y="4634345"/>
            <a:ext cx="5250941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4CA08545-424B-5CEA-0135-9F04D394F155}"/>
              </a:ext>
            </a:extLst>
          </p:cNvPr>
          <p:cNvSpPr txBox="1"/>
          <p:nvPr/>
        </p:nvSpPr>
        <p:spPr>
          <a:xfrm>
            <a:off x="7836143" y="5893853"/>
            <a:ext cx="420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C’est quand même        au niveau éthique</a:t>
            </a:r>
          </a:p>
        </p:txBody>
      </p:sp>
      <p:pic>
        <p:nvPicPr>
          <p:cNvPr id="20" name="Graphique 19" descr="Feu contour">
            <a:extLst>
              <a:ext uri="{FF2B5EF4-FFF2-40B4-BE49-F238E27FC236}">
                <a16:creationId xmlns:a16="http://schemas.microsoft.com/office/drawing/2014/main" id="{2E545E1F-8A3F-7100-1F2B-2957A3F58D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2789" y="5712165"/>
            <a:ext cx="461515" cy="46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90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8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Words>438</Words>
  <Application>Microsoft Office PowerPoint</Application>
  <PresentationFormat>Grand écran</PresentationFormat>
  <Paragraphs>78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adrien fillon</dc:creator>
  <cp:lastModifiedBy>adrien fillon</cp:lastModifiedBy>
  <cp:revision>1</cp:revision>
  <dcterms:created xsi:type="dcterms:W3CDTF">2024-10-08T07:13:22Z</dcterms:created>
  <dcterms:modified xsi:type="dcterms:W3CDTF">2024-10-08T09:19:13Z</dcterms:modified>
</cp:coreProperties>
</file>