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79" r:id="rId2"/>
    <p:sldId id="277" r:id="rId3"/>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6" r:id="rId21"/>
    <p:sldId id="273" r:id="rId22"/>
    <p:sldId id="274" r:id="rId23"/>
    <p:sldId id="275" r:id="rId24"/>
    <p:sldId id="280"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3" d="100"/>
          <a:sy n="113" d="100"/>
        </p:scale>
        <p:origin x="672" y="10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drien fillon" userId="66f96a88708f0a3f" providerId="LiveId" clId="{3952B6C8-8671-405F-ACDB-58F9835AB71C}"/>
    <pc:docChg chg="custSel addSld delSld modSld sldOrd">
      <pc:chgData name="adrien fillon" userId="66f96a88708f0a3f" providerId="LiveId" clId="{3952B6C8-8671-405F-ACDB-58F9835AB71C}" dt="2021-10-27T15:03:15.358" v="834"/>
      <pc:docMkLst>
        <pc:docMk/>
      </pc:docMkLst>
      <pc:sldChg chg="modSp">
        <pc:chgData name="adrien fillon" userId="66f96a88708f0a3f" providerId="LiveId" clId="{3952B6C8-8671-405F-ACDB-58F9835AB71C}" dt="2021-10-27T13:41:43.673" v="212" actId="20577"/>
        <pc:sldMkLst>
          <pc:docMk/>
          <pc:sldMk cId="1132254455" sldId="256"/>
        </pc:sldMkLst>
        <pc:spChg chg="mod">
          <ac:chgData name="adrien fillon" userId="66f96a88708f0a3f" providerId="LiveId" clId="{3952B6C8-8671-405F-ACDB-58F9835AB71C}" dt="2021-10-27T13:41:43.673" v="212" actId="20577"/>
          <ac:spMkLst>
            <pc:docMk/>
            <pc:sldMk cId="1132254455" sldId="256"/>
            <ac:spMk id="37" creationId="{00000000-0000-0000-0000-000000000000}"/>
          </ac:spMkLst>
        </pc:spChg>
      </pc:sldChg>
      <pc:sldChg chg="addSp delSp modSp mod modAnim">
        <pc:chgData name="adrien fillon" userId="66f96a88708f0a3f" providerId="LiveId" clId="{3952B6C8-8671-405F-ACDB-58F9835AB71C}" dt="2021-10-27T14:02:18.906" v="231"/>
        <pc:sldMkLst>
          <pc:docMk/>
          <pc:sldMk cId="1888167192" sldId="258"/>
        </pc:sldMkLst>
        <pc:picChg chg="add mod">
          <ac:chgData name="adrien fillon" userId="66f96a88708f0a3f" providerId="LiveId" clId="{3952B6C8-8671-405F-ACDB-58F9835AB71C}" dt="2021-10-27T13:53:34.376" v="215" actId="1076"/>
          <ac:picMkLst>
            <pc:docMk/>
            <pc:sldMk cId="1888167192" sldId="258"/>
            <ac:picMk id="4" creationId="{89F12EC5-9444-49DB-AE26-5A73C66186C5}"/>
          </ac:picMkLst>
        </pc:picChg>
        <pc:picChg chg="add del mod">
          <ac:chgData name="adrien fillon" userId="66f96a88708f0a3f" providerId="LiveId" clId="{3952B6C8-8671-405F-ACDB-58F9835AB71C}" dt="2021-10-27T13:57:09.363" v="218" actId="478"/>
          <ac:picMkLst>
            <pc:docMk/>
            <pc:sldMk cId="1888167192" sldId="258"/>
            <ac:picMk id="8" creationId="{607750E6-7289-40A5-ACA9-084729DB08E5}"/>
          </ac:picMkLst>
        </pc:picChg>
        <pc:picChg chg="add mod">
          <ac:chgData name="adrien fillon" userId="66f96a88708f0a3f" providerId="LiveId" clId="{3952B6C8-8671-405F-ACDB-58F9835AB71C}" dt="2021-10-27T14:01:48.920" v="225" actId="1076"/>
          <ac:picMkLst>
            <pc:docMk/>
            <pc:sldMk cId="1888167192" sldId="258"/>
            <ac:picMk id="10" creationId="{485D6197-4DED-49F7-9DBB-F0240E0646B5}"/>
          </ac:picMkLst>
        </pc:picChg>
        <pc:picChg chg="add mod">
          <ac:chgData name="adrien fillon" userId="66f96a88708f0a3f" providerId="LiveId" clId="{3952B6C8-8671-405F-ACDB-58F9835AB71C}" dt="2021-10-27T14:01:46.495" v="224" actId="1076"/>
          <ac:picMkLst>
            <pc:docMk/>
            <pc:sldMk cId="1888167192" sldId="258"/>
            <ac:picMk id="12" creationId="{ACD78493-E79F-4356-AD6B-7345EDCF794C}"/>
          </ac:picMkLst>
        </pc:picChg>
      </pc:sldChg>
      <pc:sldChg chg="modAnim">
        <pc:chgData name="adrien fillon" userId="66f96a88708f0a3f" providerId="LiveId" clId="{3952B6C8-8671-405F-ACDB-58F9835AB71C}" dt="2021-10-27T14:08:07.875" v="232"/>
        <pc:sldMkLst>
          <pc:docMk/>
          <pc:sldMk cId="3790150851" sldId="259"/>
        </pc:sldMkLst>
      </pc:sldChg>
      <pc:sldChg chg="addSp delSp modSp modAnim">
        <pc:chgData name="adrien fillon" userId="66f96a88708f0a3f" providerId="LiveId" clId="{3952B6C8-8671-405F-ACDB-58F9835AB71C}" dt="2021-10-27T14:29:24.474" v="250"/>
        <pc:sldMkLst>
          <pc:docMk/>
          <pc:sldMk cId="73120719" sldId="267"/>
        </pc:sldMkLst>
        <pc:spChg chg="mod">
          <ac:chgData name="adrien fillon" userId="66f96a88708f0a3f" providerId="LiveId" clId="{3952B6C8-8671-405F-ACDB-58F9835AB71C}" dt="2021-10-27T14:28:32.637" v="236" actId="14100"/>
          <ac:spMkLst>
            <pc:docMk/>
            <pc:sldMk cId="73120719" sldId="267"/>
            <ac:spMk id="3" creationId="{00000000-0000-0000-0000-000000000000}"/>
          </ac:spMkLst>
        </pc:spChg>
        <pc:picChg chg="add del mod">
          <ac:chgData name="adrien fillon" userId="66f96a88708f0a3f" providerId="LiveId" clId="{3952B6C8-8671-405F-ACDB-58F9835AB71C}" dt="2021-10-27T14:28:33.167" v="237"/>
          <ac:picMkLst>
            <pc:docMk/>
            <pc:sldMk cId="73120719" sldId="267"/>
            <ac:picMk id="1026" creationId="{8FEEDDAD-EB21-476E-A3F5-68FEC9E0A95C}"/>
          </ac:picMkLst>
        </pc:picChg>
        <pc:picChg chg="add mod">
          <ac:chgData name="adrien fillon" userId="66f96a88708f0a3f" providerId="LiveId" clId="{3952B6C8-8671-405F-ACDB-58F9835AB71C}" dt="2021-10-27T14:28:43.250" v="240" actId="1076"/>
          <ac:picMkLst>
            <pc:docMk/>
            <pc:sldMk cId="73120719" sldId="267"/>
            <ac:picMk id="1028" creationId="{9E690A52-DF29-4888-804B-65D446DE343A}"/>
          </ac:picMkLst>
        </pc:picChg>
        <pc:picChg chg="add mod">
          <ac:chgData name="adrien fillon" userId="66f96a88708f0a3f" providerId="LiveId" clId="{3952B6C8-8671-405F-ACDB-58F9835AB71C}" dt="2021-10-27T14:29:20.746" v="249" actId="1076"/>
          <ac:picMkLst>
            <pc:docMk/>
            <pc:sldMk cId="73120719" sldId="267"/>
            <ac:picMk id="1030" creationId="{5ADE7A8E-BEEE-48B5-83C4-B63C8BBFEEB6}"/>
          </ac:picMkLst>
        </pc:picChg>
      </pc:sldChg>
      <pc:sldChg chg="modSp mod">
        <pc:chgData name="adrien fillon" userId="66f96a88708f0a3f" providerId="LiveId" clId="{3952B6C8-8671-405F-ACDB-58F9835AB71C}" dt="2021-10-27T14:41:31.423" v="251" actId="6549"/>
        <pc:sldMkLst>
          <pc:docMk/>
          <pc:sldMk cId="1982757935" sldId="269"/>
        </pc:sldMkLst>
        <pc:spChg chg="mod">
          <ac:chgData name="adrien fillon" userId="66f96a88708f0a3f" providerId="LiveId" clId="{3952B6C8-8671-405F-ACDB-58F9835AB71C}" dt="2021-10-27T14:41:31.423" v="251" actId="6549"/>
          <ac:spMkLst>
            <pc:docMk/>
            <pc:sldMk cId="1982757935" sldId="269"/>
            <ac:spMk id="2" creationId="{00000000-0000-0000-0000-000000000000}"/>
          </ac:spMkLst>
        </pc:spChg>
      </pc:sldChg>
      <pc:sldChg chg="modNotesTx">
        <pc:chgData name="adrien fillon" userId="66f96a88708f0a3f" providerId="LiveId" clId="{3952B6C8-8671-405F-ACDB-58F9835AB71C}" dt="2021-10-27T13:32:01.205" v="5" actId="20577"/>
        <pc:sldMkLst>
          <pc:docMk/>
          <pc:sldMk cId="3582602768" sldId="274"/>
        </pc:sldMkLst>
      </pc:sldChg>
      <pc:sldChg chg="modSp mod">
        <pc:chgData name="adrien fillon" userId="66f96a88708f0a3f" providerId="LiveId" clId="{3952B6C8-8671-405F-ACDB-58F9835AB71C}" dt="2021-10-27T13:31:47.023" v="0" actId="313"/>
        <pc:sldMkLst>
          <pc:docMk/>
          <pc:sldMk cId="254067008" sldId="275"/>
        </pc:sldMkLst>
        <pc:spChg chg="mod">
          <ac:chgData name="adrien fillon" userId="66f96a88708f0a3f" providerId="LiveId" clId="{3952B6C8-8671-405F-ACDB-58F9835AB71C}" dt="2021-10-27T13:31:47.023" v="0" actId="313"/>
          <ac:spMkLst>
            <pc:docMk/>
            <pc:sldMk cId="254067008" sldId="275"/>
            <ac:spMk id="3" creationId="{00000000-0000-0000-0000-000000000000}"/>
          </ac:spMkLst>
        </pc:spChg>
      </pc:sldChg>
      <pc:sldChg chg="modSp new mod ord">
        <pc:chgData name="adrien fillon" userId="66f96a88708f0a3f" providerId="LiveId" clId="{3952B6C8-8671-405F-ACDB-58F9835AB71C}" dt="2021-10-27T13:34:00.662" v="130" actId="20577"/>
        <pc:sldMkLst>
          <pc:docMk/>
          <pc:sldMk cId="1229725381" sldId="277"/>
        </pc:sldMkLst>
        <pc:spChg chg="mod">
          <ac:chgData name="adrien fillon" userId="66f96a88708f0a3f" providerId="LiveId" clId="{3952B6C8-8671-405F-ACDB-58F9835AB71C}" dt="2021-10-27T13:33:47.035" v="72" actId="27636"/>
          <ac:spMkLst>
            <pc:docMk/>
            <pc:sldMk cId="1229725381" sldId="277"/>
            <ac:spMk id="2" creationId="{A76E5853-1546-4928-BE76-A155B0D6A915}"/>
          </ac:spMkLst>
        </pc:spChg>
        <pc:spChg chg="mod">
          <ac:chgData name="adrien fillon" userId="66f96a88708f0a3f" providerId="LiveId" clId="{3952B6C8-8671-405F-ACDB-58F9835AB71C}" dt="2021-10-27T13:34:00.662" v="130" actId="20577"/>
          <ac:spMkLst>
            <pc:docMk/>
            <pc:sldMk cId="1229725381" sldId="277"/>
            <ac:spMk id="3" creationId="{6752475D-6FF6-411B-9A74-EC5CCCE69EFB}"/>
          </ac:spMkLst>
        </pc:spChg>
      </pc:sldChg>
      <pc:sldChg chg="new del ord">
        <pc:chgData name="adrien fillon" userId="66f96a88708f0a3f" providerId="LiveId" clId="{3952B6C8-8671-405F-ACDB-58F9835AB71C}" dt="2021-10-27T13:34:40.455" v="136" actId="47"/>
        <pc:sldMkLst>
          <pc:docMk/>
          <pc:sldMk cId="2404888602" sldId="278"/>
        </pc:sldMkLst>
      </pc:sldChg>
      <pc:sldChg chg="modSp add mod">
        <pc:chgData name="adrien fillon" userId="66f96a88708f0a3f" providerId="LiveId" clId="{3952B6C8-8671-405F-ACDB-58F9835AB71C}" dt="2021-10-27T13:35:13.233" v="184" actId="27636"/>
        <pc:sldMkLst>
          <pc:docMk/>
          <pc:sldMk cId="106904919" sldId="279"/>
        </pc:sldMkLst>
        <pc:spChg chg="mod">
          <ac:chgData name="adrien fillon" userId="66f96a88708f0a3f" providerId="LiveId" clId="{3952B6C8-8671-405F-ACDB-58F9835AB71C}" dt="2021-10-27T13:34:50.558" v="162" actId="20577"/>
          <ac:spMkLst>
            <pc:docMk/>
            <pc:sldMk cId="106904919" sldId="279"/>
            <ac:spMk id="2" creationId="{00000000-0000-0000-0000-000000000000}"/>
          </ac:spMkLst>
        </pc:spChg>
        <pc:spChg chg="mod">
          <ac:chgData name="adrien fillon" userId="66f96a88708f0a3f" providerId="LiveId" clId="{3952B6C8-8671-405F-ACDB-58F9835AB71C}" dt="2021-10-27T13:35:13.233" v="184" actId="27636"/>
          <ac:spMkLst>
            <pc:docMk/>
            <pc:sldMk cId="106904919" sldId="279"/>
            <ac:spMk id="3" creationId="{00000000-0000-0000-0000-000000000000}"/>
          </ac:spMkLst>
        </pc:spChg>
      </pc:sldChg>
      <pc:sldChg chg="addSp delSp modSp new mod modAnim">
        <pc:chgData name="adrien fillon" userId="66f96a88708f0a3f" providerId="LiveId" clId="{3952B6C8-8671-405F-ACDB-58F9835AB71C}" dt="2021-10-27T15:03:15.358" v="834"/>
        <pc:sldMkLst>
          <pc:docMk/>
          <pc:sldMk cId="3659316479" sldId="280"/>
        </pc:sldMkLst>
        <pc:spChg chg="mod">
          <ac:chgData name="adrien fillon" userId="66f96a88708f0a3f" providerId="LiveId" clId="{3952B6C8-8671-405F-ACDB-58F9835AB71C}" dt="2021-10-27T14:55:10.726" v="262" actId="20577"/>
          <ac:spMkLst>
            <pc:docMk/>
            <pc:sldMk cId="3659316479" sldId="280"/>
            <ac:spMk id="2" creationId="{30C3097C-73DE-4A52-A1C5-4EA13CCED4F4}"/>
          </ac:spMkLst>
        </pc:spChg>
        <pc:spChg chg="mod">
          <ac:chgData name="adrien fillon" userId="66f96a88708f0a3f" providerId="LiveId" clId="{3952B6C8-8671-405F-ACDB-58F9835AB71C}" dt="2021-10-27T15:01:51.916" v="821" actId="27636"/>
          <ac:spMkLst>
            <pc:docMk/>
            <pc:sldMk cId="3659316479" sldId="280"/>
            <ac:spMk id="3" creationId="{19C806EF-97A2-46C8-915D-5C294179F550}"/>
          </ac:spMkLst>
        </pc:spChg>
        <pc:spChg chg="add mod">
          <ac:chgData name="adrien fillon" userId="66f96a88708f0a3f" providerId="LiveId" clId="{3952B6C8-8671-405F-ACDB-58F9835AB71C}" dt="2021-10-27T14:59:22.465" v="506" actId="1076"/>
          <ac:spMkLst>
            <pc:docMk/>
            <pc:sldMk cId="3659316479" sldId="280"/>
            <ac:spMk id="4" creationId="{F3FFE7D4-4594-4D5C-B425-85564D8E8821}"/>
          </ac:spMkLst>
        </pc:spChg>
        <pc:spChg chg="add mod">
          <ac:chgData name="adrien fillon" userId="66f96a88708f0a3f" providerId="LiveId" clId="{3952B6C8-8671-405F-ACDB-58F9835AB71C}" dt="2021-10-27T14:59:59.296" v="554" actId="1076"/>
          <ac:spMkLst>
            <pc:docMk/>
            <pc:sldMk cId="3659316479" sldId="280"/>
            <ac:spMk id="5" creationId="{C61062B0-CF40-4500-85CD-247536B7958C}"/>
          </ac:spMkLst>
        </pc:spChg>
        <pc:spChg chg="add mod">
          <ac:chgData name="adrien fillon" userId="66f96a88708f0a3f" providerId="LiveId" clId="{3952B6C8-8671-405F-ACDB-58F9835AB71C}" dt="2021-10-27T15:01:46.940" v="819" actId="27636"/>
          <ac:spMkLst>
            <pc:docMk/>
            <pc:sldMk cId="3659316479" sldId="280"/>
            <ac:spMk id="6" creationId="{ABB49158-8CAC-4E29-B32A-7C4AE818AF46}"/>
          </ac:spMkLst>
        </pc:spChg>
        <pc:spChg chg="add del mod">
          <ac:chgData name="adrien fillon" userId="66f96a88708f0a3f" providerId="LiveId" clId="{3952B6C8-8671-405F-ACDB-58F9835AB71C}" dt="2021-10-27T15:01:22.545" v="728"/>
          <ac:spMkLst>
            <pc:docMk/>
            <pc:sldMk cId="3659316479" sldId="280"/>
            <ac:spMk id="7" creationId="{E6FDC738-8CD8-48FB-8E97-CAF1EF0EEBD1}"/>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5ADB189-77C6-4E31-AEE4-9701B31ADA2A}" type="doc">
      <dgm:prSet loTypeId="urn:microsoft.com/office/officeart/2005/8/layout/equation2" loCatId="process" qsTypeId="urn:microsoft.com/office/officeart/2005/8/quickstyle/simple1" qsCatId="simple" csTypeId="urn:microsoft.com/office/officeart/2005/8/colors/colorful3" csCatId="colorful" phldr="1"/>
      <dgm:spPr/>
    </dgm:pt>
    <dgm:pt modelId="{ABC58D5E-6054-4A18-8B34-F2B36337586D}">
      <dgm:prSet phldrT="[Texte]"/>
      <dgm:spPr/>
      <dgm:t>
        <a:bodyPr/>
        <a:lstStyle/>
        <a:p>
          <a:r>
            <a:rPr lang="fr-FR" dirty="0"/>
            <a:t>Système hédonique</a:t>
          </a:r>
          <a:endParaRPr lang="en-US" dirty="0"/>
        </a:p>
      </dgm:t>
    </dgm:pt>
    <dgm:pt modelId="{33F532EB-9ED6-45B5-A2E1-7E684764C39A}" type="parTrans" cxnId="{37F3B475-96F2-41DA-8193-BE6F09341DD3}">
      <dgm:prSet/>
      <dgm:spPr/>
      <dgm:t>
        <a:bodyPr/>
        <a:lstStyle/>
        <a:p>
          <a:endParaRPr lang="en-US"/>
        </a:p>
      </dgm:t>
    </dgm:pt>
    <dgm:pt modelId="{E1A1F653-CEF2-44A1-9AB4-9826E43E0F80}" type="sibTrans" cxnId="{37F3B475-96F2-41DA-8193-BE6F09341DD3}">
      <dgm:prSet/>
      <dgm:spPr/>
      <dgm:t>
        <a:bodyPr/>
        <a:lstStyle/>
        <a:p>
          <a:endParaRPr lang="en-US"/>
        </a:p>
      </dgm:t>
    </dgm:pt>
    <dgm:pt modelId="{91DE8B04-3773-4890-9554-BCC56301F1BE}">
      <dgm:prSet phldrT="[Texte]"/>
      <dgm:spPr/>
      <dgm:t>
        <a:bodyPr/>
        <a:lstStyle/>
        <a:p>
          <a:r>
            <a:rPr lang="fr-FR" dirty="0"/>
            <a:t>Système utilitaire</a:t>
          </a:r>
          <a:endParaRPr lang="en-US" dirty="0"/>
        </a:p>
      </dgm:t>
    </dgm:pt>
    <dgm:pt modelId="{E8D4CE40-AABE-433F-9AC3-CA577C92869C}" type="parTrans" cxnId="{544D8D3E-AA6D-4C72-AA17-38C2AF6B5CE3}">
      <dgm:prSet/>
      <dgm:spPr/>
      <dgm:t>
        <a:bodyPr/>
        <a:lstStyle/>
        <a:p>
          <a:endParaRPr lang="en-US"/>
        </a:p>
      </dgm:t>
    </dgm:pt>
    <dgm:pt modelId="{34D87FF9-A7C5-4ED0-BE53-DEA1B03B75F9}" type="sibTrans" cxnId="{544D8D3E-AA6D-4C72-AA17-38C2AF6B5CE3}">
      <dgm:prSet/>
      <dgm:spPr/>
      <dgm:t>
        <a:bodyPr/>
        <a:lstStyle/>
        <a:p>
          <a:endParaRPr lang="en-US"/>
        </a:p>
      </dgm:t>
    </dgm:pt>
    <dgm:pt modelId="{21FABC46-3198-4ACF-9394-AFF8871A0805}">
      <dgm:prSet phldrT="[Texte]"/>
      <dgm:spPr/>
      <dgm:t>
        <a:bodyPr/>
        <a:lstStyle/>
        <a:p>
          <a:r>
            <a:rPr lang="fr-FR" dirty="0"/>
            <a:t>Système gamifié</a:t>
          </a:r>
          <a:endParaRPr lang="en-US" dirty="0"/>
        </a:p>
      </dgm:t>
    </dgm:pt>
    <dgm:pt modelId="{80280478-48D6-468C-98F5-DF05C9D1DE85}" type="parTrans" cxnId="{84D61E6B-C26A-4D28-90AF-8D0299906436}">
      <dgm:prSet/>
      <dgm:spPr/>
      <dgm:t>
        <a:bodyPr/>
        <a:lstStyle/>
        <a:p>
          <a:endParaRPr lang="en-US"/>
        </a:p>
      </dgm:t>
    </dgm:pt>
    <dgm:pt modelId="{F7A207D9-7581-4EDD-8334-FCBB3807D76C}" type="sibTrans" cxnId="{84D61E6B-C26A-4D28-90AF-8D0299906436}">
      <dgm:prSet/>
      <dgm:spPr/>
      <dgm:t>
        <a:bodyPr/>
        <a:lstStyle/>
        <a:p>
          <a:endParaRPr lang="en-US"/>
        </a:p>
      </dgm:t>
    </dgm:pt>
    <dgm:pt modelId="{CA156300-971B-4D6C-A743-0C8D2BAB058D}" type="pres">
      <dgm:prSet presAssocID="{85ADB189-77C6-4E31-AEE4-9701B31ADA2A}" presName="Name0" presStyleCnt="0">
        <dgm:presLayoutVars>
          <dgm:dir/>
          <dgm:resizeHandles val="exact"/>
        </dgm:presLayoutVars>
      </dgm:prSet>
      <dgm:spPr/>
    </dgm:pt>
    <dgm:pt modelId="{DD8E200E-2582-4117-9773-321DA7C60828}" type="pres">
      <dgm:prSet presAssocID="{85ADB189-77C6-4E31-AEE4-9701B31ADA2A}" presName="vNodes" presStyleCnt="0"/>
      <dgm:spPr/>
    </dgm:pt>
    <dgm:pt modelId="{C05B457D-C510-43B7-99EF-1528619F1C78}" type="pres">
      <dgm:prSet presAssocID="{ABC58D5E-6054-4A18-8B34-F2B36337586D}" presName="node" presStyleLbl="node1" presStyleIdx="0" presStyleCnt="3">
        <dgm:presLayoutVars>
          <dgm:bulletEnabled val="1"/>
        </dgm:presLayoutVars>
      </dgm:prSet>
      <dgm:spPr/>
    </dgm:pt>
    <dgm:pt modelId="{BE453AC7-5985-4E04-A69B-34B20931EAD3}" type="pres">
      <dgm:prSet presAssocID="{E1A1F653-CEF2-44A1-9AB4-9826E43E0F80}" presName="spacerT" presStyleCnt="0"/>
      <dgm:spPr/>
    </dgm:pt>
    <dgm:pt modelId="{8FA13D64-8FB4-42B6-8AC8-AB728F8825CF}" type="pres">
      <dgm:prSet presAssocID="{E1A1F653-CEF2-44A1-9AB4-9826E43E0F80}" presName="sibTrans" presStyleLbl="sibTrans2D1" presStyleIdx="0" presStyleCnt="2"/>
      <dgm:spPr/>
    </dgm:pt>
    <dgm:pt modelId="{1CF57EBB-630D-40A6-AE11-BB85138D920B}" type="pres">
      <dgm:prSet presAssocID="{E1A1F653-CEF2-44A1-9AB4-9826E43E0F80}" presName="spacerB" presStyleCnt="0"/>
      <dgm:spPr/>
    </dgm:pt>
    <dgm:pt modelId="{9BDD604A-445F-44A3-B9EB-1C872EB0214A}" type="pres">
      <dgm:prSet presAssocID="{91DE8B04-3773-4890-9554-BCC56301F1BE}" presName="node" presStyleLbl="node1" presStyleIdx="1" presStyleCnt="3">
        <dgm:presLayoutVars>
          <dgm:bulletEnabled val="1"/>
        </dgm:presLayoutVars>
      </dgm:prSet>
      <dgm:spPr/>
    </dgm:pt>
    <dgm:pt modelId="{4BCB54A9-17DF-45B3-A724-08B3C4D18D22}" type="pres">
      <dgm:prSet presAssocID="{85ADB189-77C6-4E31-AEE4-9701B31ADA2A}" presName="sibTransLast" presStyleLbl="sibTrans2D1" presStyleIdx="1" presStyleCnt="2"/>
      <dgm:spPr/>
    </dgm:pt>
    <dgm:pt modelId="{1915D891-4EE2-40DA-8B20-CAA145F6BFBB}" type="pres">
      <dgm:prSet presAssocID="{85ADB189-77C6-4E31-AEE4-9701B31ADA2A}" presName="connectorText" presStyleLbl="sibTrans2D1" presStyleIdx="1" presStyleCnt="2"/>
      <dgm:spPr/>
    </dgm:pt>
    <dgm:pt modelId="{EBDFDE96-0D52-46E1-A452-AC262E5CE05A}" type="pres">
      <dgm:prSet presAssocID="{85ADB189-77C6-4E31-AEE4-9701B31ADA2A}" presName="lastNode" presStyleLbl="node1" presStyleIdx="2" presStyleCnt="3">
        <dgm:presLayoutVars>
          <dgm:bulletEnabled val="1"/>
        </dgm:presLayoutVars>
      </dgm:prSet>
      <dgm:spPr/>
    </dgm:pt>
  </dgm:ptLst>
  <dgm:cxnLst>
    <dgm:cxn modelId="{B1D98A08-A99A-454E-938D-6410FE772104}" type="presOf" srcId="{34D87FF9-A7C5-4ED0-BE53-DEA1B03B75F9}" destId="{1915D891-4EE2-40DA-8B20-CAA145F6BFBB}" srcOrd="1" destOrd="0" presId="urn:microsoft.com/office/officeart/2005/8/layout/equation2"/>
    <dgm:cxn modelId="{6294920F-F37C-460C-9795-49FC75994545}" type="presOf" srcId="{E1A1F653-CEF2-44A1-9AB4-9826E43E0F80}" destId="{8FA13D64-8FB4-42B6-8AC8-AB728F8825CF}" srcOrd="0" destOrd="0" presId="urn:microsoft.com/office/officeart/2005/8/layout/equation2"/>
    <dgm:cxn modelId="{0E735727-D663-4E8B-862B-5D5AD8C6EF97}" type="presOf" srcId="{91DE8B04-3773-4890-9554-BCC56301F1BE}" destId="{9BDD604A-445F-44A3-B9EB-1C872EB0214A}" srcOrd="0" destOrd="0" presId="urn:microsoft.com/office/officeart/2005/8/layout/equation2"/>
    <dgm:cxn modelId="{544D8D3E-AA6D-4C72-AA17-38C2AF6B5CE3}" srcId="{85ADB189-77C6-4E31-AEE4-9701B31ADA2A}" destId="{91DE8B04-3773-4890-9554-BCC56301F1BE}" srcOrd="1" destOrd="0" parTransId="{E8D4CE40-AABE-433F-9AC3-CA577C92869C}" sibTransId="{34D87FF9-A7C5-4ED0-BE53-DEA1B03B75F9}"/>
    <dgm:cxn modelId="{84D61E6B-C26A-4D28-90AF-8D0299906436}" srcId="{85ADB189-77C6-4E31-AEE4-9701B31ADA2A}" destId="{21FABC46-3198-4ACF-9394-AFF8871A0805}" srcOrd="2" destOrd="0" parTransId="{80280478-48D6-468C-98F5-DF05C9D1DE85}" sibTransId="{F7A207D9-7581-4EDD-8334-FCBB3807D76C}"/>
    <dgm:cxn modelId="{E432BB6B-C1E5-40DE-91D8-4D711A38F8F2}" type="presOf" srcId="{34D87FF9-A7C5-4ED0-BE53-DEA1B03B75F9}" destId="{4BCB54A9-17DF-45B3-A724-08B3C4D18D22}" srcOrd="0" destOrd="0" presId="urn:microsoft.com/office/officeart/2005/8/layout/equation2"/>
    <dgm:cxn modelId="{37F3B475-96F2-41DA-8193-BE6F09341DD3}" srcId="{85ADB189-77C6-4E31-AEE4-9701B31ADA2A}" destId="{ABC58D5E-6054-4A18-8B34-F2B36337586D}" srcOrd="0" destOrd="0" parTransId="{33F532EB-9ED6-45B5-A2E1-7E684764C39A}" sibTransId="{E1A1F653-CEF2-44A1-9AB4-9826E43E0F80}"/>
    <dgm:cxn modelId="{CAE91C59-10B4-4B8E-BCCD-9B13832CC0AD}" type="presOf" srcId="{21FABC46-3198-4ACF-9394-AFF8871A0805}" destId="{EBDFDE96-0D52-46E1-A452-AC262E5CE05A}" srcOrd="0" destOrd="0" presId="urn:microsoft.com/office/officeart/2005/8/layout/equation2"/>
    <dgm:cxn modelId="{D14BCD8C-F499-46DF-B6DE-848602CC5AE0}" type="presOf" srcId="{ABC58D5E-6054-4A18-8B34-F2B36337586D}" destId="{C05B457D-C510-43B7-99EF-1528619F1C78}" srcOrd="0" destOrd="0" presId="urn:microsoft.com/office/officeart/2005/8/layout/equation2"/>
    <dgm:cxn modelId="{D3C909C1-F136-42CD-B56A-9B90B5A29C9F}" type="presOf" srcId="{85ADB189-77C6-4E31-AEE4-9701B31ADA2A}" destId="{CA156300-971B-4D6C-A743-0C8D2BAB058D}" srcOrd="0" destOrd="0" presId="urn:microsoft.com/office/officeart/2005/8/layout/equation2"/>
    <dgm:cxn modelId="{4CBCC99E-3892-4344-AE69-6A14AD7BE763}" type="presParOf" srcId="{CA156300-971B-4D6C-A743-0C8D2BAB058D}" destId="{DD8E200E-2582-4117-9773-321DA7C60828}" srcOrd="0" destOrd="0" presId="urn:microsoft.com/office/officeart/2005/8/layout/equation2"/>
    <dgm:cxn modelId="{0E35BBDB-4424-4434-B25A-D2AEAD1AF424}" type="presParOf" srcId="{DD8E200E-2582-4117-9773-321DA7C60828}" destId="{C05B457D-C510-43B7-99EF-1528619F1C78}" srcOrd="0" destOrd="0" presId="urn:microsoft.com/office/officeart/2005/8/layout/equation2"/>
    <dgm:cxn modelId="{582D30CC-83AA-4F22-80F9-B2BABBF9D050}" type="presParOf" srcId="{DD8E200E-2582-4117-9773-321DA7C60828}" destId="{BE453AC7-5985-4E04-A69B-34B20931EAD3}" srcOrd="1" destOrd="0" presId="urn:microsoft.com/office/officeart/2005/8/layout/equation2"/>
    <dgm:cxn modelId="{4C510AC3-43FF-4108-A545-F94DF9CEC0A7}" type="presParOf" srcId="{DD8E200E-2582-4117-9773-321DA7C60828}" destId="{8FA13D64-8FB4-42B6-8AC8-AB728F8825CF}" srcOrd="2" destOrd="0" presId="urn:microsoft.com/office/officeart/2005/8/layout/equation2"/>
    <dgm:cxn modelId="{CA33E083-1C19-4456-AA21-3BCFB2AFDD81}" type="presParOf" srcId="{DD8E200E-2582-4117-9773-321DA7C60828}" destId="{1CF57EBB-630D-40A6-AE11-BB85138D920B}" srcOrd="3" destOrd="0" presId="urn:microsoft.com/office/officeart/2005/8/layout/equation2"/>
    <dgm:cxn modelId="{4A71DDBF-BB2B-4D5E-8B3D-784BBFFDAE8B}" type="presParOf" srcId="{DD8E200E-2582-4117-9773-321DA7C60828}" destId="{9BDD604A-445F-44A3-B9EB-1C872EB0214A}" srcOrd="4" destOrd="0" presId="urn:microsoft.com/office/officeart/2005/8/layout/equation2"/>
    <dgm:cxn modelId="{4D695295-2EAE-4767-8E9A-FB1475FBF8A3}" type="presParOf" srcId="{CA156300-971B-4D6C-A743-0C8D2BAB058D}" destId="{4BCB54A9-17DF-45B3-A724-08B3C4D18D22}" srcOrd="1" destOrd="0" presId="urn:microsoft.com/office/officeart/2005/8/layout/equation2"/>
    <dgm:cxn modelId="{E04BD814-E87E-4BCE-A4CE-41F5A82979FA}" type="presParOf" srcId="{4BCB54A9-17DF-45B3-A724-08B3C4D18D22}" destId="{1915D891-4EE2-40DA-8B20-CAA145F6BFBB}" srcOrd="0" destOrd="0" presId="urn:microsoft.com/office/officeart/2005/8/layout/equation2"/>
    <dgm:cxn modelId="{2289A9B7-54EA-4A11-BD1E-D6E74D6D751F}" type="presParOf" srcId="{CA156300-971B-4D6C-A743-0C8D2BAB058D}" destId="{EBDFDE96-0D52-46E1-A452-AC262E5CE05A}" srcOrd="2" destOrd="0" presId="urn:microsoft.com/office/officeart/2005/8/layout/equati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5B457D-C510-43B7-99EF-1528619F1C78}">
      <dsp:nvSpPr>
        <dsp:cNvPr id="0" name=""/>
        <dsp:cNvSpPr/>
      </dsp:nvSpPr>
      <dsp:spPr>
        <a:xfrm>
          <a:off x="671676" y="1686"/>
          <a:ext cx="1133586" cy="1133586"/>
        </a:xfrm>
        <a:prstGeom prst="ellipse">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fr-FR" sz="1300" kern="1200" dirty="0"/>
            <a:t>Système hédonique</a:t>
          </a:r>
          <a:endParaRPr lang="en-US" sz="1300" kern="1200" dirty="0"/>
        </a:p>
      </dsp:txBody>
      <dsp:txXfrm>
        <a:off x="837686" y="167696"/>
        <a:ext cx="801566" cy="801566"/>
      </dsp:txXfrm>
    </dsp:sp>
    <dsp:sp modelId="{8FA13D64-8FB4-42B6-8AC8-AB728F8825CF}">
      <dsp:nvSpPr>
        <dsp:cNvPr id="0" name=""/>
        <dsp:cNvSpPr/>
      </dsp:nvSpPr>
      <dsp:spPr>
        <a:xfrm>
          <a:off x="909729" y="1227319"/>
          <a:ext cx="657480" cy="657480"/>
        </a:xfrm>
        <a:prstGeom prst="mathPlus">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a:off x="996878" y="1478739"/>
        <a:ext cx="483182" cy="154640"/>
      </dsp:txXfrm>
    </dsp:sp>
    <dsp:sp modelId="{9BDD604A-445F-44A3-B9EB-1C872EB0214A}">
      <dsp:nvSpPr>
        <dsp:cNvPr id="0" name=""/>
        <dsp:cNvSpPr/>
      </dsp:nvSpPr>
      <dsp:spPr>
        <a:xfrm>
          <a:off x="671676" y="1976847"/>
          <a:ext cx="1133586" cy="1133586"/>
        </a:xfrm>
        <a:prstGeom prst="ellipse">
          <a:avLst/>
        </a:prstGeom>
        <a:solidFill>
          <a:schemeClr val="accent3">
            <a:hueOff val="5625132"/>
            <a:satOff val="-8440"/>
            <a:lumOff val="-137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fr-FR" sz="1300" kern="1200" dirty="0"/>
            <a:t>Système utilitaire</a:t>
          </a:r>
          <a:endParaRPr lang="en-US" sz="1300" kern="1200" dirty="0"/>
        </a:p>
      </dsp:txBody>
      <dsp:txXfrm>
        <a:off x="837686" y="2142857"/>
        <a:ext cx="801566" cy="801566"/>
      </dsp:txXfrm>
    </dsp:sp>
    <dsp:sp modelId="{4BCB54A9-17DF-45B3-A724-08B3C4D18D22}">
      <dsp:nvSpPr>
        <dsp:cNvPr id="0" name=""/>
        <dsp:cNvSpPr/>
      </dsp:nvSpPr>
      <dsp:spPr>
        <a:xfrm>
          <a:off x="1975300" y="1345212"/>
          <a:ext cx="360480" cy="421694"/>
        </a:xfrm>
        <a:prstGeom prst="rightArrow">
          <a:avLst>
            <a:gd name="adj1" fmla="val 60000"/>
            <a:gd name="adj2" fmla="val 50000"/>
          </a:avLst>
        </a:prstGeom>
        <a:solidFill>
          <a:schemeClr val="accent3">
            <a:hueOff val="11250264"/>
            <a:satOff val="-16880"/>
            <a:lumOff val="-2745"/>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a:off x="1975300" y="1429551"/>
        <a:ext cx="252336" cy="253016"/>
      </dsp:txXfrm>
    </dsp:sp>
    <dsp:sp modelId="{EBDFDE96-0D52-46E1-A452-AC262E5CE05A}">
      <dsp:nvSpPr>
        <dsp:cNvPr id="0" name=""/>
        <dsp:cNvSpPr/>
      </dsp:nvSpPr>
      <dsp:spPr>
        <a:xfrm>
          <a:off x="2485414" y="422473"/>
          <a:ext cx="2267172" cy="2267172"/>
        </a:xfrm>
        <a:prstGeom prst="ellipse">
          <a:avLst/>
        </a:prstGeom>
        <a:solidFill>
          <a:schemeClr val="accent3">
            <a:hueOff val="11250264"/>
            <a:satOff val="-16880"/>
            <a:lumOff val="-274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0" tIns="44450" rIns="44450" bIns="44450" numCol="1" spcCol="1270" anchor="ctr" anchorCtr="0">
          <a:noAutofit/>
        </a:bodyPr>
        <a:lstStyle/>
        <a:p>
          <a:pPr marL="0" lvl="0" indent="0" algn="ctr" defTabSz="1555750">
            <a:lnSpc>
              <a:spcPct val="90000"/>
            </a:lnSpc>
            <a:spcBef>
              <a:spcPct val="0"/>
            </a:spcBef>
            <a:spcAft>
              <a:spcPct val="35000"/>
            </a:spcAft>
            <a:buNone/>
          </a:pPr>
          <a:r>
            <a:rPr lang="fr-FR" sz="3500" kern="1200" dirty="0"/>
            <a:t>Système gamifié</a:t>
          </a:r>
          <a:endParaRPr lang="en-US" sz="3500" kern="1200" dirty="0"/>
        </a:p>
      </dsp:txBody>
      <dsp:txXfrm>
        <a:off x="2817434" y="754493"/>
        <a:ext cx="1603132" cy="1603132"/>
      </dsp:txXfrm>
    </dsp:sp>
  </dsp:spTree>
</dsp:drawing>
</file>

<file path=ppt/diagrams/layout1.xml><?xml version="1.0" encoding="utf-8"?>
<dgm:layoutDef xmlns:dgm="http://schemas.openxmlformats.org/drawingml/2006/diagram" xmlns:a="http://schemas.openxmlformats.org/drawingml/2006/main" uniqueId="urn:microsoft.com/office/officeart/2005/8/layout/equation2">
  <dgm:title val=""/>
  <dgm:desc val=""/>
  <dgm:catLst>
    <dgm:cat type="relationship" pri="18000"/>
    <dgm:cat type="process" pri="2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linDir" val="fromL"/>
          <dgm:param type="fallback" val="2D"/>
        </dgm:alg>
      </dgm:if>
      <dgm:else name="Name3">
        <dgm:alg type="lin">
          <dgm:param type="linDir" val="fromR"/>
          <dgm:param type="fallback" val="2D"/>
        </dgm:alg>
      </dgm:else>
    </dgm:choose>
    <dgm:shape xmlns:r="http://schemas.openxmlformats.org/officeDocument/2006/relationships" r:blip="">
      <dgm:adjLst/>
    </dgm:shape>
    <dgm:presOf/>
    <dgm:choose name="Name4">
      <dgm:if name="Name5" axis="ch" ptType="node" func="cnt" op="gte" val="3">
        <dgm:constrLst>
          <dgm:constr type="h" for="des" forName="node" refType="w" fact="0.5"/>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ch" forName="lastNode" op="equ" val="65"/>
          <dgm:constr type="primFontSz" for="des" forName="node" op="equ" val="65"/>
          <dgm:constr type="primFontSz" for="des" forName="sibTrans" val="55"/>
          <dgm:constr type="primFontSz" for="des" forName="sibTrans" refType="primFontSz" refFor="des" refForName="node" op="lte" fact="0.8"/>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if>
      <dgm:else name="Name6">
        <dgm:constrLst>
          <dgm:constr type="h" for="des" forName="node" refType="w"/>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des" forName="node" val="65"/>
          <dgm:constr type="primFontSz" for="ch" forName="lastNode" refType="primFontSz" refFor="des" refForName="node" op="equ"/>
          <dgm:constr type="primFontSz" for="des" forName="sibTrans" val="55"/>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else>
    </dgm:choose>
    <dgm:ruleLst/>
    <dgm:choose name="Name7">
      <dgm:if name="Name8" axis="ch" ptType="node" func="cnt" op="gte" val="1">
        <dgm:layoutNode name="vNodes">
          <dgm:alg type="lin">
            <dgm:param type="linDir" val="fromT"/>
            <dgm:param type="fallback" val="2D"/>
          </dgm:alg>
          <dgm:shape xmlns:r="http://schemas.openxmlformats.org/officeDocument/2006/relationships" r:blip="">
            <dgm:adjLst/>
          </dgm:shape>
          <dgm:presOf/>
          <dgm:constrLst/>
          <dgm:ruleLst/>
          <dgm:forEach name="Name9" axis="ch" ptType="node">
            <dgm:choose name="Name10">
              <dgm:if name="Name11" axis="self" func="revPos" op="neq" val="1">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choose name="Name12">
                  <dgm:if name="Name13" axis="self" ptType="node" func="revPos" op="gt" val="2">
                    <dgm:forEach name="sibTransForEach" axis="followSib" ptType="sibTrans" cnt="1">
                      <dgm:layoutNode name="spacerT">
                        <dgm:alg type="sp"/>
                        <dgm:shape xmlns:r="http://schemas.openxmlformats.org/officeDocument/2006/relationships" r:blip="">
                          <dgm:adjLst/>
                        </dgm:shape>
                        <dgm:presOf axis="self"/>
                        <dgm:constrLst/>
                        <dgm:ruleLst/>
                      </dgm:layoutNode>
                      <dgm:layoutNode name="sibTrans">
                        <dgm:alg type="tx"/>
                        <dgm:shape xmlns:r="http://schemas.openxmlformats.org/officeDocument/2006/relationships" type="mathPlus" r:blip="">
                          <dgm:adjLst/>
                        </dgm:shape>
                        <dgm:presOf axis="self"/>
                        <dgm:constrLst>
                          <dgm:constr type="h" refType="w"/>
                          <dgm:constr type="lMarg"/>
                          <dgm:constr type="rMarg"/>
                          <dgm:constr type="tMarg"/>
                          <dgm:constr type="bMarg"/>
                        </dgm:constrLst>
                        <dgm:ruleLst>
                          <dgm:rule type="primFontSz" val="5" fact="NaN" max="NaN"/>
                        </dgm:ruleLst>
                      </dgm:layoutNode>
                      <dgm:layoutNode name="spacerB">
                        <dgm:alg type="sp"/>
                        <dgm:shape xmlns:r="http://schemas.openxmlformats.org/officeDocument/2006/relationships" r:blip="">
                          <dgm:adjLst/>
                        </dgm:shape>
                        <dgm:presOf axis="self"/>
                        <dgm:constrLst/>
                        <dgm:ruleLst/>
                      </dgm:layoutNode>
                    </dgm:forEach>
                  </dgm:if>
                  <dgm:else name="Name14"/>
                </dgm:choose>
              </dgm:if>
              <dgm:else name="Name15"/>
            </dgm:choose>
          </dgm:forEach>
        </dgm:layoutNode>
        <dgm:choose name="Name16">
          <dgm:if name="Name17" axis="ch" ptType="node" func="cnt" op="gt" val="1">
            <dgm:layoutNode name="sibTransLast">
              <dgm:alg type="conn">
                <dgm:param type="begPts" val="auto"/>
                <dgm:param type="endPts" val="auto"/>
                <dgm:param type="srcNode" val="vNodes"/>
                <dgm:param type="dstNode" val="lastNode"/>
              </dgm:alg>
              <dgm:shape xmlns:r="http://schemas.openxmlformats.org/officeDocument/2006/relationships" type="conn" r:blip="">
                <dgm:adjLst/>
              </dgm:shape>
              <dgm:presOf axis="ch" ptType="sibTrans" st="-1" cnt="1"/>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ch desOrSelf" ptType="sibTrans sibTrans" st="-1 1" cnt="1 0"/>
                <dgm:constrLst>
                  <dgm:constr type="lMarg"/>
                  <dgm:constr type="rMarg"/>
                  <dgm:constr type="tMarg"/>
                  <dgm:constr type="bMarg"/>
                </dgm:constrLst>
                <dgm:ruleLst>
                  <dgm:rule type="primFontSz" val="5" fact="NaN" max="NaN"/>
                </dgm:ruleLst>
              </dgm:layoutNode>
            </dgm:layoutNode>
          </dgm:if>
          <dgm:else name="Name18"/>
        </dgm:choose>
        <dgm:layoutNode name="lastNode">
          <dgm:varLst>
            <dgm:bulletEnabled val="1"/>
          </dgm:varLst>
          <dgm:alg type="tx">
            <dgm:param type="txAnchorVertCh" val="mid"/>
          </dgm:alg>
          <dgm:shape xmlns:r="http://schemas.openxmlformats.org/officeDocument/2006/relationships" type="ellipse" r:blip="">
            <dgm:adjLst/>
          </dgm:shape>
          <dgm:presOf axis="ch desOrSelf" ptType="node node" st="-1 1" cnt="1 0"/>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19"/>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F02B62F-BC94-4E31-B571-1798B3C1DD5F}" type="datetimeFigureOut">
              <a:rPr lang="en-US" smtClean="0"/>
              <a:t>10/27/2021</a:t>
            </a:fld>
            <a:endParaRPr lang="en-US"/>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158988D-C14B-4490-8C3D-97EDCA0C316C}" type="slidenum">
              <a:rPr lang="en-US" smtClean="0"/>
              <a:t>‹N°›</a:t>
            </a:fld>
            <a:endParaRPr lang="en-US"/>
          </a:p>
        </p:txBody>
      </p:sp>
    </p:spTree>
    <p:extLst>
      <p:ext uri="{BB962C8B-B14F-4D97-AF65-F5344CB8AC3E}">
        <p14:creationId xmlns:p14="http://schemas.microsoft.com/office/powerpoint/2010/main" val="28931636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pPr rtl="0"/>
            <a:fld id="{82869989-EB00-4EE7-BCB5-25BDC5BB29F8}" type="slidenum">
              <a:rPr lang="fr-FR" smtClean="0"/>
              <a:t>1</a:t>
            </a:fld>
            <a:endParaRPr lang="fr-FR"/>
          </a:p>
        </p:txBody>
      </p:sp>
    </p:spTree>
    <p:extLst>
      <p:ext uri="{BB962C8B-B14F-4D97-AF65-F5344CB8AC3E}">
        <p14:creationId xmlns:p14="http://schemas.microsoft.com/office/powerpoint/2010/main" val="25973136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F158988D-C14B-4490-8C3D-97EDCA0C316C}" type="slidenum">
              <a:rPr lang="en-US" smtClean="0"/>
              <a:t>3</a:t>
            </a:fld>
            <a:endParaRPr lang="en-US"/>
          </a:p>
        </p:txBody>
      </p:sp>
    </p:spTree>
    <p:extLst>
      <p:ext uri="{BB962C8B-B14F-4D97-AF65-F5344CB8AC3E}">
        <p14:creationId xmlns:p14="http://schemas.microsoft.com/office/powerpoint/2010/main" val="2162635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a:t>R² de 20 à 25% ce qui signifie</a:t>
            </a:r>
            <a:r>
              <a:rPr lang="fr-FR" baseline="0" dirty="0"/>
              <a:t> qu’une part intéressante de variance est expliquée par le modèle.</a:t>
            </a:r>
          </a:p>
          <a:p>
            <a:r>
              <a:rPr lang="fr-FR" baseline="0" dirty="0"/>
              <a:t>On s’attendait à ce que immersion – autonomie, récompense – compétence et social – relation et en </a:t>
            </a:r>
            <a:r>
              <a:rPr lang="fr-FR" baseline="0" dirty="0" err="1"/>
              <a:t>faitrécompense</a:t>
            </a:r>
            <a:r>
              <a:rPr lang="fr-FR" baseline="0" dirty="0"/>
              <a:t> est plus lié à autonomie que immersion</a:t>
            </a:r>
            <a:endParaRPr lang="en-US" dirty="0"/>
          </a:p>
        </p:txBody>
      </p:sp>
      <p:sp>
        <p:nvSpPr>
          <p:cNvPr id="4" name="Espace réservé du numéro de diapositive 3"/>
          <p:cNvSpPr>
            <a:spLocks noGrp="1"/>
          </p:cNvSpPr>
          <p:nvPr>
            <p:ph type="sldNum" sz="quarter" idx="10"/>
          </p:nvPr>
        </p:nvSpPr>
        <p:spPr/>
        <p:txBody>
          <a:bodyPr/>
          <a:lstStyle/>
          <a:p>
            <a:fld id="{F158988D-C14B-4490-8C3D-97EDCA0C316C}" type="slidenum">
              <a:rPr lang="en-US" smtClean="0"/>
              <a:t>22</a:t>
            </a:fld>
            <a:endParaRPr lang="en-US"/>
          </a:p>
        </p:txBody>
      </p:sp>
    </p:spTree>
    <p:extLst>
      <p:ext uri="{BB962C8B-B14F-4D97-AF65-F5344CB8AC3E}">
        <p14:creationId xmlns:p14="http://schemas.microsoft.com/office/powerpoint/2010/main" val="30217529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a:t>Modifiez le style du titre</a:t>
            </a:r>
            <a:endParaRPr lang="en-US"/>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a:p>
        </p:txBody>
      </p:sp>
      <p:sp>
        <p:nvSpPr>
          <p:cNvPr id="4" name="Espace réservé de la date 3"/>
          <p:cNvSpPr>
            <a:spLocks noGrp="1"/>
          </p:cNvSpPr>
          <p:nvPr>
            <p:ph type="dt" sz="half" idx="10"/>
          </p:nvPr>
        </p:nvSpPr>
        <p:spPr/>
        <p:txBody>
          <a:bodyPr/>
          <a:lstStyle/>
          <a:p>
            <a:fld id="{D7CC0D59-D876-45EB-9FA1-C7C1C9AF4610}" type="datetimeFigureOut">
              <a:rPr lang="en-US" smtClean="0"/>
              <a:t>10/27/2021</a:t>
            </a:fld>
            <a:endParaRPr lang="en-US"/>
          </a:p>
        </p:txBody>
      </p:sp>
      <p:sp>
        <p:nvSpPr>
          <p:cNvPr id="5" name="Espace réservé du pied de page 4"/>
          <p:cNvSpPr>
            <a:spLocks noGrp="1"/>
          </p:cNvSpPr>
          <p:nvPr>
            <p:ph type="ftr" sz="quarter" idx="11"/>
          </p:nvPr>
        </p:nvSpPr>
        <p:spPr/>
        <p:txBody>
          <a:bodyPr/>
          <a:lstStyle/>
          <a:p>
            <a:endParaRPr lang="en-US"/>
          </a:p>
        </p:txBody>
      </p:sp>
      <p:sp>
        <p:nvSpPr>
          <p:cNvPr id="6" name="Espace réservé du numéro de diapositive 5"/>
          <p:cNvSpPr>
            <a:spLocks noGrp="1"/>
          </p:cNvSpPr>
          <p:nvPr>
            <p:ph type="sldNum" sz="quarter" idx="12"/>
          </p:nvPr>
        </p:nvSpPr>
        <p:spPr/>
        <p:txBody>
          <a:bodyPr/>
          <a:lstStyle/>
          <a:p>
            <a:fld id="{3AE5BEF4-DC94-4BEB-B79D-2D36A2FF4C1C}" type="slidenum">
              <a:rPr lang="en-US" smtClean="0"/>
              <a:t>‹N°›</a:t>
            </a:fld>
            <a:endParaRPr lang="en-US"/>
          </a:p>
        </p:txBody>
      </p:sp>
    </p:spTree>
    <p:extLst>
      <p:ext uri="{BB962C8B-B14F-4D97-AF65-F5344CB8AC3E}">
        <p14:creationId xmlns:p14="http://schemas.microsoft.com/office/powerpoint/2010/main" val="15306907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endParaRPr lang="en-US"/>
          </a:p>
        </p:txBody>
      </p:sp>
      <p:sp>
        <p:nvSpPr>
          <p:cNvPr id="3" name="Espace réservé du texte vertical 2"/>
          <p:cNvSpPr>
            <a:spLocks noGrp="1"/>
          </p:cNvSpPr>
          <p:nvPr>
            <p:ph type="body" orient="vert" idx="1"/>
          </p:nvPr>
        </p:nvSpPr>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e la date 3"/>
          <p:cNvSpPr>
            <a:spLocks noGrp="1"/>
          </p:cNvSpPr>
          <p:nvPr>
            <p:ph type="dt" sz="half" idx="10"/>
          </p:nvPr>
        </p:nvSpPr>
        <p:spPr/>
        <p:txBody>
          <a:bodyPr/>
          <a:lstStyle/>
          <a:p>
            <a:fld id="{D7CC0D59-D876-45EB-9FA1-C7C1C9AF4610}" type="datetimeFigureOut">
              <a:rPr lang="en-US" smtClean="0"/>
              <a:t>10/27/2021</a:t>
            </a:fld>
            <a:endParaRPr lang="en-US"/>
          </a:p>
        </p:txBody>
      </p:sp>
      <p:sp>
        <p:nvSpPr>
          <p:cNvPr id="5" name="Espace réservé du pied de page 4"/>
          <p:cNvSpPr>
            <a:spLocks noGrp="1"/>
          </p:cNvSpPr>
          <p:nvPr>
            <p:ph type="ftr" sz="quarter" idx="11"/>
          </p:nvPr>
        </p:nvSpPr>
        <p:spPr/>
        <p:txBody>
          <a:bodyPr/>
          <a:lstStyle/>
          <a:p>
            <a:endParaRPr lang="en-US"/>
          </a:p>
        </p:txBody>
      </p:sp>
      <p:sp>
        <p:nvSpPr>
          <p:cNvPr id="6" name="Espace réservé du numéro de diapositive 5"/>
          <p:cNvSpPr>
            <a:spLocks noGrp="1"/>
          </p:cNvSpPr>
          <p:nvPr>
            <p:ph type="sldNum" sz="quarter" idx="12"/>
          </p:nvPr>
        </p:nvSpPr>
        <p:spPr/>
        <p:txBody>
          <a:bodyPr/>
          <a:lstStyle/>
          <a:p>
            <a:fld id="{3AE5BEF4-DC94-4BEB-B79D-2D36A2FF4C1C}" type="slidenum">
              <a:rPr lang="en-US" smtClean="0"/>
              <a:t>‹N°›</a:t>
            </a:fld>
            <a:endParaRPr lang="en-US"/>
          </a:p>
        </p:txBody>
      </p:sp>
    </p:spTree>
    <p:extLst>
      <p:ext uri="{BB962C8B-B14F-4D97-AF65-F5344CB8AC3E}">
        <p14:creationId xmlns:p14="http://schemas.microsoft.com/office/powerpoint/2010/main" val="21634567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a:t>Modifiez le style du titre</a:t>
            </a:r>
            <a:endParaRPr lang="en-US"/>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e la date 3"/>
          <p:cNvSpPr>
            <a:spLocks noGrp="1"/>
          </p:cNvSpPr>
          <p:nvPr>
            <p:ph type="dt" sz="half" idx="10"/>
          </p:nvPr>
        </p:nvSpPr>
        <p:spPr/>
        <p:txBody>
          <a:bodyPr/>
          <a:lstStyle/>
          <a:p>
            <a:fld id="{D7CC0D59-D876-45EB-9FA1-C7C1C9AF4610}" type="datetimeFigureOut">
              <a:rPr lang="en-US" smtClean="0"/>
              <a:t>10/27/2021</a:t>
            </a:fld>
            <a:endParaRPr lang="en-US"/>
          </a:p>
        </p:txBody>
      </p:sp>
      <p:sp>
        <p:nvSpPr>
          <p:cNvPr id="5" name="Espace réservé du pied de page 4"/>
          <p:cNvSpPr>
            <a:spLocks noGrp="1"/>
          </p:cNvSpPr>
          <p:nvPr>
            <p:ph type="ftr" sz="quarter" idx="11"/>
          </p:nvPr>
        </p:nvSpPr>
        <p:spPr/>
        <p:txBody>
          <a:bodyPr/>
          <a:lstStyle/>
          <a:p>
            <a:endParaRPr lang="en-US"/>
          </a:p>
        </p:txBody>
      </p:sp>
      <p:sp>
        <p:nvSpPr>
          <p:cNvPr id="6" name="Espace réservé du numéro de diapositive 5"/>
          <p:cNvSpPr>
            <a:spLocks noGrp="1"/>
          </p:cNvSpPr>
          <p:nvPr>
            <p:ph type="sldNum" sz="quarter" idx="12"/>
          </p:nvPr>
        </p:nvSpPr>
        <p:spPr/>
        <p:txBody>
          <a:bodyPr/>
          <a:lstStyle/>
          <a:p>
            <a:fld id="{3AE5BEF4-DC94-4BEB-B79D-2D36A2FF4C1C}" type="slidenum">
              <a:rPr lang="en-US" smtClean="0"/>
              <a:t>‹N°›</a:t>
            </a:fld>
            <a:endParaRPr lang="en-US"/>
          </a:p>
        </p:txBody>
      </p:sp>
    </p:spTree>
    <p:extLst>
      <p:ext uri="{BB962C8B-B14F-4D97-AF65-F5344CB8AC3E}">
        <p14:creationId xmlns:p14="http://schemas.microsoft.com/office/powerpoint/2010/main" val="2738754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endParaRPr lang="en-US"/>
          </a:p>
        </p:txBody>
      </p:sp>
      <p:sp>
        <p:nvSpPr>
          <p:cNvPr id="3" name="Espace réservé du contenu 2"/>
          <p:cNvSpPr>
            <a:spLocks noGrp="1"/>
          </p:cNvSpPr>
          <p:nvPr>
            <p:ph idx="1"/>
          </p:nvPr>
        </p:nvSpPr>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e la date 3"/>
          <p:cNvSpPr>
            <a:spLocks noGrp="1"/>
          </p:cNvSpPr>
          <p:nvPr>
            <p:ph type="dt" sz="half" idx="10"/>
          </p:nvPr>
        </p:nvSpPr>
        <p:spPr/>
        <p:txBody>
          <a:bodyPr/>
          <a:lstStyle/>
          <a:p>
            <a:fld id="{D7CC0D59-D876-45EB-9FA1-C7C1C9AF4610}" type="datetimeFigureOut">
              <a:rPr lang="en-US" smtClean="0"/>
              <a:t>10/27/2021</a:t>
            </a:fld>
            <a:endParaRPr lang="en-US"/>
          </a:p>
        </p:txBody>
      </p:sp>
      <p:sp>
        <p:nvSpPr>
          <p:cNvPr id="5" name="Espace réservé du pied de page 4"/>
          <p:cNvSpPr>
            <a:spLocks noGrp="1"/>
          </p:cNvSpPr>
          <p:nvPr>
            <p:ph type="ftr" sz="quarter" idx="11"/>
          </p:nvPr>
        </p:nvSpPr>
        <p:spPr/>
        <p:txBody>
          <a:bodyPr/>
          <a:lstStyle/>
          <a:p>
            <a:endParaRPr lang="en-US"/>
          </a:p>
        </p:txBody>
      </p:sp>
      <p:sp>
        <p:nvSpPr>
          <p:cNvPr id="6" name="Espace réservé du numéro de diapositive 5"/>
          <p:cNvSpPr>
            <a:spLocks noGrp="1"/>
          </p:cNvSpPr>
          <p:nvPr>
            <p:ph type="sldNum" sz="quarter" idx="12"/>
          </p:nvPr>
        </p:nvSpPr>
        <p:spPr/>
        <p:txBody>
          <a:bodyPr/>
          <a:lstStyle/>
          <a:p>
            <a:fld id="{3AE5BEF4-DC94-4BEB-B79D-2D36A2FF4C1C}" type="slidenum">
              <a:rPr lang="en-US" smtClean="0"/>
              <a:t>‹N°›</a:t>
            </a:fld>
            <a:endParaRPr lang="en-US"/>
          </a:p>
        </p:txBody>
      </p:sp>
    </p:spTree>
    <p:extLst>
      <p:ext uri="{BB962C8B-B14F-4D97-AF65-F5344CB8AC3E}">
        <p14:creationId xmlns:p14="http://schemas.microsoft.com/office/powerpoint/2010/main" val="36734024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a:t>Modifiez le style du titre</a:t>
            </a:r>
            <a:endParaRPr lang="en-US"/>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Modifiez les styles du texte du masque</a:t>
            </a:r>
          </a:p>
        </p:txBody>
      </p:sp>
      <p:sp>
        <p:nvSpPr>
          <p:cNvPr id="4" name="Espace réservé de la date 3"/>
          <p:cNvSpPr>
            <a:spLocks noGrp="1"/>
          </p:cNvSpPr>
          <p:nvPr>
            <p:ph type="dt" sz="half" idx="10"/>
          </p:nvPr>
        </p:nvSpPr>
        <p:spPr/>
        <p:txBody>
          <a:bodyPr/>
          <a:lstStyle/>
          <a:p>
            <a:fld id="{D7CC0D59-D876-45EB-9FA1-C7C1C9AF4610}" type="datetimeFigureOut">
              <a:rPr lang="en-US" smtClean="0"/>
              <a:t>10/27/2021</a:t>
            </a:fld>
            <a:endParaRPr lang="en-US"/>
          </a:p>
        </p:txBody>
      </p:sp>
      <p:sp>
        <p:nvSpPr>
          <p:cNvPr id="5" name="Espace réservé du pied de page 4"/>
          <p:cNvSpPr>
            <a:spLocks noGrp="1"/>
          </p:cNvSpPr>
          <p:nvPr>
            <p:ph type="ftr" sz="quarter" idx="11"/>
          </p:nvPr>
        </p:nvSpPr>
        <p:spPr/>
        <p:txBody>
          <a:bodyPr/>
          <a:lstStyle/>
          <a:p>
            <a:endParaRPr lang="en-US"/>
          </a:p>
        </p:txBody>
      </p:sp>
      <p:sp>
        <p:nvSpPr>
          <p:cNvPr id="6" name="Espace réservé du numéro de diapositive 5"/>
          <p:cNvSpPr>
            <a:spLocks noGrp="1"/>
          </p:cNvSpPr>
          <p:nvPr>
            <p:ph type="sldNum" sz="quarter" idx="12"/>
          </p:nvPr>
        </p:nvSpPr>
        <p:spPr/>
        <p:txBody>
          <a:bodyPr/>
          <a:lstStyle/>
          <a:p>
            <a:fld id="{3AE5BEF4-DC94-4BEB-B79D-2D36A2FF4C1C}" type="slidenum">
              <a:rPr lang="en-US" smtClean="0"/>
              <a:t>‹N°›</a:t>
            </a:fld>
            <a:endParaRPr lang="en-US"/>
          </a:p>
        </p:txBody>
      </p:sp>
    </p:spTree>
    <p:extLst>
      <p:ext uri="{BB962C8B-B14F-4D97-AF65-F5344CB8AC3E}">
        <p14:creationId xmlns:p14="http://schemas.microsoft.com/office/powerpoint/2010/main" val="2662960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endParaRPr lang="en-US"/>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5" name="Espace réservé de la date 4"/>
          <p:cNvSpPr>
            <a:spLocks noGrp="1"/>
          </p:cNvSpPr>
          <p:nvPr>
            <p:ph type="dt" sz="half" idx="10"/>
          </p:nvPr>
        </p:nvSpPr>
        <p:spPr/>
        <p:txBody>
          <a:bodyPr/>
          <a:lstStyle/>
          <a:p>
            <a:fld id="{D7CC0D59-D876-45EB-9FA1-C7C1C9AF4610}" type="datetimeFigureOut">
              <a:rPr lang="en-US" smtClean="0"/>
              <a:t>10/27/2021</a:t>
            </a:fld>
            <a:endParaRPr lang="en-US"/>
          </a:p>
        </p:txBody>
      </p:sp>
      <p:sp>
        <p:nvSpPr>
          <p:cNvPr id="6" name="Espace réservé du pied de page 5"/>
          <p:cNvSpPr>
            <a:spLocks noGrp="1"/>
          </p:cNvSpPr>
          <p:nvPr>
            <p:ph type="ftr" sz="quarter" idx="11"/>
          </p:nvPr>
        </p:nvSpPr>
        <p:spPr/>
        <p:txBody>
          <a:bodyPr/>
          <a:lstStyle/>
          <a:p>
            <a:endParaRPr lang="en-US"/>
          </a:p>
        </p:txBody>
      </p:sp>
      <p:sp>
        <p:nvSpPr>
          <p:cNvPr id="7" name="Espace réservé du numéro de diapositive 6"/>
          <p:cNvSpPr>
            <a:spLocks noGrp="1"/>
          </p:cNvSpPr>
          <p:nvPr>
            <p:ph type="sldNum" sz="quarter" idx="12"/>
          </p:nvPr>
        </p:nvSpPr>
        <p:spPr/>
        <p:txBody>
          <a:bodyPr/>
          <a:lstStyle/>
          <a:p>
            <a:fld id="{3AE5BEF4-DC94-4BEB-B79D-2D36A2FF4C1C}" type="slidenum">
              <a:rPr lang="en-US" smtClean="0"/>
              <a:t>‹N°›</a:t>
            </a:fld>
            <a:endParaRPr lang="en-US"/>
          </a:p>
        </p:txBody>
      </p:sp>
    </p:spTree>
    <p:extLst>
      <p:ext uri="{BB962C8B-B14F-4D97-AF65-F5344CB8AC3E}">
        <p14:creationId xmlns:p14="http://schemas.microsoft.com/office/powerpoint/2010/main" val="11025254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a:t>Modifiez le style du titre</a:t>
            </a:r>
            <a:endParaRPr lang="en-US"/>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7" name="Espace réservé de la date 6"/>
          <p:cNvSpPr>
            <a:spLocks noGrp="1"/>
          </p:cNvSpPr>
          <p:nvPr>
            <p:ph type="dt" sz="half" idx="10"/>
          </p:nvPr>
        </p:nvSpPr>
        <p:spPr/>
        <p:txBody>
          <a:bodyPr/>
          <a:lstStyle/>
          <a:p>
            <a:fld id="{D7CC0D59-D876-45EB-9FA1-C7C1C9AF4610}" type="datetimeFigureOut">
              <a:rPr lang="en-US" smtClean="0"/>
              <a:t>10/27/2021</a:t>
            </a:fld>
            <a:endParaRPr lang="en-US"/>
          </a:p>
        </p:txBody>
      </p:sp>
      <p:sp>
        <p:nvSpPr>
          <p:cNvPr id="8" name="Espace réservé du pied de page 7"/>
          <p:cNvSpPr>
            <a:spLocks noGrp="1"/>
          </p:cNvSpPr>
          <p:nvPr>
            <p:ph type="ftr" sz="quarter" idx="11"/>
          </p:nvPr>
        </p:nvSpPr>
        <p:spPr/>
        <p:txBody>
          <a:bodyPr/>
          <a:lstStyle/>
          <a:p>
            <a:endParaRPr lang="en-US"/>
          </a:p>
        </p:txBody>
      </p:sp>
      <p:sp>
        <p:nvSpPr>
          <p:cNvPr id="9" name="Espace réservé du numéro de diapositive 8"/>
          <p:cNvSpPr>
            <a:spLocks noGrp="1"/>
          </p:cNvSpPr>
          <p:nvPr>
            <p:ph type="sldNum" sz="quarter" idx="12"/>
          </p:nvPr>
        </p:nvSpPr>
        <p:spPr/>
        <p:txBody>
          <a:bodyPr/>
          <a:lstStyle/>
          <a:p>
            <a:fld id="{3AE5BEF4-DC94-4BEB-B79D-2D36A2FF4C1C}" type="slidenum">
              <a:rPr lang="en-US" smtClean="0"/>
              <a:t>‹N°›</a:t>
            </a:fld>
            <a:endParaRPr lang="en-US"/>
          </a:p>
        </p:txBody>
      </p:sp>
    </p:spTree>
    <p:extLst>
      <p:ext uri="{BB962C8B-B14F-4D97-AF65-F5344CB8AC3E}">
        <p14:creationId xmlns:p14="http://schemas.microsoft.com/office/powerpoint/2010/main" val="35016877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endParaRPr lang="en-US"/>
          </a:p>
        </p:txBody>
      </p:sp>
      <p:sp>
        <p:nvSpPr>
          <p:cNvPr id="3" name="Espace réservé de la date 2"/>
          <p:cNvSpPr>
            <a:spLocks noGrp="1"/>
          </p:cNvSpPr>
          <p:nvPr>
            <p:ph type="dt" sz="half" idx="10"/>
          </p:nvPr>
        </p:nvSpPr>
        <p:spPr/>
        <p:txBody>
          <a:bodyPr/>
          <a:lstStyle/>
          <a:p>
            <a:fld id="{D7CC0D59-D876-45EB-9FA1-C7C1C9AF4610}" type="datetimeFigureOut">
              <a:rPr lang="en-US" smtClean="0"/>
              <a:t>10/27/2021</a:t>
            </a:fld>
            <a:endParaRPr lang="en-US"/>
          </a:p>
        </p:txBody>
      </p:sp>
      <p:sp>
        <p:nvSpPr>
          <p:cNvPr id="4" name="Espace réservé du pied de page 3"/>
          <p:cNvSpPr>
            <a:spLocks noGrp="1"/>
          </p:cNvSpPr>
          <p:nvPr>
            <p:ph type="ftr" sz="quarter" idx="11"/>
          </p:nvPr>
        </p:nvSpPr>
        <p:spPr/>
        <p:txBody>
          <a:bodyPr/>
          <a:lstStyle/>
          <a:p>
            <a:endParaRPr lang="en-US"/>
          </a:p>
        </p:txBody>
      </p:sp>
      <p:sp>
        <p:nvSpPr>
          <p:cNvPr id="5" name="Espace réservé du numéro de diapositive 4"/>
          <p:cNvSpPr>
            <a:spLocks noGrp="1"/>
          </p:cNvSpPr>
          <p:nvPr>
            <p:ph type="sldNum" sz="quarter" idx="12"/>
          </p:nvPr>
        </p:nvSpPr>
        <p:spPr/>
        <p:txBody>
          <a:bodyPr/>
          <a:lstStyle/>
          <a:p>
            <a:fld id="{3AE5BEF4-DC94-4BEB-B79D-2D36A2FF4C1C}" type="slidenum">
              <a:rPr lang="en-US" smtClean="0"/>
              <a:t>‹N°›</a:t>
            </a:fld>
            <a:endParaRPr lang="en-US"/>
          </a:p>
        </p:txBody>
      </p:sp>
    </p:spTree>
    <p:extLst>
      <p:ext uri="{BB962C8B-B14F-4D97-AF65-F5344CB8AC3E}">
        <p14:creationId xmlns:p14="http://schemas.microsoft.com/office/powerpoint/2010/main" val="2838829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D7CC0D59-D876-45EB-9FA1-C7C1C9AF4610}" type="datetimeFigureOut">
              <a:rPr lang="en-US" smtClean="0"/>
              <a:t>10/27/2021</a:t>
            </a:fld>
            <a:endParaRPr lang="en-US"/>
          </a:p>
        </p:txBody>
      </p:sp>
      <p:sp>
        <p:nvSpPr>
          <p:cNvPr id="3" name="Espace réservé du pied de page 2"/>
          <p:cNvSpPr>
            <a:spLocks noGrp="1"/>
          </p:cNvSpPr>
          <p:nvPr>
            <p:ph type="ftr" sz="quarter" idx="11"/>
          </p:nvPr>
        </p:nvSpPr>
        <p:spPr/>
        <p:txBody>
          <a:bodyPr/>
          <a:lstStyle/>
          <a:p>
            <a:endParaRPr lang="en-US"/>
          </a:p>
        </p:txBody>
      </p:sp>
      <p:sp>
        <p:nvSpPr>
          <p:cNvPr id="4" name="Espace réservé du numéro de diapositive 3"/>
          <p:cNvSpPr>
            <a:spLocks noGrp="1"/>
          </p:cNvSpPr>
          <p:nvPr>
            <p:ph type="sldNum" sz="quarter" idx="12"/>
          </p:nvPr>
        </p:nvSpPr>
        <p:spPr/>
        <p:txBody>
          <a:bodyPr/>
          <a:lstStyle/>
          <a:p>
            <a:fld id="{3AE5BEF4-DC94-4BEB-B79D-2D36A2FF4C1C}" type="slidenum">
              <a:rPr lang="en-US" smtClean="0"/>
              <a:t>‹N°›</a:t>
            </a:fld>
            <a:endParaRPr lang="en-US"/>
          </a:p>
        </p:txBody>
      </p:sp>
    </p:spTree>
    <p:extLst>
      <p:ext uri="{BB962C8B-B14F-4D97-AF65-F5344CB8AC3E}">
        <p14:creationId xmlns:p14="http://schemas.microsoft.com/office/powerpoint/2010/main" val="8274566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a:t>Modifiez le style du titre</a:t>
            </a:r>
            <a:endParaRPr lang="en-US"/>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Modifiez les styles du texte du masque</a:t>
            </a:r>
          </a:p>
        </p:txBody>
      </p:sp>
      <p:sp>
        <p:nvSpPr>
          <p:cNvPr id="5" name="Espace réservé de la date 4"/>
          <p:cNvSpPr>
            <a:spLocks noGrp="1"/>
          </p:cNvSpPr>
          <p:nvPr>
            <p:ph type="dt" sz="half" idx="10"/>
          </p:nvPr>
        </p:nvSpPr>
        <p:spPr/>
        <p:txBody>
          <a:bodyPr/>
          <a:lstStyle/>
          <a:p>
            <a:fld id="{D7CC0D59-D876-45EB-9FA1-C7C1C9AF4610}" type="datetimeFigureOut">
              <a:rPr lang="en-US" smtClean="0"/>
              <a:t>10/27/2021</a:t>
            </a:fld>
            <a:endParaRPr lang="en-US"/>
          </a:p>
        </p:txBody>
      </p:sp>
      <p:sp>
        <p:nvSpPr>
          <p:cNvPr id="6" name="Espace réservé du pied de page 5"/>
          <p:cNvSpPr>
            <a:spLocks noGrp="1"/>
          </p:cNvSpPr>
          <p:nvPr>
            <p:ph type="ftr" sz="quarter" idx="11"/>
          </p:nvPr>
        </p:nvSpPr>
        <p:spPr/>
        <p:txBody>
          <a:bodyPr/>
          <a:lstStyle/>
          <a:p>
            <a:endParaRPr lang="en-US"/>
          </a:p>
        </p:txBody>
      </p:sp>
      <p:sp>
        <p:nvSpPr>
          <p:cNvPr id="7" name="Espace réservé du numéro de diapositive 6"/>
          <p:cNvSpPr>
            <a:spLocks noGrp="1"/>
          </p:cNvSpPr>
          <p:nvPr>
            <p:ph type="sldNum" sz="quarter" idx="12"/>
          </p:nvPr>
        </p:nvSpPr>
        <p:spPr/>
        <p:txBody>
          <a:bodyPr/>
          <a:lstStyle/>
          <a:p>
            <a:fld id="{3AE5BEF4-DC94-4BEB-B79D-2D36A2FF4C1C}" type="slidenum">
              <a:rPr lang="en-US" smtClean="0"/>
              <a:t>‹N°›</a:t>
            </a:fld>
            <a:endParaRPr lang="en-US"/>
          </a:p>
        </p:txBody>
      </p:sp>
    </p:spTree>
    <p:extLst>
      <p:ext uri="{BB962C8B-B14F-4D97-AF65-F5344CB8AC3E}">
        <p14:creationId xmlns:p14="http://schemas.microsoft.com/office/powerpoint/2010/main" val="42463491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a:t>Modifiez le style du titre</a:t>
            </a:r>
            <a:endParaRPr lang="en-US"/>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Modifiez les styles du texte du masque</a:t>
            </a:r>
          </a:p>
        </p:txBody>
      </p:sp>
      <p:sp>
        <p:nvSpPr>
          <p:cNvPr id="5" name="Espace réservé de la date 4"/>
          <p:cNvSpPr>
            <a:spLocks noGrp="1"/>
          </p:cNvSpPr>
          <p:nvPr>
            <p:ph type="dt" sz="half" idx="10"/>
          </p:nvPr>
        </p:nvSpPr>
        <p:spPr/>
        <p:txBody>
          <a:bodyPr/>
          <a:lstStyle/>
          <a:p>
            <a:fld id="{D7CC0D59-D876-45EB-9FA1-C7C1C9AF4610}" type="datetimeFigureOut">
              <a:rPr lang="en-US" smtClean="0"/>
              <a:t>10/27/2021</a:t>
            </a:fld>
            <a:endParaRPr lang="en-US"/>
          </a:p>
        </p:txBody>
      </p:sp>
      <p:sp>
        <p:nvSpPr>
          <p:cNvPr id="6" name="Espace réservé du pied de page 5"/>
          <p:cNvSpPr>
            <a:spLocks noGrp="1"/>
          </p:cNvSpPr>
          <p:nvPr>
            <p:ph type="ftr" sz="quarter" idx="11"/>
          </p:nvPr>
        </p:nvSpPr>
        <p:spPr/>
        <p:txBody>
          <a:bodyPr/>
          <a:lstStyle/>
          <a:p>
            <a:endParaRPr lang="en-US"/>
          </a:p>
        </p:txBody>
      </p:sp>
      <p:sp>
        <p:nvSpPr>
          <p:cNvPr id="7" name="Espace réservé du numéro de diapositive 6"/>
          <p:cNvSpPr>
            <a:spLocks noGrp="1"/>
          </p:cNvSpPr>
          <p:nvPr>
            <p:ph type="sldNum" sz="quarter" idx="12"/>
          </p:nvPr>
        </p:nvSpPr>
        <p:spPr/>
        <p:txBody>
          <a:bodyPr/>
          <a:lstStyle/>
          <a:p>
            <a:fld id="{3AE5BEF4-DC94-4BEB-B79D-2D36A2FF4C1C}" type="slidenum">
              <a:rPr lang="en-US" smtClean="0"/>
              <a:t>‹N°›</a:t>
            </a:fld>
            <a:endParaRPr lang="en-US"/>
          </a:p>
        </p:txBody>
      </p:sp>
    </p:spTree>
    <p:extLst>
      <p:ext uri="{BB962C8B-B14F-4D97-AF65-F5344CB8AC3E}">
        <p14:creationId xmlns:p14="http://schemas.microsoft.com/office/powerpoint/2010/main" val="34009051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a:t>Modifiez le style du titre</a:t>
            </a:r>
            <a:endParaRPr lang="en-US"/>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CC0D59-D876-45EB-9FA1-C7C1C9AF4610}" type="datetimeFigureOut">
              <a:rPr lang="en-US" smtClean="0"/>
              <a:t>10/27/2021</a:t>
            </a:fld>
            <a:endParaRPr lang="en-US"/>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E5BEF4-DC94-4BEB-B79D-2D36A2FF4C1C}" type="slidenum">
              <a:rPr lang="en-US" smtClean="0"/>
              <a:t>‹N°›</a:t>
            </a:fld>
            <a:endParaRPr lang="en-US"/>
          </a:p>
        </p:txBody>
      </p:sp>
    </p:spTree>
    <p:extLst>
      <p:ext uri="{BB962C8B-B14F-4D97-AF65-F5344CB8AC3E}">
        <p14:creationId xmlns:p14="http://schemas.microsoft.com/office/powerpoint/2010/main" val="27558587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071449" y="1228074"/>
            <a:ext cx="7203233" cy="2537460"/>
          </a:xfrm>
        </p:spPr>
        <p:txBody>
          <a:bodyPr rtlCol="0">
            <a:normAutofit/>
          </a:bodyPr>
          <a:lstStyle/>
          <a:p>
            <a:pPr algn="ctr" rtl="0"/>
            <a:r>
              <a:rPr lang="fr-FR" sz="4050" dirty="0"/>
              <a:t>Motivation et Gamification</a:t>
            </a:r>
          </a:p>
        </p:txBody>
      </p:sp>
      <p:sp>
        <p:nvSpPr>
          <p:cNvPr id="3" name="Sous-titre 2"/>
          <p:cNvSpPr>
            <a:spLocks noGrp="1"/>
          </p:cNvSpPr>
          <p:nvPr>
            <p:ph type="subTitle" idx="1"/>
          </p:nvPr>
        </p:nvSpPr>
        <p:spPr>
          <a:xfrm>
            <a:off x="899592" y="4365104"/>
            <a:ext cx="7274025" cy="1206249"/>
          </a:xfrm>
        </p:spPr>
        <p:txBody>
          <a:bodyPr rtlCol="0">
            <a:normAutofit fontScale="47500" lnSpcReduction="20000"/>
          </a:bodyPr>
          <a:lstStyle/>
          <a:p>
            <a:pPr rtl="0"/>
            <a:r>
              <a:rPr lang="fr-FR" dirty="0"/>
              <a:t>Adrien Fillon                                                                                                    @adfillon</a:t>
            </a:r>
          </a:p>
          <a:p>
            <a:pPr rtl="0"/>
            <a:r>
              <a:rPr lang="fr-FR" dirty="0"/>
              <a:t>Université Aix-Marseille</a:t>
            </a:r>
          </a:p>
          <a:p>
            <a:pPr rtl="0"/>
            <a:r>
              <a:rPr lang="fr-FR" dirty="0"/>
              <a:t> </a:t>
            </a:r>
          </a:p>
          <a:p>
            <a:pPr rtl="0"/>
            <a:r>
              <a:rPr lang="fr-FR" dirty="0"/>
              <a:t>27/10/2021</a:t>
            </a:r>
          </a:p>
        </p:txBody>
      </p:sp>
    </p:spTree>
    <p:extLst>
      <p:ext uri="{BB962C8B-B14F-4D97-AF65-F5344CB8AC3E}">
        <p14:creationId xmlns:p14="http://schemas.microsoft.com/office/powerpoint/2010/main" val="106904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57790" y="260648"/>
            <a:ext cx="4464496" cy="59526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a:xfrm>
            <a:off x="2339752" y="747395"/>
            <a:ext cx="2232248" cy="80939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2291002" y="2832279"/>
            <a:ext cx="2232248" cy="80939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204436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en-US"/>
          </a:p>
        </p:txBody>
      </p:sp>
      <p:sp>
        <p:nvSpPr>
          <p:cNvPr id="3" name="Espace réservé du contenu 2"/>
          <p:cNvSpPr>
            <a:spLocks noGrp="1"/>
          </p:cNvSpPr>
          <p:nvPr>
            <p:ph idx="1"/>
          </p:nvPr>
        </p:nvSpPr>
        <p:spPr/>
        <p:txBody>
          <a:bodyPr/>
          <a:lstStyle/>
          <a:p>
            <a:endParaRPr lang="en-US"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973494"/>
            <a:ext cx="7725097" cy="42329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a:xfrm>
            <a:off x="899592" y="4725144"/>
            <a:ext cx="4752528" cy="4812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86990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en-US" dirty="0"/>
          </a:p>
        </p:txBody>
      </p:sp>
      <p:sp>
        <p:nvSpPr>
          <p:cNvPr id="3" name="Espace réservé du contenu 2"/>
          <p:cNvSpPr>
            <a:spLocks noGrp="1"/>
          </p:cNvSpPr>
          <p:nvPr>
            <p:ph idx="1"/>
          </p:nvPr>
        </p:nvSpPr>
        <p:spPr/>
        <p:txBody>
          <a:bodyPr/>
          <a:lstStyle/>
          <a:p>
            <a:r>
              <a:rPr lang="fr-FR" dirty="0"/>
              <a:t>Seulement 11 études s’intéressent à un seul type d’affordance</a:t>
            </a:r>
          </a:p>
          <a:p>
            <a:r>
              <a:rPr lang="fr-FR" dirty="0"/>
              <a:t>La gamification n’est pas un remède miracle pour obtenir des résultats positifs</a:t>
            </a:r>
            <a:endParaRPr lang="en-US" dirty="0"/>
          </a:p>
        </p:txBody>
      </p:sp>
    </p:spTree>
    <p:extLst>
      <p:ext uri="{BB962C8B-B14F-4D97-AF65-F5344CB8AC3E}">
        <p14:creationId xmlns:p14="http://schemas.microsoft.com/office/powerpoint/2010/main" val="14399436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en-US"/>
          </a:p>
        </p:txBody>
      </p:sp>
      <p:sp>
        <p:nvSpPr>
          <p:cNvPr id="3" name="Espace réservé du contenu 2"/>
          <p:cNvSpPr>
            <a:spLocks noGrp="1"/>
          </p:cNvSpPr>
          <p:nvPr>
            <p:ph idx="1"/>
          </p:nvPr>
        </p:nvSpPr>
        <p:spPr/>
        <p:txBody>
          <a:bodyPr/>
          <a:lstStyle/>
          <a:p>
            <a:endParaRPr lang="en-US"/>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1196752"/>
            <a:ext cx="8508206" cy="44123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614001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Agenda</a:t>
            </a:r>
            <a:endParaRPr lang="en-US" dirty="0"/>
          </a:p>
        </p:txBody>
      </p:sp>
      <p:sp>
        <p:nvSpPr>
          <p:cNvPr id="3" name="Espace réservé du contenu 2"/>
          <p:cNvSpPr>
            <a:spLocks noGrp="1"/>
          </p:cNvSpPr>
          <p:nvPr>
            <p:ph idx="1"/>
          </p:nvPr>
        </p:nvSpPr>
        <p:spPr/>
        <p:txBody>
          <a:bodyPr>
            <a:normAutofit fontScale="92500"/>
          </a:bodyPr>
          <a:lstStyle/>
          <a:p>
            <a:r>
              <a:rPr lang="fr-FR" dirty="0"/>
              <a:t>La majorité des études se concentrent sur l’utilisation de points, badges et tableau des scores.</a:t>
            </a:r>
          </a:p>
          <a:p>
            <a:pPr lvl="1"/>
            <a:r>
              <a:rPr lang="fr-FR" dirty="0"/>
              <a:t>Vision limité des possibilités coopératives et collectives de la gamification (</a:t>
            </a:r>
            <a:r>
              <a:rPr lang="fr-FR" dirty="0" err="1"/>
              <a:t>relatedness</a:t>
            </a:r>
            <a:r>
              <a:rPr lang="fr-FR" dirty="0"/>
              <a:t>)</a:t>
            </a:r>
          </a:p>
          <a:p>
            <a:r>
              <a:rPr lang="fr-FR" dirty="0"/>
              <a:t>Moins se concentrer sur les caractéristiques de la gamification, plus sur l’expérience gamifié</a:t>
            </a:r>
          </a:p>
          <a:p>
            <a:r>
              <a:rPr lang="fr-FR" dirty="0"/>
              <a:t>Ne pas se concentrer uniquement sur l’apprentissage</a:t>
            </a:r>
            <a:endParaRPr lang="en-US" dirty="0"/>
          </a:p>
        </p:txBody>
      </p:sp>
      <p:pic>
        <p:nvPicPr>
          <p:cNvPr id="1028" name="Picture 4">
            <a:extLst>
              <a:ext uri="{FF2B5EF4-FFF2-40B4-BE49-F238E27FC236}">
                <a16:creationId xmlns:a16="http://schemas.microsoft.com/office/drawing/2014/main" id="{9E690A52-DF29-4888-804B-65D446DE34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11960" y="1340768"/>
            <a:ext cx="3922237" cy="260801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5ADE7A8E-BEEE-48B5-83C4-B63C8BBFEE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39752" y="1844824"/>
            <a:ext cx="4057624" cy="30389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120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xit" presetSubtype="0" fill="hold" nodeType="clickEffect">
                                  <p:stCondLst>
                                    <p:cond delay="0"/>
                                  </p:stCondLst>
                                  <p:childTnLst>
                                    <p:animEffect transition="out" filter="fade">
                                      <p:cBhvr>
                                        <p:cTn id="10" dur="500"/>
                                        <p:tgtEl>
                                          <p:spTgt spid="1028"/>
                                        </p:tgtEl>
                                      </p:cBhvr>
                                    </p:animEffect>
                                    <p:set>
                                      <p:cBhvr>
                                        <p:cTn id="11" dur="1" fill="hold">
                                          <p:stCondLst>
                                            <p:cond delay="499"/>
                                          </p:stCondLst>
                                        </p:cTn>
                                        <p:tgtEl>
                                          <p:spTgt spid="1028"/>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1030"/>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nodeType="clickEffect">
                                  <p:stCondLst>
                                    <p:cond delay="0"/>
                                  </p:stCondLst>
                                  <p:childTnLst>
                                    <p:animEffect transition="out" filter="fade">
                                      <p:cBhvr>
                                        <p:cTn id="19" dur="500"/>
                                        <p:tgtEl>
                                          <p:spTgt spid="1030"/>
                                        </p:tgtEl>
                                      </p:cBhvr>
                                    </p:animEffect>
                                    <p:set>
                                      <p:cBhvr>
                                        <p:cTn id="20" dur="1" fill="hold">
                                          <p:stCondLst>
                                            <p:cond delay="499"/>
                                          </p:stCondLst>
                                        </p:cTn>
                                        <p:tgtEl>
                                          <p:spTgt spid="103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en-US"/>
          </a:p>
        </p:txBody>
      </p:sp>
      <p:sp>
        <p:nvSpPr>
          <p:cNvPr id="3" name="Espace réservé du contenu 2"/>
          <p:cNvSpPr>
            <a:spLocks noGrp="1"/>
          </p:cNvSpPr>
          <p:nvPr>
            <p:ph idx="1"/>
          </p:nvPr>
        </p:nvSpPr>
        <p:spPr/>
        <p:txBody>
          <a:bodyPr/>
          <a:lstStyle/>
          <a:p>
            <a:r>
              <a:rPr lang="fr-FR" dirty="0"/>
              <a:t>S’intéresser aussi aux effets négatifs de la gamification (compétition, architecture de choix)</a:t>
            </a:r>
          </a:p>
          <a:p>
            <a:r>
              <a:rPr lang="fr-FR" dirty="0"/>
              <a:t>Considérer la gamification non pas comme provenant uniquement du jeu vidéo, mais des rituels entre humains, et entre organisations humaines</a:t>
            </a:r>
            <a:endParaRPr lang="en-US" dirty="0"/>
          </a:p>
        </p:txBody>
      </p:sp>
    </p:spTree>
    <p:extLst>
      <p:ext uri="{BB962C8B-B14F-4D97-AF65-F5344CB8AC3E}">
        <p14:creationId xmlns:p14="http://schemas.microsoft.com/office/powerpoint/2010/main" val="25522700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err="1"/>
              <a:t>Does</a:t>
            </a:r>
            <a:r>
              <a:rPr lang="fr-FR" dirty="0"/>
              <a:t> gamification </a:t>
            </a:r>
            <a:r>
              <a:rPr lang="fr-FR" dirty="0" err="1"/>
              <a:t>satisfy</a:t>
            </a:r>
            <a:r>
              <a:rPr lang="fr-FR" dirty="0"/>
              <a:t> </a:t>
            </a:r>
            <a:r>
              <a:rPr lang="fr-FR" dirty="0" err="1"/>
              <a:t>needs</a:t>
            </a:r>
            <a:r>
              <a:rPr lang="fr-FR" dirty="0"/>
              <a:t>?</a:t>
            </a:r>
            <a:endParaRPr lang="en-US" dirty="0"/>
          </a:p>
        </p:txBody>
      </p:sp>
      <p:sp>
        <p:nvSpPr>
          <p:cNvPr id="3" name="Espace réservé du contenu 2"/>
          <p:cNvSpPr>
            <a:spLocks noGrp="1"/>
          </p:cNvSpPr>
          <p:nvPr>
            <p:ph idx="1"/>
          </p:nvPr>
        </p:nvSpPr>
        <p:spPr/>
        <p:txBody>
          <a:bodyPr/>
          <a:lstStyle/>
          <a:p>
            <a:r>
              <a:rPr lang="fr-FR" dirty="0"/>
              <a:t>En 2012, Gartner indiquait que 80% des applications gamifiés n’atteignent pas leurs objectifs, du à un mauvais design.</a:t>
            </a:r>
          </a:p>
          <a:p>
            <a:r>
              <a:rPr lang="fr-FR" dirty="0"/>
              <a:t>Intérêt de designer suivant la motivation des participants</a:t>
            </a:r>
            <a:endParaRPr lang="en-US" dirty="0"/>
          </a:p>
        </p:txBody>
      </p:sp>
    </p:spTree>
    <p:extLst>
      <p:ext uri="{BB962C8B-B14F-4D97-AF65-F5344CB8AC3E}">
        <p14:creationId xmlns:p14="http://schemas.microsoft.com/office/powerpoint/2010/main" val="19827579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Théorie de l’auto-détermination</a:t>
            </a:r>
            <a:endParaRPr lang="en-US" dirty="0"/>
          </a:p>
        </p:txBody>
      </p:sp>
      <p:sp>
        <p:nvSpPr>
          <p:cNvPr id="3" name="Espace réservé du contenu 2"/>
          <p:cNvSpPr>
            <a:spLocks noGrp="1"/>
          </p:cNvSpPr>
          <p:nvPr>
            <p:ph idx="1"/>
          </p:nvPr>
        </p:nvSpPr>
        <p:spPr/>
        <p:txBody>
          <a:bodyPr/>
          <a:lstStyle/>
          <a:p>
            <a:r>
              <a:rPr lang="fr-FR" dirty="0"/>
              <a:t>Trois besoins :</a:t>
            </a:r>
          </a:p>
          <a:p>
            <a:pPr lvl="1"/>
            <a:r>
              <a:rPr lang="fr-FR" dirty="0"/>
              <a:t>Relié aux autres</a:t>
            </a:r>
          </a:p>
          <a:p>
            <a:pPr lvl="1"/>
            <a:r>
              <a:rPr lang="fr-FR" dirty="0"/>
              <a:t>Compétence</a:t>
            </a:r>
          </a:p>
          <a:p>
            <a:pPr lvl="1"/>
            <a:r>
              <a:rPr lang="fr-FR" dirty="0"/>
              <a:t>Autonomie</a:t>
            </a:r>
          </a:p>
          <a:p>
            <a:pPr lvl="1"/>
            <a:endParaRPr lang="fr-FR" dirty="0"/>
          </a:p>
          <a:p>
            <a:pPr marL="457200" lvl="1" indent="0">
              <a:buNone/>
            </a:pPr>
            <a:r>
              <a:rPr lang="fr-FR" dirty="0"/>
              <a:t>Étude auprès de 824 utilisateurs de </a:t>
            </a:r>
            <a:r>
              <a:rPr lang="fr-FR" dirty="0" err="1"/>
              <a:t>Xiaomi</a:t>
            </a:r>
            <a:r>
              <a:rPr lang="fr-FR" dirty="0"/>
              <a:t> et </a:t>
            </a:r>
            <a:r>
              <a:rPr lang="fr-FR" dirty="0" err="1"/>
              <a:t>Huawei</a:t>
            </a:r>
            <a:endParaRPr lang="fr-FR" dirty="0"/>
          </a:p>
        </p:txBody>
      </p:sp>
    </p:spTree>
    <p:extLst>
      <p:ext uri="{BB962C8B-B14F-4D97-AF65-F5344CB8AC3E}">
        <p14:creationId xmlns:p14="http://schemas.microsoft.com/office/powerpoint/2010/main" val="6068505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en-US"/>
          </a:p>
        </p:txBody>
      </p:sp>
      <p:sp>
        <p:nvSpPr>
          <p:cNvPr id="3" name="Espace réservé du contenu 2"/>
          <p:cNvSpPr>
            <a:spLocks noGrp="1"/>
          </p:cNvSpPr>
          <p:nvPr>
            <p:ph idx="1"/>
          </p:nvPr>
        </p:nvSpPr>
        <p:spPr/>
        <p:txBody>
          <a:bodyPr/>
          <a:lstStyle/>
          <a:p>
            <a:endParaRPr lang="en-US"/>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2492896"/>
            <a:ext cx="8012291" cy="37691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388353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en-US"/>
          </a:p>
        </p:txBody>
      </p:sp>
      <p:sp>
        <p:nvSpPr>
          <p:cNvPr id="3" name="Espace réservé du contenu 2"/>
          <p:cNvSpPr>
            <a:spLocks noGrp="1"/>
          </p:cNvSpPr>
          <p:nvPr>
            <p:ph idx="1"/>
          </p:nvPr>
        </p:nvSpPr>
        <p:spPr/>
        <p:txBody>
          <a:bodyPr/>
          <a:lstStyle/>
          <a:p>
            <a:endParaRPr lang="en-US" dirty="0"/>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1196752"/>
            <a:ext cx="7848871" cy="44239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3707904" y="1988840"/>
            <a:ext cx="432048" cy="2880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3707904" y="2636912"/>
            <a:ext cx="432048" cy="2880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3706787" y="3264690"/>
            <a:ext cx="432048" cy="38033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4860032" y="2526291"/>
            <a:ext cx="3384376" cy="25463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4827499" y="4437112"/>
            <a:ext cx="3384376" cy="6480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623940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76E5853-1546-4928-BE76-A155B0D6A915}"/>
              </a:ext>
            </a:extLst>
          </p:cNvPr>
          <p:cNvSpPr>
            <a:spLocks noGrp="1"/>
          </p:cNvSpPr>
          <p:nvPr>
            <p:ph type="title"/>
          </p:nvPr>
        </p:nvSpPr>
        <p:spPr/>
        <p:txBody>
          <a:bodyPr>
            <a:normAutofit/>
          </a:bodyPr>
          <a:lstStyle/>
          <a:p>
            <a:r>
              <a:rPr lang="fr-FR" dirty="0"/>
              <a:t>Gamification :</a:t>
            </a:r>
          </a:p>
        </p:txBody>
      </p:sp>
      <p:sp>
        <p:nvSpPr>
          <p:cNvPr id="3" name="Espace réservé du contenu 2">
            <a:extLst>
              <a:ext uri="{FF2B5EF4-FFF2-40B4-BE49-F238E27FC236}">
                <a16:creationId xmlns:a16="http://schemas.microsoft.com/office/drawing/2014/main" id="{6752475D-6FF6-411B-9A74-EC5CCCE69EFB}"/>
              </a:ext>
            </a:extLst>
          </p:cNvPr>
          <p:cNvSpPr>
            <a:spLocks noGrp="1"/>
          </p:cNvSpPr>
          <p:nvPr>
            <p:ph idx="1"/>
          </p:nvPr>
        </p:nvSpPr>
        <p:spPr/>
        <p:txBody>
          <a:bodyPr/>
          <a:lstStyle/>
          <a:p>
            <a:r>
              <a:rPr lang="fr-FR" dirty="0"/>
              <a:t>système hédonique et utilitaire</a:t>
            </a:r>
          </a:p>
          <a:p>
            <a:r>
              <a:rPr lang="fr-FR" dirty="0"/>
              <a:t>La motivation en tant que satisfaction des besoins</a:t>
            </a:r>
          </a:p>
        </p:txBody>
      </p:sp>
    </p:spTree>
    <p:extLst>
      <p:ext uri="{BB962C8B-B14F-4D97-AF65-F5344CB8AC3E}">
        <p14:creationId xmlns:p14="http://schemas.microsoft.com/office/powerpoint/2010/main" val="12297253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en-US"/>
          </a:p>
        </p:txBody>
      </p:sp>
      <p:sp>
        <p:nvSpPr>
          <p:cNvPr id="3" name="Espace réservé du contenu 2"/>
          <p:cNvSpPr>
            <a:spLocks noGrp="1"/>
          </p:cNvSpPr>
          <p:nvPr>
            <p:ph idx="1"/>
          </p:nvPr>
        </p:nvSpPr>
        <p:spPr/>
        <p:txBody>
          <a:bodyPr/>
          <a:lstStyle/>
          <a:p>
            <a:endParaRPr lang="en-US"/>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1412776"/>
            <a:ext cx="7819188" cy="39800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906578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Dans les forums de discussion</a:t>
            </a:r>
            <a:endParaRPr lang="en-US" dirty="0"/>
          </a:p>
        </p:txBody>
      </p:sp>
      <p:sp>
        <p:nvSpPr>
          <p:cNvPr id="3" name="Espace réservé du contenu 2"/>
          <p:cNvSpPr>
            <a:spLocks noGrp="1"/>
          </p:cNvSpPr>
          <p:nvPr>
            <p:ph idx="1"/>
          </p:nvPr>
        </p:nvSpPr>
        <p:spPr/>
        <p:txBody>
          <a:bodyPr>
            <a:normAutofit lnSpcReduction="10000"/>
          </a:bodyPr>
          <a:lstStyle/>
          <a:p>
            <a:r>
              <a:rPr lang="fr-FR" dirty="0"/>
              <a:t>Caractéristiques d’immersion : avatar, personnalisation, histoire/narration</a:t>
            </a:r>
          </a:p>
          <a:p>
            <a:r>
              <a:rPr lang="fr-FR" dirty="0"/>
              <a:t>Caractéristiques d’accomplissement : badge, médailles, trophées, jetons, point, bar de statut, barre d’expérience</a:t>
            </a:r>
          </a:p>
          <a:p>
            <a:r>
              <a:rPr lang="fr-FR" dirty="0"/>
              <a:t>Caractéristiques sociales : coopération, compétition, réseau social</a:t>
            </a:r>
          </a:p>
          <a:p>
            <a:endParaRPr lang="fr-FR" dirty="0"/>
          </a:p>
          <a:p>
            <a:pPr marL="0" indent="0">
              <a:buNone/>
            </a:pPr>
            <a:r>
              <a:rPr lang="fr-FR" dirty="0"/>
              <a:t>Puis passation de questionnaire</a:t>
            </a:r>
            <a:endParaRPr lang="en-US" dirty="0"/>
          </a:p>
        </p:txBody>
      </p:sp>
    </p:spTree>
    <p:extLst>
      <p:ext uri="{BB962C8B-B14F-4D97-AF65-F5344CB8AC3E}">
        <p14:creationId xmlns:p14="http://schemas.microsoft.com/office/powerpoint/2010/main" val="35954848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5156" y="1268760"/>
            <a:ext cx="8387915" cy="43924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5" name="Connecteur droit 4"/>
          <p:cNvCxnSpPr/>
          <p:nvPr/>
        </p:nvCxnSpPr>
        <p:spPr>
          <a:xfrm>
            <a:off x="4788024" y="2204864"/>
            <a:ext cx="576064"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7" name="Connecteur droit 6"/>
          <p:cNvCxnSpPr/>
          <p:nvPr/>
        </p:nvCxnSpPr>
        <p:spPr>
          <a:xfrm>
            <a:off x="4837729" y="3284984"/>
            <a:ext cx="576064"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 name="Connecteur droit 7"/>
          <p:cNvCxnSpPr/>
          <p:nvPr/>
        </p:nvCxnSpPr>
        <p:spPr>
          <a:xfrm>
            <a:off x="4788024" y="4365104"/>
            <a:ext cx="576064"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6" name="Ellipse 5"/>
          <p:cNvSpPr/>
          <p:nvPr/>
        </p:nvSpPr>
        <p:spPr>
          <a:xfrm>
            <a:off x="3995936" y="1556792"/>
            <a:ext cx="504056" cy="72008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Connecteur droit avec flèche 11"/>
          <p:cNvCxnSpPr/>
          <p:nvPr/>
        </p:nvCxnSpPr>
        <p:spPr>
          <a:xfrm>
            <a:off x="2339752" y="1556792"/>
            <a:ext cx="1728192"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4" name="Connecteur droit avec flèche 13"/>
          <p:cNvCxnSpPr/>
          <p:nvPr/>
        </p:nvCxnSpPr>
        <p:spPr>
          <a:xfrm>
            <a:off x="2339752" y="2708920"/>
            <a:ext cx="1728192"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5" name="Connecteur droit avec flèche 14"/>
          <p:cNvCxnSpPr/>
          <p:nvPr/>
        </p:nvCxnSpPr>
        <p:spPr>
          <a:xfrm>
            <a:off x="2525510" y="3789040"/>
            <a:ext cx="1728192"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6" name="Connecteur droit avec flèche 15"/>
          <p:cNvCxnSpPr/>
          <p:nvPr/>
        </p:nvCxnSpPr>
        <p:spPr>
          <a:xfrm flipV="1">
            <a:off x="2492152" y="1988840"/>
            <a:ext cx="1761550" cy="87248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8" name="Connecteur droit avec flèche 17"/>
          <p:cNvCxnSpPr/>
          <p:nvPr/>
        </p:nvCxnSpPr>
        <p:spPr>
          <a:xfrm flipV="1">
            <a:off x="2486414" y="3255997"/>
            <a:ext cx="1761550" cy="87248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9" name="Connecteur droit avec flèche 18"/>
          <p:cNvCxnSpPr/>
          <p:nvPr/>
        </p:nvCxnSpPr>
        <p:spPr>
          <a:xfrm>
            <a:off x="2486414" y="3068960"/>
            <a:ext cx="1767288"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21" name="Ellipse 20"/>
          <p:cNvSpPr/>
          <p:nvPr/>
        </p:nvSpPr>
        <p:spPr>
          <a:xfrm>
            <a:off x="2486414" y="2320605"/>
            <a:ext cx="639688" cy="21183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Ellipse 23"/>
          <p:cNvSpPr/>
          <p:nvPr/>
        </p:nvSpPr>
        <p:spPr>
          <a:xfrm>
            <a:off x="6012160" y="1556792"/>
            <a:ext cx="1080120" cy="2952328"/>
          </a:xfrm>
          <a:prstGeom prst="ellipse">
            <a:avLst/>
          </a:prstGeom>
          <a:no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826027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nodeType="clickEffect">
                                  <p:stCondLst>
                                    <p:cond delay="0"/>
                                  </p:stCondLst>
                                  <p:childTnLst>
                                    <p:animEffect transition="out" filter="fade">
                                      <p:cBhvr>
                                        <p:cTn id="14" dur="500"/>
                                        <p:tgtEl>
                                          <p:spTgt spid="5"/>
                                        </p:tgtEl>
                                      </p:cBhvr>
                                    </p:animEffect>
                                    <p:set>
                                      <p:cBhvr>
                                        <p:cTn id="15" dur="1" fill="hold">
                                          <p:stCondLst>
                                            <p:cond delay="499"/>
                                          </p:stCondLst>
                                        </p:cTn>
                                        <p:tgtEl>
                                          <p:spTgt spid="5"/>
                                        </p:tgtEl>
                                        <p:attrNameLst>
                                          <p:attrName>style.visibility</p:attrName>
                                        </p:attrNameLst>
                                      </p:cBhvr>
                                      <p:to>
                                        <p:strVal val="hidden"/>
                                      </p:to>
                                    </p:set>
                                  </p:childTnLst>
                                </p:cTn>
                              </p:par>
                              <p:par>
                                <p:cTn id="16" presetID="10" presetClass="exit" presetSubtype="0" fill="hold" nodeType="withEffect">
                                  <p:stCondLst>
                                    <p:cond delay="0"/>
                                  </p:stCondLst>
                                  <p:childTnLst>
                                    <p:animEffect transition="out" filter="fade">
                                      <p:cBhvr>
                                        <p:cTn id="17" dur="500"/>
                                        <p:tgtEl>
                                          <p:spTgt spid="7"/>
                                        </p:tgtEl>
                                      </p:cBhvr>
                                    </p:animEffect>
                                    <p:set>
                                      <p:cBhvr>
                                        <p:cTn id="18" dur="1" fill="hold">
                                          <p:stCondLst>
                                            <p:cond delay="499"/>
                                          </p:stCondLst>
                                        </p:cTn>
                                        <p:tgtEl>
                                          <p:spTgt spid="7"/>
                                        </p:tgtEl>
                                        <p:attrNameLst>
                                          <p:attrName>style.visibility</p:attrName>
                                        </p:attrNameLst>
                                      </p:cBhvr>
                                      <p:to>
                                        <p:strVal val="hidden"/>
                                      </p:to>
                                    </p:set>
                                  </p:childTnLst>
                                </p:cTn>
                              </p:par>
                              <p:par>
                                <p:cTn id="19" presetID="10" presetClass="exit" presetSubtype="0" fill="hold" nodeType="withEffect">
                                  <p:stCondLst>
                                    <p:cond delay="0"/>
                                  </p:stCondLst>
                                  <p:childTnLst>
                                    <p:animEffect transition="out" filter="fade">
                                      <p:cBhvr>
                                        <p:cTn id="20" dur="500"/>
                                        <p:tgtEl>
                                          <p:spTgt spid="8"/>
                                        </p:tgtEl>
                                      </p:cBhvr>
                                    </p:animEffect>
                                    <p:set>
                                      <p:cBhvr>
                                        <p:cTn id="21" dur="1" fill="hold">
                                          <p:stCondLst>
                                            <p:cond delay="499"/>
                                          </p:stCondLst>
                                        </p:cTn>
                                        <p:tgtEl>
                                          <p:spTgt spid="8"/>
                                        </p:tgtEl>
                                        <p:attrNameLst>
                                          <p:attrName>style.visibility</p:attrName>
                                        </p:attrNameLst>
                                      </p:cBhvr>
                                      <p:to>
                                        <p:strVal val="hidden"/>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6"/>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0" presetClass="exit" presetSubtype="0" fill="hold" grpId="1" nodeType="clickEffect">
                                  <p:stCondLst>
                                    <p:cond delay="0"/>
                                  </p:stCondLst>
                                  <p:childTnLst>
                                    <p:animEffect transition="out" filter="fade">
                                      <p:cBhvr>
                                        <p:cTn id="29" dur="500"/>
                                        <p:tgtEl>
                                          <p:spTgt spid="6"/>
                                        </p:tgtEl>
                                      </p:cBhvr>
                                    </p:animEffect>
                                    <p:set>
                                      <p:cBhvr>
                                        <p:cTn id="30" dur="1" fill="hold">
                                          <p:stCondLst>
                                            <p:cond delay="499"/>
                                          </p:stCondLst>
                                        </p:cTn>
                                        <p:tgtEl>
                                          <p:spTgt spid="6"/>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4"/>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0" presetClass="exit" presetSubtype="0" fill="hold" nodeType="clickEffect">
                                  <p:stCondLst>
                                    <p:cond delay="0"/>
                                  </p:stCondLst>
                                  <p:childTnLst>
                                    <p:animEffect transition="out" filter="fade">
                                      <p:cBhvr>
                                        <p:cTn id="42" dur="500"/>
                                        <p:tgtEl>
                                          <p:spTgt spid="15"/>
                                        </p:tgtEl>
                                      </p:cBhvr>
                                    </p:animEffect>
                                    <p:set>
                                      <p:cBhvr>
                                        <p:cTn id="43" dur="1" fill="hold">
                                          <p:stCondLst>
                                            <p:cond delay="499"/>
                                          </p:stCondLst>
                                        </p:cTn>
                                        <p:tgtEl>
                                          <p:spTgt spid="15"/>
                                        </p:tgtEl>
                                        <p:attrNameLst>
                                          <p:attrName>style.visibility</p:attrName>
                                        </p:attrNameLst>
                                      </p:cBhvr>
                                      <p:to>
                                        <p:strVal val="hidden"/>
                                      </p:to>
                                    </p:set>
                                  </p:childTnLst>
                                </p:cTn>
                              </p:par>
                              <p:par>
                                <p:cTn id="44" presetID="10" presetClass="exit" presetSubtype="0" fill="hold" nodeType="withEffect">
                                  <p:stCondLst>
                                    <p:cond delay="0"/>
                                  </p:stCondLst>
                                  <p:childTnLst>
                                    <p:animEffect transition="out" filter="fade">
                                      <p:cBhvr>
                                        <p:cTn id="45" dur="500"/>
                                        <p:tgtEl>
                                          <p:spTgt spid="14"/>
                                        </p:tgtEl>
                                      </p:cBhvr>
                                    </p:animEffect>
                                    <p:set>
                                      <p:cBhvr>
                                        <p:cTn id="46" dur="1" fill="hold">
                                          <p:stCondLst>
                                            <p:cond delay="499"/>
                                          </p:stCondLst>
                                        </p:cTn>
                                        <p:tgtEl>
                                          <p:spTgt spid="14"/>
                                        </p:tgtEl>
                                        <p:attrNameLst>
                                          <p:attrName>style.visibility</p:attrName>
                                        </p:attrNameLst>
                                      </p:cBhvr>
                                      <p:to>
                                        <p:strVal val="hidden"/>
                                      </p:to>
                                    </p:set>
                                  </p:childTnLst>
                                </p:cTn>
                              </p:par>
                              <p:par>
                                <p:cTn id="47" presetID="10" presetClass="exit" presetSubtype="0" fill="hold" nodeType="withEffect">
                                  <p:stCondLst>
                                    <p:cond delay="0"/>
                                  </p:stCondLst>
                                  <p:childTnLst>
                                    <p:animEffect transition="out" filter="fade">
                                      <p:cBhvr>
                                        <p:cTn id="48" dur="500"/>
                                        <p:tgtEl>
                                          <p:spTgt spid="12"/>
                                        </p:tgtEl>
                                      </p:cBhvr>
                                    </p:animEffect>
                                    <p:set>
                                      <p:cBhvr>
                                        <p:cTn id="49" dur="1" fill="hold">
                                          <p:stCondLst>
                                            <p:cond delay="499"/>
                                          </p:stCondLst>
                                        </p:cTn>
                                        <p:tgtEl>
                                          <p:spTgt spid="12"/>
                                        </p:tgtEl>
                                        <p:attrNameLst>
                                          <p:attrName>style.visibility</p:attrName>
                                        </p:attrNameLst>
                                      </p:cBhvr>
                                      <p:to>
                                        <p:strVal val="hidden"/>
                                      </p:to>
                                    </p:set>
                                  </p:childTnLst>
                                </p:cTn>
                              </p:par>
                              <p:par>
                                <p:cTn id="50" presetID="1" presetClass="entr" presetSubtype="0" fill="hold" nodeType="withEffect">
                                  <p:stCondLst>
                                    <p:cond delay="0"/>
                                  </p:stCondLst>
                                  <p:childTnLst>
                                    <p:set>
                                      <p:cBhvr>
                                        <p:cTn id="51" dur="1" fill="hold">
                                          <p:stCondLst>
                                            <p:cond delay="0"/>
                                          </p:stCondLst>
                                        </p:cTn>
                                        <p:tgtEl>
                                          <p:spTgt spid="16"/>
                                        </p:tgtEl>
                                        <p:attrNameLst>
                                          <p:attrName>style.visibility</p:attrName>
                                        </p:attrNameLst>
                                      </p:cBhvr>
                                      <p:to>
                                        <p:strVal val="visible"/>
                                      </p:to>
                                    </p:set>
                                  </p:childTnLst>
                                </p:cTn>
                              </p:par>
                              <p:par>
                                <p:cTn id="52" presetID="1" presetClass="entr" presetSubtype="0" fill="hold" nodeType="withEffect">
                                  <p:stCondLst>
                                    <p:cond delay="0"/>
                                  </p:stCondLst>
                                  <p:childTnLst>
                                    <p:set>
                                      <p:cBhvr>
                                        <p:cTn id="53" dur="1" fill="hold">
                                          <p:stCondLst>
                                            <p:cond delay="0"/>
                                          </p:stCondLst>
                                        </p:cTn>
                                        <p:tgtEl>
                                          <p:spTgt spid="16"/>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10" presetClass="exit" presetSubtype="0" fill="hold" nodeType="clickEffect">
                                  <p:stCondLst>
                                    <p:cond delay="0"/>
                                  </p:stCondLst>
                                  <p:childTnLst>
                                    <p:animEffect transition="out" filter="fade">
                                      <p:cBhvr>
                                        <p:cTn id="57" dur="500"/>
                                        <p:tgtEl>
                                          <p:spTgt spid="16"/>
                                        </p:tgtEl>
                                      </p:cBhvr>
                                    </p:animEffect>
                                    <p:set>
                                      <p:cBhvr>
                                        <p:cTn id="58" dur="1" fill="hold">
                                          <p:stCondLst>
                                            <p:cond delay="499"/>
                                          </p:stCondLst>
                                        </p:cTn>
                                        <p:tgtEl>
                                          <p:spTgt spid="16"/>
                                        </p:tgtEl>
                                        <p:attrNameLst>
                                          <p:attrName>style.visibility</p:attrName>
                                        </p:attrNameLst>
                                      </p:cBhvr>
                                      <p:to>
                                        <p:strVal val="hidden"/>
                                      </p:to>
                                    </p:set>
                                  </p:childTnLst>
                                </p:cTn>
                              </p:par>
                              <p:par>
                                <p:cTn id="59" presetID="1" presetClass="entr" presetSubtype="0" fill="hold" nodeType="withEffect">
                                  <p:stCondLst>
                                    <p:cond delay="0"/>
                                  </p:stCondLst>
                                  <p:childTnLst>
                                    <p:set>
                                      <p:cBhvr>
                                        <p:cTn id="60" dur="1" fill="hold">
                                          <p:stCondLst>
                                            <p:cond delay="0"/>
                                          </p:stCondLst>
                                        </p:cTn>
                                        <p:tgtEl>
                                          <p:spTgt spid="18"/>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18"/>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9"/>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0" presetClass="exit" presetSubtype="0" fill="hold" nodeType="clickEffect">
                                  <p:stCondLst>
                                    <p:cond delay="0"/>
                                  </p:stCondLst>
                                  <p:childTnLst>
                                    <p:animEffect transition="out" filter="fade">
                                      <p:cBhvr>
                                        <p:cTn id="68" dur="500"/>
                                        <p:tgtEl>
                                          <p:spTgt spid="18"/>
                                        </p:tgtEl>
                                      </p:cBhvr>
                                    </p:animEffect>
                                    <p:set>
                                      <p:cBhvr>
                                        <p:cTn id="69" dur="1" fill="hold">
                                          <p:stCondLst>
                                            <p:cond delay="499"/>
                                          </p:stCondLst>
                                        </p:cTn>
                                        <p:tgtEl>
                                          <p:spTgt spid="18"/>
                                        </p:tgtEl>
                                        <p:attrNameLst>
                                          <p:attrName>style.visibility</p:attrName>
                                        </p:attrNameLst>
                                      </p:cBhvr>
                                      <p:to>
                                        <p:strVal val="hidden"/>
                                      </p:to>
                                    </p:set>
                                  </p:childTnLst>
                                </p:cTn>
                              </p:par>
                              <p:par>
                                <p:cTn id="70" presetID="1" presetClass="entr" presetSubtype="0" fill="hold" nodeType="withEffect">
                                  <p:stCondLst>
                                    <p:cond delay="0"/>
                                  </p:stCondLst>
                                  <p:childTnLst>
                                    <p:set>
                                      <p:cBhvr>
                                        <p:cTn id="71" dur="1" fill="hold">
                                          <p:stCondLst>
                                            <p:cond delay="0"/>
                                          </p:stCondLst>
                                        </p:cTn>
                                        <p:tgtEl>
                                          <p:spTgt spid="19"/>
                                        </p:tgtEl>
                                        <p:attrNameLst>
                                          <p:attrName>style.visibility</p:attrName>
                                        </p:attrNameLst>
                                      </p:cBhvr>
                                      <p:to>
                                        <p:strVal val="visible"/>
                                      </p:to>
                                    </p:set>
                                  </p:childTnLst>
                                </p:cTn>
                              </p:par>
                              <p:par>
                                <p:cTn id="72" presetID="10" presetClass="exit" presetSubtype="0" fill="hold" nodeType="withEffect">
                                  <p:stCondLst>
                                    <p:cond delay="0"/>
                                  </p:stCondLst>
                                  <p:childTnLst>
                                    <p:animEffect transition="out" filter="fade">
                                      <p:cBhvr>
                                        <p:cTn id="73" dur="500"/>
                                        <p:tgtEl>
                                          <p:spTgt spid="19"/>
                                        </p:tgtEl>
                                      </p:cBhvr>
                                    </p:animEffect>
                                    <p:set>
                                      <p:cBhvr>
                                        <p:cTn id="74" dur="1" fill="hold">
                                          <p:stCondLst>
                                            <p:cond delay="499"/>
                                          </p:stCondLst>
                                        </p:cTn>
                                        <p:tgtEl>
                                          <p:spTgt spid="19"/>
                                        </p:tgtEl>
                                        <p:attrNameLst>
                                          <p:attrName>style.visibility</p:attrName>
                                        </p:attrNameLst>
                                      </p:cBhvr>
                                      <p:to>
                                        <p:strVal val="hidden"/>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21"/>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15"/>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0" presetClass="exit" presetSubtype="0" fill="hold" grpId="1" nodeType="clickEffect">
                                  <p:stCondLst>
                                    <p:cond delay="0"/>
                                  </p:stCondLst>
                                  <p:childTnLst>
                                    <p:animEffect transition="out" filter="fade">
                                      <p:cBhvr>
                                        <p:cTn id="84" dur="500"/>
                                        <p:tgtEl>
                                          <p:spTgt spid="21"/>
                                        </p:tgtEl>
                                      </p:cBhvr>
                                    </p:animEffect>
                                    <p:set>
                                      <p:cBhvr>
                                        <p:cTn id="85" dur="1" fill="hold">
                                          <p:stCondLst>
                                            <p:cond delay="499"/>
                                          </p:stCondLst>
                                        </p:cTn>
                                        <p:tgtEl>
                                          <p:spTgt spid="21"/>
                                        </p:tgtEl>
                                        <p:attrNameLst>
                                          <p:attrName>style.visibility</p:attrName>
                                        </p:attrNameLst>
                                      </p:cBhvr>
                                      <p:to>
                                        <p:strVal val="hidden"/>
                                      </p:to>
                                    </p:set>
                                  </p:childTnLst>
                                </p:cTn>
                              </p:par>
                              <p:par>
                                <p:cTn id="86" presetID="10" presetClass="exit" presetSubtype="0" fill="hold" nodeType="withEffect">
                                  <p:stCondLst>
                                    <p:cond delay="0"/>
                                  </p:stCondLst>
                                  <p:childTnLst>
                                    <p:animEffect transition="out" filter="fade">
                                      <p:cBhvr>
                                        <p:cTn id="87" dur="500"/>
                                        <p:tgtEl>
                                          <p:spTgt spid="15"/>
                                        </p:tgtEl>
                                      </p:cBhvr>
                                    </p:animEffect>
                                    <p:set>
                                      <p:cBhvr>
                                        <p:cTn id="88" dur="1" fill="hold">
                                          <p:stCondLst>
                                            <p:cond delay="499"/>
                                          </p:stCondLst>
                                        </p:cTn>
                                        <p:tgtEl>
                                          <p:spTgt spid="15"/>
                                        </p:tgtEl>
                                        <p:attrNameLst>
                                          <p:attrName>style.visibility</p:attrName>
                                        </p:attrNameLst>
                                      </p:cBhvr>
                                      <p:to>
                                        <p:strVal val="hidden"/>
                                      </p:to>
                                    </p:set>
                                  </p:childTnLst>
                                </p:cTn>
                              </p:par>
                            </p:childTnLst>
                          </p:cTn>
                        </p:par>
                      </p:childTnLst>
                    </p:cTn>
                  </p:par>
                  <p:par>
                    <p:cTn id="89" fill="hold">
                      <p:stCondLst>
                        <p:cond delay="indefinite"/>
                      </p:stCondLst>
                      <p:childTnLst>
                        <p:par>
                          <p:cTn id="90" fill="hold">
                            <p:stCondLst>
                              <p:cond delay="0"/>
                            </p:stCondLst>
                            <p:childTnLst>
                              <p:par>
                                <p:cTn id="91" presetID="10" presetClass="entr" presetSubtype="0" fill="hold" grpId="0" nodeType="clickEffect">
                                  <p:stCondLst>
                                    <p:cond delay="0"/>
                                  </p:stCondLst>
                                  <p:childTnLst>
                                    <p:set>
                                      <p:cBhvr>
                                        <p:cTn id="92" dur="1" fill="hold">
                                          <p:stCondLst>
                                            <p:cond delay="0"/>
                                          </p:stCondLst>
                                        </p:cTn>
                                        <p:tgtEl>
                                          <p:spTgt spid="24"/>
                                        </p:tgtEl>
                                        <p:attrNameLst>
                                          <p:attrName>style.visibility</p:attrName>
                                        </p:attrNameLst>
                                      </p:cBhvr>
                                      <p:to>
                                        <p:strVal val="visible"/>
                                      </p:to>
                                    </p:set>
                                    <p:animEffect transition="in" filter="fade">
                                      <p:cBhvr>
                                        <p:cTn id="93"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21" grpId="0" animBg="1"/>
      <p:bldP spid="21" grpId="1" animBg="1"/>
      <p:bldP spid="24"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Discussion</a:t>
            </a:r>
            <a:endParaRPr lang="en-US" dirty="0"/>
          </a:p>
        </p:txBody>
      </p:sp>
      <p:sp>
        <p:nvSpPr>
          <p:cNvPr id="3" name="Espace réservé du contenu 2"/>
          <p:cNvSpPr>
            <a:spLocks noGrp="1"/>
          </p:cNvSpPr>
          <p:nvPr>
            <p:ph idx="1"/>
          </p:nvPr>
        </p:nvSpPr>
        <p:spPr/>
        <p:txBody>
          <a:bodyPr/>
          <a:lstStyle/>
          <a:p>
            <a:r>
              <a:rPr lang="fr-FR" dirty="0"/>
              <a:t>Récompense et besoin d’autonomie ?</a:t>
            </a:r>
          </a:p>
          <a:p>
            <a:pPr lvl="1"/>
            <a:r>
              <a:rPr lang="fr-FR" sz="2000" dirty="0"/>
              <a:t>Quand on reçoit des récompenses, on peut les choisir, « acheter » des récompenses avec des jetons/pièces, décider quoi améliorer avec les points de compétence etc…</a:t>
            </a:r>
          </a:p>
          <a:p>
            <a:r>
              <a:rPr lang="fr-FR" sz="2400" dirty="0"/>
              <a:t>L’immersion n’était reliée qu’avec l’autonomie. Les caractéristiques sociales et récompenses étaient associées avec les trois besoins.</a:t>
            </a:r>
          </a:p>
          <a:p>
            <a:r>
              <a:rPr lang="fr-FR" sz="2400" dirty="0"/>
              <a:t>De manière générale, les relations sont assez faibles, signe que la gamification des services en ligne n’est pas directement en lien avec les besoins intrinsèques (signe que les entreprises doivent aussi trouver des réponses aux besoins extrinsèques)</a:t>
            </a:r>
            <a:endParaRPr lang="en-US" sz="2400" dirty="0"/>
          </a:p>
        </p:txBody>
      </p:sp>
    </p:spTree>
    <p:extLst>
      <p:ext uri="{BB962C8B-B14F-4D97-AF65-F5344CB8AC3E}">
        <p14:creationId xmlns:p14="http://schemas.microsoft.com/office/powerpoint/2010/main" val="2540670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0C3097C-73DE-4A52-A1C5-4EA13CCED4F4}"/>
              </a:ext>
            </a:extLst>
          </p:cNvPr>
          <p:cNvSpPr>
            <a:spLocks noGrp="1"/>
          </p:cNvSpPr>
          <p:nvPr>
            <p:ph type="title"/>
          </p:nvPr>
        </p:nvSpPr>
        <p:spPr/>
        <p:txBody>
          <a:bodyPr/>
          <a:lstStyle/>
          <a:p>
            <a:r>
              <a:rPr lang="fr-FR" dirty="0"/>
              <a:t>CONCLUSION</a:t>
            </a:r>
          </a:p>
        </p:txBody>
      </p:sp>
      <p:sp>
        <p:nvSpPr>
          <p:cNvPr id="3" name="Espace réservé du contenu 2">
            <a:extLst>
              <a:ext uri="{FF2B5EF4-FFF2-40B4-BE49-F238E27FC236}">
                <a16:creationId xmlns:a16="http://schemas.microsoft.com/office/drawing/2014/main" id="{19C806EF-97A2-46C8-915D-5C294179F550}"/>
              </a:ext>
            </a:extLst>
          </p:cNvPr>
          <p:cNvSpPr>
            <a:spLocks noGrp="1"/>
          </p:cNvSpPr>
          <p:nvPr>
            <p:ph idx="1"/>
          </p:nvPr>
        </p:nvSpPr>
        <p:spPr>
          <a:xfrm>
            <a:off x="457200" y="1600201"/>
            <a:ext cx="8229600" cy="731664"/>
          </a:xfrm>
        </p:spPr>
        <p:txBody>
          <a:bodyPr>
            <a:normAutofit fontScale="70000" lnSpcReduction="20000"/>
          </a:bodyPr>
          <a:lstStyle/>
          <a:p>
            <a:r>
              <a:rPr lang="fr-FR" dirty="0"/>
              <a:t>Qu’est-ce qu’un jeu ?</a:t>
            </a:r>
          </a:p>
          <a:p>
            <a:pPr lvl="1"/>
            <a:r>
              <a:rPr lang="fr-FR" dirty="0"/>
              <a:t>Caractéristiques vs. expérience</a:t>
            </a:r>
          </a:p>
        </p:txBody>
      </p:sp>
      <p:sp>
        <p:nvSpPr>
          <p:cNvPr id="4" name="Espace réservé du contenu 2">
            <a:extLst>
              <a:ext uri="{FF2B5EF4-FFF2-40B4-BE49-F238E27FC236}">
                <a16:creationId xmlns:a16="http://schemas.microsoft.com/office/drawing/2014/main" id="{F3FFE7D4-4594-4D5C-B425-85564D8E8821}"/>
              </a:ext>
            </a:extLst>
          </p:cNvPr>
          <p:cNvSpPr txBox="1">
            <a:spLocks/>
          </p:cNvSpPr>
          <p:nvPr/>
        </p:nvSpPr>
        <p:spPr>
          <a:xfrm>
            <a:off x="457200" y="2339440"/>
            <a:ext cx="8229600" cy="1089560"/>
          </a:xfrm>
          <a:prstGeom prst="rect">
            <a:avLst/>
          </a:prstGeom>
        </p:spPr>
        <p:txBody>
          <a:bodyPr vert="horz" lIns="91440" tIns="45720" rIns="91440" bIns="45720" rtlCol="0">
            <a:normAutofit fontScale="700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fr-FR" dirty="0"/>
              <a:t>Qu’est-ce que jouer ensemble ?</a:t>
            </a:r>
          </a:p>
          <a:p>
            <a:pPr marL="0" indent="0">
              <a:buNone/>
            </a:pPr>
            <a:r>
              <a:rPr lang="fr-FR" dirty="0"/>
              <a:t>	- synchrone et asynchrone</a:t>
            </a:r>
          </a:p>
          <a:p>
            <a:pPr marL="0" indent="0">
              <a:buNone/>
            </a:pPr>
            <a:r>
              <a:rPr lang="fr-FR" dirty="0"/>
              <a:t>	- Rituels</a:t>
            </a:r>
          </a:p>
        </p:txBody>
      </p:sp>
      <p:sp>
        <p:nvSpPr>
          <p:cNvPr id="5" name="Espace réservé du contenu 2">
            <a:extLst>
              <a:ext uri="{FF2B5EF4-FFF2-40B4-BE49-F238E27FC236}">
                <a16:creationId xmlns:a16="http://schemas.microsoft.com/office/drawing/2014/main" id="{C61062B0-CF40-4500-85CD-247536B7958C}"/>
              </a:ext>
            </a:extLst>
          </p:cNvPr>
          <p:cNvSpPr txBox="1">
            <a:spLocks/>
          </p:cNvSpPr>
          <p:nvPr/>
        </p:nvSpPr>
        <p:spPr>
          <a:xfrm>
            <a:off x="442971" y="3436576"/>
            <a:ext cx="8229600" cy="1089560"/>
          </a:xfrm>
          <a:prstGeom prst="rect">
            <a:avLst/>
          </a:prstGeom>
        </p:spPr>
        <p:txBody>
          <a:bodyPr vert="horz" lIns="91440" tIns="45720" rIns="91440" bIns="45720" rtlCol="0">
            <a:normAutofit fontScale="775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fr-FR" dirty="0"/>
              <a:t>Quelle expérience vais-je avoir du jeu ?</a:t>
            </a:r>
          </a:p>
          <a:p>
            <a:pPr lvl="1"/>
            <a:r>
              <a:rPr lang="fr-FR" dirty="0"/>
              <a:t>Compétition et coopération</a:t>
            </a:r>
          </a:p>
          <a:p>
            <a:pPr lvl="1"/>
            <a:r>
              <a:rPr lang="fr-FR" dirty="0"/>
              <a:t>Affordance et expérience</a:t>
            </a:r>
          </a:p>
          <a:p>
            <a:pPr lvl="1"/>
            <a:endParaRPr lang="fr-FR" dirty="0"/>
          </a:p>
        </p:txBody>
      </p:sp>
      <p:sp>
        <p:nvSpPr>
          <p:cNvPr id="6" name="Espace réservé du contenu 2">
            <a:extLst>
              <a:ext uri="{FF2B5EF4-FFF2-40B4-BE49-F238E27FC236}">
                <a16:creationId xmlns:a16="http://schemas.microsoft.com/office/drawing/2014/main" id="{ABB49158-8CAC-4E29-B32A-7C4AE818AF46}"/>
              </a:ext>
            </a:extLst>
          </p:cNvPr>
          <p:cNvSpPr txBox="1">
            <a:spLocks/>
          </p:cNvSpPr>
          <p:nvPr/>
        </p:nvSpPr>
        <p:spPr>
          <a:xfrm>
            <a:off x="323528" y="4653136"/>
            <a:ext cx="8229600" cy="1368152"/>
          </a:xfrm>
          <a:prstGeom prst="rect">
            <a:avLst/>
          </a:prstGeom>
        </p:spPr>
        <p:txBody>
          <a:bodyPr vert="horz" lIns="91440" tIns="45720" rIns="91440" bIns="45720" rtlCol="0">
            <a:normAutofit fontScale="775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fr-FR" sz="2800" dirty="0"/>
              <a:t>Quels liens avec les motivations extrinsèques ?</a:t>
            </a:r>
          </a:p>
          <a:p>
            <a:pPr lvl="1"/>
            <a:r>
              <a:rPr lang="fr-FR" sz="2400" dirty="0"/>
              <a:t>La gamification ne suffit clairement pas à la motivation</a:t>
            </a:r>
          </a:p>
          <a:p>
            <a:pPr lvl="1"/>
            <a:r>
              <a:rPr lang="fr-FR" sz="2400" dirty="0"/>
              <a:t>Comment intégrer la gamification dans une stratégie globale</a:t>
            </a:r>
          </a:p>
          <a:p>
            <a:pPr lvl="1"/>
            <a:r>
              <a:rPr lang="fr-FR" sz="2400" dirty="0"/>
              <a:t>Besoin de mesurer l’efficacité du système gamifié dans un objectif global</a:t>
            </a:r>
          </a:p>
        </p:txBody>
      </p:sp>
    </p:spTree>
    <p:extLst>
      <p:ext uri="{BB962C8B-B14F-4D97-AF65-F5344CB8AC3E}">
        <p14:creationId xmlns:p14="http://schemas.microsoft.com/office/powerpoint/2010/main" val="3659316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uiExpand="1" build="p"/>
      <p:bldP spid="5" grpId="0" uiExpand="1" build="p"/>
      <p:bldP spid="6"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descr="Pacman, un classique des vide-greniers et brocante de gami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Pacman, un classique des vide-greniers et brocante de gami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6" descr="Pacman, un classique des vide-greniers et brocante de gaming"/>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8" descr="Pacman, un classique des vide-greniers et brocante de gaming"/>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0" descr="Pacman, un classique des vide-greniers et brocante de gaming"/>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2" descr="Pacman, un classique des vide-greniers et brocante de gaming"/>
          <p:cNvSpPr>
            <a:spLocks noChangeAspect="1" noChangeArrowheads="1"/>
          </p:cNvSpPr>
          <p:nvPr/>
        </p:nvSpPr>
        <p:spPr bwMode="auto">
          <a:xfrm>
            <a:off x="917575" y="6175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Pacman, un classique des vide-greniers et brocante de gaming"/>
          <p:cNvSpPr>
            <a:spLocks noChangeAspect="1" noChangeArrowheads="1"/>
          </p:cNvSpPr>
          <p:nvPr/>
        </p:nvSpPr>
        <p:spPr bwMode="auto">
          <a:xfrm>
            <a:off x="1069975" y="769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6" descr="Pacman, un classique des vide-greniers et brocante de gaming"/>
          <p:cNvSpPr>
            <a:spLocks noChangeAspect="1" noChangeArrowheads="1"/>
          </p:cNvSpPr>
          <p:nvPr/>
        </p:nvSpPr>
        <p:spPr bwMode="auto">
          <a:xfrm>
            <a:off x="1222375" y="922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8" descr="Pacman, un classique des vide-greniers et brocante de gaming"/>
          <p:cNvSpPr>
            <a:spLocks noChangeAspect="1" noChangeArrowheads="1"/>
          </p:cNvSpPr>
          <p:nvPr/>
        </p:nvSpPr>
        <p:spPr bwMode="auto">
          <a:xfrm>
            <a:off x="1374775" y="1074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20" descr="Pacman, un classique des vide-greniers et brocante de gaming"/>
          <p:cNvSpPr>
            <a:spLocks noChangeAspect="1" noChangeArrowheads="1"/>
          </p:cNvSpPr>
          <p:nvPr/>
        </p:nvSpPr>
        <p:spPr bwMode="auto">
          <a:xfrm>
            <a:off x="1527175" y="1227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5" name="Image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4481" y="2276871"/>
            <a:ext cx="2110188" cy="1543075"/>
          </a:xfrm>
          <a:prstGeom prst="rect">
            <a:avLst/>
          </a:prstGeom>
        </p:spPr>
      </p:pic>
      <p:cxnSp>
        <p:nvCxnSpPr>
          <p:cNvPr id="17" name="Connecteur droit avec flèche 16"/>
          <p:cNvCxnSpPr>
            <a:stCxn id="15" idx="3"/>
          </p:cNvCxnSpPr>
          <p:nvPr/>
        </p:nvCxnSpPr>
        <p:spPr>
          <a:xfrm flipV="1">
            <a:off x="2734669" y="1700808"/>
            <a:ext cx="2125363" cy="134760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Connecteur droit avec flèche 17"/>
          <p:cNvCxnSpPr>
            <a:stCxn id="15" idx="3"/>
          </p:cNvCxnSpPr>
          <p:nvPr/>
        </p:nvCxnSpPr>
        <p:spPr>
          <a:xfrm>
            <a:off x="2734669" y="3048409"/>
            <a:ext cx="2353962" cy="22629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Connecteur droit avec flèche 18"/>
          <p:cNvCxnSpPr>
            <a:stCxn id="15" idx="3"/>
          </p:cNvCxnSpPr>
          <p:nvPr/>
        </p:nvCxnSpPr>
        <p:spPr>
          <a:xfrm flipV="1">
            <a:off x="2734669" y="2787709"/>
            <a:ext cx="2485403" cy="2607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Connecteur droit avec flèche 19"/>
          <p:cNvCxnSpPr>
            <a:stCxn id="15" idx="3"/>
          </p:cNvCxnSpPr>
          <p:nvPr/>
        </p:nvCxnSpPr>
        <p:spPr>
          <a:xfrm flipV="1">
            <a:off x="2734669" y="2158009"/>
            <a:ext cx="2582563" cy="890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ZoneTexte 23"/>
          <p:cNvSpPr txBox="1"/>
          <p:nvPr/>
        </p:nvSpPr>
        <p:spPr>
          <a:xfrm>
            <a:off x="4877623" y="1379538"/>
            <a:ext cx="960519" cy="369332"/>
          </a:xfrm>
          <a:prstGeom prst="rect">
            <a:avLst/>
          </a:prstGeom>
          <a:noFill/>
        </p:spPr>
        <p:txBody>
          <a:bodyPr wrap="none" rtlCol="0">
            <a:spAutoFit/>
          </a:bodyPr>
          <a:lstStyle/>
          <a:p>
            <a:r>
              <a:rPr lang="fr-FR" dirty="0"/>
              <a:t>Maîtrise</a:t>
            </a:r>
            <a:endParaRPr lang="en-US" dirty="0"/>
          </a:p>
        </p:txBody>
      </p:sp>
      <p:sp>
        <p:nvSpPr>
          <p:cNvPr id="27" name="ZoneTexte 26"/>
          <p:cNvSpPr txBox="1"/>
          <p:nvPr/>
        </p:nvSpPr>
        <p:spPr>
          <a:xfrm>
            <a:off x="5357882" y="1907539"/>
            <a:ext cx="1375185" cy="369332"/>
          </a:xfrm>
          <a:prstGeom prst="rect">
            <a:avLst/>
          </a:prstGeom>
          <a:noFill/>
        </p:spPr>
        <p:txBody>
          <a:bodyPr wrap="none" rtlCol="0">
            <a:spAutoFit/>
          </a:bodyPr>
          <a:lstStyle/>
          <a:p>
            <a:r>
              <a:rPr lang="fr-FR" dirty="0"/>
              <a:t>Compétence</a:t>
            </a:r>
            <a:endParaRPr lang="en-US" dirty="0"/>
          </a:p>
        </p:txBody>
      </p:sp>
      <p:sp>
        <p:nvSpPr>
          <p:cNvPr id="29" name="ZoneTexte 28"/>
          <p:cNvSpPr txBox="1"/>
          <p:nvPr/>
        </p:nvSpPr>
        <p:spPr>
          <a:xfrm>
            <a:off x="5220072" y="2548727"/>
            <a:ext cx="1325491" cy="369332"/>
          </a:xfrm>
          <a:prstGeom prst="rect">
            <a:avLst/>
          </a:prstGeom>
          <a:noFill/>
        </p:spPr>
        <p:txBody>
          <a:bodyPr wrap="none" rtlCol="0">
            <a:spAutoFit/>
          </a:bodyPr>
          <a:lstStyle/>
          <a:p>
            <a:r>
              <a:rPr lang="fr-FR" dirty="0"/>
              <a:t>Amusement</a:t>
            </a:r>
            <a:endParaRPr lang="en-US" dirty="0"/>
          </a:p>
        </p:txBody>
      </p:sp>
      <p:sp>
        <p:nvSpPr>
          <p:cNvPr id="30" name="ZoneTexte 29"/>
          <p:cNvSpPr txBox="1"/>
          <p:nvPr/>
        </p:nvSpPr>
        <p:spPr>
          <a:xfrm>
            <a:off x="5220072" y="3090042"/>
            <a:ext cx="1188980" cy="369332"/>
          </a:xfrm>
          <a:prstGeom prst="rect">
            <a:avLst/>
          </a:prstGeom>
          <a:noFill/>
        </p:spPr>
        <p:txBody>
          <a:bodyPr wrap="none" rtlCol="0">
            <a:spAutoFit/>
          </a:bodyPr>
          <a:lstStyle/>
          <a:p>
            <a:r>
              <a:rPr lang="fr-FR" dirty="0"/>
              <a:t>Immersion</a:t>
            </a:r>
            <a:endParaRPr lang="en-US" dirty="0"/>
          </a:p>
        </p:txBody>
      </p:sp>
      <p:sp>
        <p:nvSpPr>
          <p:cNvPr id="31" name="ZoneTexte 30"/>
          <p:cNvSpPr txBox="1"/>
          <p:nvPr/>
        </p:nvSpPr>
        <p:spPr>
          <a:xfrm>
            <a:off x="5220072" y="3532366"/>
            <a:ext cx="629403" cy="369332"/>
          </a:xfrm>
          <a:prstGeom prst="rect">
            <a:avLst/>
          </a:prstGeom>
          <a:noFill/>
        </p:spPr>
        <p:txBody>
          <a:bodyPr wrap="none" rtlCol="0">
            <a:spAutoFit/>
          </a:bodyPr>
          <a:lstStyle/>
          <a:p>
            <a:r>
              <a:rPr lang="fr-FR" dirty="0"/>
              <a:t>Flow</a:t>
            </a:r>
            <a:endParaRPr lang="en-US" dirty="0"/>
          </a:p>
        </p:txBody>
      </p:sp>
      <p:cxnSp>
        <p:nvCxnSpPr>
          <p:cNvPr id="33" name="Connecteur droit avec flèche 32"/>
          <p:cNvCxnSpPr>
            <a:stCxn id="15" idx="3"/>
          </p:cNvCxnSpPr>
          <p:nvPr/>
        </p:nvCxnSpPr>
        <p:spPr>
          <a:xfrm>
            <a:off x="2734669" y="3048409"/>
            <a:ext cx="2353962" cy="66862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6" name="Ellipse 35"/>
          <p:cNvSpPr/>
          <p:nvPr/>
        </p:nvSpPr>
        <p:spPr>
          <a:xfrm>
            <a:off x="4355976" y="1074738"/>
            <a:ext cx="2592288" cy="321835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ZoneTexte 36"/>
          <p:cNvSpPr txBox="1"/>
          <p:nvPr/>
        </p:nvSpPr>
        <p:spPr>
          <a:xfrm>
            <a:off x="3611426" y="4497885"/>
            <a:ext cx="3678892" cy="646331"/>
          </a:xfrm>
          <a:prstGeom prst="rect">
            <a:avLst/>
          </a:prstGeom>
          <a:noFill/>
        </p:spPr>
        <p:txBody>
          <a:bodyPr wrap="none" rtlCol="0">
            <a:spAutoFit/>
          </a:bodyPr>
          <a:lstStyle/>
          <a:p>
            <a:r>
              <a:rPr lang="fr-FR" dirty="0"/>
              <a:t>Caractéristiques des comportements </a:t>
            </a:r>
            <a:br>
              <a:rPr lang="fr-FR" dirty="0"/>
            </a:br>
            <a:r>
              <a:rPr lang="fr-FR" dirty="0"/>
              <a:t>liés à la motivation intrinsèque</a:t>
            </a:r>
            <a:endParaRPr lang="en-US" dirty="0"/>
          </a:p>
        </p:txBody>
      </p:sp>
      <p:sp>
        <p:nvSpPr>
          <p:cNvPr id="38" name="Flèche droite 37"/>
          <p:cNvSpPr/>
          <p:nvPr/>
        </p:nvSpPr>
        <p:spPr>
          <a:xfrm>
            <a:off x="917575" y="5445224"/>
            <a:ext cx="1494185" cy="7920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ZoneTexte 38"/>
          <p:cNvSpPr txBox="1"/>
          <p:nvPr/>
        </p:nvSpPr>
        <p:spPr>
          <a:xfrm>
            <a:off x="2843808" y="5518102"/>
            <a:ext cx="4248472" cy="646331"/>
          </a:xfrm>
          <a:prstGeom prst="rect">
            <a:avLst/>
          </a:prstGeom>
          <a:noFill/>
        </p:spPr>
        <p:txBody>
          <a:bodyPr wrap="square" rtlCol="0">
            <a:spAutoFit/>
          </a:bodyPr>
          <a:lstStyle/>
          <a:p>
            <a:r>
              <a:rPr lang="fr-FR" sz="3600" dirty="0"/>
              <a:t>Expérience gamifié</a:t>
            </a:r>
            <a:endParaRPr lang="en-US" sz="3600" dirty="0"/>
          </a:p>
        </p:txBody>
      </p:sp>
    </p:spTree>
    <p:extLst>
      <p:ext uri="{BB962C8B-B14F-4D97-AF65-F5344CB8AC3E}">
        <p14:creationId xmlns:p14="http://schemas.microsoft.com/office/powerpoint/2010/main" val="1132254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1"/>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7" grpId="0"/>
      <p:bldP spid="29" grpId="0"/>
      <p:bldP spid="30" grpId="0"/>
      <p:bldP spid="31" grpId="0"/>
      <p:bldP spid="36" grpId="0" animBg="1"/>
      <p:bldP spid="37" grpId="0"/>
      <p:bldP spid="38" grpId="0" animBg="1"/>
      <p:bldP spid="3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395536" y="404664"/>
            <a:ext cx="8229600" cy="1612776"/>
          </a:xfrm>
        </p:spPr>
        <p:txBody>
          <a:bodyPr/>
          <a:lstStyle/>
          <a:p>
            <a:pPr marL="0" indent="0">
              <a:buNone/>
            </a:pPr>
            <a:r>
              <a:rPr lang="fr-FR" dirty="0"/>
              <a:t>La gamification est</a:t>
            </a:r>
            <a:r>
              <a:rPr lang="fr-FR" baseline="0" dirty="0"/>
              <a:t> une approche du design faisant entrer une expérience gamifiée dans un système ou un service.</a:t>
            </a:r>
            <a:endParaRPr lang="en-US" dirty="0"/>
          </a:p>
          <a:p>
            <a:pPr marL="0" indent="0">
              <a:buNone/>
            </a:pPr>
            <a:endParaRPr lang="en-US" dirty="0"/>
          </a:p>
        </p:txBody>
      </p:sp>
      <p:graphicFrame>
        <p:nvGraphicFramePr>
          <p:cNvPr id="4" name="Diagramme 3"/>
          <p:cNvGraphicFramePr/>
          <p:nvPr>
            <p:extLst>
              <p:ext uri="{D42A27DB-BD31-4B8C-83A1-F6EECF244321}">
                <p14:modId xmlns:p14="http://schemas.microsoft.com/office/powerpoint/2010/main" val="1291495555"/>
              </p:ext>
            </p:extLst>
          </p:nvPr>
        </p:nvGraphicFramePr>
        <p:xfrm>
          <a:off x="1907704" y="2852936"/>
          <a:ext cx="5424264" cy="31121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ZoneTexte 6"/>
          <p:cNvSpPr txBox="1"/>
          <p:nvPr/>
        </p:nvSpPr>
        <p:spPr>
          <a:xfrm>
            <a:off x="323528" y="5157192"/>
            <a:ext cx="1832391" cy="923330"/>
          </a:xfrm>
          <a:prstGeom prst="rect">
            <a:avLst/>
          </a:prstGeom>
          <a:noFill/>
        </p:spPr>
        <p:txBody>
          <a:bodyPr wrap="square" rtlCol="0">
            <a:spAutoFit/>
          </a:bodyPr>
          <a:lstStyle/>
          <a:p>
            <a:r>
              <a:rPr lang="fr-FR" dirty="0"/>
              <a:t>Productivité : motivation extrinsèque</a:t>
            </a:r>
            <a:endParaRPr lang="en-US" dirty="0"/>
          </a:p>
        </p:txBody>
      </p:sp>
      <p:sp>
        <p:nvSpPr>
          <p:cNvPr id="8" name="ZoneTexte 7"/>
          <p:cNvSpPr txBox="1"/>
          <p:nvPr/>
        </p:nvSpPr>
        <p:spPr>
          <a:xfrm>
            <a:off x="179512" y="2996952"/>
            <a:ext cx="2304256" cy="646331"/>
          </a:xfrm>
          <a:prstGeom prst="rect">
            <a:avLst/>
          </a:prstGeom>
          <a:noFill/>
        </p:spPr>
        <p:txBody>
          <a:bodyPr wrap="square" rtlCol="0">
            <a:spAutoFit/>
          </a:bodyPr>
          <a:lstStyle/>
          <a:p>
            <a:r>
              <a:rPr lang="fr-FR" dirty="0"/>
              <a:t>Amusement : motivation intrinsèque</a:t>
            </a:r>
            <a:endParaRPr lang="en-US" dirty="0"/>
          </a:p>
        </p:txBody>
      </p:sp>
      <p:sp>
        <p:nvSpPr>
          <p:cNvPr id="9" name="ZoneTexte 8"/>
          <p:cNvSpPr txBox="1"/>
          <p:nvPr/>
        </p:nvSpPr>
        <p:spPr>
          <a:xfrm>
            <a:off x="6876256" y="4149080"/>
            <a:ext cx="1944215" cy="738664"/>
          </a:xfrm>
          <a:prstGeom prst="rect">
            <a:avLst/>
          </a:prstGeom>
          <a:noFill/>
        </p:spPr>
        <p:txBody>
          <a:bodyPr wrap="square" rtlCol="0">
            <a:spAutoFit/>
          </a:bodyPr>
          <a:lstStyle/>
          <a:p>
            <a:r>
              <a:rPr lang="fr-FR" sz="1400" dirty="0"/>
              <a:t>Amélioration de la productivité par l’amusement</a:t>
            </a:r>
            <a:endParaRPr lang="en-US" sz="1400" dirty="0"/>
          </a:p>
        </p:txBody>
      </p:sp>
    </p:spTree>
    <p:extLst>
      <p:ext uri="{BB962C8B-B14F-4D97-AF65-F5344CB8AC3E}">
        <p14:creationId xmlns:p14="http://schemas.microsoft.com/office/powerpoint/2010/main" val="39376446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395536" y="404664"/>
            <a:ext cx="8229600" cy="1612776"/>
          </a:xfrm>
        </p:spPr>
        <p:txBody>
          <a:bodyPr/>
          <a:lstStyle/>
          <a:p>
            <a:pPr marL="0" indent="0">
              <a:buNone/>
            </a:pPr>
            <a:r>
              <a:rPr lang="fr-FR" dirty="0"/>
              <a:t>La gamification est</a:t>
            </a:r>
            <a:r>
              <a:rPr lang="fr-FR" baseline="0" dirty="0"/>
              <a:t> une approche du design faisant entrer une expérience gamifiée dans un système ou un service.</a:t>
            </a:r>
            <a:endParaRPr lang="en-US" dirty="0"/>
          </a:p>
          <a:p>
            <a:pPr marL="0" indent="0">
              <a:buNone/>
            </a:pP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9632" y="2132856"/>
            <a:ext cx="6762750" cy="1095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5" name="Connecteur droit avec flèche 4"/>
          <p:cNvCxnSpPr/>
          <p:nvPr/>
        </p:nvCxnSpPr>
        <p:spPr>
          <a:xfrm flipV="1">
            <a:off x="1691680" y="3068960"/>
            <a:ext cx="216024" cy="93610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 name="ZoneTexte 5"/>
          <p:cNvSpPr txBox="1"/>
          <p:nvPr/>
        </p:nvSpPr>
        <p:spPr>
          <a:xfrm>
            <a:off x="129778" y="4005064"/>
            <a:ext cx="3123804" cy="2031325"/>
          </a:xfrm>
          <a:prstGeom prst="rect">
            <a:avLst/>
          </a:prstGeom>
          <a:noFill/>
        </p:spPr>
        <p:txBody>
          <a:bodyPr wrap="none" rtlCol="0">
            <a:spAutoFit/>
          </a:bodyPr>
          <a:lstStyle/>
          <a:p>
            <a:r>
              <a:rPr lang="fr-FR" dirty="0"/>
              <a:t>Caractéristique de l’expérience </a:t>
            </a:r>
          </a:p>
          <a:p>
            <a:r>
              <a:rPr lang="fr-FR" dirty="0"/>
              <a:t>qui suggère un usage</a:t>
            </a:r>
          </a:p>
          <a:p>
            <a:endParaRPr lang="fr-FR" dirty="0"/>
          </a:p>
          <a:p>
            <a:r>
              <a:rPr lang="fr-FR" dirty="0"/>
              <a:t>Mettre les caractéristiques </a:t>
            </a:r>
          </a:p>
          <a:p>
            <a:r>
              <a:rPr lang="fr-FR" dirty="0"/>
              <a:t>de l’expérience </a:t>
            </a:r>
          </a:p>
          <a:p>
            <a:r>
              <a:rPr lang="fr-FR" dirty="0"/>
              <a:t>du jeu dans un </a:t>
            </a:r>
          </a:p>
          <a:p>
            <a:r>
              <a:rPr lang="fr-FR" dirty="0"/>
              <a:t>usage utilitaire</a:t>
            </a:r>
            <a:endParaRPr lang="en-US" dirty="0"/>
          </a:p>
        </p:txBody>
      </p:sp>
      <p:pic>
        <p:nvPicPr>
          <p:cNvPr id="4" name="Image 3">
            <a:extLst>
              <a:ext uri="{FF2B5EF4-FFF2-40B4-BE49-F238E27FC236}">
                <a16:creationId xmlns:a16="http://schemas.microsoft.com/office/drawing/2014/main" id="{89F12EC5-9444-49DB-AE26-5A73C66186C5}"/>
              </a:ext>
            </a:extLst>
          </p:cNvPr>
          <p:cNvPicPr>
            <a:picLocks noChangeAspect="1"/>
          </p:cNvPicPr>
          <p:nvPr/>
        </p:nvPicPr>
        <p:blipFill>
          <a:blip r:embed="rId3"/>
          <a:stretch>
            <a:fillRect/>
          </a:stretch>
        </p:blipFill>
        <p:spPr>
          <a:xfrm>
            <a:off x="3155033" y="3228231"/>
            <a:ext cx="3155888" cy="3149525"/>
          </a:xfrm>
          <a:prstGeom prst="rect">
            <a:avLst/>
          </a:prstGeom>
        </p:spPr>
      </p:pic>
      <p:pic>
        <p:nvPicPr>
          <p:cNvPr id="10" name="Image 9">
            <a:extLst>
              <a:ext uri="{FF2B5EF4-FFF2-40B4-BE49-F238E27FC236}">
                <a16:creationId xmlns:a16="http://schemas.microsoft.com/office/drawing/2014/main" id="{485D6197-4DED-49F7-9DBB-F0240E0646B5}"/>
              </a:ext>
            </a:extLst>
          </p:cNvPr>
          <p:cNvPicPr>
            <a:picLocks noChangeAspect="1"/>
          </p:cNvPicPr>
          <p:nvPr/>
        </p:nvPicPr>
        <p:blipFill>
          <a:blip r:embed="rId4"/>
          <a:stretch>
            <a:fillRect/>
          </a:stretch>
        </p:blipFill>
        <p:spPr>
          <a:xfrm>
            <a:off x="5580112" y="3175062"/>
            <a:ext cx="2609850" cy="723900"/>
          </a:xfrm>
          <a:prstGeom prst="rect">
            <a:avLst/>
          </a:prstGeom>
        </p:spPr>
      </p:pic>
      <p:pic>
        <p:nvPicPr>
          <p:cNvPr id="12" name="Image 11">
            <a:extLst>
              <a:ext uri="{FF2B5EF4-FFF2-40B4-BE49-F238E27FC236}">
                <a16:creationId xmlns:a16="http://schemas.microsoft.com/office/drawing/2014/main" id="{ACD78493-E79F-4356-AD6B-7345EDCF794C}"/>
              </a:ext>
            </a:extLst>
          </p:cNvPr>
          <p:cNvPicPr>
            <a:picLocks noChangeAspect="1"/>
          </p:cNvPicPr>
          <p:nvPr/>
        </p:nvPicPr>
        <p:blipFill>
          <a:blip r:embed="rId5"/>
          <a:stretch>
            <a:fillRect/>
          </a:stretch>
        </p:blipFill>
        <p:spPr>
          <a:xfrm>
            <a:off x="5415340" y="4005064"/>
            <a:ext cx="3155888" cy="2576123"/>
          </a:xfrm>
          <a:prstGeom prst="rect">
            <a:avLst/>
          </a:prstGeom>
        </p:spPr>
      </p:pic>
    </p:spTree>
    <p:extLst>
      <p:ext uri="{BB962C8B-B14F-4D97-AF65-F5344CB8AC3E}">
        <p14:creationId xmlns:p14="http://schemas.microsoft.com/office/powerpoint/2010/main" val="18881671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nodeType="clickEffect">
                                  <p:stCondLst>
                                    <p:cond delay="0"/>
                                  </p:stCondLst>
                                  <p:childTnLst>
                                    <p:animEffect transition="out" filter="fade">
                                      <p:cBhvr>
                                        <p:cTn id="14" dur="500"/>
                                        <p:tgtEl>
                                          <p:spTgt spid="4"/>
                                        </p:tgtEl>
                                      </p:cBhvr>
                                    </p:animEffect>
                                    <p:set>
                                      <p:cBhvr>
                                        <p:cTn id="15" dur="1" fill="hold">
                                          <p:stCondLst>
                                            <p:cond delay="499"/>
                                          </p:stCondLst>
                                        </p:cTn>
                                        <p:tgtEl>
                                          <p:spTgt spid="4"/>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Revue de littérature</a:t>
            </a:r>
            <a:endParaRPr lang="en-US" dirty="0"/>
          </a:p>
        </p:txBody>
      </p:sp>
      <p:sp>
        <p:nvSpPr>
          <p:cNvPr id="3" name="Espace réservé du contenu 2"/>
          <p:cNvSpPr>
            <a:spLocks noGrp="1"/>
          </p:cNvSpPr>
          <p:nvPr>
            <p:ph idx="1"/>
          </p:nvPr>
        </p:nvSpPr>
        <p:spPr/>
        <p:txBody>
          <a:bodyPr/>
          <a:lstStyle/>
          <a:p>
            <a:r>
              <a:rPr lang="fr-FR" dirty="0"/>
              <a:t>514 articles dont 273 sont empiriques </a:t>
            </a:r>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2204864"/>
            <a:ext cx="3381375" cy="1181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55976" y="2204864"/>
            <a:ext cx="3419475" cy="4343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4355976" y="3212976"/>
            <a:ext cx="3312368" cy="288032"/>
          </a:xfrm>
          <a:prstGeom prst="rect">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90150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2616" y="1124744"/>
            <a:ext cx="6772275" cy="4276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1259632" y="1700808"/>
            <a:ext cx="6552728" cy="79208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642171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4931" y="764704"/>
            <a:ext cx="8208912" cy="46825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a:xfrm>
            <a:off x="539552" y="1412776"/>
            <a:ext cx="4392488" cy="15121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611560" y="3212976"/>
            <a:ext cx="4392488" cy="50405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622923" y="4365104"/>
            <a:ext cx="4392488"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492558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en-US"/>
          </a:p>
        </p:txBody>
      </p:sp>
      <p:sp>
        <p:nvSpPr>
          <p:cNvPr id="3" name="Espace réservé du contenu 2"/>
          <p:cNvSpPr>
            <a:spLocks noGrp="1"/>
          </p:cNvSpPr>
          <p:nvPr>
            <p:ph idx="1"/>
          </p:nvPr>
        </p:nvSpPr>
        <p:spPr/>
        <p:txBody>
          <a:bodyPr/>
          <a:lstStyle/>
          <a:p>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3768" y="404664"/>
            <a:ext cx="3922936" cy="58788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a:xfrm>
            <a:off x="2555776" y="1052736"/>
            <a:ext cx="1944216" cy="6480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2627784" y="2060848"/>
            <a:ext cx="1944216" cy="50405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547376" y="3212976"/>
            <a:ext cx="1944216" cy="50405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4618500" y="2984773"/>
            <a:ext cx="1944216" cy="50405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62178270"/>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309</TotalTime>
  <Words>554</Words>
  <Application>Microsoft Office PowerPoint</Application>
  <PresentationFormat>Affichage à l'écran (4:3)</PresentationFormat>
  <Paragraphs>80</Paragraphs>
  <Slides>24</Slides>
  <Notes>3</Notes>
  <HiddenSlides>0</HiddenSlides>
  <MMClips>0</MMClips>
  <ScaleCrop>false</ScaleCrop>
  <HeadingPairs>
    <vt:vector size="6" baseType="variant">
      <vt:variant>
        <vt:lpstr>Polices utilisées</vt:lpstr>
      </vt:variant>
      <vt:variant>
        <vt:i4>2</vt:i4>
      </vt:variant>
      <vt:variant>
        <vt:lpstr>Thème</vt:lpstr>
      </vt:variant>
      <vt:variant>
        <vt:i4>1</vt:i4>
      </vt:variant>
      <vt:variant>
        <vt:lpstr>Titres des diapositives</vt:lpstr>
      </vt:variant>
      <vt:variant>
        <vt:i4>24</vt:i4>
      </vt:variant>
    </vt:vector>
  </HeadingPairs>
  <TitlesOfParts>
    <vt:vector size="27" baseType="lpstr">
      <vt:lpstr>Arial</vt:lpstr>
      <vt:lpstr>Calibri</vt:lpstr>
      <vt:lpstr>Thème Office</vt:lpstr>
      <vt:lpstr>Motivation et Gamification</vt:lpstr>
      <vt:lpstr>Gamification :</vt:lpstr>
      <vt:lpstr>Présentation PowerPoint</vt:lpstr>
      <vt:lpstr>Présentation PowerPoint</vt:lpstr>
      <vt:lpstr>Présentation PowerPoint</vt:lpstr>
      <vt:lpstr>Revue de littérature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Agenda</vt:lpstr>
      <vt:lpstr>Présentation PowerPoint</vt:lpstr>
      <vt:lpstr>Does gamification satisfy needs?</vt:lpstr>
      <vt:lpstr>Théorie de l’auto-détermination</vt:lpstr>
      <vt:lpstr>Présentation PowerPoint</vt:lpstr>
      <vt:lpstr>Présentation PowerPoint</vt:lpstr>
      <vt:lpstr>Présentation PowerPoint</vt:lpstr>
      <vt:lpstr>Dans les forums de discussion</vt:lpstr>
      <vt:lpstr>Présentation PowerPoint</vt:lpstr>
      <vt:lpstr>Discussion</vt:lpstr>
      <vt:lpstr>CONCLUSION</vt:lpstr>
    </vt:vector>
  </TitlesOfParts>
  <Company>ORSYS Formation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Adrien FILLON</dc:creator>
  <cp:lastModifiedBy>adrien fillon</cp:lastModifiedBy>
  <cp:revision>16</cp:revision>
  <dcterms:created xsi:type="dcterms:W3CDTF">2021-10-07T08:30:28Z</dcterms:created>
  <dcterms:modified xsi:type="dcterms:W3CDTF">2021-10-27T15:03:16Z</dcterms:modified>
</cp:coreProperties>
</file>