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8" r:id="rId2"/>
    <p:sldId id="260" r:id="rId3"/>
    <p:sldId id="263" r:id="rId4"/>
    <p:sldId id="266" r:id="rId5"/>
    <p:sldId id="267" r:id="rId6"/>
    <p:sldId id="268" r:id="rId7"/>
    <p:sldId id="269" r:id="rId8"/>
    <p:sldId id="270" r:id="rId9"/>
    <p:sldId id="273" r:id="rId10"/>
    <p:sldId id="274" r:id="rId11"/>
    <p:sldId id="276" r:id="rId12"/>
    <p:sldId id="275" r:id="rId13"/>
    <p:sldId id="261" r:id="rId14"/>
    <p:sldId id="25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94B"/>
    <a:srgbClr val="FDA736"/>
    <a:srgbClr val="E26760"/>
    <a:srgbClr val="B32C8C"/>
    <a:srgbClr val="6C01A6"/>
    <a:srgbClr val="100789"/>
    <a:srgbClr val="3F3F3F"/>
    <a:srgbClr val="FF92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73"/>
    <p:restoredTop sz="85286"/>
  </p:normalViewPr>
  <p:slideViewPr>
    <p:cSldViewPr snapToGrid="0">
      <p:cViewPr varScale="1">
        <p:scale>
          <a:sx n="103" d="100"/>
          <a:sy n="103" d="100"/>
        </p:scale>
        <p:origin x="84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F57A7-D406-0B45-AF06-B26FFF1F86FA}" type="datetimeFigureOut">
              <a:rPr lang="en-US" smtClean="0"/>
              <a:t>2/25/23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E56639-E9E9-984D-BF11-832064267F98}" type="slidenum">
              <a:rPr lang="en-US" smtClean="0"/>
              <a:t>‹#›</a:t>
            </a:fld>
            <a:endParaRPr lang="en-US"/>
          </a:p>
        </p:txBody>
      </p:sp>
    </p:spTree>
    <p:extLst>
      <p:ext uri="{BB962C8B-B14F-4D97-AF65-F5344CB8AC3E}">
        <p14:creationId xmlns:p14="http://schemas.microsoft.com/office/powerpoint/2010/main" val="3700304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 &gt; 30 s</a:t>
            </a:r>
          </a:p>
        </p:txBody>
      </p:sp>
      <p:sp>
        <p:nvSpPr>
          <p:cNvPr id="4" name="Slide Number Placeholder 3"/>
          <p:cNvSpPr>
            <a:spLocks noGrp="1"/>
          </p:cNvSpPr>
          <p:nvPr>
            <p:ph type="sldNum" sz="quarter" idx="5"/>
          </p:nvPr>
        </p:nvSpPr>
        <p:spPr/>
        <p:txBody>
          <a:bodyPr/>
          <a:lstStyle/>
          <a:p>
            <a:fld id="{4DE56639-E9E9-984D-BF11-832064267F98}" type="slidenum">
              <a:rPr lang="en-US" smtClean="0"/>
              <a:t>1</a:t>
            </a:fld>
            <a:endParaRPr lang="en-US"/>
          </a:p>
        </p:txBody>
      </p:sp>
    </p:spTree>
    <p:extLst>
      <p:ext uri="{BB962C8B-B14F-4D97-AF65-F5344CB8AC3E}">
        <p14:creationId xmlns:p14="http://schemas.microsoft.com/office/powerpoint/2010/main" val="3125461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&gt; 12 </a:t>
            </a:r>
            <a:r>
              <a:rPr lang="en-US" dirty="0" err="1"/>
              <a:t>mn</a:t>
            </a:r>
            <a:r>
              <a:rPr lang="en-US" dirty="0"/>
              <a:t> </a:t>
            </a:r>
          </a:p>
          <a:p>
            <a:r>
              <a:rPr lang="en-US" dirty="0"/>
              <a:t>Too many missing data </a:t>
            </a:r>
          </a:p>
          <a:p>
            <a:r>
              <a:rPr lang="en-US" dirty="0"/>
              <a:t>Fat% computations didn’t match. Should be obtained from recipe. </a:t>
            </a:r>
          </a:p>
          <a:p>
            <a:r>
              <a:rPr lang="en-US" dirty="0"/>
              <a:t>Feat Engineering :  feature interaction  / </a:t>
            </a:r>
            <a:r>
              <a:rPr lang="en-US" b="0" i="0" dirty="0">
                <a:solidFill>
                  <a:srgbClr val="D1D5DB"/>
                </a:solidFill>
                <a:effectLst/>
                <a:latin typeface="Söhne"/>
              </a:rPr>
              <a:t>generate polynomial features by multiplying, adding, or subtracting original features</a:t>
            </a:r>
          </a:p>
          <a:p>
            <a:r>
              <a:rPr lang="en-US" b="0" i="0" dirty="0">
                <a:solidFill>
                  <a:srgbClr val="D1D5DB"/>
                </a:solidFill>
                <a:effectLst/>
                <a:latin typeface="Söhne"/>
              </a:rPr>
              <a:t>Hyper parametrization: </a:t>
            </a:r>
            <a:r>
              <a:rPr lang="en-US" b="0" i="0" dirty="0" err="1">
                <a:solidFill>
                  <a:srgbClr val="D1D5DB"/>
                </a:solidFill>
                <a:effectLst/>
                <a:latin typeface="Söhne"/>
              </a:rPr>
              <a:t>n_etimators</a:t>
            </a:r>
            <a:r>
              <a:rPr lang="en-US" b="0" i="0" dirty="0">
                <a:solidFill>
                  <a:srgbClr val="D1D5DB"/>
                </a:solidFill>
                <a:effectLst/>
                <a:latin typeface="Söhne"/>
              </a:rPr>
              <a:t>, depth, early stopping etc. – some regularization technique were used here / that’s all </a:t>
            </a:r>
          </a:p>
          <a:p>
            <a:endParaRPr lang="en-US" dirty="0"/>
          </a:p>
        </p:txBody>
      </p:sp>
      <p:sp>
        <p:nvSpPr>
          <p:cNvPr id="4" name="Slide Number Placeholder 3"/>
          <p:cNvSpPr>
            <a:spLocks noGrp="1"/>
          </p:cNvSpPr>
          <p:nvPr>
            <p:ph type="sldNum" sz="quarter" idx="5"/>
          </p:nvPr>
        </p:nvSpPr>
        <p:spPr/>
        <p:txBody>
          <a:bodyPr/>
          <a:lstStyle/>
          <a:p>
            <a:fld id="{4DE56639-E9E9-984D-BF11-832064267F98}" type="slidenum">
              <a:rPr lang="en-US" smtClean="0"/>
              <a:t>10</a:t>
            </a:fld>
            <a:endParaRPr lang="en-US"/>
          </a:p>
        </p:txBody>
      </p:sp>
    </p:spTree>
    <p:extLst>
      <p:ext uri="{BB962C8B-B14F-4D97-AF65-F5344CB8AC3E}">
        <p14:creationId xmlns:p14="http://schemas.microsoft.com/office/powerpoint/2010/main" val="2213964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br>
              <a:rPr lang="en-US" b="0" i="0" dirty="0">
                <a:solidFill>
                  <a:srgbClr val="05192D"/>
                </a:solidFill>
                <a:effectLst/>
                <a:latin typeface="JetBrainsMonoNL"/>
              </a:rPr>
            </a:br>
            <a:r>
              <a:rPr lang="en-US" b="0" i="0" dirty="0">
                <a:solidFill>
                  <a:srgbClr val="D1D5DB"/>
                </a:solidFill>
                <a:effectLst/>
                <a:latin typeface="Söhne"/>
              </a:rPr>
              <a:t>SHAP (</a:t>
            </a:r>
            <a:r>
              <a:rPr lang="en-US" b="0" i="0" dirty="0" err="1">
                <a:solidFill>
                  <a:srgbClr val="D1D5DB"/>
                </a:solidFill>
                <a:effectLst/>
                <a:latin typeface="Söhne"/>
              </a:rPr>
              <a:t>SHapley</a:t>
            </a:r>
            <a:r>
              <a:rPr lang="en-US" b="0" i="0" dirty="0">
                <a:solidFill>
                  <a:srgbClr val="D1D5DB"/>
                </a:solidFill>
                <a:effectLst/>
                <a:latin typeface="Söhne"/>
              </a:rPr>
              <a:t> Additive </a:t>
            </a:r>
            <a:r>
              <a:rPr lang="en-US" b="0" i="0" dirty="0" err="1">
                <a:solidFill>
                  <a:srgbClr val="D1D5DB"/>
                </a:solidFill>
                <a:effectLst/>
                <a:latin typeface="Söhne"/>
              </a:rPr>
              <a:t>exPlanations</a:t>
            </a:r>
            <a:r>
              <a:rPr lang="en-US" b="0" i="0" dirty="0">
                <a:solidFill>
                  <a:srgbClr val="D1D5DB"/>
                </a:solidFill>
                <a:effectLst/>
                <a:latin typeface="Söhne"/>
              </a:rPr>
              <a:t>) is a method used to explain the output of any machine learning model. </a:t>
            </a:r>
          </a:p>
          <a:p>
            <a:pPr algn="l" rtl="0"/>
            <a:r>
              <a:rPr lang="en-US" b="0" i="0" dirty="0">
                <a:solidFill>
                  <a:srgbClr val="D1D5DB"/>
                </a:solidFill>
                <a:effectLst/>
                <a:latin typeface="Söhne"/>
              </a:rPr>
              <a:t>It involves assigning feature importance scores to each input variable to determine their impact on the model's output. </a:t>
            </a:r>
          </a:p>
          <a:p>
            <a:pPr algn="l" rtl="0"/>
            <a:r>
              <a:rPr lang="en-US" b="0" i="0" dirty="0">
                <a:solidFill>
                  <a:srgbClr val="D1D5DB"/>
                </a:solidFill>
                <a:effectLst/>
                <a:latin typeface="Söhne"/>
              </a:rPr>
              <a:t>The scores are calculated based on Shapley values from cooperative game theory.</a:t>
            </a:r>
            <a:endParaRPr lang="en-US" b="0" i="0" dirty="0">
              <a:solidFill>
                <a:srgbClr val="05192D"/>
              </a:solidFill>
              <a:effectLst/>
              <a:latin typeface="JetBrainsMonoNL"/>
            </a:endParaRPr>
          </a:p>
          <a:p>
            <a:endParaRPr lang="en-US" dirty="0"/>
          </a:p>
          <a:p>
            <a:endParaRPr lang="en-US" dirty="0"/>
          </a:p>
        </p:txBody>
      </p:sp>
      <p:sp>
        <p:nvSpPr>
          <p:cNvPr id="4" name="Slide Number Placeholder 3"/>
          <p:cNvSpPr>
            <a:spLocks noGrp="1"/>
          </p:cNvSpPr>
          <p:nvPr>
            <p:ph type="sldNum" sz="quarter" idx="5"/>
          </p:nvPr>
        </p:nvSpPr>
        <p:spPr/>
        <p:txBody>
          <a:bodyPr/>
          <a:lstStyle/>
          <a:p>
            <a:fld id="{4DE56639-E9E9-984D-BF11-832064267F98}" type="slidenum">
              <a:rPr lang="en-US" smtClean="0"/>
              <a:t>12</a:t>
            </a:fld>
            <a:endParaRPr lang="en-US"/>
          </a:p>
        </p:txBody>
      </p:sp>
    </p:spTree>
    <p:extLst>
      <p:ext uri="{BB962C8B-B14F-4D97-AF65-F5344CB8AC3E}">
        <p14:creationId xmlns:p14="http://schemas.microsoft.com/office/powerpoint/2010/main" val="3633614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5192D"/>
                </a:solidFill>
                <a:effectLst/>
                <a:latin typeface="Studio-Feixen-Sans"/>
              </a:rPr>
              <a:t>Type 3 (High-carb) are foods like pasta, bread, and rice, which are often very affordable and easy to find and cook, making them a popular choice for people on a budget or without access to diversified food. Tasty Bytes was launched during the COVID pandemic, with goal to provide easy to cook recipe for people with limited access to fresh and varied ingredients. High-carb foods can also be quite satisfying and filling, which can make them a good choice for people who want to feel full and satisfied after a meal.</a:t>
            </a:r>
          </a:p>
          <a:p>
            <a:pPr algn="l"/>
            <a:endParaRPr lang="en-US" b="0" i="0" dirty="0">
              <a:solidFill>
                <a:srgbClr val="05192D"/>
              </a:solidFill>
              <a:effectLst/>
              <a:latin typeface="Studio-Feixen-Sans"/>
            </a:endParaRPr>
          </a:p>
          <a:p>
            <a:pPr algn="l"/>
            <a:r>
              <a:rPr lang="en-US" b="0" i="0" dirty="0">
                <a:solidFill>
                  <a:srgbClr val="05192D"/>
                </a:solidFill>
                <a:effectLst/>
                <a:latin typeface="Studio-Feixen-Sans"/>
              </a:rPr>
              <a:t>The popularity of the "Healthier choices" recipes (Type 4) could be due to the fact that they offer a well-rounded and satisfying meal, appealing to a wider range of people. They can also be perceived as a healthier option, which could also contribute to their popularity.</a:t>
            </a:r>
          </a:p>
          <a:p>
            <a:pPr algn="l"/>
            <a:endParaRPr lang="en-US" b="0" i="0" dirty="0">
              <a:solidFill>
                <a:srgbClr val="05192D"/>
              </a:solidFill>
              <a:effectLst/>
              <a:latin typeface="Studio-Feixen-Sans"/>
            </a:endParaRPr>
          </a:p>
          <a:p>
            <a:pPr algn="l"/>
            <a:r>
              <a:rPr lang="en-US" b="0" i="0" dirty="0">
                <a:solidFill>
                  <a:srgbClr val="05192D"/>
                </a:solidFill>
                <a:effectLst/>
                <a:latin typeface="Studio-Feixen-Sans"/>
              </a:rPr>
              <a:t>Recipes that fall into Type 5 (high sugar) are often considered unhealthy due to their high levels of sugar, which can contribute to a range of health problems if consumed excessively. Desserts and/or fruity beverages typically correspond to this type. It is possible that recipes in this category could be unpopular if they are perceived as too unhealthy.</a:t>
            </a:r>
          </a:p>
          <a:p>
            <a:endParaRPr lang="en-US" dirty="0"/>
          </a:p>
          <a:p>
            <a:endParaRPr lang="en-US" dirty="0"/>
          </a:p>
        </p:txBody>
      </p:sp>
      <p:sp>
        <p:nvSpPr>
          <p:cNvPr id="4" name="Slide Number Placeholder 3"/>
          <p:cNvSpPr>
            <a:spLocks noGrp="1"/>
          </p:cNvSpPr>
          <p:nvPr>
            <p:ph type="sldNum" sz="quarter" idx="5"/>
          </p:nvPr>
        </p:nvSpPr>
        <p:spPr/>
        <p:txBody>
          <a:bodyPr/>
          <a:lstStyle/>
          <a:p>
            <a:fld id="{4DE56639-E9E9-984D-BF11-832064267F98}" type="slidenum">
              <a:rPr lang="en-US" smtClean="0"/>
              <a:t>13</a:t>
            </a:fld>
            <a:endParaRPr lang="en-US"/>
          </a:p>
        </p:txBody>
      </p:sp>
    </p:spTree>
    <p:extLst>
      <p:ext uri="{BB962C8B-B14F-4D97-AF65-F5344CB8AC3E}">
        <p14:creationId xmlns:p14="http://schemas.microsoft.com/office/powerpoint/2010/main" val="2544098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30s &gt; 1’30 </a:t>
            </a:r>
            <a:r>
              <a:rPr lang="en-US" dirty="0" err="1"/>
              <a:t>mn</a:t>
            </a:r>
            <a:r>
              <a:rPr lang="en-US" dirty="0"/>
              <a:t> </a:t>
            </a:r>
          </a:p>
        </p:txBody>
      </p:sp>
      <p:sp>
        <p:nvSpPr>
          <p:cNvPr id="4" name="Slide Number Placeholder 3"/>
          <p:cNvSpPr>
            <a:spLocks noGrp="1"/>
          </p:cNvSpPr>
          <p:nvPr>
            <p:ph type="sldNum" sz="quarter" idx="5"/>
          </p:nvPr>
        </p:nvSpPr>
        <p:spPr/>
        <p:txBody>
          <a:bodyPr/>
          <a:lstStyle/>
          <a:p>
            <a:fld id="{4DE56639-E9E9-984D-BF11-832064267F98}" type="slidenum">
              <a:rPr lang="en-US" smtClean="0"/>
              <a:t>2</a:t>
            </a:fld>
            <a:endParaRPr lang="en-US"/>
          </a:p>
        </p:txBody>
      </p:sp>
    </p:spTree>
    <p:extLst>
      <p:ext uri="{BB962C8B-B14F-4D97-AF65-F5344CB8AC3E}">
        <p14:creationId xmlns:p14="http://schemas.microsoft.com/office/powerpoint/2010/main" val="547231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1’30 &gt; 2’30 </a:t>
            </a:r>
            <a:r>
              <a:rPr lang="en-US" dirty="0" err="1"/>
              <a:t>mn</a:t>
            </a:r>
            <a:endParaRPr lang="en-US" dirty="0"/>
          </a:p>
        </p:txBody>
      </p:sp>
      <p:sp>
        <p:nvSpPr>
          <p:cNvPr id="4" name="Slide Number Placeholder 3"/>
          <p:cNvSpPr>
            <a:spLocks noGrp="1"/>
          </p:cNvSpPr>
          <p:nvPr>
            <p:ph type="sldNum" sz="quarter" idx="5"/>
          </p:nvPr>
        </p:nvSpPr>
        <p:spPr/>
        <p:txBody>
          <a:bodyPr/>
          <a:lstStyle/>
          <a:p>
            <a:fld id="{4DE56639-E9E9-984D-BF11-832064267F98}" type="slidenum">
              <a:rPr lang="en-US" smtClean="0"/>
              <a:t>3</a:t>
            </a:fld>
            <a:endParaRPr lang="en-US"/>
          </a:p>
        </p:txBody>
      </p:sp>
    </p:spTree>
    <p:extLst>
      <p:ext uri="{BB962C8B-B14F-4D97-AF65-F5344CB8AC3E}">
        <p14:creationId xmlns:p14="http://schemas.microsoft.com/office/powerpoint/2010/main" val="3939993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2’30 &gt;3’30 </a:t>
            </a:r>
            <a:r>
              <a:rPr lang="en-US" b="0" i="0" dirty="0" err="1">
                <a:solidFill>
                  <a:srgbClr val="D1D5DB"/>
                </a:solidFill>
                <a:effectLst/>
                <a:latin typeface="Söhne"/>
              </a:rPr>
              <a:t>mn</a:t>
            </a: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Statistical significance is a term used in statistics to indicate whether the difference between two groups or the association between two variables is unlikely to have occurred by chance alone. </a:t>
            </a:r>
            <a:endParaRPr lang="en-US" dirty="0"/>
          </a:p>
        </p:txBody>
      </p:sp>
      <p:sp>
        <p:nvSpPr>
          <p:cNvPr id="4" name="Slide Number Placeholder 3"/>
          <p:cNvSpPr>
            <a:spLocks noGrp="1"/>
          </p:cNvSpPr>
          <p:nvPr>
            <p:ph type="sldNum" sz="quarter" idx="5"/>
          </p:nvPr>
        </p:nvSpPr>
        <p:spPr/>
        <p:txBody>
          <a:bodyPr/>
          <a:lstStyle/>
          <a:p>
            <a:fld id="{4DE56639-E9E9-984D-BF11-832064267F98}" type="slidenum">
              <a:rPr lang="en-US" smtClean="0"/>
              <a:t>4</a:t>
            </a:fld>
            <a:endParaRPr lang="en-US"/>
          </a:p>
        </p:txBody>
      </p:sp>
    </p:spTree>
    <p:extLst>
      <p:ext uri="{BB962C8B-B14F-4D97-AF65-F5344CB8AC3E}">
        <p14:creationId xmlns:p14="http://schemas.microsoft.com/office/powerpoint/2010/main" val="910053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3’30 &gt; 5 </a:t>
            </a:r>
            <a:r>
              <a:rPr lang="en-US" dirty="0" err="1"/>
              <a:t>mn</a:t>
            </a:r>
            <a:endParaRPr lang="en-US" dirty="0"/>
          </a:p>
        </p:txBody>
      </p:sp>
      <p:sp>
        <p:nvSpPr>
          <p:cNvPr id="4" name="Slide Number Placeholder 3"/>
          <p:cNvSpPr>
            <a:spLocks noGrp="1"/>
          </p:cNvSpPr>
          <p:nvPr>
            <p:ph type="sldNum" sz="quarter" idx="5"/>
          </p:nvPr>
        </p:nvSpPr>
        <p:spPr/>
        <p:txBody>
          <a:bodyPr/>
          <a:lstStyle/>
          <a:p>
            <a:fld id="{4DE56639-E9E9-984D-BF11-832064267F98}" type="slidenum">
              <a:rPr lang="en-US" smtClean="0"/>
              <a:t>5</a:t>
            </a:fld>
            <a:endParaRPr lang="en-US"/>
          </a:p>
        </p:txBody>
      </p:sp>
    </p:spTree>
    <p:extLst>
      <p:ext uri="{BB962C8B-B14F-4D97-AF65-F5344CB8AC3E}">
        <p14:creationId xmlns:p14="http://schemas.microsoft.com/office/powerpoint/2010/main" val="1205145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5’00 &gt; 7’00 </a:t>
            </a:r>
            <a:r>
              <a:rPr lang="en-US" dirty="0" err="1"/>
              <a:t>mn</a:t>
            </a:r>
            <a:endParaRPr lang="en-US" dirty="0"/>
          </a:p>
        </p:txBody>
      </p:sp>
      <p:sp>
        <p:nvSpPr>
          <p:cNvPr id="4" name="Slide Number Placeholder 3"/>
          <p:cNvSpPr>
            <a:spLocks noGrp="1"/>
          </p:cNvSpPr>
          <p:nvPr>
            <p:ph type="sldNum" sz="quarter" idx="5"/>
          </p:nvPr>
        </p:nvSpPr>
        <p:spPr/>
        <p:txBody>
          <a:bodyPr/>
          <a:lstStyle/>
          <a:p>
            <a:fld id="{4DE56639-E9E9-984D-BF11-832064267F98}" type="slidenum">
              <a:rPr lang="en-US" smtClean="0"/>
              <a:t>6</a:t>
            </a:fld>
            <a:endParaRPr lang="en-US"/>
          </a:p>
        </p:txBody>
      </p:sp>
    </p:spTree>
    <p:extLst>
      <p:ext uri="{BB962C8B-B14F-4D97-AF65-F5344CB8AC3E}">
        <p14:creationId xmlns:p14="http://schemas.microsoft.com/office/powerpoint/2010/main" val="4135364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i="0" dirty="0">
                <a:effectLst/>
              </a:rPr>
              <a:t>7’00 &gt; 9’00 </a:t>
            </a:r>
            <a:r>
              <a:rPr lang="en-US" sz="1200" i="0" dirty="0" err="1">
                <a:effectLst/>
              </a:rPr>
              <a:t>mn</a:t>
            </a:r>
            <a:r>
              <a:rPr lang="en-US" sz="1200" i="0" dirty="0">
                <a:effectLst/>
              </a:rPr>
              <a:t> </a:t>
            </a:r>
          </a:p>
          <a:p>
            <a:pPr algn="l"/>
            <a:endParaRPr lang="en-US" sz="1200" i="0" dirty="0">
              <a:effectLst/>
            </a:endParaRPr>
          </a:p>
          <a:p>
            <a:pPr algn="l"/>
            <a:r>
              <a:rPr lang="en-US" sz="1200" i="0" dirty="0">
                <a:effectLst/>
              </a:rPr>
              <a:t>Precision : important if we want to minimize false positive predictions.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effectLst/>
              </a:rPr>
              <a:t>Recall : important if we want to minimize false negative predictions, i.e., to ensure that we don't miss high traffic recipes.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effectLst/>
              </a:rPr>
              <a:t>The higher the AUC, the better, with a 100% meaning the classes are perfectly separated, and a 50% meaning they are overlapping.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effectLst/>
              </a:rPr>
              <a:t>Values of AUC below 70% would indicate the presence of false positives, which we want to avoid in our case.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effectLst/>
              </a:rPr>
              <a:t>F1: provides a good balance between precision and recall and is a useful metric to consider in this business case where both precision and recall are equally 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effectLst/>
              </a:rPr>
              <a:t>### Recursive Feature Elimination: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effectLst/>
              </a:rPr>
              <a:t>Recursive Feature Elimination (RFE) is a feature selection technique used in machine learning to select a subset of the most important features in a dataset. It is a backward elimination process, where the algorithm starts with all features and then iteratively removes the feature with the lowest contribution to the target variable, until a set of k features is obtained. The contribution of each feature is determined by an estimator, such as a regression model or a decision tree.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0" dirty="0">
              <a:effectLst/>
            </a:endParaRPr>
          </a:p>
          <a:p>
            <a:pPr algn="l"/>
            <a:endParaRPr lang="en-US" sz="1200" i="0" dirty="0">
              <a:effectLst/>
            </a:endParaRPr>
          </a:p>
          <a:p>
            <a:pPr algn="l"/>
            <a:endParaRPr lang="en-US" sz="1200" i="0" dirty="0">
              <a:effectLst/>
            </a:endParaRPr>
          </a:p>
          <a:p>
            <a:pPr algn="l"/>
            <a:endParaRPr lang="en-US" dirty="0"/>
          </a:p>
          <a:p>
            <a:endParaRPr lang="en-US" dirty="0"/>
          </a:p>
        </p:txBody>
      </p:sp>
      <p:sp>
        <p:nvSpPr>
          <p:cNvPr id="4" name="Slide Number Placeholder 3"/>
          <p:cNvSpPr>
            <a:spLocks noGrp="1"/>
          </p:cNvSpPr>
          <p:nvPr>
            <p:ph type="sldNum" sz="quarter" idx="5"/>
          </p:nvPr>
        </p:nvSpPr>
        <p:spPr/>
        <p:txBody>
          <a:bodyPr/>
          <a:lstStyle/>
          <a:p>
            <a:fld id="{4DE56639-E9E9-984D-BF11-832064267F98}" type="slidenum">
              <a:rPr lang="en-US" smtClean="0"/>
              <a:t>7</a:t>
            </a:fld>
            <a:endParaRPr lang="en-US"/>
          </a:p>
        </p:txBody>
      </p:sp>
    </p:spTree>
    <p:extLst>
      <p:ext uri="{BB962C8B-B14F-4D97-AF65-F5344CB8AC3E}">
        <p14:creationId xmlns:p14="http://schemas.microsoft.com/office/powerpoint/2010/main" val="1275692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9 &gt; 10 </a:t>
            </a:r>
            <a:r>
              <a:rPr lang="en-US" b="0" i="0" dirty="0" err="1">
                <a:solidFill>
                  <a:srgbClr val="D1D5DB"/>
                </a:solidFill>
                <a:effectLst/>
                <a:latin typeface="Söhne"/>
              </a:rPr>
              <a:t>mn</a:t>
            </a:r>
            <a:endParaRPr lang="en-US" b="0" i="0" dirty="0">
              <a:solidFill>
                <a:srgbClr val="D1D5DB"/>
              </a:solidFill>
              <a:effectLst/>
              <a:latin typeface="Söhne"/>
            </a:endParaRPr>
          </a:p>
          <a:p>
            <a:endParaRPr lang="en-US" b="0" i="0" dirty="0">
              <a:solidFill>
                <a:srgbClr val="D1D5DB"/>
              </a:solidFill>
              <a:effectLst/>
              <a:latin typeface="Söhne"/>
            </a:endParaRPr>
          </a:p>
          <a:p>
            <a:r>
              <a:rPr lang="en-US" b="0" i="0" dirty="0">
                <a:solidFill>
                  <a:srgbClr val="D1D5DB"/>
                </a:solidFill>
                <a:effectLst/>
                <a:latin typeface="Söhne"/>
              </a:rPr>
              <a:t>Logistic regression is a statistical method used to analyze the relationship between a binary dependent variable and one or more independent variables. </a:t>
            </a:r>
          </a:p>
          <a:p>
            <a:r>
              <a:rPr lang="en-US" b="0" i="0" dirty="0">
                <a:solidFill>
                  <a:srgbClr val="D1D5DB"/>
                </a:solidFill>
                <a:effectLst/>
                <a:latin typeface="Söhne"/>
              </a:rPr>
              <a:t>It estimates the probability of the dependent variable based on the values of the independent variables. </a:t>
            </a:r>
          </a:p>
          <a:p>
            <a:r>
              <a:rPr lang="en-US" b="0" i="0" dirty="0">
                <a:solidFill>
                  <a:srgbClr val="D1D5DB"/>
                </a:solidFill>
                <a:effectLst/>
                <a:latin typeface="Söhne"/>
              </a:rPr>
              <a:t>It is commonly used in classification problems.</a:t>
            </a:r>
            <a:endParaRPr lang="en-US" dirty="0"/>
          </a:p>
          <a:p>
            <a:endParaRPr lang="en-US" dirty="0"/>
          </a:p>
        </p:txBody>
      </p:sp>
      <p:sp>
        <p:nvSpPr>
          <p:cNvPr id="4" name="Slide Number Placeholder 3"/>
          <p:cNvSpPr>
            <a:spLocks noGrp="1"/>
          </p:cNvSpPr>
          <p:nvPr>
            <p:ph type="sldNum" sz="quarter" idx="5"/>
          </p:nvPr>
        </p:nvSpPr>
        <p:spPr/>
        <p:txBody>
          <a:bodyPr/>
          <a:lstStyle/>
          <a:p>
            <a:fld id="{4DE56639-E9E9-984D-BF11-832064267F98}" type="slidenum">
              <a:rPr lang="en-US" smtClean="0"/>
              <a:t>8</a:t>
            </a:fld>
            <a:endParaRPr lang="en-US"/>
          </a:p>
        </p:txBody>
      </p:sp>
    </p:spTree>
    <p:extLst>
      <p:ext uri="{BB962C8B-B14F-4D97-AF65-F5344CB8AC3E}">
        <p14:creationId xmlns:p14="http://schemas.microsoft.com/office/powerpoint/2010/main" val="1271180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Studio-Feixen-Sans"/>
              </a:rPr>
              <a:t>10 &gt; 11 </a:t>
            </a:r>
            <a:r>
              <a:rPr lang="en-US" dirty="0" err="1">
                <a:effectLst/>
                <a:latin typeface="Studio-Feixen-Sans"/>
              </a:rPr>
              <a:t>mn</a:t>
            </a:r>
            <a:endParaRPr lang="en-US" dirty="0">
              <a:effectLst/>
              <a:latin typeface="Studio-Feixen-Sans"/>
            </a:endParaRPr>
          </a:p>
          <a:p>
            <a:r>
              <a:rPr lang="en-US" dirty="0" err="1">
                <a:effectLst/>
                <a:latin typeface="Studio-Feixen-Sans"/>
              </a:rPr>
              <a:t>CatBoost</a:t>
            </a:r>
            <a:r>
              <a:rPr lang="en-US" dirty="0">
                <a:effectLst/>
                <a:latin typeface="Studio-Feixen-Sans"/>
              </a:rPr>
              <a:t> is a gradient boosting algorithm designed to handle categorical features and produce accurate predictions with less training time than other models. </a:t>
            </a:r>
          </a:p>
          <a:p>
            <a:r>
              <a:rPr lang="en-US" dirty="0">
                <a:effectLst/>
                <a:latin typeface="Studio-Feixen-Sans"/>
              </a:rPr>
              <a:t>It uses a combination of ordered boosting, random permutations, and gradient-based optimization to achieve high performance on various tasks such as classification, regression, and ranking.</a:t>
            </a:r>
          </a:p>
          <a:p>
            <a:endParaRPr lang="en-US" dirty="0">
              <a:effectLst/>
              <a:latin typeface="Studio-Feixen-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a:t>
            </a:r>
            <a:r>
              <a:rPr lang="en-US" sz="1200" dirty="0" err="1"/>
              <a:t>CatBoost</a:t>
            </a:r>
            <a:r>
              <a:rPr lang="en-US" sz="1200" dirty="0"/>
              <a:t> model is the one with the highest precision, correctly predicting recipes that leads to high traffic 84% of the time on the test dataset. However it will produce more false negatives than other tested model such as SVM</a:t>
            </a:r>
          </a:p>
          <a:p>
            <a:pPr algn="l" rtl="0"/>
            <a:br>
              <a:rPr lang="en-US" b="0" i="0" dirty="0">
                <a:solidFill>
                  <a:srgbClr val="05192D"/>
                </a:solidFill>
                <a:effectLst/>
                <a:latin typeface="JetBrainsMonoNL"/>
              </a:rPr>
            </a:br>
            <a:endParaRPr lang="en-US" b="0" i="0" dirty="0">
              <a:solidFill>
                <a:srgbClr val="05192D"/>
              </a:solidFill>
              <a:effectLst/>
              <a:latin typeface="JetBrainsMonoNL"/>
            </a:endParaRPr>
          </a:p>
          <a:p>
            <a:endParaRPr lang="en-US" dirty="0"/>
          </a:p>
          <a:p>
            <a:endParaRPr lang="en-US" dirty="0"/>
          </a:p>
        </p:txBody>
      </p:sp>
      <p:sp>
        <p:nvSpPr>
          <p:cNvPr id="4" name="Slide Number Placeholder 3"/>
          <p:cNvSpPr>
            <a:spLocks noGrp="1"/>
          </p:cNvSpPr>
          <p:nvPr>
            <p:ph type="sldNum" sz="quarter" idx="5"/>
          </p:nvPr>
        </p:nvSpPr>
        <p:spPr/>
        <p:txBody>
          <a:bodyPr/>
          <a:lstStyle/>
          <a:p>
            <a:fld id="{4DE56639-E9E9-984D-BF11-832064267F98}" type="slidenum">
              <a:rPr lang="en-US" smtClean="0"/>
              <a:t>9</a:t>
            </a:fld>
            <a:endParaRPr lang="en-US"/>
          </a:p>
        </p:txBody>
      </p:sp>
    </p:spTree>
    <p:extLst>
      <p:ext uri="{BB962C8B-B14F-4D97-AF65-F5344CB8AC3E}">
        <p14:creationId xmlns:p14="http://schemas.microsoft.com/office/powerpoint/2010/main" val="1043860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F76B-EF42-3F4A-BFAC-68F06084FD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895703-7D1B-03E7-FCE2-B289E951DA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4482DD-8952-D2F3-127A-9F89C863155F}"/>
              </a:ext>
            </a:extLst>
          </p:cNvPr>
          <p:cNvSpPr>
            <a:spLocks noGrp="1"/>
          </p:cNvSpPr>
          <p:nvPr>
            <p:ph type="dt" sz="half" idx="10"/>
          </p:nvPr>
        </p:nvSpPr>
        <p:spPr/>
        <p:txBody>
          <a:bodyPr/>
          <a:lstStyle/>
          <a:p>
            <a:fld id="{FA28516D-D77D-4643-8FC7-EFEF75AD9BAE}" type="datetimeFigureOut">
              <a:rPr lang="en-US" smtClean="0"/>
              <a:t>2/25/23</a:t>
            </a:fld>
            <a:endParaRPr lang="en-US"/>
          </a:p>
        </p:txBody>
      </p:sp>
      <p:sp>
        <p:nvSpPr>
          <p:cNvPr id="5" name="Footer Placeholder 4">
            <a:extLst>
              <a:ext uri="{FF2B5EF4-FFF2-40B4-BE49-F238E27FC236}">
                <a16:creationId xmlns:a16="http://schemas.microsoft.com/office/drawing/2014/main" id="{A26C5C75-A1DF-32DA-3F2D-3D015D43A0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F2D336-5809-4359-3D21-3D477BE6E75C}"/>
              </a:ext>
            </a:extLst>
          </p:cNvPr>
          <p:cNvSpPr>
            <a:spLocks noGrp="1"/>
          </p:cNvSpPr>
          <p:nvPr>
            <p:ph type="sldNum" sz="quarter" idx="12"/>
          </p:nvPr>
        </p:nvSpPr>
        <p:spPr/>
        <p:txBody>
          <a:bodyPr/>
          <a:lstStyle/>
          <a:p>
            <a:fld id="{C93A7DB7-3DD9-1647-97A8-3B67C76F9749}" type="slidenum">
              <a:rPr lang="en-US" smtClean="0"/>
              <a:t>‹#›</a:t>
            </a:fld>
            <a:endParaRPr lang="en-US"/>
          </a:p>
        </p:txBody>
      </p:sp>
    </p:spTree>
    <p:extLst>
      <p:ext uri="{BB962C8B-B14F-4D97-AF65-F5344CB8AC3E}">
        <p14:creationId xmlns:p14="http://schemas.microsoft.com/office/powerpoint/2010/main" val="2376473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4CF88-5CFF-0BBA-5619-B5296FA79D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88D3D8-6C58-E01D-2BBC-6E3A570ECA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F23571-F4E5-2DC5-267F-C15C635C94DC}"/>
              </a:ext>
            </a:extLst>
          </p:cNvPr>
          <p:cNvSpPr>
            <a:spLocks noGrp="1"/>
          </p:cNvSpPr>
          <p:nvPr>
            <p:ph type="dt" sz="half" idx="10"/>
          </p:nvPr>
        </p:nvSpPr>
        <p:spPr/>
        <p:txBody>
          <a:bodyPr/>
          <a:lstStyle/>
          <a:p>
            <a:fld id="{FA28516D-D77D-4643-8FC7-EFEF75AD9BAE}" type="datetimeFigureOut">
              <a:rPr lang="en-US" smtClean="0"/>
              <a:t>2/25/23</a:t>
            </a:fld>
            <a:endParaRPr lang="en-US"/>
          </a:p>
        </p:txBody>
      </p:sp>
      <p:sp>
        <p:nvSpPr>
          <p:cNvPr id="5" name="Footer Placeholder 4">
            <a:extLst>
              <a:ext uri="{FF2B5EF4-FFF2-40B4-BE49-F238E27FC236}">
                <a16:creationId xmlns:a16="http://schemas.microsoft.com/office/drawing/2014/main" id="{0EA49478-0640-3AF9-9041-CFBF637A8D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ECEBD2-E48C-4DDD-904E-DFDDCF9D06C9}"/>
              </a:ext>
            </a:extLst>
          </p:cNvPr>
          <p:cNvSpPr>
            <a:spLocks noGrp="1"/>
          </p:cNvSpPr>
          <p:nvPr>
            <p:ph type="sldNum" sz="quarter" idx="12"/>
          </p:nvPr>
        </p:nvSpPr>
        <p:spPr/>
        <p:txBody>
          <a:bodyPr/>
          <a:lstStyle/>
          <a:p>
            <a:fld id="{C93A7DB7-3DD9-1647-97A8-3B67C76F9749}" type="slidenum">
              <a:rPr lang="en-US" smtClean="0"/>
              <a:t>‹#›</a:t>
            </a:fld>
            <a:endParaRPr lang="en-US"/>
          </a:p>
        </p:txBody>
      </p:sp>
    </p:spTree>
    <p:extLst>
      <p:ext uri="{BB962C8B-B14F-4D97-AF65-F5344CB8AC3E}">
        <p14:creationId xmlns:p14="http://schemas.microsoft.com/office/powerpoint/2010/main" val="3340606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BFE73D-D37C-6CD1-213D-59B7BFE810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85621F-9B04-2F25-803D-41795E96AA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22D4D1-2226-4D07-526E-85791A3DFD4A}"/>
              </a:ext>
            </a:extLst>
          </p:cNvPr>
          <p:cNvSpPr>
            <a:spLocks noGrp="1"/>
          </p:cNvSpPr>
          <p:nvPr>
            <p:ph type="dt" sz="half" idx="10"/>
          </p:nvPr>
        </p:nvSpPr>
        <p:spPr/>
        <p:txBody>
          <a:bodyPr/>
          <a:lstStyle/>
          <a:p>
            <a:fld id="{FA28516D-D77D-4643-8FC7-EFEF75AD9BAE}" type="datetimeFigureOut">
              <a:rPr lang="en-US" smtClean="0"/>
              <a:t>2/25/23</a:t>
            </a:fld>
            <a:endParaRPr lang="en-US"/>
          </a:p>
        </p:txBody>
      </p:sp>
      <p:sp>
        <p:nvSpPr>
          <p:cNvPr id="5" name="Footer Placeholder 4">
            <a:extLst>
              <a:ext uri="{FF2B5EF4-FFF2-40B4-BE49-F238E27FC236}">
                <a16:creationId xmlns:a16="http://schemas.microsoft.com/office/drawing/2014/main" id="{AB8394D1-E49B-19CC-1ABB-31D34853D5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13AB87-ACC2-9E5E-390C-E85CEA516345}"/>
              </a:ext>
            </a:extLst>
          </p:cNvPr>
          <p:cNvSpPr>
            <a:spLocks noGrp="1"/>
          </p:cNvSpPr>
          <p:nvPr>
            <p:ph type="sldNum" sz="quarter" idx="12"/>
          </p:nvPr>
        </p:nvSpPr>
        <p:spPr/>
        <p:txBody>
          <a:bodyPr/>
          <a:lstStyle/>
          <a:p>
            <a:fld id="{C93A7DB7-3DD9-1647-97A8-3B67C76F9749}" type="slidenum">
              <a:rPr lang="en-US" smtClean="0"/>
              <a:t>‹#›</a:t>
            </a:fld>
            <a:endParaRPr lang="en-US"/>
          </a:p>
        </p:txBody>
      </p:sp>
    </p:spTree>
    <p:extLst>
      <p:ext uri="{BB962C8B-B14F-4D97-AF65-F5344CB8AC3E}">
        <p14:creationId xmlns:p14="http://schemas.microsoft.com/office/powerpoint/2010/main" val="1730113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6041A-6340-D535-CE14-C4CDFFDD7F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62D846-2681-42AD-FAA3-CC1B04F0A7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F1D39A-15EE-98DA-1F2D-A2DFB233F580}"/>
              </a:ext>
            </a:extLst>
          </p:cNvPr>
          <p:cNvSpPr>
            <a:spLocks noGrp="1"/>
          </p:cNvSpPr>
          <p:nvPr>
            <p:ph type="dt" sz="half" idx="10"/>
          </p:nvPr>
        </p:nvSpPr>
        <p:spPr/>
        <p:txBody>
          <a:bodyPr/>
          <a:lstStyle/>
          <a:p>
            <a:fld id="{FA28516D-D77D-4643-8FC7-EFEF75AD9BAE}" type="datetimeFigureOut">
              <a:rPr lang="en-US" smtClean="0"/>
              <a:t>2/25/23</a:t>
            </a:fld>
            <a:endParaRPr lang="en-US"/>
          </a:p>
        </p:txBody>
      </p:sp>
      <p:sp>
        <p:nvSpPr>
          <p:cNvPr id="5" name="Footer Placeholder 4">
            <a:extLst>
              <a:ext uri="{FF2B5EF4-FFF2-40B4-BE49-F238E27FC236}">
                <a16:creationId xmlns:a16="http://schemas.microsoft.com/office/drawing/2014/main" id="{FE69FA60-457C-9A37-D750-33B1A33405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53C99F-11A5-6BC6-A488-533326A78EF5}"/>
              </a:ext>
            </a:extLst>
          </p:cNvPr>
          <p:cNvSpPr>
            <a:spLocks noGrp="1"/>
          </p:cNvSpPr>
          <p:nvPr>
            <p:ph type="sldNum" sz="quarter" idx="12"/>
          </p:nvPr>
        </p:nvSpPr>
        <p:spPr/>
        <p:txBody>
          <a:bodyPr/>
          <a:lstStyle/>
          <a:p>
            <a:fld id="{C93A7DB7-3DD9-1647-97A8-3B67C76F9749}" type="slidenum">
              <a:rPr lang="en-US" smtClean="0"/>
              <a:t>‹#›</a:t>
            </a:fld>
            <a:endParaRPr lang="en-US"/>
          </a:p>
        </p:txBody>
      </p:sp>
    </p:spTree>
    <p:extLst>
      <p:ext uri="{BB962C8B-B14F-4D97-AF65-F5344CB8AC3E}">
        <p14:creationId xmlns:p14="http://schemas.microsoft.com/office/powerpoint/2010/main" val="669768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63CA7-0B5B-776E-A8D8-D062B4E9A6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28E14C-0260-B9C6-D6AD-0ED110BB85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412708-FC42-EF56-2018-18B5BA6A6ACB}"/>
              </a:ext>
            </a:extLst>
          </p:cNvPr>
          <p:cNvSpPr>
            <a:spLocks noGrp="1"/>
          </p:cNvSpPr>
          <p:nvPr>
            <p:ph type="dt" sz="half" idx="10"/>
          </p:nvPr>
        </p:nvSpPr>
        <p:spPr/>
        <p:txBody>
          <a:bodyPr/>
          <a:lstStyle/>
          <a:p>
            <a:fld id="{FA28516D-D77D-4643-8FC7-EFEF75AD9BAE}" type="datetimeFigureOut">
              <a:rPr lang="en-US" smtClean="0"/>
              <a:t>2/25/23</a:t>
            </a:fld>
            <a:endParaRPr lang="en-US"/>
          </a:p>
        </p:txBody>
      </p:sp>
      <p:sp>
        <p:nvSpPr>
          <p:cNvPr id="5" name="Footer Placeholder 4">
            <a:extLst>
              <a:ext uri="{FF2B5EF4-FFF2-40B4-BE49-F238E27FC236}">
                <a16:creationId xmlns:a16="http://schemas.microsoft.com/office/drawing/2014/main" id="{1C0026ED-0DA7-0BA5-9709-207E7122B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4EBF2E-78D4-E276-9F9D-5FA1100FD2E7}"/>
              </a:ext>
            </a:extLst>
          </p:cNvPr>
          <p:cNvSpPr>
            <a:spLocks noGrp="1"/>
          </p:cNvSpPr>
          <p:nvPr>
            <p:ph type="sldNum" sz="quarter" idx="12"/>
          </p:nvPr>
        </p:nvSpPr>
        <p:spPr/>
        <p:txBody>
          <a:bodyPr/>
          <a:lstStyle/>
          <a:p>
            <a:fld id="{C93A7DB7-3DD9-1647-97A8-3B67C76F9749}" type="slidenum">
              <a:rPr lang="en-US" smtClean="0"/>
              <a:t>‹#›</a:t>
            </a:fld>
            <a:endParaRPr lang="en-US"/>
          </a:p>
        </p:txBody>
      </p:sp>
    </p:spTree>
    <p:extLst>
      <p:ext uri="{BB962C8B-B14F-4D97-AF65-F5344CB8AC3E}">
        <p14:creationId xmlns:p14="http://schemas.microsoft.com/office/powerpoint/2010/main" val="1508676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91AC7-2B82-9C3E-71DF-89F17BBAD9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CA5B01-9EE9-6955-F693-BA8F7EFB65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9CBC1A-869F-3093-718F-0240CC5E49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B93055-EBA3-B0C0-8868-38302B2E55F2}"/>
              </a:ext>
            </a:extLst>
          </p:cNvPr>
          <p:cNvSpPr>
            <a:spLocks noGrp="1"/>
          </p:cNvSpPr>
          <p:nvPr>
            <p:ph type="dt" sz="half" idx="10"/>
          </p:nvPr>
        </p:nvSpPr>
        <p:spPr/>
        <p:txBody>
          <a:bodyPr/>
          <a:lstStyle/>
          <a:p>
            <a:fld id="{FA28516D-D77D-4643-8FC7-EFEF75AD9BAE}" type="datetimeFigureOut">
              <a:rPr lang="en-US" smtClean="0"/>
              <a:t>2/25/23</a:t>
            </a:fld>
            <a:endParaRPr lang="en-US"/>
          </a:p>
        </p:txBody>
      </p:sp>
      <p:sp>
        <p:nvSpPr>
          <p:cNvPr id="6" name="Footer Placeholder 5">
            <a:extLst>
              <a:ext uri="{FF2B5EF4-FFF2-40B4-BE49-F238E27FC236}">
                <a16:creationId xmlns:a16="http://schemas.microsoft.com/office/drawing/2014/main" id="{93861187-9E2A-697F-4591-FA4ED1A5E1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E5C9DA-241C-9707-5437-8D357F4CB3AF}"/>
              </a:ext>
            </a:extLst>
          </p:cNvPr>
          <p:cNvSpPr>
            <a:spLocks noGrp="1"/>
          </p:cNvSpPr>
          <p:nvPr>
            <p:ph type="sldNum" sz="quarter" idx="12"/>
          </p:nvPr>
        </p:nvSpPr>
        <p:spPr/>
        <p:txBody>
          <a:bodyPr/>
          <a:lstStyle/>
          <a:p>
            <a:fld id="{C93A7DB7-3DD9-1647-97A8-3B67C76F9749}" type="slidenum">
              <a:rPr lang="en-US" smtClean="0"/>
              <a:t>‹#›</a:t>
            </a:fld>
            <a:endParaRPr lang="en-US"/>
          </a:p>
        </p:txBody>
      </p:sp>
    </p:spTree>
    <p:extLst>
      <p:ext uri="{BB962C8B-B14F-4D97-AF65-F5344CB8AC3E}">
        <p14:creationId xmlns:p14="http://schemas.microsoft.com/office/powerpoint/2010/main" val="3604330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DD83D-30CE-5062-96A5-5AAEE9ECC5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F46E8F-2384-E84D-5CF8-26C278B0B1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9CE965-D1C1-CC75-238F-1753E2E480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C5D214-0D26-5B5A-33D4-5675D9F4D9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F12754-98D2-DC1A-CDDA-EE4DBD1BAC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5F93E0-82D9-1373-871E-371F12F284F7}"/>
              </a:ext>
            </a:extLst>
          </p:cNvPr>
          <p:cNvSpPr>
            <a:spLocks noGrp="1"/>
          </p:cNvSpPr>
          <p:nvPr>
            <p:ph type="dt" sz="half" idx="10"/>
          </p:nvPr>
        </p:nvSpPr>
        <p:spPr/>
        <p:txBody>
          <a:bodyPr/>
          <a:lstStyle/>
          <a:p>
            <a:fld id="{FA28516D-D77D-4643-8FC7-EFEF75AD9BAE}" type="datetimeFigureOut">
              <a:rPr lang="en-US" smtClean="0"/>
              <a:t>2/25/23</a:t>
            </a:fld>
            <a:endParaRPr lang="en-US"/>
          </a:p>
        </p:txBody>
      </p:sp>
      <p:sp>
        <p:nvSpPr>
          <p:cNvPr id="8" name="Footer Placeholder 7">
            <a:extLst>
              <a:ext uri="{FF2B5EF4-FFF2-40B4-BE49-F238E27FC236}">
                <a16:creationId xmlns:a16="http://schemas.microsoft.com/office/drawing/2014/main" id="{F1A16364-0F02-77A1-F23A-9B00EDC85A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876ECA-DC75-86EC-857E-FB67FF90D0CA}"/>
              </a:ext>
            </a:extLst>
          </p:cNvPr>
          <p:cNvSpPr>
            <a:spLocks noGrp="1"/>
          </p:cNvSpPr>
          <p:nvPr>
            <p:ph type="sldNum" sz="quarter" idx="12"/>
          </p:nvPr>
        </p:nvSpPr>
        <p:spPr/>
        <p:txBody>
          <a:bodyPr/>
          <a:lstStyle/>
          <a:p>
            <a:fld id="{C93A7DB7-3DD9-1647-97A8-3B67C76F9749}" type="slidenum">
              <a:rPr lang="en-US" smtClean="0"/>
              <a:t>‹#›</a:t>
            </a:fld>
            <a:endParaRPr lang="en-US"/>
          </a:p>
        </p:txBody>
      </p:sp>
    </p:spTree>
    <p:extLst>
      <p:ext uri="{BB962C8B-B14F-4D97-AF65-F5344CB8AC3E}">
        <p14:creationId xmlns:p14="http://schemas.microsoft.com/office/powerpoint/2010/main" val="3625307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CD933-54FE-1B4A-AE9D-702CBE604C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B1AB67-E964-5781-A36F-89DDAC0981E3}"/>
              </a:ext>
            </a:extLst>
          </p:cNvPr>
          <p:cNvSpPr>
            <a:spLocks noGrp="1"/>
          </p:cNvSpPr>
          <p:nvPr>
            <p:ph type="dt" sz="half" idx="10"/>
          </p:nvPr>
        </p:nvSpPr>
        <p:spPr/>
        <p:txBody>
          <a:bodyPr/>
          <a:lstStyle/>
          <a:p>
            <a:fld id="{FA28516D-D77D-4643-8FC7-EFEF75AD9BAE}" type="datetimeFigureOut">
              <a:rPr lang="en-US" smtClean="0"/>
              <a:t>2/25/23</a:t>
            </a:fld>
            <a:endParaRPr lang="en-US"/>
          </a:p>
        </p:txBody>
      </p:sp>
      <p:sp>
        <p:nvSpPr>
          <p:cNvPr id="4" name="Footer Placeholder 3">
            <a:extLst>
              <a:ext uri="{FF2B5EF4-FFF2-40B4-BE49-F238E27FC236}">
                <a16:creationId xmlns:a16="http://schemas.microsoft.com/office/drawing/2014/main" id="{B21C46BD-83C8-218C-DF30-164BF5190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2C6452-0D37-18B6-019C-717F7CB0CA14}"/>
              </a:ext>
            </a:extLst>
          </p:cNvPr>
          <p:cNvSpPr>
            <a:spLocks noGrp="1"/>
          </p:cNvSpPr>
          <p:nvPr>
            <p:ph type="sldNum" sz="quarter" idx="12"/>
          </p:nvPr>
        </p:nvSpPr>
        <p:spPr/>
        <p:txBody>
          <a:bodyPr/>
          <a:lstStyle/>
          <a:p>
            <a:fld id="{C93A7DB7-3DD9-1647-97A8-3B67C76F9749}" type="slidenum">
              <a:rPr lang="en-US" smtClean="0"/>
              <a:t>‹#›</a:t>
            </a:fld>
            <a:endParaRPr lang="en-US"/>
          </a:p>
        </p:txBody>
      </p:sp>
    </p:spTree>
    <p:extLst>
      <p:ext uri="{BB962C8B-B14F-4D97-AF65-F5344CB8AC3E}">
        <p14:creationId xmlns:p14="http://schemas.microsoft.com/office/powerpoint/2010/main" val="499855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7A94A-90CC-4991-0D9C-82B1B53BA1BC}"/>
              </a:ext>
            </a:extLst>
          </p:cNvPr>
          <p:cNvSpPr>
            <a:spLocks noGrp="1"/>
          </p:cNvSpPr>
          <p:nvPr>
            <p:ph type="dt" sz="half" idx="10"/>
          </p:nvPr>
        </p:nvSpPr>
        <p:spPr/>
        <p:txBody>
          <a:bodyPr/>
          <a:lstStyle/>
          <a:p>
            <a:fld id="{FA28516D-D77D-4643-8FC7-EFEF75AD9BAE}" type="datetimeFigureOut">
              <a:rPr lang="en-US" smtClean="0"/>
              <a:t>2/25/23</a:t>
            </a:fld>
            <a:endParaRPr lang="en-US"/>
          </a:p>
        </p:txBody>
      </p:sp>
      <p:sp>
        <p:nvSpPr>
          <p:cNvPr id="3" name="Footer Placeholder 2">
            <a:extLst>
              <a:ext uri="{FF2B5EF4-FFF2-40B4-BE49-F238E27FC236}">
                <a16:creationId xmlns:a16="http://schemas.microsoft.com/office/drawing/2014/main" id="{A6E6C3FD-DC37-0DE9-B277-704C5A7364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C69CC1-9A96-2A36-A585-9FF445115C51}"/>
              </a:ext>
            </a:extLst>
          </p:cNvPr>
          <p:cNvSpPr>
            <a:spLocks noGrp="1"/>
          </p:cNvSpPr>
          <p:nvPr>
            <p:ph type="sldNum" sz="quarter" idx="12"/>
          </p:nvPr>
        </p:nvSpPr>
        <p:spPr/>
        <p:txBody>
          <a:bodyPr/>
          <a:lstStyle/>
          <a:p>
            <a:fld id="{C93A7DB7-3DD9-1647-97A8-3B67C76F9749}" type="slidenum">
              <a:rPr lang="en-US" smtClean="0"/>
              <a:t>‹#›</a:t>
            </a:fld>
            <a:endParaRPr lang="en-US"/>
          </a:p>
        </p:txBody>
      </p:sp>
    </p:spTree>
    <p:extLst>
      <p:ext uri="{BB962C8B-B14F-4D97-AF65-F5344CB8AC3E}">
        <p14:creationId xmlns:p14="http://schemas.microsoft.com/office/powerpoint/2010/main" val="3878746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74D77-9280-8674-6E07-AC84D51E48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F9AF7D-7318-31B8-D57E-1E253A770F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A2DABC-A271-FAB5-C7B1-BB341F7182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BB9F7E-C57D-CAB4-7A7E-9201481F2EFF}"/>
              </a:ext>
            </a:extLst>
          </p:cNvPr>
          <p:cNvSpPr>
            <a:spLocks noGrp="1"/>
          </p:cNvSpPr>
          <p:nvPr>
            <p:ph type="dt" sz="half" idx="10"/>
          </p:nvPr>
        </p:nvSpPr>
        <p:spPr/>
        <p:txBody>
          <a:bodyPr/>
          <a:lstStyle/>
          <a:p>
            <a:fld id="{FA28516D-D77D-4643-8FC7-EFEF75AD9BAE}" type="datetimeFigureOut">
              <a:rPr lang="en-US" smtClean="0"/>
              <a:t>2/25/23</a:t>
            </a:fld>
            <a:endParaRPr lang="en-US"/>
          </a:p>
        </p:txBody>
      </p:sp>
      <p:sp>
        <p:nvSpPr>
          <p:cNvPr id="6" name="Footer Placeholder 5">
            <a:extLst>
              <a:ext uri="{FF2B5EF4-FFF2-40B4-BE49-F238E27FC236}">
                <a16:creationId xmlns:a16="http://schemas.microsoft.com/office/drawing/2014/main" id="{73377582-75CB-D248-CEEB-5D1A3EA4E7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3829B9-0838-DDAD-BDF8-09470F197572}"/>
              </a:ext>
            </a:extLst>
          </p:cNvPr>
          <p:cNvSpPr>
            <a:spLocks noGrp="1"/>
          </p:cNvSpPr>
          <p:nvPr>
            <p:ph type="sldNum" sz="quarter" idx="12"/>
          </p:nvPr>
        </p:nvSpPr>
        <p:spPr/>
        <p:txBody>
          <a:bodyPr/>
          <a:lstStyle/>
          <a:p>
            <a:fld id="{C93A7DB7-3DD9-1647-97A8-3B67C76F9749}" type="slidenum">
              <a:rPr lang="en-US" smtClean="0"/>
              <a:t>‹#›</a:t>
            </a:fld>
            <a:endParaRPr lang="en-US"/>
          </a:p>
        </p:txBody>
      </p:sp>
    </p:spTree>
    <p:extLst>
      <p:ext uri="{BB962C8B-B14F-4D97-AF65-F5344CB8AC3E}">
        <p14:creationId xmlns:p14="http://schemas.microsoft.com/office/powerpoint/2010/main" val="1403740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6521-378A-D917-C6B3-DD9ED21E97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B30DBD-1207-5D0F-F10D-8BFCC71421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EB35F0-B126-0ED6-D8DA-BCE90D945B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C8DE8A-6C23-7DA0-856D-E122711CDECD}"/>
              </a:ext>
            </a:extLst>
          </p:cNvPr>
          <p:cNvSpPr>
            <a:spLocks noGrp="1"/>
          </p:cNvSpPr>
          <p:nvPr>
            <p:ph type="dt" sz="half" idx="10"/>
          </p:nvPr>
        </p:nvSpPr>
        <p:spPr/>
        <p:txBody>
          <a:bodyPr/>
          <a:lstStyle/>
          <a:p>
            <a:fld id="{FA28516D-D77D-4643-8FC7-EFEF75AD9BAE}" type="datetimeFigureOut">
              <a:rPr lang="en-US" smtClean="0"/>
              <a:t>2/25/23</a:t>
            </a:fld>
            <a:endParaRPr lang="en-US"/>
          </a:p>
        </p:txBody>
      </p:sp>
      <p:sp>
        <p:nvSpPr>
          <p:cNvPr id="6" name="Footer Placeholder 5">
            <a:extLst>
              <a:ext uri="{FF2B5EF4-FFF2-40B4-BE49-F238E27FC236}">
                <a16:creationId xmlns:a16="http://schemas.microsoft.com/office/drawing/2014/main" id="{965C98BD-DBA3-CB24-26BB-DBEB536D55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932327-55E8-0158-5D71-0D7278785EAC}"/>
              </a:ext>
            </a:extLst>
          </p:cNvPr>
          <p:cNvSpPr>
            <a:spLocks noGrp="1"/>
          </p:cNvSpPr>
          <p:nvPr>
            <p:ph type="sldNum" sz="quarter" idx="12"/>
          </p:nvPr>
        </p:nvSpPr>
        <p:spPr/>
        <p:txBody>
          <a:bodyPr/>
          <a:lstStyle/>
          <a:p>
            <a:fld id="{C93A7DB7-3DD9-1647-97A8-3B67C76F9749}" type="slidenum">
              <a:rPr lang="en-US" smtClean="0"/>
              <a:t>‹#›</a:t>
            </a:fld>
            <a:endParaRPr lang="en-US"/>
          </a:p>
        </p:txBody>
      </p:sp>
    </p:spTree>
    <p:extLst>
      <p:ext uri="{BB962C8B-B14F-4D97-AF65-F5344CB8AC3E}">
        <p14:creationId xmlns:p14="http://schemas.microsoft.com/office/powerpoint/2010/main" val="3107593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466669-1473-D385-74C1-346185A80E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551DE6-B471-E35A-8763-E8A5871FEE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476169-4D4C-20CC-D6DB-95E26F3123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8516D-D77D-4643-8FC7-EFEF75AD9BAE}" type="datetimeFigureOut">
              <a:rPr lang="en-US" smtClean="0"/>
              <a:t>2/25/23</a:t>
            </a:fld>
            <a:endParaRPr lang="en-US"/>
          </a:p>
        </p:txBody>
      </p:sp>
      <p:sp>
        <p:nvSpPr>
          <p:cNvPr id="5" name="Footer Placeholder 4">
            <a:extLst>
              <a:ext uri="{FF2B5EF4-FFF2-40B4-BE49-F238E27FC236}">
                <a16:creationId xmlns:a16="http://schemas.microsoft.com/office/drawing/2014/main" id="{2B710B8C-2DD8-E8FB-D9B0-8CDC15F13A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789F74-1978-C9F2-3472-63056B3A99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3A7DB7-3DD9-1647-97A8-3B67C76F9749}" type="slidenum">
              <a:rPr lang="en-US" smtClean="0"/>
              <a:t>‹#›</a:t>
            </a:fld>
            <a:endParaRPr lang="en-US"/>
          </a:p>
        </p:txBody>
      </p:sp>
    </p:spTree>
    <p:extLst>
      <p:ext uri="{BB962C8B-B14F-4D97-AF65-F5344CB8AC3E}">
        <p14:creationId xmlns:p14="http://schemas.microsoft.com/office/powerpoint/2010/main" val="3912016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Logo, company name&#10;&#10;Description automatically generated">
            <a:extLst>
              <a:ext uri="{FF2B5EF4-FFF2-40B4-BE49-F238E27FC236}">
                <a16:creationId xmlns:a16="http://schemas.microsoft.com/office/drawing/2014/main" id="{D641BDDE-459F-910C-7201-7CBE766AD5E1}"/>
              </a:ext>
            </a:extLst>
          </p:cNvPr>
          <p:cNvPicPr>
            <a:picLocks noChangeAspect="1"/>
          </p:cNvPicPr>
          <p:nvPr/>
        </p:nvPicPr>
        <p:blipFill rotWithShape="1">
          <a:blip r:embed="rId3"/>
          <a:srcRect l="21103" t="12498" r="17546" b="16796"/>
          <a:stretch/>
        </p:blipFill>
        <p:spPr>
          <a:xfrm>
            <a:off x="297938" y="128792"/>
            <a:ext cx="1487435" cy="1371395"/>
          </a:xfrm>
          <a:prstGeom prst="rect">
            <a:avLst/>
          </a:prstGeom>
        </p:spPr>
      </p:pic>
      <p:sp>
        <p:nvSpPr>
          <p:cNvPr id="4" name="Subtitle 2">
            <a:extLst>
              <a:ext uri="{FF2B5EF4-FFF2-40B4-BE49-F238E27FC236}">
                <a16:creationId xmlns:a16="http://schemas.microsoft.com/office/drawing/2014/main" id="{0AAA9FB4-16AC-A666-4E3F-C2A49758E408}"/>
              </a:ext>
            </a:extLst>
          </p:cNvPr>
          <p:cNvSpPr txBox="1">
            <a:spLocks/>
          </p:cNvSpPr>
          <p:nvPr/>
        </p:nvSpPr>
        <p:spPr>
          <a:xfrm>
            <a:off x="6388843" y="916636"/>
            <a:ext cx="5704931" cy="247484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a:latin typeface="Dubai" panose="020B0503030403030204" pitchFamily="34" charset="-78"/>
                <a:cs typeface="Dubai" panose="020B0503030403030204" pitchFamily="34" charset="-78"/>
              </a:rPr>
              <a:t> </a:t>
            </a:r>
          </a:p>
        </p:txBody>
      </p:sp>
      <p:sp>
        <p:nvSpPr>
          <p:cNvPr id="2" name="Title 1">
            <a:extLst>
              <a:ext uri="{FF2B5EF4-FFF2-40B4-BE49-F238E27FC236}">
                <a16:creationId xmlns:a16="http://schemas.microsoft.com/office/drawing/2014/main" id="{C9BAFF88-F931-C52F-0520-FFE0E64EA347}"/>
              </a:ext>
            </a:extLst>
          </p:cNvPr>
          <p:cNvSpPr>
            <a:spLocks noGrp="1"/>
          </p:cNvSpPr>
          <p:nvPr>
            <p:ph type="ctrTitle"/>
          </p:nvPr>
        </p:nvSpPr>
        <p:spPr>
          <a:xfrm>
            <a:off x="185738" y="1500187"/>
            <a:ext cx="4645250" cy="2889114"/>
          </a:xfrm>
        </p:spPr>
        <p:txBody>
          <a:bodyPr anchor="b">
            <a:normAutofit/>
          </a:bodyPr>
          <a:lstStyle/>
          <a:p>
            <a:pPr algn="l"/>
            <a:r>
              <a:rPr lang="en-US" dirty="0">
                <a:latin typeface="Aharoni" panose="02010803020104030203" pitchFamily="2" charset="-79"/>
                <a:cs typeface="Aharoni" panose="02010803020104030203" pitchFamily="2" charset="-79"/>
              </a:rPr>
              <a:t>Serving Up Success at</a:t>
            </a:r>
            <a:br>
              <a:rPr lang="en-US" dirty="0">
                <a:latin typeface="Aharoni" panose="02010803020104030203" pitchFamily="2" charset="-79"/>
                <a:cs typeface="Aharoni" panose="02010803020104030203" pitchFamily="2" charset="-79"/>
              </a:rPr>
            </a:br>
            <a:r>
              <a:rPr lang="en-US" dirty="0">
                <a:latin typeface="Aharoni" panose="02010803020104030203" pitchFamily="2" charset="-79"/>
                <a:cs typeface="Aharoni" panose="02010803020104030203" pitchFamily="2" charset="-79"/>
              </a:rPr>
              <a:t>Tasty Bytes</a:t>
            </a:r>
          </a:p>
        </p:txBody>
      </p:sp>
      <p:sp>
        <p:nvSpPr>
          <p:cNvPr id="3" name="Subtitle 2">
            <a:extLst>
              <a:ext uri="{FF2B5EF4-FFF2-40B4-BE49-F238E27FC236}">
                <a16:creationId xmlns:a16="http://schemas.microsoft.com/office/drawing/2014/main" id="{38CBC56A-88B2-C833-147B-7EE57FE89650}"/>
              </a:ext>
            </a:extLst>
          </p:cNvPr>
          <p:cNvSpPr>
            <a:spLocks noGrp="1"/>
          </p:cNvSpPr>
          <p:nvPr>
            <p:ph type="subTitle" idx="1"/>
          </p:nvPr>
        </p:nvSpPr>
        <p:spPr>
          <a:xfrm>
            <a:off x="71384" y="4926295"/>
            <a:ext cx="4645250" cy="1685626"/>
          </a:xfrm>
        </p:spPr>
        <p:txBody>
          <a:bodyPr anchor="t">
            <a:normAutofit/>
          </a:bodyPr>
          <a:lstStyle/>
          <a:p>
            <a:pPr algn="l"/>
            <a:r>
              <a:rPr lang="en-US" b="0" i="0" dirty="0">
                <a:effectLst/>
                <a:latin typeface="Dubai" panose="020B0503030403030204" pitchFamily="34" charset="-78"/>
                <a:cs typeface="Dubai" panose="020B0503030403030204" pitchFamily="34" charset="-78"/>
              </a:rPr>
              <a:t>A data-driven approach to predict High-Traffic Recipes</a:t>
            </a:r>
          </a:p>
          <a:p>
            <a:pPr algn="l"/>
            <a:r>
              <a:rPr lang="en-US" dirty="0">
                <a:latin typeface="Dubai" panose="020B0503030403030204" pitchFamily="34" charset="-78"/>
                <a:cs typeface="Dubai" panose="020B0503030403030204" pitchFamily="34" charset="-78"/>
              </a:rPr>
              <a:t>Adrien Caudron </a:t>
            </a:r>
          </a:p>
          <a:p>
            <a:pPr algn="l"/>
            <a:r>
              <a:rPr lang="en-US" dirty="0">
                <a:latin typeface="Dubai" panose="020B0503030403030204" pitchFamily="34" charset="-78"/>
                <a:cs typeface="Dubai" panose="020B0503030403030204" pitchFamily="34" charset="-78"/>
              </a:rPr>
              <a:t>Feb 25</a:t>
            </a:r>
            <a:r>
              <a:rPr lang="en-US" baseline="30000" dirty="0">
                <a:latin typeface="Dubai" panose="020B0503030403030204" pitchFamily="34" charset="-78"/>
                <a:cs typeface="Dubai" panose="020B0503030403030204" pitchFamily="34" charset="-78"/>
              </a:rPr>
              <a:t>th</a:t>
            </a:r>
            <a:r>
              <a:rPr lang="en-US" dirty="0">
                <a:latin typeface="Dubai" panose="020B0503030403030204" pitchFamily="34" charset="-78"/>
                <a:cs typeface="Dubai" panose="020B0503030403030204" pitchFamily="34" charset="-78"/>
              </a:rPr>
              <a:t>,2023</a:t>
            </a:r>
          </a:p>
          <a:p>
            <a:pPr algn="l"/>
            <a:endParaRPr lang="en-US" sz="2000" dirty="0"/>
          </a:p>
        </p:txBody>
      </p:sp>
      <p:sp>
        <p:nvSpPr>
          <p:cNvPr id="7" name="TextBox 6">
            <a:extLst>
              <a:ext uri="{FF2B5EF4-FFF2-40B4-BE49-F238E27FC236}">
                <a16:creationId xmlns:a16="http://schemas.microsoft.com/office/drawing/2014/main" id="{979ADF77-01B1-ACF8-B97C-0539443910BC}"/>
              </a:ext>
            </a:extLst>
          </p:cNvPr>
          <p:cNvSpPr txBox="1"/>
          <p:nvPr/>
        </p:nvSpPr>
        <p:spPr>
          <a:xfrm>
            <a:off x="7191970" y="2129270"/>
            <a:ext cx="6282928" cy="3416320"/>
          </a:xfrm>
          <a:prstGeom prst="rect">
            <a:avLst/>
          </a:prstGeom>
          <a:noFill/>
        </p:spPr>
        <p:txBody>
          <a:bodyPr wrap="square">
            <a:spAutoFit/>
          </a:bodyPr>
          <a:lstStyle/>
          <a:p>
            <a:r>
              <a:rPr lang="en-US" sz="2400" dirty="0">
                <a:solidFill>
                  <a:schemeClr val="bg1"/>
                </a:solidFill>
              </a:rPr>
              <a:t>Executive Summary</a:t>
            </a:r>
          </a:p>
          <a:p>
            <a:endParaRPr lang="en-US" sz="2400" dirty="0">
              <a:solidFill>
                <a:schemeClr val="bg1"/>
              </a:solidFill>
            </a:endParaRPr>
          </a:p>
          <a:p>
            <a:pPr marL="285750" indent="-285750">
              <a:buFont typeface="Arial" panose="020B0604020202020204" pitchFamily="34" charset="0"/>
              <a:buChar char="•"/>
            </a:pPr>
            <a:r>
              <a:rPr lang="en-US" sz="2400" dirty="0">
                <a:solidFill>
                  <a:schemeClr val="bg1"/>
                </a:solidFill>
              </a:rPr>
              <a:t>Context/Intro</a:t>
            </a:r>
          </a:p>
          <a:p>
            <a:pPr marL="285750" indent="-285750">
              <a:buFont typeface="Arial" panose="020B0604020202020204" pitchFamily="34" charset="0"/>
              <a:buChar char="•"/>
            </a:pPr>
            <a:r>
              <a:rPr lang="en-US" sz="2400" dirty="0">
                <a:solidFill>
                  <a:schemeClr val="bg1"/>
                </a:solidFill>
              </a:rPr>
              <a:t>Data Overview</a:t>
            </a:r>
          </a:p>
          <a:p>
            <a:pPr marL="285750" indent="-285750">
              <a:buFont typeface="Arial" panose="020B0604020202020204" pitchFamily="34" charset="0"/>
              <a:buChar char="•"/>
            </a:pPr>
            <a:r>
              <a:rPr lang="en-US" sz="2400" dirty="0">
                <a:solidFill>
                  <a:schemeClr val="bg1"/>
                </a:solidFill>
              </a:rPr>
              <a:t>Exploratory Data Analysis</a:t>
            </a:r>
          </a:p>
          <a:p>
            <a:pPr marL="285750" indent="-285750">
              <a:buFont typeface="Arial" panose="020B0604020202020204" pitchFamily="34" charset="0"/>
              <a:buChar char="•"/>
            </a:pPr>
            <a:r>
              <a:rPr lang="en-US" sz="2400" dirty="0">
                <a:solidFill>
                  <a:schemeClr val="bg1"/>
                </a:solidFill>
              </a:rPr>
              <a:t>Feature Engineering</a:t>
            </a:r>
          </a:p>
          <a:p>
            <a:pPr marL="285750" indent="-285750">
              <a:buFont typeface="Arial" panose="020B0604020202020204" pitchFamily="34" charset="0"/>
              <a:buChar char="•"/>
            </a:pPr>
            <a:r>
              <a:rPr lang="en-US" sz="2400" dirty="0">
                <a:solidFill>
                  <a:schemeClr val="bg1"/>
                </a:solidFill>
              </a:rPr>
              <a:t>Modeling Approach</a:t>
            </a:r>
          </a:p>
          <a:p>
            <a:pPr marL="285750" indent="-285750">
              <a:buFont typeface="Arial" panose="020B0604020202020204" pitchFamily="34" charset="0"/>
              <a:buChar char="•"/>
            </a:pPr>
            <a:r>
              <a:rPr lang="en-US" sz="2400" dirty="0">
                <a:solidFill>
                  <a:schemeClr val="bg1"/>
                </a:solidFill>
              </a:rPr>
              <a:t>Model Performance</a:t>
            </a:r>
          </a:p>
          <a:p>
            <a:pPr marL="285750" indent="-285750">
              <a:buFont typeface="Arial" panose="020B0604020202020204" pitchFamily="34" charset="0"/>
              <a:buChar char="•"/>
            </a:pPr>
            <a:r>
              <a:rPr lang="en-US" sz="2400" dirty="0">
                <a:solidFill>
                  <a:schemeClr val="bg1"/>
                </a:solidFill>
              </a:rPr>
              <a:t>Conclusions</a:t>
            </a:r>
          </a:p>
        </p:txBody>
      </p:sp>
    </p:spTree>
    <p:extLst>
      <p:ext uri="{BB962C8B-B14F-4D97-AF65-F5344CB8AC3E}">
        <p14:creationId xmlns:p14="http://schemas.microsoft.com/office/powerpoint/2010/main" val="1692692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30707A-3B05-D4EC-9160-0F77C16DDFED}"/>
              </a:ext>
            </a:extLst>
          </p:cNvPr>
          <p:cNvSpPr>
            <a:spLocks noGrp="1"/>
          </p:cNvSpPr>
          <p:nvPr>
            <p:ph idx="1"/>
          </p:nvPr>
        </p:nvSpPr>
        <p:spPr/>
        <p:txBody>
          <a:bodyPr>
            <a:normAutofit/>
          </a:bodyPr>
          <a:lstStyle/>
          <a:p>
            <a:pPr algn="l">
              <a:buFont typeface="Arial" panose="020B0604020202020204" pitchFamily="34" charset="0"/>
              <a:buChar char="•"/>
            </a:pPr>
            <a:r>
              <a:rPr lang="en-US" sz="2000" b="0" i="0" dirty="0">
                <a:effectLst/>
              </a:rPr>
              <a:t>Our data enabled us to </a:t>
            </a:r>
            <a:r>
              <a:rPr lang="en-US" sz="2000" dirty="0"/>
              <a:t>build </a:t>
            </a:r>
            <a:r>
              <a:rPr lang="en-US" sz="2000" b="0" i="0" dirty="0">
                <a:effectLst/>
              </a:rPr>
              <a:t>predictive models that consistently predict recipes generating high traffic at least 80% of the time. </a:t>
            </a:r>
            <a:r>
              <a:rPr lang="en-US" sz="2000" dirty="0" err="1"/>
              <a:t>Catboost</a:t>
            </a:r>
            <a:r>
              <a:rPr lang="en-US" sz="2000" dirty="0"/>
              <a:t>,</a:t>
            </a:r>
            <a:r>
              <a:rPr lang="en-US" sz="2000" b="0" i="0" dirty="0">
                <a:effectLst/>
              </a:rPr>
              <a:t> XGBoost, SVM, and Logistic Regression are our recommended algorithms for this task. </a:t>
            </a:r>
            <a:endParaRPr lang="en-US" sz="2000" dirty="0"/>
          </a:p>
          <a:p>
            <a:pPr algn="l">
              <a:buFont typeface="Arial" panose="020B0604020202020204" pitchFamily="34" charset="0"/>
              <a:buChar char="•"/>
            </a:pPr>
            <a:r>
              <a:rPr lang="en-US" sz="2000" b="0" i="0" dirty="0">
                <a:effectLst/>
              </a:rPr>
              <a:t>Recommendations to further improve model performance:</a:t>
            </a:r>
          </a:p>
          <a:p>
            <a:pPr marL="742950" lvl="1" indent="-285750" algn="l">
              <a:buFont typeface="Arial" panose="020B0604020202020204" pitchFamily="34" charset="0"/>
              <a:buChar char="•"/>
            </a:pPr>
            <a:r>
              <a:rPr lang="en-US" sz="2000" b="0" i="0" dirty="0">
                <a:effectLst/>
              </a:rPr>
              <a:t>Obtain more and higher-quality data</a:t>
            </a:r>
          </a:p>
          <a:p>
            <a:pPr marL="742950" lvl="1" indent="-285750" algn="l">
              <a:buFont typeface="Arial" panose="020B0604020202020204" pitchFamily="34" charset="0"/>
              <a:buChar char="•"/>
            </a:pPr>
            <a:r>
              <a:rPr lang="en-US" sz="2000" b="0" i="0" dirty="0">
                <a:effectLst/>
              </a:rPr>
              <a:t>Improve feature engineering</a:t>
            </a:r>
          </a:p>
          <a:p>
            <a:pPr marL="742950" lvl="1" indent="-285750" algn="l">
              <a:buFont typeface="Arial" panose="020B0604020202020204" pitchFamily="34" charset="0"/>
              <a:buChar char="•"/>
            </a:pPr>
            <a:r>
              <a:rPr lang="en-US" sz="2000" b="0" i="0" dirty="0">
                <a:effectLst/>
              </a:rPr>
              <a:t>Fine-tune machine learning models with more hyper-parameter tuning and cross-validation</a:t>
            </a:r>
          </a:p>
          <a:p>
            <a:pPr marL="742950" lvl="1" indent="-285750" algn="l">
              <a:buFont typeface="Arial" panose="020B0604020202020204" pitchFamily="34" charset="0"/>
              <a:buChar char="•"/>
            </a:pPr>
            <a:r>
              <a:rPr lang="en-US" sz="2000" b="0" i="0" dirty="0">
                <a:effectLst/>
              </a:rPr>
              <a:t>Deploy models in production and implement MLOps to detect possible drift in new data.</a:t>
            </a:r>
          </a:p>
          <a:p>
            <a:pPr marL="742950" lvl="1" indent="-285750" algn="l">
              <a:buFont typeface="Arial" panose="020B0604020202020204" pitchFamily="34" charset="0"/>
              <a:buChar char="•"/>
            </a:pPr>
            <a:endParaRPr lang="en-US" sz="2000" b="0" i="0" dirty="0">
              <a:effectLst/>
            </a:endParaRPr>
          </a:p>
          <a:p>
            <a:pPr algn="l"/>
            <a:r>
              <a:rPr lang="en-US" sz="2000" b="0" i="0" dirty="0">
                <a:effectLst/>
              </a:rPr>
              <a:t>By implementing these recommendations, we can improve the accuracy and reliability of our predictive models and ensure that they continue to perform well over time.</a:t>
            </a:r>
          </a:p>
          <a:p>
            <a:endParaRPr lang="en-US" sz="2000" dirty="0"/>
          </a:p>
        </p:txBody>
      </p:sp>
      <p:sp>
        <p:nvSpPr>
          <p:cNvPr id="6" name="Title 13">
            <a:extLst>
              <a:ext uri="{FF2B5EF4-FFF2-40B4-BE49-F238E27FC236}">
                <a16:creationId xmlns:a16="http://schemas.microsoft.com/office/drawing/2014/main" id="{BBEE5F2D-D7D1-D4C7-D185-A7BB5DE89B15}"/>
              </a:ext>
            </a:extLst>
          </p:cNvPr>
          <p:cNvSpPr>
            <a:spLocks noGrp="1"/>
          </p:cNvSpPr>
          <p:nvPr>
            <p:ph type="title"/>
          </p:nvPr>
        </p:nvSpPr>
        <p:spPr>
          <a:xfrm>
            <a:off x="109779" y="57210"/>
            <a:ext cx="10515599" cy="1325563"/>
          </a:xfrm>
        </p:spPr>
        <p:txBody>
          <a:bodyPr/>
          <a:lstStyle/>
          <a:p>
            <a:r>
              <a:rPr lang="en-US" b="1" dirty="0">
                <a:latin typeface="Aharoni" panose="020F0502020204030204" pitchFamily="34" charset="0"/>
                <a:cs typeface="Aharoni" panose="020F0502020204030204" pitchFamily="34" charset="0"/>
              </a:rPr>
              <a:t>Conclusions</a:t>
            </a:r>
            <a:endParaRPr lang="en-US" b="1" dirty="0"/>
          </a:p>
        </p:txBody>
      </p:sp>
      <p:pic>
        <p:nvPicPr>
          <p:cNvPr id="7" name="Picture 6">
            <a:extLst>
              <a:ext uri="{FF2B5EF4-FFF2-40B4-BE49-F238E27FC236}">
                <a16:creationId xmlns:a16="http://schemas.microsoft.com/office/drawing/2014/main" id="{8363A6E1-0100-E7C5-89EE-0CB6BE59604D}"/>
              </a:ext>
            </a:extLst>
          </p:cNvPr>
          <p:cNvPicPr>
            <a:picLocks noChangeAspect="1"/>
          </p:cNvPicPr>
          <p:nvPr/>
        </p:nvPicPr>
        <p:blipFill rotWithShape="1">
          <a:blip r:embed="rId3"/>
          <a:srcRect l="19011" t="9172" r="19531" b="20638"/>
          <a:stretch/>
        </p:blipFill>
        <p:spPr>
          <a:xfrm>
            <a:off x="10803694" y="125788"/>
            <a:ext cx="992396" cy="906722"/>
          </a:xfrm>
          <a:prstGeom prst="rect">
            <a:avLst/>
          </a:prstGeom>
        </p:spPr>
      </p:pic>
    </p:spTree>
    <p:extLst>
      <p:ext uri="{BB962C8B-B14F-4D97-AF65-F5344CB8AC3E}">
        <p14:creationId xmlns:p14="http://schemas.microsoft.com/office/powerpoint/2010/main" val="2511221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8E6AF-B2A1-B9DC-CE28-EE5B35D505E8}"/>
              </a:ext>
            </a:extLst>
          </p:cNvPr>
          <p:cNvSpPr>
            <a:spLocks noGrp="1"/>
          </p:cNvSpPr>
          <p:nvPr>
            <p:ph type="title"/>
          </p:nvPr>
        </p:nvSpPr>
        <p:spPr/>
        <p:txBody>
          <a:bodyPr/>
          <a:lstStyle/>
          <a:p>
            <a:r>
              <a:rPr lang="en-US" dirty="0"/>
              <a:t>Thanks! </a:t>
            </a:r>
          </a:p>
        </p:txBody>
      </p:sp>
    </p:spTree>
    <p:extLst>
      <p:ext uri="{BB962C8B-B14F-4D97-AF65-F5344CB8AC3E}">
        <p14:creationId xmlns:p14="http://schemas.microsoft.com/office/powerpoint/2010/main" val="1084322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3">
            <a:extLst>
              <a:ext uri="{FF2B5EF4-FFF2-40B4-BE49-F238E27FC236}">
                <a16:creationId xmlns:a16="http://schemas.microsoft.com/office/drawing/2014/main" id="{1A260ABC-8073-85D0-3C4D-16B1C7F5860A}"/>
              </a:ext>
            </a:extLst>
          </p:cNvPr>
          <p:cNvSpPr>
            <a:spLocks noGrp="1"/>
          </p:cNvSpPr>
          <p:nvPr>
            <p:ph type="title"/>
          </p:nvPr>
        </p:nvSpPr>
        <p:spPr>
          <a:xfrm>
            <a:off x="109779" y="57210"/>
            <a:ext cx="10515599" cy="1325563"/>
          </a:xfrm>
        </p:spPr>
        <p:txBody>
          <a:bodyPr/>
          <a:lstStyle/>
          <a:p>
            <a:r>
              <a:rPr lang="en-US" b="1" dirty="0">
                <a:latin typeface="Aharoni" panose="020F0502020204030204" pitchFamily="34" charset="0"/>
                <a:cs typeface="Aharoni" panose="020F0502020204030204" pitchFamily="34" charset="0"/>
              </a:rPr>
              <a:t>Modeling Performance</a:t>
            </a:r>
            <a:endParaRPr lang="en-US" b="1" dirty="0"/>
          </a:p>
        </p:txBody>
      </p:sp>
      <p:pic>
        <p:nvPicPr>
          <p:cNvPr id="17" name="Picture 16">
            <a:extLst>
              <a:ext uri="{FF2B5EF4-FFF2-40B4-BE49-F238E27FC236}">
                <a16:creationId xmlns:a16="http://schemas.microsoft.com/office/drawing/2014/main" id="{D5BEF6E8-AE50-925E-42BE-BC8098EADAA3}"/>
              </a:ext>
            </a:extLst>
          </p:cNvPr>
          <p:cNvPicPr>
            <a:picLocks noChangeAspect="1"/>
          </p:cNvPicPr>
          <p:nvPr/>
        </p:nvPicPr>
        <p:blipFill rotWithShape="1">
          <a:blip r:embed="rId3"/>
          <a:srcRect l="19011" t="9172" r="19531" b="20638"/>
          <a:stretch/>
        </p:blipFill>
        <p:spPr>
          <a:xfrm>
            <a:off x="10803694" y="125788"/>
            <a:ext cx="992396" cy="906722"/>
          </a:xfrm>
          <a:prstGeom prst="rect">
            <a:avLst/>
          </a:prstGeom>
        </p:spPr>
      </p:pic>
      <p:sp>
        <p:nvSpPr>
          <p:cNvPr id="6" name="TextBox 5">
            <a:extLst>
              <a:ext uri="{FF2B5EF4-FFF2-40B4-BE49-F238E27FC236}">
                <a16:creationId xmlns:a16="http://schemas.microsoft.com/office/drawing/2014/main" id="{AE2071CC-4D9E-76FA-589A-1F2B77F103D6}"/>
              </a:ext>
            </a:extLst>
          </p:cNvPr>
          <p:cNvSpPr txBox="1"/>
          <p:nvPr/>
        </p:nvSpPr>
        <p:spPr>
          <a:xfrm>
            <a:off x="1939528" y="6203314"/>
            <a:ext cx="6165056" cy="307777"/>
          </a:xfrm>
          <a:prstGeom prst="rect">
            <a:avLst/>
          </a:prstGeom>
          <a:noFill/>
        </p:spPr>
        <p:txBody>
          <a:bodyPr wrap="square">
            <a:spAutoFit/>
          </a:bodyPr>
          <a:lstStyle/>
          <a:p>
            <a:r>
              <a:rPr lang="en-US" sz="1400" b="1" i="0" dirty="0">
                <a:effectLst/>
              </a:rPr>
              <a:t>SHAP Results for </a:t>
            </a:r>
            <a:r>
              <a:rPr lang="en-US" sz="1400" b="1" i="0" dirty="0" err="1">
                <a:effectLst/>
              </a:rPr>
              <a:t>CatBoost</a:t>
            </a:r>
            <a:r>
              <a:rPr lang="en-US" sz="1400" b="1" i="0" dirty="0">
                <a:effectLst/>
              </a:rPr>
              <a:t> Model</a:t>
            </a:r>
          </a:p>
        </p:txBody>
      </p:sp>
      <p:pic>
        <p:nvPicPr>
          <p:cNvPr id="3" name="Picture 2">
            <a:extLst>
              <a:ext uri="{FF2B5EF4-FFF2-40B4-BE49-F238E27FC236}">
                <a16:creationId xmlns:a16="http://schemas.microsoft.com/office/drawing/2014/main" id="{D3B6FFFF-8EA2-9EEC-E972-8C4A1C9BBC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803" y="2354896"/>
            <a:ext cx="4479131" cy="38484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FD118B1-9BD7-E0C8-0D5C-E0CDB05342F6}"/>
              </a:ext>
            </a:extLst>
          </p:cNvPr>
          <p:cNvSpPr txBox="1"/>
          <p:nvPr/>
        </p:nvSpPr>
        <p:spPr>
          <a:xfrm>
            <a:off x="5631034" y="2127012"/>
            <a:ext cx="6165056" cy="3816429"/>
          </a:xfrm>
          <a:prstGeom prst="rect">
            <a:avLst/>
          </a:prstGeom>
          <a:noFill/>
        </p:spPr>
        <p:txBody>
          <a:bodyPr wrap="square">
            <a:spAutoFit/>
          </a:bodyPr>
          <a:lstStyle/>
          <a:p>
            <a:pPr algn="l"/>
            <a:r>
              <a:rPr lang="en-US" b="0" i="0" dirty="0">
                <a:solidFill>
                  <a:srgbClr val="05192D"/>
                </a:solidFill>
                <a:effectLst/>
                <a:latin typeface="Studio-Feixen-Sans"/>
              </a:rPr>
              <a:t>Our analysis reveals that high traffic on the Tasty Bytes website is associated with recipes that are:</a:t>
            </a:r>
          </a:p>
          <a:p>
            <a:pPr marL="285750" indent="-285750" algn="l">
              <a:buFont typeface="Arial" panose="020B0604020202020204" pitchFamily="34" charset="0"/>
              <a:buChar char="•"/>
            </a:pPr>
            <a:r>
              <a:rPr lang="en-US" b="0" i="0" dirty="0">
                <a:solidFill>
                  <a:srgbClr val="05192D"/>
                </a:solidFill>
                <a:effectLst/>
                <a:latin typeface="Studio-Feixen-Sans"/>
              </a:rPr>
              <a:t>NOT chicken-based</a:t>
            </a:r>
            <a:endParaRPr lang="en-US" dirty="0">
              <a:solidFill>
                <a:srgbClr val="05192D"/>
              </a:solidFill>
              <a:latin typeface="Studio-Feixen-Sans"/>
            </a:endParaRPr>
          </a:p>
          <a:p>
            <a:pPr marL="285750" indent="-285750" algn="l">
              <a:buFont typeface="Arial" panose="020B0604020202020204" pitchFamily="34" charset="0"/>
              <a:buChar char="•"/>
            </a:pPr>
            <a:r>
              <a:rPr lang="en-US" b="0" i="0" dirty="0">
                <a:solidFill>
                  <a:srgbClr val="05192D"/>
                </a:solidFill>
                <a:effectLst/>
                <a:latin typeface="Studio-Feixen-Sans"/>
              </a:rPr>
              <a:t>NOT low in protein</a:t>
            </a:r>
          </a:p>
          <a:p>
            <a:pPr marL="285750" indent="-285750" algn="l">
              <a:buFont typeface="Arial" panose="020B0604020202020204" pitchFamily="34" charset="0"/>
              <a:buChar char="•"/>
            </a:pPr>
            <a:r>
              <a:rPr lang="en-US" dirty="0">
                <a:solidFill>
                  <a:srgbClr val="05192D"/>
                </a:solidFill>
                <a:latin typeface="Studio-Feixen-Sans"/>
              </a:rPr>
              <a:t>Moderately-High in Fat content.</a:t>
            </a:r>
            <a:endParaRPr lang="en-US" b="0" i="0" dirty="0">
              <a:solidFill>
                <a:srgbClr val="05192D"/>
              </a:solidFill>
              <a:effectLst/>
              <a:latin typeface="Studio-Feixen-Sans"/>
            </a:endParaRPr>
          </a:p>
          <a:p>
            <a:pPr marL="285750" indent="-285750" algn="l">
              <a:buFont typeface="Arial" panose="020B0604020202020204" pitchFamily="34" charset="0"/>
              <a:buChar char="•"/>
            </a:pPr>
            <a:endParaRPr lang="en-US" dirty="0">
              <a:solidFill>
                <a:srgbClr val="05192D"/>
              </a:solidFill>
              <a:latin typeface="Studio-Feixen-Sans"/>
            </a:endParaRPr>
          </a:p>
          <a:p>
            <a:pPr marL="285750" indent="-285750" algn="l">
              <a:buFont typeface="Arial" panose="020B0604020202020204" pitchFamily="34" charset="0"/>
              <a:buChar char="•"/>
            </a:pPr>
            <a:r>
              <a:rPr lang="en-US" b="0" i="0" dirty="0">
                <a:solidFill>
                  <a:srgbClr val="05192D"/>
                </a:solidFill>
                <a:effectLst/>
                <a:latin typeface="Studio-Feixen-Sans"/>
              </a:rPr>
              <a:t>Chicken dishes, low protein meals, and unbalanced fat content are associated with lower traffic and will likely negatively impact the website traffic and popularity.</a:t>
            </a:r>
          </a:p>
          <a:p>
            <a:pPr marL="285750" indent="-285750" algn="l">
              <a:buFont typeface="Arial" panose="020B0604020202020204" pitchFamily="34" charset="0"/>
              <a:buChar char="•"/>
            </a:pPr>
            <a:endParaRPr lang="en-US" b="0" i="0" dirty="0">
              <a:solidFill>
                <a:srgbClr val="05192D"/>
              </a:solidFill>
              <a:effectLst/>
              <a:latin typeface="Studio-Feixen-Sans"/>
            </a:endParaRPr>
          </a:p>
          <a:p>
            <a:pPr marL="285750" indent="-285750" algn="l">
              <a:buFont typeface="Arial" panose="020B0604020202020204" pitchFamily="34" charset="0"/>
              <a:buChar char="•"/>
            </a:pPr>
            <a:r>
              <a:rPr lang="en-US" b="0" i="0" dirty="0">
                <a:solidFill>
                  <a:srgbClr val="05192D"/>
                </a:solidFill>
                <a:effectLst/>
                <a:latin typeface="Studio-Feixen-Sans"/>
              </a:rPr>
              <a:t>These findings corroborate our earlier observations: </a:t>
            </a:r>
          </a:p>
          <a:p>
            <a:pPr marL="285750" indent="-285750" algn="l">
              <a:buFont typeface="Arial" panose="020B0604020202020204" pitchFamily="34" charset="0"/>
              <a:buChar char="•"/>
            </a:pPr>
            <a:endParaRPr lang="en-US" sz="800" dirty="0">
              <a:solidFill>
                <a:srgbClr val="05192D"/>
              </a:solidFill>
              <a:latin typeface="Studio-Feixen-Sans"/>
            </a:endParaRPr>
          </a:p>
          <a:p>
            <a:pPr lvl="1"/>
            <a:r>
              <a:rPr lang="en-US" b="1" i="0" dirty="0">
                <a:solidFill>
                  <a:srgbClr val="05192D"/>
                </a:solidFill>
                <a:effectLst/>
                <a:latin typeface="Studio-Feixen-Sans"/>
              </a:rPr>
              <a:t>Tasty Bytes visitors' primary interest lies in hearty and satisfying recipes </a:t>
            </a:r>
            <a:r>
              <a:rPr lang="en-US" b="1" dirty="0">
                <a:solidFill>
                  <a:srgbClr val="05192D"/>
                </a:solidFill>
                <a:latin typeface="Studio-Feixen-Sans"/>
              </a:rPr>
              <a:t>suited</a:t>
            </a:r>
            <a:r>
              <a:rPr lang="en-US" b="1" i="0" dirty="0">
                <a:solidFill>
                  <a:srgbClr val="05192D"/>
                </a:solidFill>
                <a:effectLst/>
                <a:latin typeface="Studio-Feixen-Sans"/>
              </a:rPr>
              <a:t> for family gatherings.</a:t>
            </a:r>
          </a:p>
        </p:txBody>
      </p:sp>
      <p:sp>
        <p:nvSpPr>
          <p:cNvPr id="5" name="TextBox 4">
            <a:extLst>
              <a:ext uri="{FF2B5EF4-FFF2-40B4-BE49-F238E27FC236}">
                <a16:creationId xmlns:a16="http://schemas.microsoft.com/office/drawing/2014/main" id="{80628118-FE9E-47D9-1756-8931393A5D8C}"/>
              </a:ext>
            </a:extLst>
          </p:cNvPr>
          <p:cNvSpPr txBox="1"/>
          <p:nvPr/>
        </p:nvSpPr>
        <p:spPr>
          <a:xfrm>
            <a:off x="710802" y="1151712"/>
            <a:ext cx="9304735" cy="830997"/>
          </a:xfrm>
          <a:prstGeom prst="rect">
            <a:avLst/>
          </a:prstGeom>
          <a:noFill/>
        </p:spPr>
        <p:txBody>
          <a:bodyPr wrap="square">
            <a:spAutoFit/>
          </a:bodyPr>
          <a:lstStyle/>
          <a:p>
            <a:endParaRPr lang="en-US" sz="2400" b="1" dirty="0"/>
          </a:p>
          <a:p>
            <a:r>
              <a:rPr lang="en-US" sz="2400" b="1" dirty="0"/>
              <a:t>Shapley Additive Explanations (SHAP) Analysis for </a:t>
            </a:r>
            <a:r>
              <a:rPr lang="en-US" sz="2400" b="1" dirty="0" err="1"/>
              <a:t>CatBoost</a:t>
            </a:r>
            <a:r>
              <a:rPr lang="en-US" sz="2400" b="1" dirty="0"/>
              <a:t> model  </a:t>
            </a:r>
            <a:endParaRPr lang="en-US" sz="2400" dirty="0"/>
          </a:p>
        </p:txBody>
      </p:sp>
    </p:spTree>
    <p:extLst>
      <p:ext uri="{BB962C8B-B14F-4D97-AF65-F5344CB8AC3E}">
        <p14:creationId xmlns:p14="http://schemas.microsoft.com/office/powerpoint/2010/main" val="4049179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ar chart&#10;&#10;Description automatically generated">
            <a:extLst>
              <a:ext uri="{FF2B5EF4-FFF2-40B4-BE49-F238E27FC236}">
                <a16:creationId xmlns:a16="http://schemas.microsoft.com/office/drawing/2014/main" id="{D9331B6E-508A-8AFB-2D91-AD100421417F}"/>
              </a:ext>
            </a:extLst>
          </p:cNvPr>
          <p:cNvPicPr>
            <a:picLocks noChangeAspect="1"/>
          </p:cNvPicPr>
          <p:nvPr/>
        </p:nvPicPr>
        <p:blipFill>
          <a:blip r:embed="rId3"/>
          <a:stretch>
            <a:fillRect/>
          </a:stretch>
        </p:blipFill>
        <p:spPr>
          <a:xfrm>
            <a:off x="579514" y="1087844"/>
            <a:ext cx="5006413" cy="3047382"/>
          </a:xfrm>
          <a:prstGeom prst="rect">
            <a:avLst/>
          </a:prstGeom>
        </p:spPr>
      </p:pic>
      <p:sp>
        <p:nvSpPr>
          <p:cNvPr id="9" name="TextBox 8">
            <a:extLst>
              <a:ext uri="{FF2B5EF4-FFF2-40B4-BE49-F238E27FC236}">
                <a16:creationId xmlns:a16="http://schemas.microsoft.com/office/drawing/2014/main" id="{07477442-0601-8AA6-19D8-ADBEB10B0A0C}"/>
              </a:ext>
            </a:extLst>
          </p:cNvPr>
          <p:cNvSpPr txBox="1"/>
          <p:nvPr/>
        </p:nvSpPr>
        <p:spPr>
          <a:xfrm>
            <a:off x="5799011" y="1647007"/>
            <a:ext cx="6097604" cy="1754326"/>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5192D"/>
                </a:solidFill>
                <a:effectLst/>
              </a:rPr>
              <a:t>Type 0: Somewhat unbalanced foods</a:t>
            </a:r>
          </a:p>
          <a:p>
            <a:pPr marL="285750" indent="-285750" algn="l">
              <a:buFont typeface="Arial" panose="020B0604020202020204" pitchFamily="34" charset="0"/>
              <a:buChar char="•"/>
            </a:pPr>
            <a:r>
              <a:rPr lang="en-US" b="0" i="0" dirty="0">
                <a:solidFill>
                  <a:srgbClr val="05192D"/>
                </a:solidFill>
                <a:effectLst/>
              </a:rPr>
              <a:t>Type 1: High fat</a:t>
            </a:r>
          </a:p>
          <a:p>
            <a:pPr marL="285750" indent="-285750" algn="l">
              <a:buFont typeface="Arial" panose="020B0604020202020204" pitchFamily="34" charset="0"/>
              <a:buChar char="•"/>
            </a:pPr>
            <a:r>
              <a:rPr lang="en-US" b="0" i="0" dirty="0">
                <a:solidFill>
                  <a:srgbClr val="05192D"/>
                </a:solidFill>
                <a:effectLst/>
              </a:rPr>
              <a:t>Type 2: High protein</a:t>
            </a:r>
          </a:p>
          <a:p>
            <a:pPr marL="285750" indent="-285750" algn="l">
              <a:buFont typeface="Arial" panose="020B0604020202020204" pitchFamily="34" charset="0"/>
              <a:buChar char="•"/>
            </a:pPr>
            <a:r>
              <a:rPr lang="en-US" b="0" i="0" dirty="0">
                <a:solidFill>
                  <a:srgbClr val="05192D"/>
                </a:solidFill>
                <a:effectLst/>
              </a:rPr>
              <a:t>Type 3: High carb</a:t>
            </a:r>
          </a:p>
          <a:p>
            <a:pPr marL="285750" indent="-285750" algn="l">
              <a:buFont typeface="Arial" panose="020B0604020202020204" pitchFamily="34" charset="0"/>
              <a:buChar char="•"/>
            </a:pPr>
            <a:r>
              <a:rPr lang="en-US" b="0" i="0" dirty="0">
                <a:solidFill>
                  <a:srgbClr val="05192D"/>
                </a:solidFill>
                <a:effectLst/>
              </a:rPr>
              <a:t>Type 4: Healthier choices</a:t>
            </a:r>
          </a:p>
          <a:p>
            <a:pPr marL="285750" indent="-285750" algn="l">
              <a:buFont typeface="Arial" panose="020B0604020202020204" pitchFamily="34" charset="0"/>
              <a:buChar char="•"/>
            </a:pPr>
            <a:r>
              <a:rPr lang="en-US" b="0" i="0" dirty="0">
                <a:solidFill>
                  <a:srgbClr val="05192D"/>
                </a:solidFill>
                <a:effectLst/>
              </a:rPr>
              <a:t>Type 5: Unhealthy recipe (high sugar)</a:t>
            </a:r>
          </a:p>
        </p:txBody>
      </p:sp>
      <p:sp>
        <p:nvSpPr>
          <p:cNvPr id="13" name="TextBox 12">
            <a:extLst>
              <a:ext uri="{FF2B5EF4-FFF2-40B4-BE49-F238E27FC236}">
                <a16:creationId xmlns:a16="http://schemas.microsoft.com/office/drawing/2014/main" id="{1B46D1CF-1FE2-AD7E-68E6-69BB45FF4CC5}"/>
              </a:ext>
            </a:extLst>
          </p:cNvPr>
          <p:cNvSpPr txBox="1"/>
          <p:nvPr/>
        </p:nvSpPr>
        <p:spPr>
          <a:xfrm>
            <a:off x="480723" y="4135226"/>
            <a:ext cx="11216576" cy="1569660"/>
          </a:xfrm>
          <a:prstGeom prst="rect">
            <a:avLst/>
          </a:prstGeom>
          <a:noFill/>
        </p:spPr>
        <p:txBody>
          <a:bodyPr wrap="square">
            <a:spAutoFit/>
          </a:bodyPr>
          <a:lstStyle/>
          <a:p>
            <a:pPr marL="285750" indent="-285750" algn="l">
              <a:buFont typeface="Arial" panose="020B0604020202020204" pitchFamily="34" charset="0"/>
              <a:buChar char="•"/>
            </a:pPr>
            <a:r>
              <a:rPr lang="en-US" sz="1600" b="1" i="0" dirty="0">
                <a:effectLst/>
              </a:rPr>
              <a:t>Type 3 (High-carb) recipes</a:t>
            </a:r>
            <a:r>
              <a:rPr lang="en-US" sz="1600" b="1" dirty="0"/>
              <a:t>:</a:t>
            </a:r>
            <a:r>
              <a:rPr lang="en-US" sz="1600" dirty="0"/>
              <a:t> typically, </a:t>
            </a:r>
            <a:r>
              <a:rPr lang="en-US" sz="1600" b="0" i="0" dirty="0">
                <a:effectLst/>
              </a:rPr>
              <a:t>pasta, bread, and rice are affordable and satisfying, making them a popular choice for people on a budget or with limited access to diverse ingredients. </a:t>
            </a:r>
          </a:p>
          <a:p>
            <a:pPr marL="285750" indent="-285750" algn="l">
              <a:buFont typeface="Arial" panose="020B0604020202020204" pitchFamily="34" charset="0"/>
              <a:buChar char="•"/>
            </a:pPr>
            <a:endParaRPr lang="en-US" sz="1600" dirty="0"/>
          </a:p>
          <a:p>
            <a:pPr marL="285750" indent="-285750" algn="l">
              <a:buFont typeface="Arial" panose="020B0604020202020204" pitchFamily="34" charset="0"/>
              <a:buChar char="•"/>
            </a:pPr>
            <a:r>
              <a:rPr lang="en-US" sz="1600" b="1" i="0" dirty="0">
                <a:effectLst/>
              </a:rPr>
              <a:t>(Type 4</a:t>
            </a:r>
            <a:r>
              <a:rPr lang="en-US" sz="1600" b="0" i="0" dirty="0">
                <a:effectLst/>
              </a:rPr>
              <a:t>) </a:t>
            </a:r>
            <a:r>
              <a:rPr lang="en-US" sz="1600" b="1" i="0" dirty="0">
                <a:effectLst/>
              </a:rPr>
              <a:t>Healthier choice recipes </a:t>
            </a:r>
            <a:r>
              <a:rPr lang="en-US" sz="1600" b="0" i="0" dirty="0">
                <a:effectLst/>
              </a:rPr>
              <a:t>could be popular due to being well-rounded and perceived as healthier.</a:t>
            </a:r>
          </a:p>
          <a:p>
            <a:pPr algn="l"/>
            <a:endParaRPr lang="en-US" sz="1600" dirty="0"/>
          </a:p>
          <a:p>
            <a:pPr marL="285750" indent="-285750" algn="l">
              <a:buFont typeface="Arial" panose="020B0604020202020204" pitchFamily="34" charset="0"/>
              <a:buChar char="•"/>
            </a:pPr>
            <a:r>
              <a:rPr lang="en-US" sz="1600" b="1" i="0" dirty="0">
                <a:effectLst/>
              </a:rPr>
              <a:t>Type 5 (High sugar) recipes</a:t>
            </a:r>
            <a:r>
              <a:rPr lang="en-US" sz="1600" b="0" i="0" dirty="0">
                <a:effectLst/>
              </a:rPr>
              <a:t>, like desserts and fruity beverages, can be unpopular due to being perceived as unhealthy.</a:t>
            </a:r>
          </a:p>
        </p:txBody>
      </p:sp>
      <p:sp>
        <p:nvSpPr>
          <p:cNvPr id="16" name="Title 13">
            <a:extLst>
              <a:ext uri="{FF2B5EF4-FFF2-40B4-BE49-F238E27FC236}">
                <a16:creationId xmlns:a16="http://schemas.microsoft.com/office/drawing/2014/main" id="{1A260ABC-8073-85D0-3C4D-16B1C7F5860A}"/>
              </a:ext>
            </a:extLst>
          </p:cNvPr>
          <p:cNvSpPr>
            <a:spLocks noGrp="1"/>
          </p:cNvSpPr>
          <p:nvPr>
            <p:ph type="title"/>
          </p:nvPr>
        </p:nvSpPr>
        <p:spPr>
          <a:xfrm>
            <a:off x="109779" y="57210"/>
            <a:ext cx="10515599" cy="1325563"/>
          </a:xfrm>
        </p:spPr>
        <p:txBody>
          <a:bodyPr/>
          <a:lstStyle/>
          <a:p>
            <a:r>
              <a:rPr lang="en-US" b="1" dirty="0">
                <a:latin typeface="Aharoni" panose="020F0502020204030204" pitchFamily="34" charset="0"/>
                <a:cs typeface="Aharoni" panose="020F0502020204030204" pitchFamily="34" charset="0"/>
              </a:rPr>
              <a:t>Feature Engineering / EDA</a:t>
            </a:r>
            <a:endParaRPr lang="en-US" b="1" dirty="0"/>
          </a:p>
        </p:txBody>
      </p:sp>
      <p:pic>
        <p:nvPicPr>
          <p:cNvPr id="17" name="Picture 16">
            <a:extLst>
              <a:ext uri="{FF2B5EF4-FFF2-40B4-BE49-F238E27FC236}">
                <a16:creationId xmlns:a16="http://schemas.microsoft.com/office/drawing/2014/main" id="{D5BEF6E8-AE50-925E-42BE-BC8098EADAA3}"/>
              </a:ext>
            </a:extLst>
          </p:cNvPr>
          <p:cNvPicPr>
            <a:picLocks noChangeAspect="1"/>
          </p:cNvPicPr>
          <p:nvPr/>
        </p:nvPicPr>
        <p:blipFill rotWithShape="1">
          <a:blip r:embed="rId4"/>
          <a:srcRect l="19011" t="9172" r="19531" b="20638"/>
          <a:stretch/>
        </p:blipFill>
        <p:spPr>
          <a:xfrm>
            <a:off x="10803694" y="125788"/>
            <a:ext cx="992396" cy="906722"/>
          </a:xfrm>
          <a:prstGeom prst="rect">
            <a:avLst/>
          </a:prstGeom>
        </p:spPr>
      </p:pic>
      <p:sp>
        <p:nvSpPr>
          <p:cNvPr id="19" name="TextBox 18">
            <a:extLst>
              <a:ext uri="{FF2B5EF4-FFF2-40B4-BE49-F238E27FC236}">
                <a16:creationId xmlns:a16="http://schemas.microsoft.com/office/drawing/2014/main" id="{F361BE01-6E2B-A872-A313-380B173AEDC9}"/>
              </a:ext>
            </a:extLst>
          </p:cNvPr>
          <p:cNvSpPr txBox="1"/>
          <p:nvPr/>
        </p:nvSpPr>
        <p:spPr>
          <a:xfrm>
            <a:off x="480723" y="5770156"/>
            <a:ext cx="11415892" cy="1200329"/>
          </a:xfrm>
          <a:prstGeom prst="rect">
            <a:avLst/>
          </a:prstGeom>
          <a:noFill/>
        </p:spPr>
        <p:txBody>
          <a:bodyPr wrap="square">
            <a:spAutoFit/>
          </a:bodyPr>
          <a:lstStyle/>
          <a:p>
            <a:r>
              <a:rPr lang="en-US" dirty="0">
                <a:sym typeface="Wingdings" pitchFamily="2" charset="2"/>
              </a:rPr>
              <a:t> </a:t>
            </a:r>
            <a:r>
              <a:rPr lang="en-US" b="0" i="0" dirty="0">
                <a:effectLst/>
              </a:rPr>
              <a:t>This resonates well with the reason d’être of Tasty Recipes, created during the pandemic as a search engine for recipes, helping people find ways to use up the limited supplies they had at home, and which now offer </a:t>
            </a:r>
            <a:r>
              <a:rPr lang="en-US" sz="1800" b="0" i="0" dirty="0">
                <a:effectLst/>
              </a:rPr>
              <a:t>full meal plans for a monthly subscription, providing healthy and budget-friendly options for families.</a:t>
            </a:r>
          </a:p>
          <a:p>
            <a:pPr algn="l"/>
            <a:endParaRPr lang="en-US" b="0" i="0" dirty="0">
              <a:effectLst/>
            </a:endParaRPr>
          </a:p>
        </p:txBody>
      </p:sp>
      <p:sp>
        <p:nvSpPr>
          <p:cNvPr id="20" name="Rectangle 19">
            <a:extLst>
              <a:ext uri="{FF2B5EF4-FFF2-40B4-BE49-F238E27FC236}">
                <a16:creationId xmlns:a16="http://schemas.microsoft.com/office/drawing/2014/main" id="{17CE8EA1-7DD7-5603-7FD4-8C1818E7558A}"/>
              </a:ext>
            </a:extLst>
          </p:cNvPr>
          <p:cNvSpPr/>
          <p:nvPr/>
        </p:nvSpPr>
        <p:spPr>
          <a:xfrm>
            <a:off x="3327860" y="1448043"/>
            <a:ext cx="566928" cy="2468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865C224-2E90-AD79-736A-49779321828B}"/>
              </a:ext>
            </a:extLst>
          </p:cNvPr>
          <p:cNvSpPr/>
          <p:nvPr/>
        </p:nvSpPr>
        <p:spPr>
          <a:xfrm>
            <a:off x="4039001" y="1401003"/>
            <a:ext cx="566928" cy="2930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6EAE7C2-ED42-191D-E317-A31DF6939694}"/>
              </a:ext>
            </a:extLst>
          </p:cNvPr>
          <p:cNvSpPr/>
          <p:nvPr/>
        </p:nvSpPr>
        <p:spPr>
          <a:xfrm>
            <a:off x="4747928" y="2189421"/>
            <a:ext cx="566928" cy="16002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6BD8188-A16F-0304-076B-6A097BA276C3}"/>
              </a:ext>
            </a:extLst>
          </p:cNvPr>
          <p:cNvSpPr/>
          <p:nvPr/>
        </p:nvSpPr>
        <p:spPr>
          <a:xfrm>
            <a:off x="458070" y="4200496"/>
            <a:ext cx="242887" cy="24288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B961E77-4F80-D000-791C-DE7EFEA14072}"/>
              </a:ext>
            </a:extLst>
          </p:cNvPr>
          <p:cNvSpPr/>
          <p:nvPr/>
        </p:nvSpPr>
        <p:spPr>
          <a:xfrm>
            <a:off x="458070" y="4883852"/>
            <a:ext cx="242887" cy="24288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B561149-2962-D8C4-05B3-C9DEED1EE5DA}"/>
              </a:ext>
            </a:extLst>
          </p:cNvPr>
          <p:cNvSpPr/>
          <p:nvPr/>
        </p:nvSpPr>
        <p:spPr>
          <a:xfrm>
            <a:off x="458069" y="5417188"/>
            <a:ext cx="242887" cy="242887"/>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7185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9C17D682-5936-536E-B0ED-C705DB3E711D}"/>
              </a:ext>
            </a:extLst>
          </p:cNvPr>
          <p:cNvSpPr>
            <a:spLocks noGrp="1"/>
          </p:cNvSpPr>
          <p:nvPr>
            <p:ph type="title"/>
          </p:nvPr>
        </p:nvSpPr>
        <p:spPr>
          <a:xfrm>
            <a:off x="838200" y="365125"/>
            <a:ext cx="10515599" cy="1325563"/>
          </a:xfrm>
        </p:spPr>
        <p:txBody>
          <a:bodyPr/>
          <a:lstStyle/>
          <a:p>
            <a:r>
              <a:rPr lang="en-US" dirty="0"/>
              <a:t>Tasty Bytes </a:t>
            </a:r>
          </a:p>
        </p:txBody>
      </p:sp>
      <p:sp>
        <p:nvSpPr>
          <p:cNvPr id="15" name="Content Placeholder 14">
            <a:extLst>
              <a:ext uri="{FF2B5EF4-FFF2-40B4-BE49-F238E27FC236}">
                <a16:creationId xmlns:a16="http://schemas.microsoft.com/office/drawing/2014/main" id="{A656E243-F0E5-BC82-D58F-7B6FA2EE9192}"/>
              </a:ext>
            </a:extLst>
          </p:cNvPr>
          <p:cNvSpPr>
            <a:spLocks noGrp="1"/>
          </p:cNvSpPr>
          <p:nvPr>
            <p:ph idx="1"/>
          </p:nvPr>
        </p:nvSpPr>
        <p:spPr>
          <a:xfrm>
            <a:off x="1317355" y="1690688"/>
            <a:ext cx="10036444" cy="6617777"/>
          </a:xfrm>
        </p:spPr>
        <p:txBody>
          <a:bodyPr>
            <a:normAutofit/>
          </a:bodyPr>
          <a:lstStyle/>
          <a:p>
            <a:r>
              <a:rPr lang="en-US" sz="1800" b="0" i="0" dirty="0">
                <a:effectLst/>
                <a:latin typeface="Menlo" panose="020B0609030804020204" pitchFamily="49" charset="0"/>
              </a:rPr>
              <a:t>'servings’</a:t>
            </a:r>
          </a:p>
          <a:p>
            <a:r>
              <a:rPr lang="en-US" sz="1800" b="0" i="0" dirty="0">
                <a:effectLst/>
                <a:latin typeface="Menlo" panose="020B0609030804020204" pitchFamily="49" charset="0"/>
              </a:rPr>
              <a:t>'high_traffic’</a:t>
            </a:r>
          </a:p>
          <a:p>
            <a:r>
              <a:rPr lang="en-US" sz="1800" b="0" i="0" dirty="0">
                <a:effectLst/>
                <a:latin typeface="Menlo" panose="020B0609030804020204" pitchFamily="49" charset="0"/>
              </a:rPr>
              <a:t>'</a:t>
            </a:r>
            <a:r>
              <a:rPr lang="en-US" sz="1800" b="0" i="0" dirty="0" err="1">
                <a:effectLst/>
                <a:latin typeface="Menlo" panose="020B0609030804020204" pitchFamily="49" charset="0"/>
              </a:rPr>
              <a:t>calories_per_serving</a:t>
            </a:r>
            <a:r>
              <a:rPr lang="en-US" sz="1800" b="0" i="0" dirty="0">
                <a:effectLst/>
                <a:latin typeface="Menlo" panose="020B0609030804020204" pitchFamily="49" charset="0"/>
              </a:rPr>
              <a:t>’</a:t>
            </a:r>
          </a:p>
          <a:p>
            <a:r>
              <a:rPr lang="en-US" sz="1800" b="0" i="0" dirty="0">
                <a:effectLst/>
                <a:latin typeface="Menlo" panose="020B0609030804020204" pitchFamily="49" charset="0"/>
              </a:rPr>
              <a:t>'</a:t>
            </a:r>
            <a:r>
              <a:rPr lang="en-US" sz="1800" b="0" i="0" dirty="0" err="1">
                <a:effectLst/>
                <a:latin typeface="Menlo" panose="020B0609030804020204" pitchFamily="49" charset="0"/>
              </a:rPr>
              <a:t>carbohydrate_per_serving</a:t>
            </a:r>
            <a:r>
              <a:rPr lang="en-US" sz="1800" b="0" i="0" dirty="0">
                <a:effectLst/>
                <a:latin typeface="Menlo" panose="020B0609030804020204" pitchFamily="49" charset="0"/>
              </a:rPr>
              <a:t>’</a:t>
            </a:r>
          </a:p>
          <a:p>
            <a:r>
              <a:rPr lang="en-US" sz="1800" b="0" i="0" dirty="0">
                <a:effectLst/>
                <a:latin typeface="Menlo" panose="020B0609030804020204" pitchFamily="49" charset="0"/>
              </a:rPr>
              <a:t>'</a:t>
            </a:r>
            <a:r>
              <a:rPr lang="en-US" sz="1800" b="0" i="0" dirty="0" err="1">
                <a:effectLst/>
                <a:latin typeface="Menlo" panose="020B0609030804020204" pitchFamily="49" charset="0"/>
              </a:rPr>
              <a:t>sugar_per_serving</a:t>
            </a:r>
            <a:r>
              <a:rPr lang="en-US" sz="1800" b="0" i="0" dirty="0">
                <a:effectLst/>
                <a:latin typeface="Menlo" panose="020B0609030804020204" pitchFamily="49" charset="0"/>
              </a:rPr>
              <a:t>’</a:t>
            </a:r>
          </a:p>
          <a:p>
            <a:r>
              <a:rPr lang="en-US" sz="1800" b="0" i="0" dirty="0">
                <a:effectLst/>
                <a:latin typeface="Menlo" panose="020B0609030804020204" pitchFamily="49" charset="0"/>
              </a:rPr>
              <a:t>'</a:t>
            </a:r>
            <a:r>
              <a:rPr lang="en-US" sz="1800" b="0" i="0" dirty="0" err="1">
                <a:effectLst/>
                <a:latin typeface="Menlo" panose="020B0609030804020204" pitchFamily="49" charset="0"/>
              </a:rPr>
              <a:t>protein_per_serving</a:t>
            </a:r>
            <a:r>
              <a:rPr lang="en-US" sz="1800" b="0" i="0" dirty="0">
                <a:effectLst/>
                <a:latin typeface="Menlo" panose="020B0609030804020204" pitchFamily="49" charset="0"/>
              </a:rPr>
              <a:t>’</a:t>
            </a:r>
          </a:p>
          <a:p>
            <a:r>
              <a:rPr lang="en-US" sz="1800" b="0" i="0" dirty="0">
                <a:effectLst/>
                <a:latin typeface="Menlo" panose="020B0609030804020204" pitchFamily="49" charset="0"/>
              </a:rPr>
              <a:t>'</a:t>
            </a:r>
            <a:r>
              <a:rPr lang="en-US" sz="1800" b="0" i="0" dirty="0" err="1">
                <a:effectLst/>
                <a:latin typeface="Menlo" panose="020B0609030804020204" pitchFamily="49" charset="0"/>
              </a:rPr>
              <a:t>fat_per_serving</a:t>
            </a:r>
            <a:r>
              <a:rPr lang="en-US" sz="1800" b="0" i="0" dirty="0">
                <a:effectLst/>
                <a:latin typeface="Menlo" panose="020B0609030804020204" pitchFamily="49" charset="0"/>
              </a:rPr>
              <a:t>’</a:t>
            </a:r>
          </a:p>
          <a:p>
            <a:r>
              <a:rPr lang="en-US" sz="1800" b="0" i="0" dirty="0">
                <a:effectLst/>
                <a:latin typeface="Menlo" panose="020B0609030804020204" pitchFamily="49" charset="0"/>
              </a:rPr>
              <a:t>'</a:t>
            </a:r>
            <a:r>
              <a:rPr lang="en-US" sz="1800" b="0" i="0" dirty="0" err="1">
                <a:effectLst/>
                <a:latin typeface="Menlo" panose="020B0609030804020204" pitchFamily="49" charset="0"/>
              </a:rPr>
              <a:t>weight_per_serving</a:t>
            </a:r>
            <a:r>
              <a:rPr lang="en-US" sz="1800" b="0" i="0" dirty="0">
                <a:effectLst/>
                <a:latin typeface="Menlo" panose="020B0609030804020204" pitchFamily="49" charset="0"/>
              </a:rPr>
              <a:t>’</a:t>
            </a:r>
          </a:p>
          <a:p>
            <a:r>
              <a:rPr lang="en-US" sz="1800" b="0" i="0" dirty="0">
                <a:effectLst/>
                <a:latin typeface="Menlo" panose="020B0609030804020204" pitchFamily="49" charset="0"/>
              </a:rPr>
              <a:t>'carb_%’</a:t>
            </a:r>
          </a:p>
          <a:p>
            <a:r>
              <a:rPr lang="en-US" sz="1800" b="0" i="0" dirty="0">
                <a:effectLst/>
                <a:latin typeface="Menlo" panose="020B0609030804020204" pitchFamily="49" charset="0"/>
              </a:rPr>
              <a:t>'protein_%’</a:t>
            </a:r>
          </a:p>
          <a:p>
            <a:r>
              <a:rPr lang="en-US" sz="1800" b="0" i="0" dirty="0">
                <a:effectLst/>
                <a:latin typeface="Menlo" panose="020B0609030804020204" pitchFamily="49" charset="0"/>
              </a:rPr>
              <a:t>'fat_%’</a:t>
            </a:r>
          </a:p>
          <a:p>
            <a:r>
              <a:rPr lang="en-US" sz="1800" b="0" i="0" dirty="0">
                <a:effectLst/>
                <a:latin typeface="Menlo" panose="020B0609030804020204" pitchFamily="49" charset="0"/>
              </a:rPr>
              <a:t>'sugar_%’</a:t>
            </a:r>
          </a:p>
        </p:txBody>
      </p:sp>
      <p:pic>
        <p:nvPicPr>
          <p:cNvPr id="4" name="Picture 3">
            <a:extLst>
              <a:ext uri="{FF2B5EF4-FFF2-40B4-BE49-F238E27FC236}">
                <a16:creationId xmlns:a16="http://schemas.microsoft.com/office/drawing/2014/main" id="{FE3B5ECD-C4BE-3A21-B134-0C18C0B1DAB2}"/>
              </a:ext>
            </a:extLst>
          </p:cNvPr>
          <p:cNvPicPr>
            <a:picLocks noChangeAspect="1"/>
          </p:cNvPicPr>
          <p:nvPr/>
        </p:nvPicPr>
        <p:blipFill rotWithShape="1">
          <a:blip r:embed="rId2"/>
          <a:srcRect l="19011" t="9172" r="19531" b="20638"/>
          <a:stretch/>
        </p:blipFill>
        <p:spPr>
          <a:xfrm>
            <a:off x="147430" y="5446644"/>
            <a:ext cx="1381539" cy="1262270"/>
          </a:xfrm>
          <a:prstGeom prst="rect">
            <a:avLst/>
          </a:prstGeom>
        </p:spPr>
      </p:pic>
      <p:sp>
        <p:nvSpPr>
          <p:cNvPr id="3" name="TextBox 2">
            <a:extLst>
              <a:ext uri="{FF2B5EF4-FFF2-40B4-BE49-F238E27FC236}">
                <a16:creationId xmlns:a16="http://schemas.microsoft.com/office/drawing/2014/main" id="{ED1514A5-6F03-9759-AC03-6DB5A5D1075E}"/>
              </a:ext>
            </a:extLst>
          </p:cNvPr>
          <p:cNvSpPr txBox="1"/>
          <p:nvPr/>
        </p:nvSpPr>
        <p:spPr>
          <a:xfrm>
            <a:off x="3840916" y="220784"/>
            <a:ext cx="6098582" cy="923330"/>
          </a:xfrm>
          <a:prstGeom prst="rect">
            <a:avLst/>
          </a:prstGeom>
          <a:noFill/>
        </p:spPr>
        <p:txBody>
          <a:bodyPr wrap="square">
            <a:spAutoFit/>
          </a:bodyPr>
          <a:lstStyle/>
          <a:p>
            <a:r>
              <a:rPr lang="en-US" sz="1800" b="0" i="0" dirty="0">
                <a:effectLst/>
                <a:latin typeface="Menlo" panose="020B0609030804020204" pitchFamily="49" charset="0"/>
              </a:rPr>
              <a:t>At the end of the data exploration analysis, we end up with those different columns: </a:t>
            </a:r>
          </a:p>
        </p:txBody>
      </p:sp>
      <p:sp>
        <p:nvSpPr>
          <p:cNvPr id="6" name="TextBox 5">
            <a:extLst>
              <a:ext uri="{FF2B5EF4-FFF2-40B4-BE49-F238E27FC236}">
                <a16:creationId xmlns:a16="http://schemas.microsoft.com/office/drawing/2014/main" id="{14F7F5DC-DB17-D07B-6888-419E8CE8D72C}"/>
              </a:ext>
            </a:extLst>
          </p:cNvPr>
          <p:cNvSpPr txBox="1"/>
          <p:nvPr/>
        </p:nvSpPr>
        <p:spPr>
          <a:xfrm>
            <a:off x="5255217" y="1166634"/>
            <a:ext cx="6098582" cy="4801314"/>
          </a:xfrm>
          <a:prstGeom prst="rect">
            <a:avLst/>
          </a:prstGeom>
          <a:noFill/>
        </p:spPr>
        <p:txBody>
          <a:bodyPr wrap="square">
            <a:spAutoFit/>
          </a:bodyPr>
          <a:lstStyle/>
          <a:p>
            <a:pPr marL="285750" indent="-285750">
              <a:buFont typeface="Arial" panose="020B0604020202020204" pitchFamily="34" charset="0"/>
              <a:buChar char="•"/>
            </a:pPr>
            <a:r>
              <a:rPr lang="en-US" sz="1800" b="0" i="0" dirty="0">
                <a:effectLst/>
                <a:latin typeface="Menlo" panose="020B0609030804020204" pitchFamily="49" charset="0"/>
              </a:rPr>
              <a:t>'</a:t>
            </a:r>
            <a:r>
              <a:rPr lang="en-US" sz="1800" b="0" i="0" dirty="0" err="1">
                <a:effectLst/>
                <a:latin typeface="Menlo" panose="020B0609030804020204" pitchFamily="49" charset="0"/>
              </a:rPr>
              <a:t>daily_intake</a:t>
            </a:r>
            <a:r>
              <a:rPr lang="en-US" sz="1800" b="0" i="0" dirty="0">
                <a:effectLst/>
                <a:latin typeface="Menlo" panose="020B0609030804020204" pitchFamily="49" charset="0"/>
              </a:rPr>
              <a:t>_%’</a:t>
            </a:r>
          </a:p>
          <a:p>
            <a:pPr marL="285750" indent="-285750">
              <a:buFont typeface="Arial" panose="020B0604020202020204" pitchFamily="34" charset="0"/>
              <a:buChar char="•"/>
            </a:pPr>
            <a:r>
              <a:rPr lang="en-US" sz="1800" b="0" i="0" dirty="0">
                <a:effectLst/>
                <a:latin typeface="Menlo" panose="020B0609030804020204" pitchFamily="49" charset="0"/>
              </a:rPr>
              <a:t>'</a:t>
            </a:r>
            <a:r>
              <a:rPr lang="en-US" sz="1800" b="0" i="0" dirty="0" err="1">
                <a:effectLst/>
                <a:latin typeface="Menlo" panose="020B0609030804020204" pitchFamily="49" charset="0"/>
              </a:rPr>
              <a:t>meal_Beverages</a:t>
            </a:r>
            <a:r>
              <a:rPr lang="en-US" sz="1800" b="0" i="0" dirty="0">
                <a:effectLst/>
                <a:latin typeface="Menlo" panose="020B0609030804020204" pitchFamily="49" charset="0"/>
              </a:rPr>
              <a:t>’</a:t>
            </a:r>
          </a:p>
          <a:p>
            <a:pPr marL="285750" indent="-285750">
              <a:buFont typeface="Arial" panose="020B0604020202020204" pitchFamily="34" charset="0"/>
              <a:buChar char="•"/>
            </a:pPr>
            <a:r>
              <a:rPr lang="en-US" sz="1800" b="0" i="0" dirty="0">
                <a:effectLst/>
                <a:latin typeface="Menlo" panose="020B0609030804020204" pitchFamily="49" charset="0"/>
              </a:rPr>
              <a:t>'</a:t>
            </a:r>
            <a:r>
              <a:rPr lang="en-US" sz="1800" b="0" i="0" dirty="0" err="1">
                <a:effectLst/>
                <a:latin typeface="Menlo" panose="020B0609030804020204" pitchFamily="49" charset="0"/>
              </a:rPr>
              <a:t>meal_Breakfast</a:t>
            </a:r>
            <a:r>
              <a:rPr lang="en-US" sz="1800" b="0" i="0" dirty="0">
                <a:effectLst/>
                <a:latin typeface="Menlo" panose="020B0609030804020204" pitchFamily="49" charset="0"/>
              </a:rPr>
              <a:t>’</a:t>
            </a:r>
          </a:p>
          <a:p>
            <a:pPr marL="285750" indent="-285750">
              <a:buFont typeface="Arial" panose="020B0604020202020204" pitchFamily="34" charset="0"/>
              <a:buChar char="•"/>
            </a:pPr>
            <a:r>
              <a:rPr lang="en-US" sz="1800" b="0" i="0" dirty="0">
                <a:effectLst/>
                <a:latin typeface="Menlo" panose="020B0609030804020204" pitchFamily="49" charset="0"/>
              </a:rPr>
              <a:t>'</a:t>
            </a:r>
            <a:r>
              <a:rPr lang="en-US" sz="1800" b="0" i="0" dirty="0" err="1">
                <a:effectLst/>
                <a:latin typeface="Menlo" panose="020B0609030804020204" pitchFamily="49" charset="0"/>
              </a:rPr>
              <a:t>meal_Chicken</a:t>
            </a:r>
            <a:r>
              <a:rPr lang="en-US" sz="1800" b="0" i="0" dirty="0">
                <a:effectLst/>
                <a:latin typeface="Menlo" panose="020B0609030804020204" pitchFamily="49" charset="0"/>
              </a:rPr>
              <a:t>’</a:t>
            </a:r>
          </a:p>
          <a:p>
            <a:pPr marL="285750" indent="-285750">
              <a:buFont typeface="Arial" panose="020B0604020202020204" pitchFamily="34" charset="0"/>
              <a:buChar char="•"/>
            </a:pPr>
            <a:r>
              <a:rPr lang="en-US" sz="1800" b="0" i="0" dirty="0">
                <a:effectLst/>
                <a:latin typeface="Menlo" panose="020B0609030804020204" pitchFamily="49" charset="0"/>
              </a:rPr>
              <a:t>'</a:t>
            </a:r>
            <a:r>
              <a:rPr lang="en-US" sz="1800" b="0" i="0" dirty="0" err="1">
                <a:effectLst/>
                <a:latin typeface="Menlo" panose="020B0609030804020204" pitchFamily="49" charset="0"/>
              </a:rPr>
              <a:t>meal_Dessert</a:t>
            </a:r>
            <a:r>
              <a:rPr lang="en-US" sz="1800" b="0" i="0" dirty="0">
                <a:effectLst/>
                <a:latin typeface="Menlo" panose="020B0609030804020204" pitchFamily="49" charset="0"/>
              </a:rPr>
              <a:t>’</a:t>
            </a:r>
          </a:p>
          <a:p>
            <a:pPr marL="285750" indent="-285750">
              <a:buFont typeface="Arial" panose="020B0604020202020204" pitchFamily="34" charset="0"/>
              <a:buChar char="•"/>
            </a:pPr>
            <a:r>
              <a:rPr lang="en-US" sz="1800" b="0" i="0" dirty="0">
                <a:effectLst/>
                <a:latin typeface="Menlo" panose="020B0609030804020204" pitchFamily="49" charset="0"/>
              </a:rPr>
              <a:t>'</a:t>
            </a:r>
            <a:r>
              <a:rPr lang="en-US" sz="1800" b="0" i="0" dirty="0" err="1">
                <a:effectLst/>
                <a:latin typeface="Menlo" panose="020B0609030804020204" pitchFamily="49" charset="0"/>
              </a:rPr>
              <a:t>meal_Lunch_Snacks</a:t>
            </a:r>
            <a:r>
              <a:rPr lang="en-US" sz="1800" b="0" i="0" dirty="0">
                <a:effectLst/>
                <a:latin typeface="Menlo" panose="020B0609030804020204" pitchFamily="49" charset="0"/>
              </a:rPr>
              <a:t>’</a:t>
            </a:r>
          </a:p>
          <a:p>
            <a:pPr marL="285750" indent="-285750">
              <a:buFont typeface="Arial" panose="020B0604020202020204" pitchFamily="34" charset="0"/>
              <a:buChar char="•"/>
            </a:pPr>
            <a:r>
              <a:rPr lang="en-US" sz="1800" b="0" i="0" dirty="0">
                <a:effectLst/>
                <a:latin typeface="Menlo" panose="020B0609030804020204" pitchFamily="49" charset="0"/>
              </a:rPr>
              <a:t>'</a:t>
            </a:r>
            <a:r>
              <a:rPr lang="en-US" sz="1800" b="0" i="0" dirty="0" err="1">
                <a:effectLst/>
                <a:latin typeface="Menlo" panose="020B0609030804020204" pitchFamily="49" charset="0"/>
              </a:rPr>
              <a:t>meal_Meat</a:t>
            </a:r>
            <a:r>
              <a:rPr lang="en-US" sz="1800" b="0" i="0" dirty="0">
                <a:effectLst/>
                <a:latin typeface="Menlo" panose="020B0609030804020204" pitchFamily="49" charset="0"/>
              </a:rPr>
              <a:t>’</a:t>
            </a:r>
          </a:p>
          <a:p>
            <a:pPr marL="285750" indent="-285750">
              <a:buFont typeface="Arial" panose="020B0604020202020204" pitchFamily="34" charset="0"/>
              <a:buChar char="•"/>
            </a:pPr>
            <a:r>
              <a:rPr lang="en-US" sz="1800" b="0" i="0" dirty="0">
                <a:effectLst/>
                <a:latin typeface="Menlo" panose="020B0609030804020204" pitchFamily="49" charset="0"/>
              </a:rPr>
              <a:t>'</a:t>
            </a:r>
            <a:r>
              <a:rPr lang="en-US" sz="1800" b="0" i="0" dirty="0" err="1">
                <a:effectLst/>
                <a:latin typeface="Menlo" panose="020B0609030804020204" pitchFamily="49" charset="0"/>
              </a:rPr>
              <a:t>meal_One_Dish_Meal</a:t>
            </a:r>
            <a:r>
              <a:rPr lang="en-US" sz="1800" b="0" i="0" dirty="0">
                <a:effectLst/>
                <a:latin typeface="Menlo" panose="020B0609030804020204" pitchFamily="49" charset="0"/>
              </a:rPr>
              <a:t>’</a:t>
            </a:r>
          </a:p>
          <a:p>
            <a:pPr marL="285750" indent="-285750">
              <a:buFont typeface="Arial" panose="020B0604020202020204" pitchFamily="34" charset="0"/>
              <a:buChar char="•"/>
            </a:pPr>
            <a:r>
              <a:rPr lang="en-US" sz="1800" b="0" i="0" dirty="0">
                <a:effectLst/>
                <a:latin typeface="Menlo" panose="020B0609030804020204" pitchFamily="49" charset="0"/>
              </a:rPr>
              <a:t>'</a:t>
            </a:r>
            <a:r>
              <a:rPr lang="en-US" sz="1800" b="0" i="0" dirty="0" err="1">
                <a:effectLst/>
                <a:latin typeface="Menlo" panose="020B0609030804020204" pitchFamily="49" charset="0"/>
              </a:rPr>
              <a:t>meal_Pork</a:t>
            </a:r>
            <a:r>
              <a:rPr lang="en-US" sz="1800" b="0" i="0" dirty="0">
                <a:effectLst/>
                <a:latin typeface="Menlo" panose="020B0609030804020204" pitchFamily="49" charset="0"/>
              </a:rPr>
              <a:t>’</a:t>
            </a:r>
          </a:p>
          <a:p>
            <a:pPr marL="285750" indent="-285750">
              <a:buFont typeface="Arial" panose="020B0604020202020204" pitchFamily="34" charset="0"/>
              <a:buChar char="•"/>
            </a:pPr>
            <a:r>
              <a:rPr lang="en-US" sz="1800" b="0" i="0" dirty="0" err="1">
                <a:effectLst/>
                <a:latin typeface="Menlo" panose="020B0609030804020204" pitchFamily="49" charset="0"/>
              </a:rPr>
              <a:t>meal_Potato</a:t>
            </a:r>
            <a:r>
              <a:rPr lang="en-US" sz="1800" b="0" i="0" dirty="0">
                <a:effectLst/>
                <a:latin typeface="Menlo" panose="020B0609030804020204" pitchFamily="49" charset="0"/>
              </a:rPr>
              <a:t>’</a:t>
            </a:r>
          </a:p>
          <a:p>
            <a:pPr marL="285750" indent="-285750">
              <a:buFont typeface="Arial" panose="020B0604020202020204" pitchFamily="34" charset="0"/>
              <a:buChar char="•"/>
            </a:pPr>
            <a:r>
              <a:rPr lang="en-US" sz="1800" b="0" i="0" dirty="0">
                <a:effectLst/>
                <a:latin typeface="Menlo" panose="020B0609030804020204" pitchFamily="49" charset="0"/>
              </a:rPr>
              <a:t>'</a:t>
            </a:r>
            <a:r>
              <a:rPr lang="en-US" sz="1800" b="0" i="0" dirty="0" err="1">
                <a:effectLst/>
                <a:latin typeface="Menlo" panose="020B0609030804020204" pitchFamily="49" charset="0"/>
              </a:rPr>
              <a:t>meal_Vegetable</a:t>
            </a:r>
            <a:r>
              <a:rPr lang="en-US" sz="1800" b="0" i="0" dirty="0">
                <a:effectLst/>
                <a:latin typeface="Menlo" panose="020B0609030804020204" pitchFamily="49" charset="0"/>
              </a:rPr>
              <a:t>’</a:t>
            </a:r>
          </a:p>
          <a:p>
            <a:pPr marL="285750" indent="-285750">
              <a:buFont typeface="Arial" panose="020B0604020202020204" pitchFamily="34" charset="0"/>
              <a:buChar char="•"/>
            </a:pPr>
            <a:r>
              <a:rPr lang="en-US" sz="1800" b="0" i="0" dirty="0">
                <a:effectLst/>
                <a:latin typeface="Menlo" panose="020B0609030804020204" pitchFamily="49" charset="0"/>
              </a:rPr>
              <a:t>'type_0’</a:t>
            </a:r>
          </a:p>
          <a:p>
            <a:pPr marL="285750" indent="-285750">
              <a:buFont typeface="Arial" panose="020B0604020202020204" pitchFamily="34" charset="0"/>
              <a:buChar char="•"/>
            </a:pPr>
            <a:r>
              <a:rPr lang="en-US" sz="1800" b="0" i="0" dirty="0">
                <a:effectLst/>
                <a:latin typeface="Menlo" panose="020B0609030804020204" pitchFamily="49" charset="0"/>
              </a:rPr>
              <a:t>'type_1’</a:t>
            </a:r>
          </a:p>
          <a:p>
            <a:pPr marL="285750" indent="-285750">
              <a:buFont typeface="Arial" panose="020B0604020202020204" pitchFamily="34" charset="0"/>
              <a:buChar char="•"/>
            </a:pPr>
            <a:r>
              <a:rPr lang="en-US" sz="1800" b="0" i="0" dirty="0">
                <a:effectLst/>
                <a:latin typeface="Menlo" panose="020B0609030804020204" pitchFamily="49" charset="0"/>
              </a:rPr>
              <a:t>'type_2’</a:t>
            </a:r>
          </a:p>
          <a:p>
            <a:pPr marL="285750" indent="-285750">
              <a:buFont typeface="Arial" panose="020B0604020202020204" pitchFamily="34" charset="0"/>
              <a:buChar char="•"/>
            </a:pPr>
            <a:r>
              <a:rPr lang="en-US" sz="1800" b="0" i="0" dirty="0">
                <a:effectLst/>
                <a:latin typeface="Menlo" panose="020B0609030804020204" pitchFamily="49" charset="0"/>
              </a:rPr>
              <a:t>'type_3’</a:t>
            </a:r>
          </a:p>
          <a:p>
            <a:pPr marL="285750" indent="-285750">
              <a:buFont typeface="Arial" panose="020B0604020202020204" pitchFamily="34" charset="0"/>
              <a:buChar char="•"/>
            </a:pPr>
            <a:r>
              <a:rPr lang="en-US" sz="1800" b="0" i="0" dirty="0">
                <a:effectLst/>
                <a:latin typeface="Menlo" panose="020B0609030804020204" pitchFamily="49" charset="0"/>
              </a:rPr>
              <a:t>'type_4’</a:t>
            </a:r>
          </a:p>
          <a:p>
            <a:pPr marL="285750" indent="-285750">
              <a:buFont typeface="Arial" panose="020B0604020202020204" pitchFamily="34" charset="0"/>
              <a:buChar char="•"/>
            </a:pPr>
            <a:r>
              <a:rPr lang="en-US" sz="1800" b="0" i="0" dirty="0">
                <a:effectLst/>
                <a:latin typeface="Menlo" panose="020B0609030804020204" pitchFamily="49" charset="0"/>
              </a:rPr>
              <a:t>'type_5’</a:t>
            </a:r>
          </a:p>
        </p:txBody>
      </p:sp>
      <p:sp>
        <p:nvSpPr>
          <p:cNvPr id="8" name="TextBox 7">
            <a:extLst>
              <a:ext uri="{FF2B5EF4-FFF2-40B4-BE49-F238E27FC236}">
                <a16:creationId xmlns:a16="http://schemas.microsoft.com/office/drawing/2014/main" id="{B21D8ECE-38FB-C4C3-BE40-D18AD78D419F}"/>
              </a:ext>
            </a:extLst>
          </p:cNvPr>
          <p:cNvSpPr txBox="1"/>
          <p:nvPr/>
        </p:nvSpPr>
        <p:spPr>
          <a:xfrm>
            <a:off x="8783663" y="1860506"/>
            <a:ext cx="6098582" cy="3416320"/>
          </a:xfrm>
          <a:prstGeom prst="rect">
            <a:avLst/>
          </a:prstGeom>
          <a:noFill/>
        </p:spPr>
        <p:txBody>
          <a:bodyPr wrap="square">
            <a:spAutoFit/>
          </a:bodyPr>
          <a:lstStyle/>
          <a:p>
            <a:pPr marL="285750" indent="-285750">
              <a:buFont typeface="Arial" panose="020B0604020202020204" pitchFamily="34" charset="0"/>
              <a:buChar char="•"/>
            </a:pPr>
            <a:r>
              <a:rPr lang="en-US" sz="1800" b="0" i="0" dirty="0">
                <a:effectLst/>
                <a:latin typeface="Menlo" panose="020B0609030804020204" pitchFamily="49" charset="0"/>
              </a:rPr>
              <a:t>'</a:t>
            </a:r>
            <a:r>
              <a:rPr lang="en-US" sz="1800" b="0" i="0" dirty="0" err="1">
                <a:effectLst/>
                <a:latin typeface="Menlo" panose="020B0609030804020204" pitchFamily="49" charset="0"/>
              </a:rPr>
              <a:t>fat_Low</a:t>
            </a:r>
            <a:r>
              <a:rPr lang="en-US" sz="1800" b="0" i="0" dirty="0">
                <a:effectLst/>
                <a:latin typeface="Menlo" panose="020B0609030804020204" pitchFamily="49" charset="0"/>
              </a:rPr>
              <a:t>'</a:t>
            </a:r>
          </a:p>
          <a:p>
            <a:pPr marL="285750" indent="-285750">
              <a:buFont typeface="Arial" panose="020B0604020202020204" pitchFamily="34" charset="0"/>
              <a:buChar char="•"/>
            </a:pPr>
            <a:r>
              <a:rPr lang="en-US" sz="1800" b="0" i="0" dirty="0">
                <a:effectLst/>
                <a:latin typeface="Menlo" panose="020B0609030804020204" pitchFamily="49" charset="0"/>
              </a:rPr>
              <a:t>'</a:t>
            </a:r>
            <a:r>
              <a:rPr lang="en-US" sz="1800" b="0" i="0" dirty="0" err="1">
                <a:effectLst/>
                <a:latin typeface="Menlo" panose="020B0609030804020204" pitchFamily="49" charset="0"/>
              </a:rPr>
              <a:t>fat_Mid</a:t>
            </a:r>
            <a:r>
              <a:rPr lang="en-US" sz="1800" b="0" i="0" dirty="0">
                <a:effectLst/>
                <a:latin typeface="Menlo" panose="020B0609030804020204" pitchFamily="49" charset="0"/>
              </a:rPr>
              <a:t>'</a:t>
            </a:r>
          </a:p>
          <a:p>
            <a:pPr marL="285750" indent="-285750">
              <a:buFont typeface="Arial" panose="020B0604020202020204" pitchFamily="34" charset="0"/>
              <a:buChar char="•"/>
            </a:pPr>
            <a:r>
              <a:rPr lang="en-US" sz="1800" b="0" i="0" dirty="0">
                <a:effectLst/>
                <a:latin typeface="Menlo" panose="020B0609030804020204" pitchFamily="49" charset="0"/>
              </a:rPr>
              <a:t>'</a:t>
            </a:r>
            <a:r>
              <a:rPr lang="en-US" sz="1800" b="0" i="0" dirty="0" err="1">
                <a:effectLst/>
                <a:latin typeface="Menlo" panose="020B0609030804020204" pitchFamily="49" charset="0"/>
              </a:rPr>
              <a:t>fat_High</a:t>
            </a:r>
            <a:r>
              <a:rPr lang="en-US" sz="1800" b="0" i="0" dirty="0">
                <a:effectLst/>
                <a:latin typeface="Menlo" panose="020B0609030804020204" pitchFamily="49" charset="0"/>
              </a:rPr>
              <a:t>’</a:t>
            </a:r>
          </a:p>
          <a:p>
            <a:pPr marL="285750" indent="-285750">
              <a:buFont typeface="Arial" panose="020B0604020202020204" pitchFamily="34" charset="0"/>
              <a:buChar char="•"/>
            </a:pPr>
            <a:r>
              <a:rPr lang="en-US" sz="1800" b="0" i="0" dirty="0">
                <a:effectLst/>
                <a:latin typeface="Menlo" panose="020B0609030804020204" pitchFamily="49" charset="0"/>
              </a:rPr>
              <a:t>'</a:t>
            </a:r>
            <a:r>
              <a:rPr lang="en-US" sz="1800" b="0" i="0" dirty="0" err="1">
                <a:effectLst/>
                <a:latin typeface="Menlo" panose="020B0609030804020204" pitchFamily="49" charset="0"/>
              </a:rPr>
              <a:t>protein_Low</a:t>
            </a:r>
            <a:r>
              <a:rPr lang="en-US" sz="1800" b="0" i="0" dirty="0">
                <a:effectLst/>
                <a:latin typeface="Menlo" panose="020B0609030804020204" pitchFamily="49" charset="0"/>
              </a:rPr>
              <a:t>’</a:t>
            </a:r>
          </a:p>
          <a:p>
            <a:pPr marL="285750" indent="-285750">
              <a:buFont typeface="Arial" panose="020B0604020202020204" pitchFamily="34" charset="0"/>
              <a:buChar char="•"/>
            </a:pPr>
            <a:r>
              <a:rPr lang="en-US" sz="1800" b="0" i="0" dirty="0">
                <a:effectLst/>
                <a:latin typeface="Menlo" panose="020B0609030804020204" pitchFamily="49" charset="0"/>
              </a:rPr>
              <a:t>'</a:t>
            </a:r>
            <a:r>
              <a:rPr lang="en-US" sz="1800" b="0" i="0" dirty="0" err="1">
                <a:effectLst/>
                <a:latin typeface="Menlo" panose="020B0609030804020204" pitchFamily="49" charset="0"/>
              </a:rPr>
              <a:t>protein_Mid</a:t>
            </a:r>
            <a:r>
              <a:rPr lang="en-US" sz="1800" b="0" i="0" dirty="0">
                <a:effectLst/>
                <a:latin typeface="Menlo" panose="020B0609030804020204" pitchFamily="49" charset="0"/>
              </a:rPr>
              <a:t>’</a:t>
            </a:r>
          </a:p>
          <a:p>
            <a:pPr marL="285750" indent="-285750">
              <a:buFont typeface="Arial" panose="020B0604020202020204" pitchFamily="34" charset="0"/>
              <a:buChar char="•"/>
            </a:pPr>
            <a:r>
              <a:rPr lang="en-US" sz="1800" b="0" i="0" dirty="0">
                <a:effectLst/>
                <a:latin typeface="Menlo" panose="020B0609030804020204" pitchFamily="49" charset="0"/>
              </a:rPr>
              <a:t>'</a:t>
            </a:r>
            <a:r>
              <a:rPr lang="en-US" sz="1800" b="0" i="0" dirty="0" err="1">
                <a:effectLst/>
                <a:latin typeface="Menlo" panose="020B0609030804020204" pitchFamily="49" charset="0"/>
              </a:rPr>
              <a:t>protein_High</a:t>
            </a:r>
            <a:r>
              <a:rPr lang="en-US" sz="1800" b="0" i="0" dirty="0">
                <a:effectLst/>
                <a:latin typeface="Menlo" panose="020B0609030804020204" pitchFamily="49" charset="0"/>
              </a:rPr>
              <a:t>’</a:t>
            </a:r>
          </a:p>
          <a:p>
            <a:pPr marL="285750" indent="-285750">
              <a:buFont typeface="Arial" panose="020B0604020202020204" pitchFamily="34" charset="0"/>
              <a:buChar char="•"/>
            </a:pPr>
            <a:r>
              <a:rPr lang="en-US" sz="1800" b="0" i="0" dirty="0">
                <a:effectLst/>
                <a:latin typeface="Menlo" panose="020B0609030804020204" pitchFamily="49" charset="0"/>
              </a:rPr>
              <a:t>'</a:t>
            </a:r>
            <a:r>
              <a:rPr lang="en-US" sz="1800" b="0" i="0" dirty="0" err="1">
                <a:effectLst/>
                <a:latin typeface="Menlo" panose="020B0609030804020204" pitchFamily="49" charset="0"/>
              </a:rPr>
              <a:t>carb_Low</a:t>
            </a:r>
            <a:r>
              <a:rPr lang="en-US" sz="1800" b="0" i="0" dirty="0">
                <a:effectLst/>
                <a:latin typeface="Menlo" panose="020B0609030804020204" pitchFamily="49" charset="0"/>
              </a:rPr>
              <a:t>’</a:t>
            </a:r>
          </a:p>
          <a:p>
            <a:pPr marL="285750" indent="-285750">
              <a:buFont typeface="Arial" panose="020B0604020202020204" pitchFamily="34" charset="0"/>
              <a:buChar char="•"/>
            </a:pPr>
            <a:r>
              <a:rPr lang="en-US" sz="1800" b="0" i="0" dirty="0">
                <a:effectLst/>
                <a:latin typeface="Menlo" panose="020B0609030804020204" pitchFamily="49" charset="0"/>
              </a:rPr>
              <a:t>'</a:t>
            </a:r>
            <a:r>
              <a:rPr lang="en-US" sz="1800" b="0" i="0" dirty="0" err="1">
                <a:effectLst/>
                <a:latin typeface="Menlo" panose="020B0609030804020204" pitchFamily="49" charset="0"/>
              </a:rPr>
              <a:t>carb_Mid</a:t>
            </a:r>
            <a:r>
              <a:rPr lang="en-US" sz="1800" b="0" i="0" dirty="0">
                <a:effectLst/>
                <a:latin typeface="Menlo" panose="020B0609030804020204" pitchFamily="49" charset="0"/>
              </a:rPr>
              <a:t>’</a:t>
            </a:r>
          </a:p>
          <a:p>
            <a:pPr marL="285750" indent="-285750">
              <a:buFont typeface="Arial" panose="020B0604020202020204" pitchFamily="34" charset="0"/>
              <a:buChar char="•"/>
            </a:pPr>
            <a:r>
              <a:rPr lang="en-US" sz="1800" b="0" i="0" dirty="0">
                <a:effectLst/>
                <a:latin typeface="Menlo" panose="020B0609030804020204" pitchFamily="49" charset="0"/>
              </a:rPr>
              <a:t>'</a:t>
            </a:r>
            <a:r>
              <a:rPr lang="en-US" sz="1800" b="0" i="0" dirty="0" err="1">
                <a:effectLst/>
                <a:latin typeface="Menlo" panose="020B0609030804020204" pitchFamily="49" charset="0"/>
              </a:rPr>
              <a:t>carb_High</a:t>
            </a:r>
            <a:r>
              <a:rPr lang="en-US" sz="1800" b="0" i="0" dirty="0">
                <a:effectLst/>
                <a:latin typeface="Menlo" panose="020B0609030804020204" pitchFamily="49" charset="0"/>
              </a:rPr>
              <a:t>’</a:t>
            </a:r>
          </a:p>
          <a:p>
            <a:pPr marL="285750" indent="-285750">
              <a:buFont typeface="Arial" panose="020B0604020202020204" pitchFamily="34" charset="0"/>
              <a:buChar char="•"/>
            </a:pPr>
            <a:r>
              <a:rPr lang="en-US" sz="1800" b="0" i="0" dirty="0">
                <a:effectLst/>
                <a:latin typeface="Menlo" panose="020B0609030804020204" pitchFamily="49" charset="0"/>
              </a:rPr>
              <a:t>'</a:t>
            </a:r>
            <a:r>
              <a:rPr lang="en-US" sz="1800" b="0" i="0" dirty="0" err="1">
                <a:effectLst/>
                <a:latin typeface="Menlo" panose="020B0609030804020204" pitchFamily="49" charset="0"/>
              </a:rPr>
              <a:t>sugar_Low</a:t>
            </a:r>
            <a:r>
              <a:rPr lang="en-US" sz="1800" b="0" i="0" dirty="0">
                <a:effectLst/>
                <a:latin typeface="Menlo" panose="020B0609030804020204" pitchFamily="49" charset="0"/>
              </a:rPr>
              <a:t>’</a:t>
            </a:r>
          </a:p>
          <a:p>
            <a:pPr marL="285750" indent="-285750">
              <a:buFont typeface="Arial" panose="020B0604020202020204" pitchFamily="34" charset="0"/>
              <a:buChar char="•"/>
            </a:pPr>
            <a:r>
              <a:rPr lang="en-US" sz="1800" b="0" i="0" dirty="0">
                <a:effectLst/>
                <a:latin typeface="Menlo" panose="020B0609030804020204" pitchFamily="49" charset="0"/>
              </a:rPr>
              <a:t>'</a:t>
            </a:r>
            <a:r>
              <a:rPr lang="en-US" sz="1800" b="0" i="0" dirty="0" err="1">
                <a:effectLst/>
                <a:latin typeface="Menlo" panose="020B0609030804020204" pitchFamily="49" charset="0"/>
              </a:rPr>
              <a:t>sugar_Mid</a:t>
            </a:r>
            <a:r>
              <a:rPr lang="en-US" sz="1800" b="0" i="0" dirty="0">
                <a:effectLst/>
                <a:latin typeface="Menlo" panose="020B0609030804020204" pitchFamily="49" charset="0"/>
              </a:rPr>
              <a:t>’</a:t>
            </a:r>
          </a:p>
          <a:p>
            <a:pPr marL="285750" indent="-285750">
              <a:buFont typeface="Arial" panose="020B0604020202020204" pitchFamily="34" charset="0"/>
              <a:buChar char="•"/>
            </a:pPr>
            <a:r>
              <a:rPr lang="en-US" sz="1800" b="0" i="0" dirty="0">
                <a:effectLst/>
                <a:latin typeface="Menlo" panose="020B0609030804020204" pitchFamily="49" charset="0"/>
              </a:rPr>
              <a:t>'</a:t>
            </a:r>
            <a:r>
              <a:rPr lang="en-US" sz="1800" b="0" i="0" dirty="0" err="1">
                <a:effectLst/>
                <a:latin typeface="Menlo" panose="020B0609030804020204" pitchFamily="49" charset="0"/>
              </a:rPr>
              <a:t>sugar_High</a:t>
            </a:r>
            <a:r>
              <a:rPr lang="en-US" sz="1800" b="0" i="0" dirty="0">
                <a:effectLst/>
                <a:latin typeface="Menlo" panose="020B0609030804020204" pitchFamily="49" charset="0"/>
              </a:rPr>
              <a:t>'</a:t>
            </a:r>
            <a:endParaRPr lang="en-US" sz="1800" dirty="0"/>
          </a:p>
        </p:txBody>
      </p:sp>
    </p:spTree>
    <p:extLst>
      <p:ext uri="{BB962C8B-B14F-4D97-AF65-F5344CB8AC3E}">
        <p14:creationId xmlns:p14="http://schemas.microsoft.com/office/powerpoint/2010/main" val="4053796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44D23A-3AAD-2944-8F49-1B2D2B90CBEC}"/>
              </a:ext>
            </a:extLst>
          </p:cNvPr>
          <p:cNvSpPr/>
          <p:nvPr/>
        </p:nvSpPr>
        <p:spPr>
          <a:xfrm>
            <a:off x="838198" y="1972491"/>
            <a:ext cx="9781905" cy="561703"/>
          </a:xfrm>
          <a:prstGeom prst="rect">
            <a:avLst/>
          </a:prstGeom>
          <a:solidFill>
            <a:srgbClr val="FF9201">
              <a:alpha val="4701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9C17D682-5936-536E-B0ED-C705DB3E711D}"/>
              </a:ext>
            </a:extLst>
          </p:cNvPr>
          <p:cNvSpPr>
            <a:spLocks noGrp="1"/>
          </p:cNvSpPr>
          <p:nvPr>
            <p:ph type="title"/>
          </p:nvPr>
        </p:nvSpPr>
        <p:spPr>
          <a:xfrm>
            <a:off x="838200" y="365125"/>
            <a:ext cx="10515599" cy="1325563"/>
          </a:xfrm>
        </p:spPr>
        <p:txBody>
          <a:bodyPr/>
          <a:lstStyle/>
          <a:p>
            <a:r>
              <a:rPr lang="en-US" b="1" dirty="0">
                <a:latin typeface="Aharoni" panose="020F0502020204030204" pitchFamily="34" charset="0"/>
                <a:cs typeface="Aharoni" panose="020F0502020204030204" pitchFamily="34" charset="0"/>
              </a:rPr>
              <a:t>Introduction</a:t>
            </a:r>
            <a:r>
              <a:rPr lang="en-US" b="1" dirty="0"/>
              <a:t> </a:t>
            </a:r>
          </a:p>
        </p:txBody>
      </p:sp>
      <p:sp>
        <p:nvSpPr>
          <p:cNvPr id="15" name="Content Placeholder 14">
            <a:extLst>
              <a:ext uri="{FF2B5EF4-FFF2-40B4-BE49-F238E27FC236}">
                <a16:creationId xmlns:a16="http://schemas.microsoft.com/office/drawing/2014/main" id="{A656E243-F0E5-BC82-D58F-7B6FA2EE9192}"/>
              </a:ext>
            </a:extLst>
          </p:cNvPr>
          <p:cNvSpPr>
            <a:spLocks noGrp="1"/>
          </p:cNvSpPr>
          <p:nvPr>
            <p:ph idx="1"/>
          </p:nvPr>
        </p:nvSpPr>
        <p:spPr>
          <a:xfrm>
            <a:off x="838199" y="2787272"/>
            <a:ext cx="10515600" cy="3840540"/>
          </a:xfrm>
        </p:spPr>
        <p:txBody>
          <a:bodyPr>
            <a:normAutofit fontScale="92500" lnSpcReduction="10000"/>
          </a:bodyPr>
          <a:lstStyle/>
          <a:p>
            <a:r>
              <a:rPr lang="en-US" dirty="0"/>
              <a:t>Tasty Bytes  </a:t>
            </a:r>
          </a:p>
          <a:p>
            <a:pPr lvl="1"/>
            <a:r>
              <a:rPr lang="en-US" sz="2000" b="0" i="0" dirty="0">
                <a:effectLst/>
              </a:rPr>
              <a:t>Founded in 2020 during the Covid-19 pandemic</a:t>
            </a:r>
          </a:p>
          <a:p>
            <a:pPr lvl="1"/>
            <a:r>
              <a:rPr lang="en-US" sz="2000" b="0" i="0" dirty="0">
                <a:effectLst/>
              </a:rPr>
              <a:t>Started as a recipe search engine to help people with cooking  during the lock-down.</a:t>
            </a:r>
          </a:p>
          <a:p>
            <a:pPr lvl="1"/>
            <a:r>
              <a:rPr lang="en-US" sz="2000" b="0" i="0" dirty="0">
                <a:effectLst/>
              </a:rPr>
              <a:t>Now offers full meal plans for a monthly subscription, providing healthy and budget-friendly options for families.</a:t>
            </a:r>
          </a:p>
          <a:p>
            <a:pPr marL="457200" lvl="1" indent="0">
              <a:buNone/>
            </a:pPr>
            <a:endParaRPr lang="en-US" sz="2000" b="0" i="0" dirty="0">
              <a:effectLst/>
            </a:endParaRPr>
          </a:p>
          <a:p>
            <a:pPr marL="228600" lvl="1">
              <a:spcBef>
                <a:spcPts val="1000"/>
              </a:spcBef>
            </a:pPr>
            <a:r>
              <a:rPr lang="en-US" sz="2800" dirty="0"/>
              <a:t>Project context and challenge</a:t>
            </a:r>
          </a:p>
          <a:p>
            <a:pPr marL="685800" lvl="2">
              <a:spcBef>
                <a:spcPts val="1000"/>
              </a:spcBef>
            </a:pPr>
            <a:r>
              <a:rPr lang="en-US" dirty="0"/>
              <a:t>Tasty Bytes Product team has discovered that featuring a popular recipe on the homepage drives high traffic to the website.</a:t>
            </a:r>
          </a:p>
          <a:p>
            <a:pPr marL="685800" lvl="2">
              <a:spcBef>
                <a:spcPts val="1000"/>
              </a:spcBef>
            </a:pPr>
            <a:r>
              <a:rPr lang="en-US" dirty="0"/>
              <a:t>We have historical data on website traffic related with recipe specificities.</a:t>
            </a:r>
          </a:p>
          <a:p>
            <a:pPr marL="685800" lvl="2">
              <a:spcBef>
                <a:spcPts val="1000"/>
              </a:spcBef>
            </a:pPr>
            <a:r>
              <a:rPr lang="en-US" dirty="0"/>
              <a:t>Our challenge is to build a predictive model that can accurately identify recipes that will generate high traffic at least 80% of the time.</a:t>
            </a:r>
          </a:p>
        </p:txBody>
      </p:sp>
      <p:sp>
        <p:nvSpPr>
          <p:cNvPr id="2" name="Content Placeholder 14">
            <a:extLst>
              <a:ext uri="{FF2B5EF4-FFF2-40B4-BE49-F238E27FC236}">
                <a16:creationId xmlns:a16="http://schemas.microsoft.com/office/drawing/2014/main" id="{9ABEE014-C7F1-7E38-E864-51F8F2B71803}"/>
              </a:ext>
            </a:extLst>
          </p:cNvPr>
          <p:cNvSpPr txBox="1">
            <a:spLocks/>
          </p:cNvSpPr>
          <p:nvPr/>
        </p:nvSpPr>
        <p:spPr>
          <a:xfrm>
            <a:off x="838199" y="1409615"/>
            <a:ext cx="10515600" cy="12622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t>Business Question: </a:t>
            </a:r>
          </a:p>
          <a:p>
            <a:pPr marL="0" indent="0">
              <a:lnSpc>
                <a:spcPct val="100000"/>
              </a:lnSpc>
              <a:buNone/>
            </a:pPr>
            <a:r>
              <a:rPr lang="en-US" dirty="0"/>
              <a:t>   Can we predict high-traffic recipes with at least 80% precision?     </a:t>
            </a:r>
            <a:endParaRPr lang="en-US" u="sng" dirty="0"/>
          </a:p>
          <a:p>
            <a:pPr>
              <a:lnSpc>
                <a:spcPct val="110000"/>
              </a:lnSpc>
            </a:pPr>
            <a:endParaRPr lang="en-US" u="sng" dirty="0"/>
          </a:p>
        </p:txBody>
      </p:sp>
      <p:pic>
        <p:nvPicPr>
          <p:cNvPr id="6" name="Picture 5">
            <a:extLst>
              <a:ext uri="{FF2B5EF4-FFF2-40B4-BE49-F238E27FC236}">
                <a16:creationId xmlns:a16="http://schemas.microsoft.com/office/drawing/2014/main" id="{AEC15006-3C44-E000-CA38-94EC40EAA6B0}"/>
              </a:ext>
            </a:extLst>
          </p:cNvPr>
          <p:cNvPicPr>
            <a:picLocks noChangeAspect="1"/>
          </p:cNvPicPr>
          <p:nvPr/>
        </p:nvPicPr>
        <p:blipFill rotWithShape="1">
          <a:blip r:embed="rId3"/>
          <a:srcRect l="19011" t="9172" r="19531" b="20638"/>
          <a:stretch/>
        </p:blipFill>
        <p:spPr>
          <a:xfrm>
            <a:off x="10735484" y="574545"/>
            <a:ext cx="992396" cy="906722"/>
          </a:xfrm>
          <a:prstGeom prst="rect">
            <a:avLst/>
          </a:prstGeom>
        </p:spPr>
      </p:pic>
    </p:spTree>
    <p:extLst>
      <p:ext uri="{BB962C8B-B14F-4D97-AF65-F5344CB8AC3E}">
        <p14:creationId xmlns:p14="http://schemas.microsoft.com/office/powerpoint/2010/main" val="3206534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5F8997D-25E0-340C-E353-611C3F369497}"/>
              </a:ext>
            </a:extLst>
          </p:cNvPr>
          <p:cNvSpPr/>
          <p:nvPr/>
        </p:nvSpPr>
        <p:spPr>
          <a:xfrm>
            <a:off x="4490744" y="0"/>
            <a:ext cx="7701255"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B97ADFC1-049D-1535-289E-A1E8204C298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64825" y="600674"/>
            <a:ext cx="4016990" cy="346845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5121A082-C590-A564-A544-725F748FFF62}"/>
              </a:ext>
            </a:extLst>
          </p:cNvPr>
          <p:cNvSpPr/>
          <p:nvPr/>
        </p:nvSpPr>
        <p:spPr>
          <a:xfrm>
            <a:off x="8880529" y="36117"/>
            <a:ext cx="2898183" cy="9247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9C17D682-5936-536E-B0ED-C705DB3E711D}"/>
              </a:ext>
            </a:extLst>
          </p:cNvPr>
          <p:cNvSpPr>
            <a:spLocks noGrp="1"/>
          </p:cNvSpPr>
          <p:nvPr>
            <p:ph type="title"/>
          </p:nvPr>
        </p:nvSpPr>
        <p:spPr>
          <a:xfrm>
            <a:off x="153506" y="101889"/>
            <a:ext cx="3948939" cy="1325563"/>
          </a:xfrm>
        </p:spPr>
        <p:txBody>
          <a:bodyPr>
            <a:normAutofit fontScale="90000"/>
          </a:bodyPr>
          <a:lstStyle/>
          <a:p>
            <a:r>
              <a:rPr lang="en-US" b="1" dirty="0">
                <a:latin typeface="Aharoni" panose="020F0502020204030204" pitchFamily="34" charset="0"/>
                <a:cs typeface="Aharoni" panose="020F0502020204030204" pitchFamily="34" charset="0"/>
              </a:rPr>
              <a:t>Data Overview (1/2)</a:t>
            </a:r>
            <a:r>
              <a:rPr lang="en-US" b="1" dirty="0"/>
              <a:t> </a:t>
            </a:r>
          </a:p>
        </p:txBody>
      </p:sp>
      <p:pic>
        <p:nvPicPr>
          <p:cNvPr id="6" name="Picture 5">
            <a:extLst>
              <a:ext uri="{FF2B5EF4-FFF2-40B4-BE49-F238E27FC236}">
                <a16:creationId xmlns:a16="http://schemas.microsoft.com/office/drawing/2014/main" id="{85EB5D09-D68F-03B4-AFFB-56CAB39B09F8}"/>
              </a:ext>
            </a:extLst>
          </p:cNvPr>
          <p:cNvPicPr>
            <a:picLocks noChangeAspect="1"/>
          </p:cNvPicPr>
          <p:nvPr/>
        </p:nvPicPr>
        <p:blipFill rotWithShape="1">
          <a:blip r:embed="rId4"/>
          <a:srcRect b="5101"/>
          <a:stretch/>
        </p:blipFill>
        <p:spPr>
          <a:xfrm>
            <a:off x="4539282" y="605759"/>
            <a:ext cx="3577005" cy="3156939"/>
          </a:xfrm>
          <a:prstGeom prst="rect">
            <a:avLst/>
          </a:prstGeom>
        </p:spPr>
      </p:pic>
      <p:pic>
        <p:nvPicPr>
          <p:cNvPr id="7" name="Picture 6">
            <a:extLst>
              <a:ext uri="{FF2B5EF4-FFF2-40B4-BE49-F238E27FC236}">
                <a16:creationId xmlns:a16="http://schemas.microsoft.com/office/drawing/2014/main" id="{26C04CD4-A773-905C-8413-C76D11DA954F}"/>
              </a:ext>
            </a:extLst>
          </p:cNvPr>
          <p:cNvPicPr>
            <a:picLocks noChangeAspect="1"/>
          </p:cNvPicPr>
          <p:nvPr/>
        </p:nvPicPr>
        <p:blipFill>
          <a:blip r:embed="rId5"/>
          <a:stretch>
            <a:fillRect/>
          </a:stretch>
        </p:blipFill>
        <p:spPr>
          <a:xfrm>
            <a:off x="4781968" y="4195446"/>
            <a:ext cx="7145706" cy="2179439"/>
          </a:xfrm>
          <a:prstGeom prst="rect">
            <a:avLst/>
          </a:prstGeom>
        </p:spPr>
      </p:pic>
      <p:sp>
        <p:nvSpPr>
          <p:cNvPr id="9" name="Content Placeholder 14">
            <a:extLst>
              <a:ext uri="{FF2B5EF4-FFF2-40B4-BE49-F238E27FC236}">
                <a16:creationId xmlns:a16="http://schemas.microsoft.com/office/drawing/2014/main" id="{2385DEC2-F3F8-7F02-7779-8DC9A24304F6}"/>
              </a:ext>
            </a:extLst>
          </p:cNvPr>
          <p:cNvSpPr txBox="1">
            <a:spLocks/>
          </p:cNvSpPr>
          <p:nvPr/>
        </p:nvSpPr>
        <p:spPr>
          <a:xfrm>
            <a:off x="163851" y="2286000"/>
            <a:ext cx="4132744" cy="520491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b="1" dirty="0">
                <a:latin typeface="+mn-lt"/>
              </a:rPr>
              <a:t>Quality Control / </a:t>
            </a:r>
          </a:p>
          <a:p>
            <a:pPr marL="0" indent="0">
              <a:buNone/>
            </a:pPr>
            <a:r>
              <a:rPr lang="en-US" sz="2200" b="1" dirty="0">
                <a:latin typeface="+mn-lt"/>
              </a:rPr>
              <a:t>Data Transformation</a:t>
            </a:r>
          </a:p>
          <a:p>
            <a:r>
              <a:rPr lang="en-US" sz="1800" dirty="0">
                <a:latin typeface="+mn-lt"/>
              </a:rPr>
              <a:t>dataset columns : </a:t>
            </a:r>
            <a:r>
              <a:rPr lang="en-US" sz="1800" dirty="0"/>
              <a:t>web </a:t>
            </a:r>
            <a:r>
              <a:rPr lang="en-US" sz="1800" dirty="0">
                <a:latin typeface="+mn-lt"/>
              </a:rPr>
              <a:t>traffic, calories, macro-nutrient content, number of servings, and category.</a:t>
            </a:r>
          </a:p>
          <a:p>
            <a:endParaRPr lang="en-US" sz="1800" dirty="0">
              <a:latin typeface="+mn-lt"/>
            </a:endParaRPr>
          </a:p>
          <a:p>
            <a:r>
              <a:rPr lang="en-US" sz="1800" dirty="0"/>
              <a:t>The missing data in </a:t>
            </a:r>
            <a:r>
              <a:rPr lang="en-US" sz="1800" dirty="0">
                <a:latin typeface="Courier New" panose="02070309020205020404" pitchFamily="49" charset="0"/>
                <a:cs typeface="Courier New" panose="02070309020205020404" pitchFamily="49" charset="0"/>
              </a:rPr>
              <a:t>calories</a:t>
            </a:r>
            <a:r>
              <a:rPr lang="en-US" sz="1800" dirty="0"/>
              <a:t> and macro-nutrient columns (5.5%) will be imputed using median values .</a:t>
            </a:r>
          </a:p>
          <a:p>
            <a:pPr marL="0" indent="0">
              <a:buNone/>
            </a:pPr>
            <a:endParaRPr lang="en-US" sz="1800" dirty="0"/>
          </a:p>
          <a:p>
            <a:r>
              <a:rPr lang="en-US" sz="1800" dirty="0"/>
              <a:t>The </a:t>
            </a:r>
            <a:r>
              <a:rPr lang="en-US" sz="1800" dirty="0">
                <a:latin typeface="Courier New" panose="02070309020205020404" pitchFamily="49" charset="0"/>
                <a:cs typeface="Courier New" panose="02070309020205020404" pitchFamily="49" charset="0"/>
              </a:rPr>
              <a:t>category </a:t>
            </a:r>
            <a:r>
              <a:rPr lang="en-US" sz="1800" dirty="0"/>
              <a:t>column will be simplified by merging "</a:t>
            </a:r>
            <a:r>
              <a:rPr lang="en-US" sz="1800" dirty="0">
                <a:latin typeface="Courier New" panose="02070309020205020404" pitchFamily="49" charset="0"/>
                <a:cs typeface="Courier New" panose="02070309020205020404" pitchFamily="49" charset="0"/>
              </a:rPr>
              <a:t>Chicken Breast</a:t>
            </a:r>
            <a:r>
              <a:rPr lang="en-US" sz="1800" dirty="0"/>
              <a:t>" and "</a:t>
            </a:r>
            <a:r>
              <a:rPr lang="en-US" sz="1800" dirty="0">
                <a:latin typeface="Courier New" panose="02070309020205020404" pitchFamily="49" charset="0"/>
                <a:cs typeface="Courier New" panose="02070309020205020404" pitchFamily="49" charset="0"/>
              </a:rPr>
              <a:t>Chicken</a:t>
            </a:r>
            <a:r>
              <a:rPr lang="en-US" sz="1800" dirty="0"/>
              <a:t>” together.</a:t>
            </a:r>
          </a:p>
          <a:p>
            <a:endParaRPr lang="en-US" sz="1700" dirty="0"/>
          </a:p>
        </p:txBody>
      </p:sp>
      <p:sp>
        <p:nvSpPr>
          <p:cNvPr id="5" name="TextBox 4">
            <a:extLst>
              <a:ext uri="{FF2B5EF4-FFF2-40B4-BE49-F238E27FC236}">
                <a16:creationId xmlns:a16="http://schemas.microsoft.com/office/drawing/2014/main" id="{E832B422-1442-8F55-AE3B-29D332F427BE}"/>
              </a:ext>
            </a:extLst>
          </p:cNvPr>
          <p:cNvSpPr txBox="1"/>
          <p:nvPr/>
        </p:nvSpPr>
        <p:spPr>
          <a:xfrm>
            <a:off x="5635088" y="6412468"/>
            <a:ext cx="6143624" cy="307777"/>
          </a:xfrm>
          <a:prstGeom prst="rect">
            <a:avLst/>
          </a:prstGeom>
          <a:noFill/>
        </p:spPr>
        <p:txBody>
          <a:bodyPr wrap="square">
            <a:spAutoFit/>
          </a:bodyPr>
          <a:lstStyle/>
          <a:p>
            <a:r>
              <a:rPr lang="en-US" sz="1400" dirty="0">
                <a:solidFill>
                  <a:schemeClr val="bg1"/>
                </a:solidFill>
                <a:latin typeface="Söhne"/>
              </a:rPr>
              <a:t>S</a:t>
            </a:r>
            <a:r>
              <a:rPr lang="en-US" sz="1400" b="0" i="0" dirty="0">
                <a:solidFill>
                  <a:schemeClr val="bg1"/>
                </a:solidFill>
                <a:effectLst/>
                <a:latin typeface="Söhne"/>
              </a:rPr>
              <a:t>tatistical distribution of calories and macro-nutrients columns</a:t>
            </a:r>
            <a:endParaRPr lang="en-US" sz="1400" dirty="0">
              <a:solidFill>
                <a:schemeClr val="bg1"/>
              </a:solidFill>
            </a:endParaRPr>
          </a:p>
        </p:txBody>
      </p:sp>
      <p:pic>
        <p:nvPicPr>
          <p:cNvPr id="15" name="Picture 14" descr="A picture containing company name&#10;&#10;Description automatically generated">
            <a:extLst>
              <a:ext uri="{FF2B5EF4-FFF2-40B4-BE49-F238E27FC236}">
                <a16:creationId xmlns:a16="http://schemas.microsoft.com/office/drawing/2014/main" id="{F98ABAFD-57D4-9F3D-7E64-C391D5EC55B0}"/>
              </a:ext>
            </a:extLst>
          </p:cNvPr>
          <p:cNvPicPr>
            <a:picLocks noChangeAspect="1"/>
          </p:cNvPicPr>
          <p:nvPr/>
        </p:nvPicPr>
        <p:blipFill rotWithShape="1">
          <a:blip r:embed="rId6"/>
          <a:srcRect b="26272"/>
          <a:stretch/>
        </p:blipFill>
        <p:spPr>
          <a:xfrm>
            <a:off x="3626603" y="6213969"/>
            <a:ext cx="767066" cy="542142"/>
          </a:xfrm>
          <a:prstGeom prst="rect">
            <a:avLst/>
          </a:prstGeom>
        </p:spPr>
      </p:pic>
      <p:sp>
        <p:nvSpPr>
          <p:cNvPr id="16" name="TextBox 15">
            <a:extLst>
              <a:ext uri="{FF2B5EF4-FFF2-40B4-BE49-F238E27FC236}">
                <a16:creationId xmlns:a16="http://schemas.microsoft.com/office/drawing/2014/main" id="{0D904E4F-5B1C-79DA-FB15-2645A9025A20}"/>
              </a:ext>
            </a:extLst>
          </p:cNvPr>
          <p:cNvSpPr txBox="1"/>
          <p:nvPr/>
        </p:nvSpPr>
        <p:spPr>
          <a:xfrm>
            <a:off x="5170208" y="483115"/>
            <a:ext cx="2800467" cy="307777"/>
          </a:xfrm>
          <a:prstGeom prst="rect">
            <a:avLst/>
          </a:prstGeom>
          <a:solidFill>
            <a:schemeClr val="tx1"/>
          </a:solidFill>
        </p:spPr>
        <p:txBody>
          <a:bodyPr wrap="square" anchor="b">
            <a:spAutoFit/>
          </a:bodyPr>
          <a:lstStyle/>
          <a:p>
            <a:r>
              <a:rPr lang="en-US" sz="1400" dirty="0">
                <a:solidFill>
                  <a:schemeClr val="bg1"/>
                </a:solidFill>
                <a:latin typeface="Söhne"/>
              </a:rPr>
              <a:t>Missing Values in our dataset</a:t>
            </a:r>
            <a:endParaRPr lang="en-US" sz="1400" dirty="0">
              <a:solidFill>
                <a:schemeClr val="bg1"/>
              </a:solidFill>
            </a:endParaRPr>
          </a:p>
        </p:txBody>
      </p:sp>
      <p:sp>
        <p:nvSpPr>
          <p:cNvPr id="17" name="TextBox 16">
            <a:extLst>
              <a:ext uri="{FF2B5EF4-FFF2-40B4-BE49-F238E27FC236}">
                <a16:creationId xmlns:a16="http://schemas.microsoft.com/office/drawing/2014/main" id="{D62B7D1F-11D7-62D7-52DA-DA21E0D6636F}"/>
              </a:ext>
            </a:extLst>
          </p:cNvPr>
          <p:cNvSpPr txBox="1"/>
          <p:nvPr/>
        </p:nvSpPr>
        <p:spPr>
          <a:xfrm>
            <a:off x="9075320" y="479252"/>
            <a:ext cx="2800467" cy="307777"/>
          </a:xfrm>
          <a:prstGeom prst="rect">
            <a:avLst/>
          </a:prstGeom>
          <a:solidFill>
            <a:schemeClr val="tx1"/>
          </a:solidFill>
        </p:spPr>
        <p:txBody>
          <a:bodyPr wrap="square" anchor="b">
            <a:spAutoFit/>
          </a:bodyPr>
          <a:lstStyle/>
          <a:p>
            <a:r>
              <a:rPr lang="en-US" sz="1400" dirty="0">
                <a:solidFill>
                  <a:schemeClr val="bg1"/>
                </a:solidFill>
                <a:latin typeface="Söhne"/>
              </a:rPr>
              <a:t>Percentage of Recipes per Category</a:t>
            </a:r>
            <a:endParaRPr lang="en-US" sz="1400" dirty="0">
              <a:solidFill>
                <a:schemeClr val="bg1"/>
              </a:solidFill>
            </a:endParaRPr>
          </a:p>
        </p:txBody>
      </p:sp>
    </p:spTree>
    <p:extLst>
      <p:ext uri="{BB962C8B-B14F-4D97-AF65-F5344CB8AC3E}">
        <p14:creationId xmlns:p14="http://schemas.microsoft.com/office/powerpoint/2010/main" val="403172496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EBF22E6-48F8-8C11-3113-B2974296CFC9}"/>
              </a:ext>
            </a:extLst>
          </p:cNvPr>
          <p:cNvSpPr/>
          <p:nvPr/>
        </p:nvSpPr>
        <p:spPr>
          <a:xfrm>
            <a:off x="-1" y="0"/>
            <a:ext cx="4490743" cy="6857999"/>
          </a:xfrm>
          <a:prstGeom prst="rect">
            <a:avLst/>
          </a:prstGeom>
          <a:solidFill>
            <a:srgbClr val="3F3F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4">
            <a:extLst>
              <a:ext uri="{FF2B5EF4-FFF2-40B4-BE49-F238E27FC236}">
                <a16:creationId xmlns:a16="http://schemas.microsoft.com/office/drawing/2014/main" id="{12A2A3F5-34C6-65D1-71B7-0D941F00F8C6}"/>
              </a:ext>
            </a:extLst>
          </p:cNvPr>
          <p:cNvSpPr txBox="1">
            <a:spLocks/>
          </p:cNvSpPr>
          <p:nvPr/>
        </p:nvSpPr>
        <p:spPr>
          <a:xfrm>
            <a:off x="257504" y="2423339"/>
            <a:ext cx="11673053" cy="38310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400" dirty="0"/>
          </a:p>
        </p:txBody>
      </p:sp>
      <p:sp>
        <p:nvSpPr>
          <p:cNvPr id="5" name="TextBox 4">
            <a:extLst>
              <a:ext uri="{FF2B5EF4-FFF2-40B4-BE49-F238E27FC236}">
                <a16:creationId xmlns:a16="http://schemas.microsoft.com/office/drawing/2014/main" id="{F8EB63C3-C17F-8956-81F2-9132E98483C4}"/>
              </a:ext>
            </a:extLst>
          </p:cNvPr>
          <p:cNvSpPr txBox="1"/>
          <p:nvPr/>
        </p:nvSpPr>
        <p:spPr>
          <a:xfrm>
            <a:off x="4748247" y="101889"/>
            <a:ext cx="7288284" cy="6152471"/>
          </a:xfrm>
          <a:prstGeom prst="rect">
            <a:avLst/>
          </a:prstGeom>
        </p:spPr>
        <p:txBody>
          <a:bodyPr/>
          <a:lstStyle>
            <a:defPPr>
              <a:defRPr lang="en-US"/>
            </a:defPPr>
            <a:lvl1pPr marL="228600" indent="-228600">
              <a:lnSpc>
                <a:spcPct val="90000"/>
              </a:lnSpc>
              <a:spcBef>
                <a:spcPts val="1000"/>
              </a:spcBef>
              <a:buFont typeface="Arial" panose="020B0604020202020204" pitchFamily="34" charset="0"/>
              <a:buChar char="•"/>
              <a:defRPr sz="1900" b="0" i="0">
                <a:effectLst/>
                <a:latin typeface="Söhne"/>
              </a:defRPr>
            </a:lvl1pPr>
            <a:lvl2pPr marL="685800" lvl="1" indent="-228600">
              <a:lnSpc>
                <a:spcPct val="90000"/>
              </a:lnSpc>
              <a:spcBef>
                <a:spcPts val="500"/>
              </a:spcBef>
              <a:buFont typeface="Arial" panose="020B0604020202020204" pitchFamily="34" charset="0"/>
              <a:buChar char="•"/>
              <a:defRPr sz="1600" b="1" i="0">
                <a:effectLst/>
                <a:latin typeface="Söhn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sz="2400" b="1" dirty="0">
                <a:latin typeface="+mn-lt"/>
              </a:rPr>
              <a:t>Statistical Significance and Predictability </a:t>
            </a:r>
          </a:p>
          <a:p>
            <a:r>
              <a:rPr lang="en-US" b="0" dirty="0">
                <a:latin typeface="Courier New" panose="02070309020205020404" pitchFamily="49" charset="0"/>
                <a:cs typeface="Courier New" panose="02070309020205020404" pitchFamily="49" charset="0"/>
              </a:rPr>
              <a:t>calories, carbohydrate, </a:t>
            </a:r>
            <a:r>
              <a:rPr lang="en-US" b="0" dirty="0">
                <a:latin typeface="+mn-lt"/>
              </a:rPr>
              <a:t>and </a:t>
            </a:r>
            <a:r>
              <a:rPr lang="en-US" b="0" dirty="0">
                <a:latin typeface="Courier New" panose="02070309020205020404" pitchFamily="49" charset="0"/>
                <a:cs typeface="Courier New" panose="02070309020205020404" pitchFamily="49" charset="0"/>
              </a:rPr>
              <a:t>suga</a:t>
            </a:r>
            <a:r>
              <a:rPr lang="en-US" dirty="0">
                <a:latin typeface="Courier New" panose="02070309020205020404" pitchFamily="49" charset="0"/>
                <a:cs typeface="Courier New" panose="02070309020205020404" pitchFamily="49" charset="0"/>
              </a:rPr>
              <a:t>r</a:t>
            </a:r>
            <a:r>
              <a:rPr lang="en-US" b="0" dirty="0">
                <a:latin typeface="+mn-lt"/>
              </a:rPr>
              <a:t> columns are all statistically significant (p-values &lt;0.5) when associated with the column </a:t>
            </a:r>
            <a:r>
              <a:rPr lang="en-US" b="0" dirty="0">
                <a:latin typeface="Courier New" panose="02070309020205020404" pitchFamily="49" charset="0"/>
                <a:cs typeface="Courier New" panose="02070309020205020404" pitchFamily="49" charset="0"/>
              </a:rPr>
              <a:t>high_traffic</a:t>
            </a:r>
            <a:r>
              <a:rPr lang="en-US" b="0" dirty="0">
                <a:latin typeface="+mn-lt"/>
              </a:rPr>
              <a:t> . </a:t>
            </a:r>
          </a:p>
          <a:p>
            <a:r>
              <a:rPr lang="en-US" b="0" dirty="0">
                <a:latin typeface="+mn-lt"/>
              </a:rPr>
              <a:t>Therefore, the null hypothesis </a:t>
            </a:r>
            <a:r>
              <a:rPr lang="en-US" dirty="0">
                <a:latin typeface="+mn-lt"/>
              </a:rPr>
              <a:t>that an association between those variables and </a:t>
            </a:r>
            <a:r>
              <a:rPr lang="en-US" dirty="0">
                <a:latin typeface="Courier New" panose="02070309020205020404" pitchFamily="49" charset="0"/>
                <a:cs typeface="Courier New" panose="02070309020205020404" pitchFamily="49" charset="0"/>
              </a:rPr>
              <a:t>high_traffic </a:t>
            </a:r>
            <a:r>
              <a:rPr lang="en-US" dirty="0">
                <a:latin typeface="+mn-lt"/>
              </a:rPr>
              <a:t>is likely to have occurred by chance alone </a:t>
            </a:r>
            <a:r>
              <a:rPr lang="en-US" b="0" dirty="0">
                <a:latin typeface="+mn-lt"/>
              </a:rPr>
              <a:t>can be rejected.</a:t>
            </a:r>
          </a:p>
          <a:p>
            <a:r>
              <a:rPr lang="en-US" b="1" dirty="0">
                <a:latin typeface="+mn-lt"/>
              </a:rPr>
              <a:t>A feasibility test using a simple logistic regression </a:t>
            </a:r>
            <a:r>
              <a:rPr lang="en-US" b="0" dirty="0">
                <a:latin typeface="+mn-lt"/>
              </a:rPr>
              <a:t>with only </a:t>
            </a:r>
            <a:r>
              <a:rPr lang="en-US" b="0" dirty="0">
                <a:latin typeface="Courier New" panose="02070309020205020404" pitchFamily="49" charset="0"/>
                <a:cs typeface="Courier New" panose="02070309020205020404" pitchFamily="49" charset="0"/>
              </a:rPr>
              <a:t>calories, carbohydrate, </a:t>
            </a:r>
            <a:r>
              <a:rPr lang="en-US" dirty="0">
                <a:latin typeface="+mn-lt"/>
                <a:cs typeface="Courier New" panose="02070309020205020404" pitchFamily="49" charset="0"/>
              </a:rPr>
              <a:t>and</a:t>
            </a:r>
            <a:r>
              <a:rPr lang="en-US" b="0" dirty="0">
                <a:latin typeface="Courier New" panose="02070309020205020404" pitchFamily="49" charset="0"/>
                <a:cs typeface="Courier New" panose="02070309020205020404" pitchFamily="49" charset="0"/>
              </a:rPr>
              <a:t> sugar </a:t>
            </a:r>
            <a:r>
              <a:rPr lang="en-US" b="0" dirty="0">
                <a:latin typeface="+mn-lt"/>
              </a:rPr>
              <a:t>as predictors and </a:t>
            </a:r>
            <a:r>
              <a:rPr lang="en-US" b="0" dirty="0">
                <a:latin typeface="Courier New" panose="02070309020205020404" pitchFamily="49" charset="0"/>
                <a:cs typeface="Courier New" panose="02070309020205020404" pitchFamily="49" charset="0"/>
              </a:rPr>
              <a:t>high_traffic</a:t>
            </a:r>
            <a:r>
              <a:rPr lang="en-US" dirty="0">
                <a:latin typeface="+mn-lt"/>
              </a:rPr>
              <a:t> as target, </a:t>
            </a:r>
            <a:r>
              <a:rPr lang="en-US" b="1" dirty="0">
                <a:latin typeface="+mn-lt"/>
              </a:rPr>
              <a:t>returned an accuracy of 59%, validating the predictive power of our dataset.</a:t>
            </a:r>
          </a:p>
          <a:p>
            <a:endParaRPr lang="en-US" sz="400" b="0" dirty="0">
              <a:latin typeface="+mn-lt"/>
            </a:endParaRPr>
          </a:p>
          <a:p>
            <a:pPr marL="0" indent="0">
              <a:buNone/>
            </a:pPr>
            <a:r>
              <a:rPr lang="en-US" sz="2400" b="1" dirty="0">
                <a:latin typeface="+mn-lt"/>
              </a:rPr>
              <a:t>Assumptions : </a:t>
            </a:r>
          </a:p>
          <a:p>
            <a:r>
              <a:rPr lang="en-US" b="1" dirty="0">
                <a:latin typeface="+mn-lt"/>
              </a:rPr>
              <a:t>The </a:t>
            </a:r>
            <a:r>
              <a:rPr lang="en-US" dirty="0">
                <a:latin typeface="Courier New" panose="02070309020205020404" pitchFamily="49" charset="0"/>
                <a:cs typeface="Courier New" panose="02070309020205020404" pitchFamily="49" charset="0"/>
              </a:rPr>
              <a:t>high_traffic</a:t>
            </a:r>
            <a:r>
              <a:rPr lang="en-US" b="1" dirty="0">
                <a:latin typeface="Courier New" panose="02070309020205020404" pitchFamily="49" charset="0"/>
                <a:cs typeface="Courier New" panose="02070309020205020404" pitchFamily="49" charset="0"/>
              </a:rPr>
              <a:t> </a:t>
            </a:r>
            <a:r>
              <a:rPr lang="en-US" b="1" dirty="0">
                <a:latin typeface="+mn-lt"/>
              </a:rPr>
              <a:t>column will be the target variable</a:t>
            </a:r>
          </a:p>
          <a:p>
            <a:r>
              <a:rPr lang="en-US" b="0" dirty="0">
                <a:latin typeface="+mn-lt"/>
              </a:rPr>
              <a:t>The missing data in the </a:t>
            </a:r>
            <a:r>
              <a:rPr lang="en-US" b="0" dirty="0">
                <a:latin typeface="Courier New" panose="02070309020205020404" pitchFamily="49" charset="0"/>
                <a:cs typeface="Courier New" panose="02070309020205020404" pitchFamily="49" charset="0"/>
              </a:rPr>
              <a:t>high_traffic</a:t>
            </a:r>
            <a:r>
              <a:rPr lang="en-US" b="0" dirty="0">
                <a:latin typeface="+mn-lt"/>
              </a:rPr>
              <a:t> column will be associated with </a:t>
            </a:r>
            <a:r>
              <a:rPr lang="en-US" dirty="0">
                <a:latin typeface="+mn-lt"/>
              </a:rPr>
              <a:t>’</a:t>
            </a:r>
            <a:r>
              <a:rPr lang="en-US" b="0" dirty="0">
                <a:latin typeface="+mn-lt"/>
              </a:rPr>
              <a:t>Other’ traffic, and the column will be transformed into Boolean data. </a:t>
            </a:r>
          </a:p>
          <a:p>
            <a:r>
              <a:rPr lang="en-US" b="0" dirty="0">
                <a:latin typeface="+mn-lt"/>
              </a:rPr>
              <a:t>Based on the above assumptions and observations, the historical dataset contains 574 cases of 'High' traffic and 400 cases of 'Other' traffic, making it suitable for performing binary classification using machine learning.</a:t>
            </a:r>
          </a:p>
        </p:txBody>
      </p:sp>
      <p:graphicFrame>
        <p:nvGraphicFramePr>
          <p:cNvPr id="3" name="Table 10">
            <a:extLst>
              <a:ext uri="{FF2B5EF4-FFF2-40B4-BE49-F238E27FC236}">
                <a16:creationId xmlns:a16="http://schemas.microsoft.com/office/drawing/2014/main" id="{384F25E3-FE08-2955-E784-21856939A795}"/>
              </a:ext>
            </a:extLst>
          </p:cNvPr>
          <p:cNvGraphicFramePr>
            <a:graphicFrameLocks noGrp="1"/>
          </p:cNvGraphicFramePr>
          <p:nvPr>
            <p:extLst>
              <p:ext uri="{D42A27DB-BD31-4B8C-83A1-F6EECF244321}">
                <p14:modId xmlns:p14="http://schemas.microsoft.com/office/powerpoint/2010/main" val="2749055995"/>
              </p:ext>
            </p:extLst>
          </p:nvPr>
        </p:nvGraphicFramePr>
        <p:xfrm>
          <a:off x="151530" y="1671471"/>
          <a:ext cx="4210459" cy="4358640"/>
        </p:xfrm>
        <a:graphic>
          <a:graphicData uri="http://schemas.openxmlformats.org/drawingml/2006/table">
            <a:tbl>
              <a:tblPr firstRow="1" bandRow="1">
                <a:tableStyleId>{F5AB1C69-6EDB-4FF4-983F-18BD219EF322}</a:tableStyleId>
              </a:tblPr>
              <a:tblGrid>
                <a:gridCol w="1220999">
                  <a:extLst>
                    <a:ext uri="{9D8B030D-6E8A-4147-A177-3AD203B41FA5}">
                      <a16:colId xmlns:a16="http://schemas.microsoft.com/office/drawing/2014/main" val="4156309855"/>
                    </a:ext>
                  </a:extLst>
                </a:gridCol>
                <a:gridCol w="993228">
                  <a:extLst>
                    <a:ext uri="{9D8B030D-6E8A-4147-A177-3AD203B41FA5}">
                      <a16:colId xmlns:a16="http://schemas.microsoft.com/office/drawing/2014/main" val="3834810513"/>
                    </a:ext>
                  </a:extLst>
                </a:gridCol>
                <a:gridCol w="1072055">
                  <a:extLst>
                    <a:ext uri="{9D8B030D-6E8A-4147-A177-3AD203B41FA5}">
                      <a16:colId xmlns:a16="http://schemas.microsoft.com/office/drawing/2014/main" val="4004475129"/>
                    </a:ext>
                  </a:extLst>
                </a:gridCol>
                <a:gridCol w="924177">
                  <a:extLst>
                    <a:ext uri="{9D8B030D-6E8A-4147-A177-3AD203B41FA5}">
                      <a16:colId xmlns:a16="http://schemas.microsoft.com/office/drawing/2014/main" val="923182683"/>
                    </a:ext>
                  </a:extLst>
                </a:gridCol>
              </a:tblGrid>
              <a:tr h="670934">
                <a:tc>
                  <a:txBody>
                    <a:bodyPr/>
                    <a:lstStyle/>
                    <a:p>
                      <a:r>
                        <a:rPr lang="en-US" sz="1400" dirty="0"/>
                        <a:t>Column Name </a:t>
                      </a:r>
                    </a:p>
                  </a:txBody>
                  <a:tcPr/>
                </a:tc>
                <a:tc>
                  <a:txBody>
                    <a:bodyPr/>
                    <a:lstStyle/>
                    <a:p>
                      <a:r>
                        <a:rPr lang="en-US" sz="1400" dirty="0"/>
                        <a:t>Variable Type</a:t>
                      </a:r>
                    </a:p>
                  </a:txBody>
                  <a:tcPr/>
                </a:tc>
                <a:tc>
                  <a:txBody>
                    <a:bodyPr/>
                    <a:lstStyle/>
                    <a:p>
                      <a:r>
                        <a:rPr lang="en-US" sz="1400" dirty="0"/>
                        <a:t>Data Type</a:t>
                      </a:r>
                    </a:p>
                  </a:txBody>
                  <a:tcPr/>
                </a:tc>
                <a:tc>
                  <a:txBody>
                    <a:bodyPr/>
                    <a:lstStyle/>
                    <a:p>
                      <a:r>
                        <a:rPr lang="en-US" sz="1400" dirty="0"/>
                        <a:t>Non-null count (% non-null)</a:t>
                      </a:r>
                    </a:p>
                  </a:txBody>
                  <a:tcPr/>
                </a:tc>
                <a:extLst>
                  <a:ext uri="{0D108BD9-81ED-4DB2-BD59-A6C34878D82A}">
                    <a16:rowId xmlns:a16="http://schemas.microsoft.com/office/drawing/2014/main" val="1333088259"/>
                  </a:ext>
                </a:extLst>
              </a:tr>
              <a:tr h="4752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high_traffic</a:t>
                      </a:r>
                    </a:p>
                  </a:txBody>
                  <a:tcPr/>
                </a:tc>
                <a:tc>
                  <a:txBody>
                    <a:bodyPr/>
                    <a:lstStyle/>
                    <a:p>
                      <a:r>
                        <a:rPr lang="en-US" sz="1400" dirty="0">
                          <a:solidFill>
                            <a:schemeClr val="tx1"/>
                          </a:solidFill>
                        </a:rPr>
                        <a:t>Target (response)</a:t>
                      </a:r>
                    </a:p>
                  </a:txBody>
                  <a:tcPr/>
                </a:tc>
                <a:tc>
                  <a:txBody>
                    <a:bodyPr/>
                    <a:lstStyle/>
                    <a:p>
                      <a:r>
                        <a:rPr lang="en-US" sz="1400" dirty="0">
                          <a:solidFill>
                            <a:schemeClr val="tx1"/>
                          </a:solidFill>
                        </a:rPr>
                        <a:t>Categorical</a:t>
                      </a:r>
                    </a:p>
                  </a:txBody>
                  <a:tcPr/>
                </a:tc>
                <a:tc>
                  <a:txBody>
                    <a:bodyPr/>
                    <a:lstStyle/>
                    <a:p>
                      <a:r>
                        <a:rPr lang="en-US" sz="1400" dirty="0">
                          <a:solidFill>
                            <a:schemeClr val="tx1"/>
                          </a:solidFill>
                        </a:rPr>
                        <a:t>574 (60.7%)</a:t>
                      </a:r>
                    </a:p>
                  </a:txBody>
                  <a:tcPr/>
                </a:tc>
                <a:extLst>
                  <a:ext uri="{0D108BD9-81ED-4DB2-BD59-A6C34878D82A}">
                    <a16:rowId xmlns:a16="http://schemas.microsoft.com/office/drawing/2014/main" val="1248856039"/>
                  </a:ext>
                </a:extLst>
              </a:tr>
              <a:tr h="475245">
                <a:tc>
                  <a:txBody>
                    <a:bodyPr/>
                    <a:lstStyle/>
                    <a:p>
                      <a:pPr lvl="0" algn="l"/>
                      <a:r>
                        <a:rPr lang="en-US" sz="1400" dirty="0"/>
                        <a:t>calories</a:t>
                      </a:r>
                    </a:p>
                  </a:txBody>
                  <a:tcPr/>
                </a:tc>
                <a:tc>
                  <a:txBody>
                    <a:bodyPr/>
                    <a:lstStyle/>
                    <a:p>
                      <a:r>
                        <a:rPr lang="en-US" sz="1400" dirty="0"/>
                        <a:t>Feature (predictor)</a:t>
                      </a:r>
                    </a:p>
                  </a:txBody>
                  <a:tcPr/>
                </a:tc>
                <a:tc>
                  <a:txBody>
                    <a:bodyPr/>
                    <a:lstStyle/>
                    <a:p>
                      <a:r>
                        <a:rPr lang="en-US" sz="1400" dirty="0"/>
                        <a:t>Continuous (float)</a:t>
                      </a:r>
                    </a:p>
                  </a:txBody>
                  <a:tcPr/>
                </a:tc>
                <a:tc>
                  <a:txBody>
                    <a:bodyPr/>
                    <a:lstStyle/>
                    <a:p>
                      <a:r>
                        <a:rPr lang="en-US" sz="1400" dirty="0"/>
                        <a:t>895 (94.5%)</a:t>
                      </a:r>
                    </a:p>
                  </a:txBody>
                  <a:tcPr/>
                </a:tc>
                <a:extLst>
                  <a:ext uri="{0D108BD9-81ED-4DB2-BD59-A6C34878D82A}">
                    <a16:rowId xmlns:a16="http://schemas.microsoft.com/office/drawing/2014/main" val="546212463"/>
                  </a:ext>
                </a:extLst>
              </a:tr>
              <a:tr h="475245">
                <a:tc>
                  <a:txBody>
                    <a:bodyPr/>
                    <a:lstStyle/>
                    <a:p>
                      <a:pPr lvl="0"/>
                      <a:r>
                        <a:rPr lang="en-US" sz="1400" dirty="0"/>
                        <a:t>carbohydrates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Feature (predictor)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Continuous (float)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895 (94.5%)</a:t>
                      </a:r>
                    </a:p>
                  </a:txBody>
                  <a:tcPr/>
                </a:tc>
                <a:extLst>
                  <a:ext uri="{0D108BD9-81ED-4DB2-BD59-A6C34878D82A}">
                    <a16:rowId xmlns:a16="http://schemas.microsoft.com/office/drawing/2014/main" val="1634171471"/>
                  </a:ext>
                </a:extLst>
              </a:tr>
              <a:tr h="475245">
                <a:tc>
                  <a:txBody>
                    <a:bodyPr/>
                    <a:lstStyle/>
                    <a:p>
                      <a:pPr lvl="0"/>
                      <a:r>
                        <a:rPr lang="en-US" sz="1400" dirty="0"/>
                        <a:t>sugar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Feature (predictor)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Continuous (float)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895 (94.5%)</a:t>
                      </a:r>
                    </a:p>
                  </a:txBody>
                  <a:tcPr/>
                </a:tc>
                <a:extLst>
                  <a:ext uri="{0D108BD9-81ED-4DB2-BD59-A6C34878D82A}">
                    <a16:rowId xmlns:a16="http://schemas.microsoft.com/office/drawing/2014/main" val="2626672520"/>
                  </a:ext>
                </a:extLst>
              </a:tr>
              <a:tr h="475245">
                <a:tc>
                  <a:txBody>
                    <a:bodyPr/>
                    <a:lstStyle/>
                    <a:p>
                      <a:pPr lvl="0"/>
                      <a:r>
                        <a:rPr lang="en-US" sz="1400" dirty="0"/>
                        <a:t>protein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Feature (predictor)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Continuous (float)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895 (94.5%)</a:t>
                      </a:r>
                    </a:p>
                  </a:txBody>
                  <a:tcPr/>
                </a:tc>
                <a:extLst>
                  <a:ext uri="{0D108BD9-81ED-4DB2-BD59-A6C34878D82A}">
                    <a16:rowId xmlns:a16="http://schemas.microsoft.com/office/drawing/2014/main" val="3219492443"/>
                  </a:ext>
                </a:extLst>
              </a:tr>
              <a:tr h="475245">
                <a:tc>
                  <a:txBody>
                    <a:bodyPr/>
                    <a:lstStyle/>
                    <a:p>
                      <a:r>
                        <a:rPr lang="en-US" sz="1400" dirty="0"/>
                        <a:t>category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Feature (predictor)</a:t>
                      </a:r>
                    </a:p>
                  </a:txBody>
                  <a:tcPr/>
                </a:tc>
                <a:tc>
                  <a:txBody>
                    <a:bodyPr/>
                    <a:lstStyle/>
                    <a:p>
                      <a:r>
                        <a:rPr lang="en-US" sz="1400" dirty="0"/>
                        <a:t>Categorical</a:t>
                      </a:r>
                    </a:p>
                  </a:txBody>
                  <a:tcPr/>
                </a:tc>
                <a:tc>
                  <a:txBody>
                    <a:bodyPr/>
                    <a:lstStyle/>
                    <a:p>
                      <a:r>
                        <a:rPr lang="en-US" sz="1400" dirty="0"/>
                        <a:t>947 (100%)</a:t>
                      </a:r>
                    </a:p>
                  </a:txBody>
                  <a:tcPr/>
                </a:tc>
                <a:extLst>
                  <a:ext uri="{0D108BD9-81ED-4DB2-BD59-A6C34878D82A}">
                    <a16:rowId xmlns:a16="http://schemas.microsoft.com/office/drawing/2014/main" val="1199852840"/>
                  </a:ext>
                </a:extLst>
              </a:tr>
              <a:tr h="4752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servings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Feature (predictor)</a:t>
                      </a:r>
                    </a:p>
                  </a:txBody>
                  <a:tcPr/>
                </a:tc>
                <a:tc>
                  <a:txBody>
                    <a:bodyPr/>
                    <a:lstStyle/>
                    <a:p>
                      <a:r>
                        <a:rPr lang="en-US" sz="1400" dirty="0"/>
                        <a:t>Categorical</a:t>
                      </a:r>
                    </a:p>
                  </a:txBody>
                  <a:tcPr/>
                </a:tc>
                <a:tc>
                  <a:txBody>
                    <a:bodyPr/>
                    <a:lstStyle/>
                    <a:p>
                      <a:r>
                        <a:rPr lang="en-US" sz="1400" dirty="0"/>
                        <a:t>947 (100%)</a:t>
                      </a:r>
                    </a:p>
                  </a:txBody>
                  <a:tcPr/>
                </a:tc>
                <a:extLst>
                  <a:ext uri="{0D108BD9-81ED-4DB2-BD59-A6C34878D82A}">
                    <a16:rowId xmlns:a16="http://schemas.microsoft.com/office/drawing/2014/main" val="3526329802"/>
                  </a:ext>
                </a:extLst>
              </a:tr>
            </a:tbl>
          </a:graphicData>
        </a:graphic>
      </p:graphicFrame>
      <p:sp>
        <p:nvSpPr>
          <p:cNvPr id="9" name="Title 13">
            <a:extLst>
              <a:ext uri="{FF2B5EF4-FFF2-40B4-BE49-F238E27FC236}">
                <a16:creationId xmlns:a16="http://schemas.microsoft.com/office/drawing/2014/main" id="{3655DE2B-FD3B-C3D7-1133-3F97059437D2}"/>
              </a:ext>
            </a:extLst>
          </p:cNvPr>
          <p:cNvSpPr>
            <a:spLocks noGrp="1"/>
          </p:cNvSpPr>
          <p:nvPr>
            <p:ph type="title"/>
          </p:nvPr>
        </p:nvSpPr>
        <p:spPr>
          <a:xfrm>
            <a:off x="153506" y="101889"/>
            <a:ext cx="3948939" cy="1325563"/>
          </a:xfrm>
        </p:spPr>
        <p:txBody>
          <a:bodyPr>
            <a:normAutofit fontScale="90000"/>
          </a:bodyPr>
          <a:lstStyle/>
          <a:p>
            <a:r>
              <a:rPr lang="en-US" b="1" dirty="0">
                <a:solidFill>
                  <a:schemeClr val="bg1"/>
                </a:solidFill>
                <a:latin typeface="Aharoni" panose="020F0502020204030204" pitchFamily="34" charset="0"/>
                <a:cs typeface="Aharoni" panose="020F0502020204030204" pitchFamily="34" charset="0"/>
              </a:rPr>
              <a:t>Data Overview (2/2)</a:t>
            </a:r>
            <a:r>
              <a:rPr lang="en-US" b="1" dirty="0">
                <a:solidFill>
                  <a:schemeClr val="bg1"/>
                </a:solidFill>
              </a:rPr>
              <a:t> </a:t>
            </a:r>
          </a:p>
        </p:txBody>
      </p:sp>
      <p:pic>
        <p:nvPicPr>
          <p:cNvPr id="10" name="Picture 9" descr="A picture containing company name&#10;&#10;Description automatically generated">
            <a:extLst>
              <a:ext uri="{FF2B5EF4-FFF2-40B4-BE49-F238E27FC236}">
                <a16:creationId xmlns:a16="http://schemas.microsoft.com/office/drawing/2014/main" id="{ABFE6CB3-BE02-5FEE-C01C-104088F9C536}"/>
              </a:ext>
            </a:extLst>
          </p:cNvPr>
          <p:cNvPicPr>
            <a:picLocks noChangeAspect="1"/>
          </p:cNvPicPr>
          <p:nvPr/>
        </p:nvPicPr>
        <p:blipFill rotWithShape="1">
          <a:blip r:embed="rId3"/>
          <a:srcRect b="26272"/>
          <a:stretch/>
        </p:blipFill>
        <p:spPr>
          <a:xfrm>
            <a:off x="3626603" y="6213969"/>
            <a:ext cx="767066" cy="542142"/>
          </a:xfrm>
          <a:prstGeom prst="rect">
            <a:avLst/>
          </a:prstGeom>
        </p:spPr>
      </p:pic>
      <p:sp>
        <p:nvSpPr>
          <p:cNvPr id="4" name="Rectangle 3">
            <a:extLst>
              <a:ext uri="{FF2B5EF4-FFF2-40B4-BE49-F238E27FC236}">
                <a16:creationId xmlns:a16="http://schemas.microsoft.com/office/drawing/2014/main" id="{D21BDFD6-D9D8-CD35-BD1E-3BD08CBA5B49}"/>
              </a:ext>
            </a:extLst>
          </p:cNvPr>
          <p:cNvSpPr/>
          <p:nvPr/>
        </p:nvSpPr>
        <p:spPr>
          <a:xfrm>
            <a:off x="4748247" y="4172260"/>
            <a:ext cx="7182310" cy="1316407"/>
          </a:xfrm>
          <a:prstGeom prst="rect">
            <a:avLst/>
          </a:prstGeom>
          <a:solidFill>
            <a:srgbClr val="FF9201">
              <a:alpha val="183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B395C25-F4EB-E805-88BC-920F581B5124}"/>
              </a:ext>
            </a:extLst>
          </p:cNvPr>
          <p:cNvSpPr/>
          <p:nvPr/>
        </p:nvSpPr>
        <p:spPr>
          <a:xfrm>
            <a:off x="151530" y="2423339"/>
            <a:ext cx="4210459" cy="498456"/>
          </a:xfrm>
          <a:prstGeom prst="rect">
            <a:avLst/>
          </a:prstGeom>
          <a:solidFill>
            <a:srgbClr val="FF9201">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1147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03F17E-6175-E775-7F2F-48CA5A594727}"/>
              </a:ext>
            </a:extLst>
          </p:cNvPr>
          <p:cNvPicPr>
            <a:picLocks noChangeAspect="1"/>
          </p:cNvPicPr>
          <p:nvPr/>
        </p:nvPicPr>
        <p:blipFill rotWithShape="1">
          <a:blip r:embed="rId3"/>
          <a:srcRect l="19011" t="9172" r="19531" b="20638"/>
          <a:stretch/>
        </p:blipFill>
        <p:spPr>
          <a:xfrm>
            <a:off x="10803693" y="266630"/>
            <a:ext cx="992396" cy="906722"/>
          </a:xfrm>
          <a:prstGeom prst="rect">
            <a:avLst/>
          </a:prstGeom>
        </p:spPr>
      </p:pic>
      <p:sp>
        <p:nvSpPr>
          <p:cNvPr id="4" name="Title 13">
            <a:extLst>
              <a:ext uri="{FF2B5EF4-FFF2-40B4-BE49-F238E27FC236}">
                <a16:creationId xmlns:a16="http://schemas.microsoft.com/office/drawing/2014/main" id="{8639DC75-7651-A868-E36D-986E6F39A14F}"/>
              </a:ext>
            </a:extLst>
          </p:cNvPr>
          <p:cNvSpPr>
            <a:spLocks noGrp="1"/>
          </p:cNvSpPr>
          <p:nvPr>
            <p:ph type="title"/>
          </p:nvPr>
        </p:nvSpPr>
        <p:spPr>
          <a:xfrm>
            <a:off x="109779" y="57210"/>
            <a:ext cx="10515599" cy="1325563"/>
          </a:xfrm>
        </p:spPr>
        <p:txBody>
          <a:bodyPr/>
          <a:lstStyle/>
          <a:p>
            <a:r>
              <a:rPr lang="en-US" b="1" dirty="0">
                <a:latin typeface="Aharoni" panose="020F0502020204030204" pitchFamily="34" charset="0"/>
                <a:cs typeface="Aharoni" panose="020F0502020204030204" pitchFamily="34" charset="0"/>
              </a:rPr>
              <a:t>Exploratory Data Analysis (EDA)</a:t>
            </a:r>
            <a:endParaRPr lang="en-US" b="1" dirty="0"/>
          </a:p>
        </p:txBody>
      </p:sp>
      <p:pic>
        <p:nvPicPr>
          <p:cNvPr id="14" name="Content Placeholder 13" descr="Chart, scatter chart&#10;&#10;Description automatically generated">
            <a:extLst>
              <a:ext uri="{FF2B5EF4-FFF2-40B4-BE49-F238E27FC236}">
                <a16:creationId xmlns:a16="http://schemas.microsoft.com/office/drawing/2014/main" id="{FF812E38-6120-F8DE-8B42-A1DECCCDFE81}"/>
              </a:ext>
            </a:extLst>
          </p:cNvPr>
          <p:cNvPicPr>
            <a:picLocks noGrp="1" noChangeAspect="1"/>
          </p:cNvPicPr>
          <p:nvPr>
            <p:ph idx="1"/>
          </p:nvPr>
        </p:nvPicPr>
        <p:blipFill>
          <a:blip r:embed="rId4"/>
          <a:stretch>
            <a:fillRect/>
          </a:stretch>
        </p:blipFill>
        <p:spPr>
          <a:xfrm>
            <a:off x="6365888" y="1180496"/>
            <a:ext cx="5430201" cy="3760723"/>
          </a:xfrm>
        </p:spPr>
      </p:pic>
      <p:pic>
        <p:nvPicPr>
          <p:cNvPr id="16" name="Picture 15" descr="Chart, bar chart&#10;&#10;Description automatically generated">
            <a:extLst>
              <a:ext uri="{FF2B5EF4-FFF2-40B4-BE49-F238E27FC236}">
                <a16:creationId xmlns:a16="http://schemas.microsoft.com/office/drawing/2014/main" id="{16B32C73-5548-1029-118C-8058A7D78A22}"/>
              </a:ext>
            </a:extLst>
          </p:cNvPr>
          <p:cNvPicPr>
            <a:picLocks noChangeAspect="1"/>
          </p:cNvPicPr>
          <p:nvPr/>
        </p:nvPicPr>
        <p:blipFill>
          <a:blip r:embed="rId5"/>
          <a:stretch>
            <a:fillRect/>
          </a:stretch>
        </p:blipFill>
        <p:spPr>
          <a:xfrm>
            <a:off x="395906" y="1046226"/>
            <a:ext cx="5700092" cy="4006586"/>
          </a:xfrm>
          <a:prstGeom prst="rect">
            <a:avLst/>
          </a:prstGeom>
        </p:spPr>
      </p:pic>
      <p:sp>
        <p:nvSpPr>
          <p:cNvPr id="17" name="TextBox 16">
            <a:extLst>
              <a:ext uri="{FF2B5EF4-FFF2-40B4-BE49-F238E27FC236}">
                <a16:creationId xmlns:a16="http://schemas.microsoft.com/office/drawing/2014/main" id="{2011AF27-6318-F8C3-4D92-0DC6B2DA79FC}"/>
              </a:ext>
            </a:extLst>
          </p:cNvPr>
          <p:cNvSpPr txBox="1"/>
          <p:nvPr/>
        </p:nvSpPr>
        <p:spPr>
          <a:xfrm>
            <a:off x="395906" y="4865584"/>
            <a:ext cx="11400183" cy="1588799"/>
          </a:xfrm>
          <a:prstGeom prst="rect">
            <a:avLst/>
          </a:prstGeom>
          <a:solidFill>
            <a:schemeClr val="bg1"/>
          </a:solidFill>
        </p:spPr>
        <p:txBody>
          <a:bodyPr/>
          <a:lstStyle>
            <a:defPPr>
              <a:defRPr lang="en-US"/>
            </a:defPPr>
            <a:lvl1pPr marL="228600" indent="-228600">
              <a:lnSpc>
                <a:spcPct val="90000"/>
              </a:lnSpc>
              <a:spcBef>
                <a:spcPts val="1000"/>
              </a:spcBef>
              <a:buFont typeface="Arial" panose="020B0604020202020204" pitchFamily="34" charset="0"/>
              <a:buChar char="•"/>
              <a:defRPr sz="1900" b="0" i="0">
                <a:effectLst/>
                <a:latin typeface="Söhne"/>
              </a:defRPr>
            </a:lvl1pPr>
            <a:lvl2pPr marL="685800" lvl="1" indent="-228600">
              <a:lnSpc>
                <a:spcPct val="90000"/>
              </a:lnSpc>
              <a:spcBef>
                <a:spcPts val="500"/>
              </a:spcBef>
              <a:buFont typeface="Arial" panose="020B0604020202020204" pitchFamily="34" charset="0"/>
              <a:buChar char="•"/>
              <a:defRPr sz="1600" b="1" i="0">
                <a:effectLst/>
                <a:latin typeface="Söhn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buFont typeface="Arial" panose="020B0604020202020204" pitchFamily="34" charset="0"/>
              <a:buChar char="•"/>
            </a:pPr>
            <a:r>
              <a:rPr lang="en-US" sz="1600" b="0" i="0" dirty="0">
                <a:effectLst/>
                <a:latin typeface="Söhne"/>
              </a:rPr>
              <a:t>Rich meat and vegetable dishes (including potato) are more prevalent among Tasty Bytes users, possibly due to their filling and tasty nature and association with special occasions such as holidays or thanksgiving. This is coherent with Tasty Recipe’s vocation of providing healthy and budget-friendly options for families</a:t>
            </a:r>
          </a:p>
          <a:p>
            <a:pPr algn="l">
              <a:buFont typeface="Arial" panose="020B0604020202020204" pitchFamily="34" charset="0"/>
              <a:buChar char="•"/>
            </a:pPr>
            <a:r>
              <a:rPr lang="en-US" sz="1600" b="0" i="0" dirty="0">
                <a:effectLst/>
                <a:latin typeface="Söhne"/>
              </a:rPr>
              <a:t>Beverages, breakfast, and chicken-based meals are generating less traffic. They may be less popular due to their less unique taste and convenience factor. Chicken is considered lean meat and can be perceived as less filling. Beverages and breakfast could be simpler to realize, making the Tasty Bytes users less likely to look for thos</a:t>
            </a:r>
            <a:r>
              <a:rPr lang="en-US" sz="1600" dirty="0"/>
              <a:t>e recipes. </a:t>
            </a:r>
            <a:endParaRPr lang="en-US" sz="1600" b="0" i="0" dirty="0">
              <a:effectLst/>
              <a:latin typeface="Söhne"/>
            </a:endParaRPr>
          </a:p>
          <a:p>
            <a:pPr marL="0" indent="0" algn="l">
              <a:buNone/>
            </a:pPr>
            <a:r>
              <a:rPr lang="en-US" sz="1600" b="0" i="0" dirty="0">
                <a:effectLst/>
                <a:latin typeface="Söhne"/>
                <a:sym typeface="Wingdings" pitchFamily="2" charset="2"/>
              </a:rPr>
              <a:t> </a:t>
            </a:r>
            <a:r>
              <a:rPr lang="en-US" sz="1600" b="0" i="0" dirty="0">
                <a:effectLst/>
                <a:latin typeface="Söhne"/>
              </a:rPr>
              <a:t>Tasty Bytes indicates that users are likely seeking healthy and delicious food options.</a:t>
            </a:r>
          </a:p>
        </p:txBody>
      </p:sp>
    </p:spTree>
    <p:extLst>
      <p:ext uri="{BB962C8B-B14F-4D97-AF65-F5344CB8AC3E}">
        <p14:creationId xmlns:p14="http://schemas.microsoft.com/office/powerpoint/2010/main" val="1160180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3">
            <a:extLst>
              <a:ext uri="{FF2B5EF4-FFF2-40B4-BE49-F238E27FC236}">
                <a16:creationId xmlns:a16="http://schemas.microsoft.com/office/drawing/2014/main" id="{8639DC75-7651-A868-E36D-986E6F39A14F}"/>
              </a:ext>
            </a:extLst>
          </p:cNvPr>
          <p:cNvSpPr>
            <a:spLocks noGrp="1"/>
          </p:cNvSpPr>
          <p:nvPr>
            <p:ph type="title"/>
          </p:nvPr>
        </p:nvSpPr>
        <p:spPr>
          <a:xfrm>
            <a:off x="308811" y="230188"/>
            <a:ext cx="10515599" cy="1325563"/>
          </a:xfrm>
        </p:spPr>
        <p:txBody>
          <a:bodyPr/>
          <a:lstStyle/>
          <a:p>
            <a:r>
              <a:rPr lang="en-US" b="1" dirty="0">
                <a:latin typeface="Aharoni" panose="020F0502020204030204" pitchFamily="34" charset="0"/>
                <a:cs typeface="Aharoni" panose="020F0502020204030204" pitchFamily="34" charset="0"/>
              </a:rPr>
              <a:t>Feature Engineering </a:t>
            </a:r>
            <a:endParaRPr lang="en-US" b="1" dirty="0"/>
          </a:p>
        </p:txBody>
      </p:sp>
      <p:sp>
        <p:nvSpPr>
          <p:cNvPr id="3" name="TextBox 2">
            <a:extLst>
              <a:ext uri="{FF2B5EF4-FFF2-40B4-BE49-F238E27FC236}">
                <a16:creationId xmlns:a16="http://schemas.microsoft.com/office/drawing/2014/main" id="{6E836559-42CC-F8CB-9E1D-6D4861F637E5}"/>
              </a:ext>
            </a:extLst>
          </p:cNvPr>
          <p:cNvSpPr txBox="1"/>
          <p:nvPr/>
        </p:nvSpPr>
        <p:spPr>
          <a:xfrm>
            <a:off x="236170" y="1132968"/>
            <a:ext cx="5764579" cy="5109091"/>
          </a:xfrm>
          <a:prstGeom prst="rect">
            <a:avLst/>
          </a:prstGeom>
          <a:noFill/>
        </p:spPr>
        <p:txBody>
          <a:bodyPr wrap="square">
            <a:spAutoFit/>
          </a:bodyPr>
          <a:lstStyle/>
          <a:p>
            <a:r>
              <a:rPr lang="en-US" dirty="0"/>
              <a:t> </a:t>
            </a:r>
            <a:endParaRPr lang="en-US" sz="1600" dirty="0"/>
          </a:p>
          <a:p>
            <a:pPr marL="285750" indent="-285750">
              <a:buFont typeface="Arial" panose="020B0604020202020204" pitchFamily="34" charset="0"/>
              <a:buChar char="•"/>
            </a:pPr>
            <a:r>
              <a:rPr lang="en-US" sz="1600" dirty="0"/>
              <a:t>We used a modified and simplified version of the Atwater system to estimate the grams of Fat from other macro-nutrient and calories columns : </a:t>
            </a:r>
          </a:p>
          <a:p>
            <a:endParaRPr lang="en-US" dirty="0"/>
          </a:p>
          <a:p>
            <a:endParaRPr lang="en-US" dirty="0"/>
          </a:p>
          <a:p>
            <a:endParaRPr lang="en-US" sz="1600" dirty="0"/>
          </a:p>
          <a:p>
            <a:pPr marL="285750" indent="-285750">
              <a:buFont typeface="Arial" panose="020B0604020202020204" pitchFamily="34" charset="0"/>
              <a:buChar char="•"/>
            </a:pPr>
            <a:r>
              <a:rPr lang="en-US" sz="1600" dirty="0"/>
              <a:t>We used the transformed servings columns to calculate the calories and macro-nutrients per serving. </a:t>
            </a:r>
          </a:p>
          <a:p>
            <a:endParaRPr lang="en-US" sz="1600" dirty="0"/>
          </a:p>
          <a:p>
            <a:pPr marL="285750" indent="-285750">
              <a:buFont typeface="Arial" panose="020B0604020202020204" pitchFamily="34" charset="0"/>
              <a:buChar char="•"/>
            </a:pPr>
            <a:r>
              <a:rPr lang="en-US" sz="1600" dirty="0"/>
              <a:t>The Mayo Clinic recommends the following ranges for balanced foods: </a:t>
            </a:r>
          </a:p>
          <a:p>
            <a:pPr marL="742950" lvl="1" indent="-285750">
              <a:buFont typeface="Arial" panose="020B0604020202020204" pitchFamily="34" charset="0"/>
              <a:buChar char="•"/>
            </a:pPr>
            <a:r>
              <a:rPr lang="en-US" sz="1600" dirty="0"/>
              <a:t>Protein &gt; 10% &amp; Protein &lt; 35%</a:t>
            </a:r>
          </a:p>
          <a:p>
            <a:pPr marL="742950" lvl="1" indent="-285750">
              <a:buFont typeface="Arial" panose="020B0604020202020204" pitchFamily="34" charset="0"/>
              <a:buChar char="•"/>
            </a:pPr>
            <a:r>
              <a:rPr lang="en-US" sz="1600" dirty="0"/>
              <a:t>Fat &gt; 20% &amp; Fat &lt; 35%</a:t>
            </a:r>
          </a:p>
          <a:p>
            <a:pPr marL="742950" lvl="1" indent="-285750">
              <a:buFont typeface="Arial" panose="020B0604020202020204" pitchFamily="34" charset="0"/>
              <a:buChar char="•"/>
            </a:pPr>
            <a:r>
              <a:rPr lang="en-US" sz="1600" dirty="0"/>
              <a:t>Carb &gt;= 45% &amp; Carb &lt; 70%</a:t>
            </a:r>
          </a:p>
          <a:p>
            <a:pPr marL="742950" lvl="1" indent="-285750">
              <a:buFont typeface="Arial" panose="020B0604020202020204" pitchFamily="34" charset="0"/>
              <a:buChar char="•"/>
            </a:pPr>
            <a:r>
              <a:rPr lang="en-US" sz="1600" dirty="0"/>
              <a:t>Recommended Daily intake for an adult: 1,600 calories/d</a:t>
            </a:r>
          </a:p>
          <a:p>
            <a:pPr marL="742950" lvl="1" indent="-285750">
              <a:buFont typeface="Arial" panose="020B0604020202020204" pitchFamily="34" charset="0"/>
              <a:buChar char="•"/>
            </a:pPr>
            <a:r>
              <a:rPr lang="en-US" sz="1600" dirty="0"/>
              <a:t>No more than 30g of sugar per day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adapted those cut-offs values to have slightly broader range  and create 6 clusters of recipes</a:t>
            </a:r>
          </a:p>
        </p:txBody>
      </p:sp>
      <p:sp>
        <p:nvSpPr>
          <p:cNvPr id="12" name="TextBox 11">
            <a:extLst>
              <a:ext uri="{FF2B5EF4-FFF2-40B4-BE49-F238E27FC236}">
                <a16:creationId xmlns:a16="http://schemas.microsoft.com/office/drawing/2014/main" id="{AE4CBD55-4A33-D5D5-4ED5-84C2DE97EB53}"/>
              </a:ext>
            </a:extLst>
          </p:cNvPr>
          <p:cNvSpPr txBox="1"/>
          <p:nvPr/>
        </p:nvSpPr>
        <p:spPr>
          <a:xfrm>
            <a:off x="6447805" y="5110280"/>
            <a:ext cx="6097604" cy="1384995"/>
          </a:xfrm>
          <a:prstGeom prst="rect">
            <a:avLst/>
          </a:prstGeom>
          <a:noFill/>
        </p:spPr>
        <p:txBody>
          <a:bodyPr wrap="square">
            <a:spAutoFit/>
          </a:bodyPr>
          <a:lstStyle/>
          <a:p>
            <a:pPr marL="285750" indent="-285750" algn="l">
              <a:buFont typeface="Arial" panose="020B0604020202020204" pitchFamily="34" charset="0"/>
              <a:buChar char="•"/>
            </a:pPr>
            <a:r>
              <a:rPr lang="en-US" sz="1400" b="0" i="0" dirty="0">
                <a:solidFill>
                  <a:srgbClr val="05192D"/>
                </a:solidFill>
                <a:effectLst/>
                <a:latin typeface="Studio-Feixen-Sans"/>
              </a:rPr>
              <a:t>Type 0: Somewhat unbalanced foods</a:t>
            </a:r>
          </a:p>
          <a:p>
            <a:pPr marL="285750" indent="-285750" algn="l">
              <a:buFont typeface="Arial" panose="020B0604020202020204" pitchFamily="34" charset="0"/>
              <a:buChar char="•"/>
            </a:pPr>
            <a:r>
              <a:rPr lang="en-US" sz="1400" b="0" i="0" dirty="0">
                <a:solidFill>
                  <a:srgbClr val="05192D"/>
                </a:solidFill>
                <a:effectLst/>
                <a:latin typeface="Studio-Feixen-Sans"/>
              </a:rPr>
              <a:t>Type 1: High fat</a:t>
            </a:r>
          </a:p>
          <a:p>
            <a:pPr marL="285750" indent="-285750" algn="l">
              <a:buFont typeface="Arial" panose="020B0604020202020204" pitchFamily="34" charset="0"/>
              <a:buChar char="•"/>
            </a:pPr>
            <a:r>
              <a:rPr lang="en-US" sz="1400" b="0" i="0" dirty="0">
                <a:solidFill>
                  <a:srgbClr val="05192D"/>
                </a:solidFill>
                <a:effectLst/>
                <a:latin typeface="Studio-Feixen-Sans"/>
              </a:rPr>
              <a:t>Type 2: High protein</a:t>
            </a:r>
          </a:p>
          <a:p>
            <a:pPr marL="285750" indent="-285750" algn="l">
              <a:buFont typeface="Arial" panose="020B0604020202020204" pitchFamily="34" charset="0"/>
              <a:buChar char="•"/>
            </a:pPr>
            <a:r>
              <a:rPr lang="en-US" sz="1400" b="0" i="0" dirty="0">
                <a:solidFill>
                  <a:srgbClr val="05192D"/>
                </a:solidFill>
                <a:effectLst/>
                <a:latin typeface="Studio-Feixen-Sans"/>
              </a:rPr>
              <a:t>Type 3: High carb</a:t>
            </a:r>
          </a:p>
          <a:p>
            <a:pPr marL="285750" indent="-285750" algn="l">
              <a:buFont typeface="Arial" panose="020B0604020202020204" pitchFamily="34" charset="0"/>
              <a:buChar char="•"/>
            </a:pPr>
            <a:r>
              <a:rPr lang="en-US" sz="1400" b="0" i="0" dirty="0">
                <a:solidFill>
                  <a:srgbClr val="05192D"/>
                </a:solidFill>
                <a:effectLst/>
                <a:latin typeface="Studio-Feixen-Sans"/>
              </a:rPr>
              <a:t>Type 4: Healthier choices</a:t>
            </a:r>
          </a:p>
          <a:p>
            <a:pPr marL="285750" indent="-285750" algn="l">
              <a:buFont typeface="Arial" panose="020B0604020202020204" pitchFamily="34" charset="0"/>
              <a:buChar char="•"/>
            </a:pPr>
            <a:r>
              <a:rPr lang="en-US" sz="1400" b="0" i="0" dirty="0">
                <a:solidFill>
                  <a:srgbClr val="05192D"/>
                </a:solidFill>
                <a:effectLst/>
                <a:latin typeface="Studio-Feixen-Sans"/>
              </a:rPr>
              <a:t>Type 5 : Unhealthy recipe (high sugar)</a:t>
            </a:r>
          </a:p>
        </p:txBody>
      </p:sp>
      <p:pic>
        <p:nvPicPr>
          <p:cNvPr id="13" name="Content Placeholder 5" descr="Chart, scatter chart&#10;&#10;Description automatically generated">
            <a:extLst>
              <a:ext uri="{FF2B5EF4-FFF2-40B4-BE49-F238E27FC236}">
                <a16:creationId xmlns:a16="http://schemas.microsoft.com/office/drawing/2014/main" id="{3D798DA5-48B0-130C-7064-55AE85C3A04D}"/>
              </a:ext>
            </a:extLst>
          </p:cNvPr>
          <p:cNvPicPr>
            <a:picLocks noGrp="1" noChangeAspect="1"/>
          </p:cNvPicPr>
          <p:nvPr>
            <p:ph idx="1"/>
          </p:nvPr>
        </p:nvPicPr>
        <p:blipFill rotWithShape="1">
          <a:blip r:embed="rId3"/>
          <a:srcRect l="17697" t="7197" r="21369" b="5185"/>
          <a:stretch/>
        </p:blipFill>
        <p:spPr>
          <a:xfrm>
            <a:off x="5902562" y="1334356"/>
            <a:ext cx="4695988" cy="3812583"/>
          </a:xfrm>
        </p:spPr>
      </p:pic>
      <p:pic>
        <p:nvPicPr>
          <p:cNvPr id="14" name="Content Placeholder 5" descr="Chart, scatter chart&#10;&#10;Description automatically generated">
            <a:extLst>
              <a:ext uri="{FF2B5EF4-FFF2-40B4-BE49-F238E27FC236}">
                <a16:creationId xmlns:a16="http://schemas.microsoft.com/office/drawing/2014/main" id="{0DC1A693-BFF6-CF46-E471-BDE002CEED50}"/>
              </a:ext>
            </a:extLst>
          </p:cNvPr>
          <p:cNvPicPr>
            <a:picLocks noChangeAspect="1"/>
          </p:cNvPicPr>
          <p:nvPr/>
        </p:nvPicPr>
        <p:blipFill rotWithShape="1">
          <a:blip r:embed="rId3"/>
          <a:srcRect l="88920"/>
          <a:stretch/>
        </p:blipFill>
        <p:spPr>
          <a:xfrm>
            <a:off x="10542107" y="1064565"/>
            <a:ext cx="853868" cy="4351338"/>
          </a:xfrm>
          <a:prstGeom prst="rect">
            <a:avLst/>
          </a:prstGeom>
        </p:spPr>
      </p:pic>
      <p:sp>
        <p:nvSpPr>
          <p:cNvPr id="15" name="Rectangle 14">
            <a:extLst>
              <a:ext uri="{FF2B5EF4-FFF2-40B4-BE49-F238E27FC236}">
                <a16:creationId xmlns:a16="http://schemas.microsoft.com/office/drawing/2014/main" id="{19CEC4A6-19F6-4B91-0458-EB17811DE271}"/>
              </a:ext>
            </a:extLst>
          </p:cNvPr>
          <p:cNvSpPr/>
          <p:nvPr/>
        </p:nvSpPr>
        <p:spPr>
          <a:xfrm>
            <a:off x="6419175" y="5193015"/>
            <a:ext cx="259882" cy="152943"/>
          </a:xfrm>
          <a:prstGeom prst="rect">
            <a:avLst/>
          </a:prstGeom>
          <a:solidFill>
            <a:srgbClr val="1007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4918C55-9E90-7573-E0DF-07BCD08593CC}"/>
              </a:ext>
            </a:extLst>
          </p:cNvPr>
          <p:cNvSpPr/>
          <p:nvPr/>
        </p:nvSpPr>
        <p:spPr>
          <a:xfrm>
            <a:off x="6419175" y="5428432"/>
            <a:ext cx="259882" cy="152943"/>
          </a:xfrm>
          <a:prstGeom prst="rect">
            <a:avLst/>
          </a:prstGeom>
          <a:solidFill>
            <a:srgbClr val="6C01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D247556-01AE-2FC6-40D9-D41DB4CD6BD8}"/>
              </a:ext>
            </a:extLst>
          </p:cNvPr>
          <p:cNvSpPr/>
          <p:nvPr/>
        </p:nvSpPr>
        <p:spPr>
          <a:xfrm>
            <a:off x="6419175" y="5640492"/>
            <a:ext cx="259882" cy="152943"/>
          </a:xfrm>
          <a:prstGeom prst="rect">
            <a:avLst/>
          </a:prstGeom>
          <a:solidFill>
            <a:srgbClr val="B32C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84AA436-3AC4-49C7-2FA6-55A02582AC3F}"/>
              </a:ext>
            </a:extLst>
          </p:cNvPr>
          <p:cNvSpPr/>
          <p:nvPr/>
        </p:nvSpPr>
        <p:spPr>
          <a:xfrm>
            <a:off x="6419175" y="5861059"/>
            <a:ext cx="259882" cy="152943"/>
          </a:xfrm>
          <a:prstGeom prst="rect">
            <a:avLst/>
          </a:prstGeom>
          <a:solidFill>
            <a:srgbClr val="E267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048D7B9-6B51-4F01-653A-752B1BC24F2F}"/>
              </a:ext>
            </a:extLst>
          </p:cNvPr>
          <p:cNvSpPr/>
          <p:nvPr/>
        </p:nvSpPr>
        <p:spPr>
          <a:xfrm>
            <a:off x="6419175" y="6081626"/>
            <a:ext cx="259882" cy="152943"/>
          </a:xfrm>
          <a:prstGeom prst="rect">
            <a:avLst/>
          </a:prstGeom>
          <a:solidFill>
            <a:srgbClr val="FDA7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DBC97CC-8970-DB5B-47C9-35EB7D34CA82}"/>
              </a:ext>
            </a:extLst>
          </p:cNvPr>
          <p:cNvSpPr/>
          <p:nvPr/>
        </p:nvSpPr>
        <p:spPr>
          <a:xfrm>
            <a:off x="6419175" y="6289771"/>
            <a:ext cx="259882" cy="152943"/>
          </a:xfrm>
          <a:prstGeom prst="rect">
            <a:avLst/>
          </a:prstGeom>
          <a:solidFill>
            <a:srgbClr val="F4F9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6C63A9A-229B-FAD3-1915-DE4005328F97}"/>
              </a:ext>
            </a:extLst>
          </p:cNvPr>
          <p:cNvSpPr txBox="1"/>
          <p:nvPr/>
        </p:nvSpPr>
        <p:spPr>
          <a:xfrm>
            <a:off x="136157" y="2317721"/>
            <a:ext cx="7193329" cy="430887"/>
          </a:xfrm>
          <a:prstGeom prst="rect">
            <a:avLst/>
          </a:prstGeom>
          <a:noFill/>
        </p:spPr>
        <p:txBody>
          <a:bodyPr wrap="square">
            <a:spAutoFit/>
          </a:bodyPr>
          <a:lstStyle/>
          <a:p>
            <a:r>
              <a:rPr lang="en-US" sz="2200" dirty="0">
                <a:latin typeface="Angsana New" panose="02020603050405020304" pitchFamily="18" charset="-34"/>
                <a:cs typeface="Angsana New" panose="02020603050405020304" pitchFamily="18" charset="-34"/>
              </a:rPr>
              <a:t>Fat (g) = (Total Calories - (Protein (g) * 4 + Carbohydrates (g) * 4 + Sugar (g) * 4)) / 9</a:t>
            </a:r>
          </a:p>
        </p:txBody>
      </p:sp>
      <p:pic>
        <p:nvPicPr>
          <p:cNvPr id="24" name="Picture 23">
            <a:extLst>
              <a:ext uri="{FF2B5EF4-FFF2-40B4-BE49-F238E27FC236}">
                <a16:creationId xmlns:a16="http://schemas.microsoft.com/office/drawing/2014/main" id="{70BFBA42-2A0C-88E5-B3B5-9775C94F97BC}"/>
              </a:ext>
            </a:extLst>
          </p:cNvPr>
          <p:cNvPicPr>
            <a:picLocks noChangeAspect="1"/>
          </p:cNvPicPr>
          <p:nvPr/>
        </p:nvPicPr>
        <p:blipFill rotWithShape="1">
          <a:blip r:embed="rId4"/>
          <a:srcRect l="19011" t="9172" r="19531" b="20638"/>
          <a:stretch/>
        </p:blipFill>
        <p:spPr>
          <a:xfrm>
            <a:off x="10756915" y="439608"/>
            <a:ext cx="992396" cy="906722"/>
          </a:xfrm>
          <a:prstGeom prst="rect">
            <a:avLst/>
          </a:prstGeom>
        </p:spPr>
      </p:pic>
    </p:spTree>
    <p:extLst>
      <p:ext uri="{BB962C8B-B14F-4D97-AF65-F5344CB8AC3E}">
        <p14:creationId xmlns:p14="http://schemas.microsoft.com/office/powerpoint/2010/main" val="1712166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B46D1CF-1FE2-AD7E-68E6-69BB45FF4CC5}"/>
              </a:ext>
            </a:extLst>
          </p:cNvPr>
          <p:cNvSpPr txBox="1"/>
          <p:nvPr/>
        </p:nvSpPr>
        <p:spPr>
          <a:xfrm>
            <a:off x="242574" y="1071801"/>
            <a:ext cx="11216576" cy="5632311"/>
          </a:xfrm>
          <a:prstGeom prst="rect">
            <a:avLst/>
          </a:prstGeom>
          <a:noFill/>
        </p:spPr>
        <p:txBody>
          <a:bodyPr wrap="square">
            <a:spAutoFit/>
          </a:bodyPr>
          <a:lstStyle/>
          <a:p>
            <a:pPr marL="285750" indent="-285750" algn="l">
              <a:buFont typeface="Arial" panose="020B0604020202020204" pitchFamily="34" charset="0"/>
              <a:buChar char="•"/>
            </a:pPr>
            <a:r>
              <a:rPr lang="en-US" sz="1600" b="1" i="0" dirty="0">
                <a:effectLst/>
              </a:rPr>
              <a:t>Binary classification problem</a:t>
            </a:r>
            <a:r>
              <a:rPr lang="en-US" sz="1600" i="0" dirty="0">
                <a:effectLst/>
              </a:rPr>
              <a:t>: Our dependent variable, </a:t>
            </a:r>
            <a:r>
              <a:rPr lang="en-US" sz="1600" i="0" dirty="0">
                <a:effectLst/>
                <a:latin typeface="Courier New" panose="02070309020205020404" pitchFamily="49" charset="0"/>
                <a:cs typeface="Courier New" panose="02070309020205020404" pitchFamily="49" charset="0"/>
              </a:rPr>
              <a:t>high_traffic</a:t>
            </a:r>
            <a:r>
              <a:rPr lang="en-US" sz="1600" i="0" dirty="0">
                <a:effectLst/>
              </a:rPr>
              <a:t>, is a categorical variable that can only take one of two possible values, making binary classification the most appropriate approach for this problem. </a:t>
            </a:r>
          </a:p>
          <a:p>
            <a:pPr marL="285750" indent="-285750" algn="l">
              <a:buFont typeface="Arial" panose="020B0604020202020204" pitchFamily="34" charset="0"/>
              <a:buChar char="•"/>
            </a:pPr>
            <a:endParaRPr lang="en-US" sz="1400" dirty="0"/>
          </a:p>
          <a:p>
            <a:pPr marL="285750" indent="-285750" algn="l">
              <a:buFont typeface="Arial" panose="020B0604020202020204" pitchFamily="34" charset="0"/>
              <a:buChar char="•"/>
            </a:pPr>
            <a:r>
              <a:rPr lang="en-US" sz="1600" b="1" i="0" dirty="0">
                <a:effectLst/>
              </a:rPr>
              <a:t>Key Performance Indicators: </a:t>
            </a:r>
          </a:p>
          <a:p>
            <a:pPr marL="742950" lvl="1" indent="-285750">
              <a:buFont typeface="Arial" panose="020B0604020202020204" pitchFamily="34" charset="0"/>
              <a:buChar char="•"/>
            </a:pPr>
            <a:r>
              <a:rPr lang="en-US" sz="1600" b="1" i="0" dirty="0">
                <a:effectLst/>
              </a:rPr>
              <a:t>Precision: proportion of true positive predictions among all positive predictions. </a:t>
            </a:r>
          </a:p>
          <a:p>
            <a:pPr marL="742950" lvl="1" indent="-285750">
              <a:buFont typeface="Arial" panose="020B0604020202020204" pitchFamily="34" charset="0"/>
              <a:buChar char="•"/>
            </a:pPr>
            <a:r>
              <a:rPr lang="en-US" sz="1600" i="1" dirty="0">
                <a:effectLst/>
              </a:rPr>
              <a:t>Recall: </a:t>
            </a:r>
            <a:r>
              <a:rPr lang="en-US" sz="1600" i="0" dirty="0">
                <a:effectLst/>
              </a:rPr>
              <a:t>proportion of true positive predictions among all positive instances. </a:t>
            </a:r>
          </a:p>
          <a:p>
            <a:pPr marL="742950" lvl="1" indent="-285750">
              <a:buFont typeface="Arial" panose="020B0604020202020204" pitchFamily="34" charset="0"/>
              <a:buChar char="•"/>
            </a:pPr>
            <a:r>
              <a:rPr lang="en-US" sz="1600" i="1" dirty="0">
                <a:effectLst/>
              </a:rPr>
              <a:t>AUC</a:t>
            </a:r>
            <a:r>
              <a:rPr lang="en-US" sz="1600" i="0" dirty="0">
                <a:effectLst/>
              </a:rPr>
              <a:t> (Area Under the receiver operating Curve) : measures how well the two classes are separated. </a:t>
            </a:r>
          </a:p>
          <a:p>
            <a:pPr marL="742950" lvl="1" indent="-285750">
              <a:buFont typeface="Arial" panose="020B0604020202020204" pitchFamily="34" charset="0"/>
              <a:buChar char="•"/>
            </a:pPr>
            <a:r>
              <a:rPr lang="en-US" sz="1600" i="1" dirty="0">
                <a:effectLst/>
              </a:rPr>
              <a:t>F1 score: </a:t>
            </a:r>
            <a:r>
              <a:rPr lang="en-US" sz="1600" i="1" dirty="0"/>
              <a:t> </a:t>
            </a:r>
            <a:r>
              <a:rPr lang="en-US" sz="1600" i="0" dirty="0">
                <a:effectLst/>
              </a:rPr>
              <a:t>harmonic mean of precision and recall</a:t>
            </a:r>
          </a:p>
          <a:p>
            <a:pPr marL="742950" lvl="1" indent="-285750">
              <a:buFont typeface="Arial" panose="020B0604020202020204" pitchFamily="34" charset="0"/>
              <a:buChar char="•"/>
            </a:pPr>
            <a:endParaRPr lang="en-US" sz="800" dirty="0"/>
          </a:p>
          <a:p>
            <a:pPr lvl="1"/>
            <a:r>
              <a:rPr lang="en-US" sz="1600" dirty="0">
                <a:sym typeface="Wingdings" pitchFamily="2" charset="2"/>
              </a:rPr>
              <a:t> </a:t>
            </a:r>
            <a:r>
              <a:rPr lang="en-US" sz="1600" b="0" i="0" dirty="0">
                <a:effectLst/>
              </a:rPr>
              <a:t>A model with a </a:t>
            </a:r>
            <a:r>
              <a:rPr lang="en-US" sz="1600" b="1" i="0" dirty="0">
                <a:effectLst/>
              </a:rPr>
              <a:t>precision score above 80% </a:t>
            </a:r>
            <a:r>
              <a:rPr lang="en-US" sz="1600" b="0" i="0" dirty="0">
                <a:effectLst/>
              </a:rPr>
              <a:t>will predict high-traffic recipes accurately 80% of the time.</a:t>
            </a:r>
          </a:p>
          <a:p>
            <a:pPr lvl="1"/>
            <a:r>
              <a:rPr lang="en-US" sz="1600" b="0" i="0" dirty="0">
                <a:effectLst/>
              </a:rPr>
              <a:t>F1, recall, and AUC scores above 80% are also desirable / Indicators of solid performance, limiting false negatives and adequate separation of our two categories. </a:t>
            </a:r>
          </a:p>
          <a:p>
            <a:endParaRPr lang="en-US" sz="1400" dirty="0"/>
          </a:p>
          <a:p>
            <a:pPr marL="285750" indent="-285750">
              <a:buFontTx/>
              <a:buChar char="-"/>
            </a:pPr>
            <a:r>
              <a:rPr lang="en-US" sz="1600" b="1" i="0" dirty="0">
                <a:effectLst/>
              </a:rPr>
              <a:t>Preprocessing methods steps before Modeling: </a:t>
            </a:r>
          </a:p>
          <a:p>
            <a:pPr marL="742950" lvl="1" indent="-285750">
              <a:buFontTx/>
              <a:buChar char="-"/>
            </a:pPr>
            <a:r>
              <a:rPr lang="en-US" sz="1600" b="1" dirty="0"/>
              <a:t>Fixing Class Imbalance: </a:t>
            </a:r>
            <a:r>
              <a:rPr lang="en-US" sz="1600" dirty="0"/>
              <a:t>we used a SMOTE (Synthetic Minority Over-sampling Technique) approach to ensure we have the same number of values for the categories </a:t>
            </a:r>
            <a:r>
              <a:rPr lang="en-US" sz="1600" dirty="0">
                <a:latin typeface="Courier New" panose="02070309020205020404" pitchFamily="49" charset="0"/>
                <a:cs typeface="Courier New" panose="02070309020205020404" pitchFamily="49" charset="0"/>
              </a:rPr>
              <a:t>High</a:t>
            </a:r>
            <a:r>
              <a:rPr lang="en-US" sz="1600" dirty="0"/>
              <a:t> and </a:t>
            </a:r>
            <a:r>
              <a:rPr lang="en-US" sz="1600" dirty="0">
                <a:latin typeface="Courier New" panose="02070309020205020404" pitchFamily="49" charset="0"/>
                <a:cs typeface="Courier New" panose="02070309020205020404" pitchFamily="49" charset="0"/>
              </a:rPr>
              <a:t>Other</a:t>
            </a:r>
            <a:r>
              <a:rPr lang="en-US" sz="1600" dirty="0"/>
              <a:t> in the </a:t>
            </a:r>
            <a:r>
              <a:rPr lang="en-US" sz="1600" dirty="0">
                <a:latin typeface="Courier New" panose="02070309020205020404" pitchFamily="49" charset="0"/>
                <a:cs typeface="Courier New" panose="02070309020205020404" pitchFamily="49" charset="0"/>
              </a:rPr>
              <a:t>high_traffic</a:t>
            </a:r>
            <a:r>
              <a:rPr lang="en-US" sz="1600" dirty="0"/>
              <a:t> target column. </a:t>
            </a:r>
          </a:p>
          <a:p>
            <a:pPr marL="742950" lvl="1" indent="-285750">
              <a:buFontTx/>
              <a:buChar char="-"/>
            </a:pPr>
            <a:endParaRPr lang="en-US" sz="800" dirty="0"/>
          </a:p>
          <a:p>
            <a:pPr marL="742950" lvl="1" indent="-285750">
              <a:buFontTx/>
              <a:buChar char="-"/>
            </a:pPr>
            <a:r>
              <a:rPr lang="en-US" sz="1600" b="1" dirty="0"/>
              <a:t>Converting numerical variables to bins: </a:t>
            </a:r>
            <a:r>
              <a:rPr lang="en-US" sz="1600" dirty="0">
                <a:latin typeface="Courier New" panose="02070309020205020404" pitchFamily="49" charset="0"/>
                <a:cs typeface="Courier New" panose="02070309020205020404" pitchFamily="49" charset="0"/>
              </a:rPr>
              <a:t>Fat_% </a:t>
            </a:r>
            <a:r>
              <a:rPr lang="en-US" sz="1600" b="1" dirty="0">
                <a:sym typeface="Wingdings" pitchFamily="2" charset="2"/>
              </a:rPr>
              <a:t> </a:t>
            </a:r>
            <a:r>
              <a:rPr lang="en-US" sz="1600" dirty="0">
                <a:latin typeface="Courier New" panose="02070309020205020404" pitchFamily="49" charset="0"/>
                <a:cs typeface="Courier New" panose="02070309020205020404" pitchFamily="49" charset="0"/>
              </a:rPr>
              <a:t>'fat_Low', 'fat_Mid’, '</a:t>
            </a:r>
            <a:r>
              <a:rPr lang="en-US" sz="1600" dirty="0" err="1">
                <a:latin typeface="Courier New" panose="02070309020205020404" pitchFamily="49" charset="0"/>
                <a:cs typeface="Courier New" panose="02070309020205020404" pitchFamily="49" charset="0"/>
              </a:rPr>
              <a:t>fat_High</a:t>
            </a:r>
            <a:r>
              <a:rPr lang="en-US" sz="1600" dirty="0">
                <a:latin typeface="Courier New" panose="02070309020205020404" pitchFamily="49" charset="0"/>
                <a:cs typeface="Courier New" panose="02070309020205020404" pitchFamily="49" charset="0"/>
              </a:rPr>
              <a:t>'</a:t>
            </a:r>
            <a:endParaRPr lang="en-US" sz="1600" b="1" dirty="0">
              <a:sym typeface="Wingdings" pitchFamily="2" charset="2"/>
            </a:endParaRPr>
          </a:p>
          <a:p>
            <a:pPr marL="742950" lvl="1" indent="-285750">
              <a:buFontTx/>
              <a:buChar char="-"/>
            </a:pPr>
            <a:endParaRPr lang="en-US" sz="800" b="1" dirty="0"/>
          </a:p>
          <a:p>
            <a:pPr marL="742950" lvl="1" indent="-285750">
              <a:buFontTx/>
              <a:buChar char="-"/>
            </a:pPr>
            <a:r>
              <a:rPr lang="en-US" sz="1600" b="1" dirty="0"/>
              <a:t>Choosing the adequate features for predictive modeling. </a:t>
            </a:r>
            <a:r>
              <a:rPr lang="en-US" sz="1600" dirty="0"/>
              <a:t>We used the RFE (Recursive Feature Elimination) technique to keep only the 13 features with the highest contribution to our target variable: </a:t>
            </a:r>
            <a:r>
              <a:rPr lang="en-US" sz="1600" dirty="0">
                <a:latin typeface="Courier New" panose="02070309020205020404" pitchFamily="49" charset="0"/>
                <a:cs typeface="Courier New" panose="02070309020205020404" pitchFamily="49" charset="0"/>
              </a:rPr>
              <a:t>high_traffic</a:t>
            </a:r>
          </a:p>
          <a:p>
            <a:pPr marL="742950" lvl="1" indent="-285750">
              <a:buFontTx/>
              <a:buChar char="-"/>
            </a:pPr>
            <a:r>
              <a:rPr lang="en-US" sz="800" dirty="0"/>
              <a:t> </a:t>
            </a:r>
          </a:p>
          <a:p>
            <a:pPr marL="742950" lvl="1" indent="-285750">
              <a:buFontTx/>
              <a:buChar char="-"/>
            </a:pPr>
            <a:r>
              <a:rPr lang="en-US" sz="1600" dirty="0"/>
              <a:t>Features selected: </a:t>
            </a:r>
            <a:r>
              <a:rPr lang="en-US" sz="1400" dirty="0">
                <a:latin typeface="Courier New" panose="02070309020205020404" pitchFamily="49" charset="0"/>
                <a:cs typeface="Courier New" panose="02070309020205020404" pitchFamily="49" charset="0"/>
              </a:rPr>
              <a:t>'meal_Beverages', 'meal_Breakfast', 'meal_Chicken', 'meal_Dessert', 'meal_Pork', 'meal_Potato', 'meal_Vegetable', 'type_3', 'type_5', 'fat_Low', 'fat_Mid', 'protein_Low', 'sugar_High</a:t>
            </a:r>
            <a:endParaRPr lang="en-US" sz="1600" dirty="0">
              <a:latin typeface="Courier New" panose="02070309020205020404" pitchFamily="49" charset="0"/>
              <a:cs typeface="Courier New" panose="02070309020205020404" pitchFamily="49" charset="0"/>
            </a:endParaRPr>
          </a:p>
        </p:txBody>
      </p:sp>
      <p:sp>
        <p:nvSpPr>
          <p:cNvPr id="16" name="Title 13">
            <a:extLst>
              <a:ext uri="{FF2B5EF4-FFF2-40B4-BE49-F238E27FC236}">
                <a16:creationId xmlns:a16="http://schemas.microsoft.com/office/drawing/2014/main" id="{1A260ABC-8073-85D0-3C4D-16B1C7F5860A}"/>
              </a:ext>
            </a:extLst>
          </p:cNvPr>
          <p:cNvSpPr>
            <a:spLocks noGrp="1"/>
          </p:cNvSpPr>
          <p:nvPr>
            <p:ph type="title"/>
          </p:nvPr>
        </p:nvSpPr>
        <p:spPr>
          <a:xfrm>
            <a:off x="109779" y="57210"/>
            <a:ext cx="10515599" cy="1325563"/>
          </a:xfrm>
        </p:spPr>
        <p:txBody>
          <a:bodyPr/>
          <a:lstStyle/>
          <a:p>
            <a:r>
              <a:rPr lang="en-US" b="1" dirty="0">
                <a:latin typeface="Aharoni" panose="020F0502020204030204" pitchFamily="34" charset="0"/>
                <a:cs typeface="Aharoni" panose="020F0502020204030204" pitchFamily="34" charset="0"/>
              </a:rPr>
              <a:t>Modeling Approach</a:t>
            </a:r>
            <a:endParaRPr lang="en-US" b="1" dirty="0"/>
          </a:p>
        </p:txBody>
      </p:sp>
      <p:pic>
        <p:nvPicPr>
          <p:cNvPr id="17" name="Picture 16">
            <a:extLst>
              <a:ext uri="{FF2B5EF4-FFF2-40B4-BE49-F238E27FC236}">
                <a16:creationId xmlns:a16="http://schemas.microsoft.com/office/drawing/2014/main" id="{D5BEF6E8-AE50-925E-42BE-BC8098EADAA3}"/>
              </a:ext>
            </a:extLst>
          </p:cNvPr>
          <p:cNvPicPr>
            <a:picLocks noChangeAspect="1"/>
          </p:cNvPicPr>
          <p:nvPr/>
        </p:nvPicPr>
        <p:blipFill rotWithShape="1">
          <a:blip r:embed="rId3"/>
          <a:srcRect l="19011" t="9172" r="19531" b="20638"/>
          <a:stretch/>
        </p:blipFill>
        <p:spPr>
          <a:xfrm>
            <a:off x="10803694" y="125788"/>
            <a:ext cx="992396" cy="906722"/>
          </a:xfrm>
          <a:prstGeom prst="rect">
            <a:avLst/>
          </a:prstGeom>
        </p:spPr>
      </p:pic>
      <p:sp>
        <p:nvSpPr>
          <p:cNvPr id="2" name="Rectangle 1">
            <a:extLst>
              <a:ext uri="{FF2B5EF4-FFF2-40B4-BE49-F238E27FC236}">
                <a16:creationId xmlns:a16="http://schemas.microsoft.com/office/drawing/2014/main" id="{9ABDE1DE-0C68-74D4-EEFD-BAF2E7AA60BE}"/>
              </a:ext>
            </a:extLst>
          </p:cNvPr>
          <p:cNvSpPr/>
          <p:nvPr/>
        </p:nvSpPr>
        <p:spPr>
          <a:xfrm>
            <a:off x="732850" y="3121819"/>
            <a:ext cx="8761194" cy="307181"/>
          </a:xfrm>
          <a:prstGeom prst="rect">
            <a:avLst/>
          </a:prstGeom>
          <a:solidFill>
            <a:srgbClr val="FF9201">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12403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D5BEF6E8-AE50-925E-42BE-BC8098EADAA3}"/>
              </a:ext>
            </a:extLst>
          </p:cNvPr>
          <p:cNvPicPr>
            <a:picLocks noChangeAspect="1"/>
          </p:cNvPicPr>
          <p:nvPr/>
        </p:nvPicPr>
        <p:blipFill rotWithShape="1">
          <a:blip r:embed="rId3"/>
          <a:srcRect l="19011" t="9172" r="19531" b="20638"/>
          <a:stretch/>
        </p:blipFill>
        <p:spPr>
          <a:xfrm>
            <a:off x="10803694" y="125788"/>
            <a:ext cx="992396" cy="906722"/>
          </a:xfrm>
          <a:prstGeom prst="rect">
            <a:avLst/>
          </a:prstGeom>
        </p:spPr>
      </p:pic>
      <p:pic>
        <p:nvPicPr>
          <p:cNvPr id="1026" name="Picture 2">
            <a:extLst>
              <a:ext uri="{FF2B5EF4-FFF2-40B4-BE49-F238E27FC236}">
                <a16:creationId xmlns:a16="http://schemas.microsoft.com/office/drawing/2014/main" id="{9BF6A2E6-E8B8-4646-B228-5DFDEC5F68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 y="2011680"/>
            <a:ext cx="6399165" cy="435254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81657E6-248D-98D2-3475-E28B099B02A3}"/>
              </a:ext>
            </a:extLst>
          </p:cNvPr>
          <p:cNvSpPr txBox="1"/>
          <p:nvPr/>
        </p:nvSpPr>
        <p:spPr>
          <a:xfrm>
            <a:off x="710803" y="1151712"/>
            <a:ext cx="6165056" cy="830997"/>
          </a:xfrm>
          <a:prstGeom prst="rect">
            <a:avLst/>
          </a:prstGeom>
          <a:noFill/>
        </p:spPr>
        <p:txBody>
          <a:bodyPr wrap="square">
            <a:spAutoFit/>
          </a:bodyPr>
          <a:lstStyle/>
          <a:p>
            <a:r>
              <a:rPr lang="en-US" sz="2400" b="1" i="0" dirty="0">
                <a:effectLst/>
              </a:rPr>
              <a:t>Baseline Model: Logistic Regression</a:t>
            </a:r>
          </a:p>
          <a:p>
            <a:r>
              <a:rPr lang="en-US" sz="2400" b="1" dirty="0"/>
              <a:t>Precision = 0.80</a:t>
            </a:r>
            <a:endParaRPr lang="en-US" sz="2400" dirty="0"/>
          </a:p>
        </p:txBody>
      </p:sp>
      <p:pic>
        <p:nvPicPr>
          <p:cNvPr id="7" name="Picture 6">
            <a:extLst>
              <a:ext uri="{FF2B5EF4-FFF2-40B4-BE49-F238E27FC236}">
                <a16:creationId xmlns:a16="http://schemas.microsoft.com/office/drawing/2014/main" id="{CD7B5F57-4D71-83DE-F1B9-77D0B21D92C0}"/>
              </a:ext>
            </a:extLst>
          </p:cNvPr>
          <p:cNvPicPr>
            <a:picLocks noChangeAspect="1"/>
          </p:cNvPicPr>
          <p:nvPr/>
        </p:nvPicPr>
        <p:blipFill>
          <a:blip r:embed="rId5"/>
          <a:stretch>
            <a:fillRect/>
          </a:stretch>
        </p:blipFill>
        <p:spPr>
          <a:xfrm>
            <a:off x="6636545" y="2271713"/>
            <a:ext cx="3479005" cy="2300288"/>
          </a:xfrm>
          <a:prstGeom prst="rect">
            <a:avLst/>
          </a:prstGeom>
        </p:spPr>
      </p:pic>
      <p:sp>
        <p:nvSpPr>
          <p:cNvPr id="9" name="TextBox 8">
            <a:extLst>
              <a:ext uri="{FF2B5EF4-FFF2-40B4-BE49-F238E27FC236}">
                <a16:creationId xmlns:a16="http://schemas.microsoft.com/office/drawing/2014/main" id="{1AB7C823-81DA-65E3-0AC7-ABFE7AFD2EE1}"/>
              </a:ext>
            </a:extLst>
          </p:cNvPr>
          <p:cNvSpPr txBox="1"/>
          <p:nvPr/>
        </p:nvSpPr>
        <p:spPr>
          <a:xfrm>
            <a:off x="6673485" y="4577313"/>
            <a:ext cx="5265625" cy="1723549"/>
          </a:xfrm>
          <a:prstGeom prst="rect">
            <a:avLst/>
          </a:prstGeom>
          <a:noFill/>
        </p:spPr>
        <p:txBody>
          <a:bodyPr wrap="square">
            <a:spAutoFit/>
          </a:bodyPr>
          <a:lstStyle/>
          <a:p>
            <a:r>
              <a:rPr lang="en-US" sz="1400" b="1" dirty="0"/>
              <a:t>Baseline : Logistic Regression</a:t>
            </a:r>
          </a:p>
          <a:p>
            <a:r>
              <a:rPr lang="en-US" sz="1400" dirty="0"/>
              <a:t>- </a:t>
            </a:r>
            <a:r>
              <a:rPr lang="en-US" sz="1400" dirty="0">
                <a:highlight>
                  <a:srgbClr val="FFFF00"/>
                </a:highlight>
              </a:rPr>
              <a:t>Test precision: 0.80</a:t>
            </a:r>
          </a:p>
          <a:p>
            <a:r>
              <a:rPr lang="en-US" sz="1400" dirty="0"/>
              <a:t>- Test recall: 0.77</a:t>
            </a:r>
          </a:p>
          <a:p>
            <a:r>
              <a:rPr lang="en-US" sz="1400" dirty="0"/>
              <a:t>- Test F1 score: 0.79</a:t>
            </a:r>
          </a:p>
          <a:p>
            <a:r>
              <a:rPr lang="en-US" sz="1400" dirty="0"/>
              <a:t>- Test AUC score: 0.84</a:t>
            </a:r>
          </a:p>
          <a:p>
            <a:endParaRPr lang="en-US" sz="800" dirty="0"/>
          </a:p>
          <a:p>
            <a:r>
              <a:rPr lang="en-US" sz="1400" dirty="0"/>
              <a:t>With a precision score above 80%, </a:t>
            </a:r>
            <a:r>
              <a:rPr lang="en-US" sz="1400" b="1" dirty="0"/>
              <a:t>our baseline model is already able to predict recipes generating high traffic at least 80% of the time.</a:t>
            </a:r>
          </a:p>
        </p:txBody>
      </p:sp>
      <p:sp>
        <p:nvSpPr>
          <p:cNvPr id="12" name="Title 13">
            <a:extLst>
              <a:ext uri="{FF2B5EF4-FFF2-40B4-BE49-F238E27FC236}">
                <a16:creationId xmlns:a16="http://schemas.microsoft.com/office/drawing/2014/main" id="{68E06CCD-F9A1-5116-3197-FEB31A69A591}"/>
              </a:ext>
            </a:extLst>
          </p:cNvPr>
          <p:cNvSpPr>
            <a:spLocks noGrp="1"/>
          </p:cNvSpPr>
          <p:nvPr>
            <p:ph type="title"/>
          </p:nvPr>
        </p:nvSpPr>
        <p:spPr>
          <a:xfrm>
            <a:off x="308811" y="230188"/>
            <a:ext cx="10515599" cy="1325563"/>
          </a:xfrm>
        </p:spPr>
        <p:txBody>
          <a:bodyPr/>
          <a:lstStyle/>
          <a:p>
            <a:r>
              <a:rPr lang="en-US" b="1" dirty="0">
                <a:latin typeface="Aharoni" panose="020F0502020204030204" pitchFamily="34" charset="0"/>
                <a:cs typeface="Aharoni" panose="020F0502020204030204" pitchFamily="34" charset="0"/>
              </a:rPr>
              <a:t>Modeling Performance</a:t>
            </a:r>
            <a:endParaRPr lang="en-US" b="1" dirty="0"/>
          </a:p>
        </p:txBody>
      </p:sp>
    </p:spTree>
    <p:extLst>
      <p:ext uri="{BB962C8B-B14F-4D97-AF65-F5344CB8AC3E}">
        <p14:creationId xmlns:p14="http://schemas.microsoft.com/office/powerpoint/2010/main" val="125271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D5BEF6E8-AE50-925E-42BE-BC8098EADAA3}"/>
              </a:ext>
            </a:extLst>
          </p:cNvPr>
          <p:cNvPicPr>
            <a:picLocks noChangeAspect="1"/>
          </p:cNvPicPr>
          <p:nvPr/>
        </p:nvPicPr>
        <p:blipFill rotWithShape="1">
          <a:blip r:embed="rId3"/>
          <a:srcRect l="19011" t="9172" r="19531" b="20638"/>
          <a:stretch/>
        </p:blipFill>
        <p:spPr>
          <a:xfrm>
            <a:off x="10803694" y="125788"/>
            <a:ext cx="992396" cy="906722"/>
          </a:xfrm>
          <a:prstGeom prst="rect">
            <a:avLst/>
          </a:prstGeom>
        </p:spPr>
      </p:pic>
      <p:pic>
        <p:nvPicPr>
          <p:cNvPr id="2050" name="Picture 2">
            <a:extLst>
              <a:ext uri="{FF2B5EF4-FFF2-40B4-BE49-F238E27FC236}">
                <a16:creationId xmlns:a16="http://schemas.microsoft.com/office/drawing/2014/main" id="{9B25307E-4C71-F8E7-4B2F-126CB46D2F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 y="2011680"/>
            <a:ext cx="6399165" cy="435254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39F04CE6-3F18-47F4-7F8C-46D946BF1D30}"/>
              </a:ext>
            </a:extLst>
          </p:cNvPr>
          <p:cNvPicPr>
            <a:picLocks noChangeAspect="1"/>
          </p:cNvPicPr>
          <p:nvPr/>
        </p:nvPicPr>
        <p:blipFill rotWithShape="1">
          <a:blip r:embed="rId5"/>
          <a:srcRect t="-1" b="622"/>
          <a:stretch/>
        </p:blipFill>
        <p:spPr>
          <a:xfrm>
            <a:off x="6652055" y="2243932"/>
            <a:ext cx="3389513" cy="2285207"/>
          </a:xfrm>
          <a:prstGeom prst="rect">
            <a:avLst/>
          </a:prstGeom>
        </p:spPr>
      </p:pic>
      <p:sp>
        <p:nvSpPr>
          <p:cNvPr id="6" name="TextBox 5">
            <a:extLst>
              <a:ext uri="{FF2B5EF4-FFF2-40B4-BE49-F238E27FC236}">
                <a16:creationId xmlns:a16="http://schemas.microsoft.com/office/drawing/2014/main" id="{AE2071CC-4D9E-76FA-589A-1F2B77F103D6}"/>
              </a:ext>
            </a:extLst>
          </p:cNvPr>
          <p:cNvSpPr txBox="1"/>
          <p:nvPr/>
        </p:nvSpPr>
        <p:spPr>
          <a:xfrm>
            <a:off x="710803" y="1151712"/>
            <a:ext cx="6165056" cy="830997"/>
          </a:xfrm>
          <a:prstGeom prst="rect">
            <a:avLst/>
          </a:prstGeom>
          <a:noFill/>
        </p:spPr>
        <p:txBody>
          <a:bodyPr wrap="square">
            <a:spAutoFit/>
          </a:bodyPr>
          <a:lstStyle/>
          <a:p>
            <a:r>
              <a:rPr lang="en-US" sz="2400" b="1" i="0" dirty="0">
                <a:effectLst/>
              </a:rPr>
              <a:t>Best Model: </a:t>
            </a:r>
            <a:r>
              <a:rPr lang="en-US" sz="2400" b="1" i="0" dirty="0" err="1">
                <a:effectLst/>
              </a:rPr>
              <a:t>CatBoost</a:t>
            </a:r>
            <a:endParaRPr lang="en-US" sz="2400" b="1" i="0" dirty="0">
              <a:effectLst/>
            </a:endParaRPr>
          </a:p>
          <a:p>
            <a:r>
              <a:rPr lang="en-US" sz="2400" b="1" dirty="0"/>
              <a:t>Precision = 0.84</a:t>
            </a:r>
            <a:endParaRPr lang="en-US" sz="2400" dirty="0"/>
          </a:p>
        </p:txBody>
      </p:sp>
      <p:sp>
        <p:nvSpPr>
          <p:cNvPr id="9" name="TextBox 8">
            <a:extLst>
              <a:ext uri="{FF2B5EF4-FFF2-40B4-BE49-F238E27FC236}">
                <a16:creationId xmlns:a16="http://schemas.microsoft.com/office/drawing/2014/main" id="{EA128CA0-B02F-A686-C7EC-4ABF3159BA6C}"/>
              </a:ext>
            </a:extLst>
          </p:cNvPr>
          <p:cNvSpPr txBox="1"/>
          <p:nvPr/>
        </p:nvSpPr>
        <p:spPr>
          <a:xfrm>
            <a:off x="6673485" y="4577313"/>
            <a:ext cx="5265625" cy="2215991"/>
          </a:xfrm>
          <a:prstGeom prst="rect">
            <a:avLst/>
          </a:prstGeom>
          <a:noFill/>
        </p:spPr>
        <p:txBody>
          <a:bodyPr wrap="square">
            <a:spAutoFit/>
          </a:bodyPr>
          <a:lstStyle/>
          <a:p>
            <a:r>
              <a:rPr lang="en-US" sz="1400" b="1" dirty="0"/>
              <a:t>Best Overall Model : </a:t>
            </a:r>
            <a:r>
              <a:rPr lang="en-US" sz="1400" b="1" dirty="0" err="1"/>
              <a:t>CatBoost</a:t>
            </a:r>
            <a:endParaRPr lang="en-US" sz="1400" b="1" dirty="0"/>
          </a:p>
          <a:p>
            <a:r>
              <a:rPr lang="en-US" sz="1400" dirty="0"/>
              <a:t>- </a:t>
            </a:r>
            <a:r>
              <a:rPr lang="en-US" sz="1400" b="1" dirty="0">
                <a:highlight>
                  <a:srgbClr val="00FF00"/>
                </a:highlight>
              </a:rPr>
              <a:t>Test precision: 0.84</a:t>
            </a:r>
          </a:p>
          <a:p>
            <a:r>
              <a:rPr lang="en-US" sz="1400" dirty="0"/>
              <a:t>- Test recall: 0.77</a:t>
            </a:r>
          </a:p>
          <a:p>
            <a:r>
              <a:rPr lang="en-US" sz="1400" dirty="0"/>
              <a:t>- </a:t>
            </a:r>
            <a:r>
              <a:rPr lang="en-US" sz="1400" dirty="0">
                <a:highlight>
                  <a:srgbClr val="00FF00"/>
                </a:highlight>
              </a:rPr>
              <a:t>Test F1 score: 0.81</a:t>
            </a:r>
          </a:p>
          <a:p>
            <a:r>
              <a:rPr lang="en-US" sz="1400" dirty="0"/>
              <a:t>- </a:t>
            </a:r>
            <a:r>
              <a:rPr lang="en-US" sz="1400" dirty="0">
                <a:highlight>
                  <a:srgbClr val="00FF00"/>
                </a:highlight>
              </a:rPr>
              <a:t>Test AUC score: 0.87</a:t>
            </a:r>
          </a:p>
          <a:p>
            <a:endParaRPr lang="en-US" sz="800" dirty="0"/>
          </a:p>
          <a:p>
            <a:r>
              <a:rPr lang="en-US" sz="1400" dirty="0"/>
              <a:t>With a precision score above 80%, we can claim that is able to predict recipes generating high traffic at least 80% of the time.</a:t>
            </a:r>
          </a:p>
          <a:p>
            <a:endParaRPr lang="en-US" sz="400" dirty="0"/>
          </a:p>
          <a:p>
            <a:r>
              <a:rPr lang="en-US" sz="1400" dirty="0"/>
              <a:t>Note: We also tested 2 other high-performing models : SVM and </a:t>
            </a:r>
            <a:r>
              <a:rPr lang="en-US" sz="1400" dirty="0" err="1"/>
              <a:t>XGboost</a:t>
            </a:r>
            <a:r>
              <a:rPr lang="en-US" sz="1400" dirty="0"/>
              <a:t> (not displayed here). </a:t>
            </a:r>
          </a:p>
        </p:txBody>
      </p:sp>
      <p:sp>
        <p:nvSpPr>
          <p:cNvPr id="12" name="Title 13">
            <a:extLst>
              <a:ext uri="{FF2B5EF4-FFF2-40B4-BE49-F238E27FC236}">
                <a16:creationId xmlns:a16="http://schemas.microsoft.com/office/drawing/2014/main" id="{A1773834-CA3D-87DB-6DC3-CE613825BAF1}"/>
              </a:ext>
            </a:extLst>
          </p:cNvPr>
          <p:cNvSpPr>
            <a:spLocks noGrp="1"/>
          </p:cNvSpPr>
          <p:nvPr>
            <p:ph type="title"/>
          </p:nvPr>
        </p:nvSpPr>
        <p:spPr>
          <a:xfrm>
            <a:off x="308811" y="230188"/>
            <a:ext cx="10515599" cy="1325563"/>
          </a:xfrm>
        </p:spPr>
        <p:txBody>
          <a:bodyPr/>
          <a:lstStyle/>
          <a:p>
            <a:r>
              <a:rPr lang="en-US" b="1" dirty="0">
                <a:latin typeface="Aharoni" panose="020F0502020204030204" pitchFamily="34" charset="0"/>
                <a:cs typeface="Aharoni" panose="020F0502020204030204" pitchFamily="34" charset="0"/>
              </a:rPr>
              <a:t>Modeling Performance</a:t>
            </a:r>
            <a:endParaRPr lang="en-US" b="1" dirty="0"/>
          </a:p>
        </p:txBody>
      </p:sp>
    </p:spTree>
    <p:extLst>
      <p:ext uri="{BB962C8B-B14F-4D97-AF65-F5344CB8AC3E}">
        <p14:creationId xmlns:p14="http://schemas.microsoft.com/office/powerpoint/2010/main" val="436371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3828</TotalTime>
  <Words>2622</Words>
  <Application>Microsoft Macintosh PowerPoint</Application>
  <PresentationFormat>Widescreen</PresentationFormat>
  <Paragraphs>286</Paragraphs>
  <Slides>14</Slides>
  <Notes>12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Aharoni</vt:lpstr>
      <vt:lpstr>Angsana New</vt:lpstr>
      <vt:lpstr>Arial</vt:lpstr>
      <vt:lpstr>Calibri</vt:lpstr>
      <vt:lpstr>Calibri Light</vt:lpstr>
      <vt:lpstr>Courier New</vt:lpstr>
      <vt:lpstr>Dubai</vt:lpstr>
      <vt:lpstr>JetBrainsMonoNL</vt:lpstr>
      <vt:lpstr>Menlo</vt:lpstr>
      <vt:lpstr>Söhne</vt:lpstr>
      <vt:lpstr>Studio-Feixen-Sans</vt:lpstr>
      <vt:lpstr>Office Theme</vt:lpstr>
      <vt:lpstr>Serving Up Success at Tasty Bytes</vt:lpstr>
      <vt:lpstr>Introduction </vt:lpstr>
      <vt:lpstr>Data Overview (1/2) </vt:lpstr>
      <vt:lpstr>Data Overview (2/2) </vt:lpstr>
      <vt:lpstr>Exploratory Data Analysis (EDA)</vt:lpstr>
      <vt:lpstr>Feature Engineering </vt:lpstr>
      <vt:lpstr>Modeling Approach</vt:lpstr>
      <vt:lpstr>Modeling Performance</vt:lpstr>
      <vt:lpstr>Modeling Performance</vt:lpstr>
      <vt:lpstr>Conclusions</vt:lpstr>
      <vt:lpstr>Thanks! </vt:lpstr>
      <vt:lpstr>Modeling Performance</vt:lpstr>
      <vt:lpstr>Feature Engineering / EDA</vt:lpstr>
      <vt:lpstr>Tasty Bytes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Adrien Caudron</dc:creator>
  <cp:lastModifiedBy>Adrien Caudron</cp:lastModifiedBy>
  <cp:revision>11</cp:revision>
  <dcterms:created xsi:type="dcterms:W3CDTF">2023-02-19T19:11:13Z</dcterms:created>
  <dcterms:modified xsi:type="dcterms:W3CDTF">2023-02-25T23:38:40Z</dcterms:modified>
</cp:coreProperties>
</file>