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257" r:id="rId3"/>
    <p:sldId id="509" r:id="rId4"/>
    <p:sldId id="510" r:id="rId5"/>
    <p:sldId id="511" r:id="rId6"/>
    <p:sldId id="512" r:id="rId7"/>
    <p:sldId id="513" r:id="rId8"/>
    <p:sldId id="514" r:id="rId9"/>
    <p:sldId id="515"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Roboto Condensed" panose="020B0604020202020204" charset="0"/>
      <p:regular r:id="rId16"/>
      <p:bold r:id="rId17"/>
      <p:italic r:id="rId18"/>
      <p:boldItalic r:id="rId19"/>
    </p:embeddedFont>
    <p:embeddedFont>
      <p:font typeface="Roboto Condensed Ligh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RVEUR" id="{91B475C3-E5E2-40A8-A13F-756A9CAF35F1}">
          <p14:sldIdLst>
            <p14:sldId id="256"/>
            <p14:sldId id="257"/>
            <p14:sldId id="509"/>
            <p14:sldId id="510"/>
            <p14:sldId id="511"/>
            <p14:sldId id="512"/>
            <p14:sldId id="513"/>
            <p14:sldId id="514"/>
            <p14:sldId id="5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FF7CB3-6F59-49E8-A38A-D6DC649FCB58}">
  <a:tblStyle styleId="{31FF7CB3-6F59-49E8-A38A-D6DC649FCB5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60"/>
  </p:normalViewPr>
  <p:slideViewPr>
    <p:cSldViewPr snapToGrid="0">
      <p:cViewPr varScale="1">
        <p:scale>
          <a:sx n="145" d="100"/>
          <a:sy n="145" d="100"/>
        </p:scale>
        <p:origin x="8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241ef88b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241ef88b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241ef88b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241ef88b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299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95759600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09575960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93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95759600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09575960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63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95759600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09575960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88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95759600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09575960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93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95759600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09575960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844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95759600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09575960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40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5A05B"/>
              </a:buClr>
              <a:buSzPts val="2000"/>
              <a:buNone/>
              <a:defRPr sz="2000">
                <a:solidFill>
                  <a:srgbClr val="85A05B"/>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a:solidFill>
            <a:srgbClr val="85A05B"/>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85A05B"/>
                </a:solidFill>
              </a:rPr>
              <a:t>“</a:t>
            </a:r>
            <a:endParaRPr sz="7200" b="1">
              <a:solidFill>
                <a:srgbClr val="85A05B"/>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702125" y="1390525"/>
            <a:ext cx="8081700" cy="2734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26277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51309"/>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140600" y="158452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36798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143000" y="109080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API</a:t>
            </a:r>
            <a:br>
              <a:rPr lang="en" dirty="0"/>
            </a:br>
            <a:r>
              <a:rPr lang="en" dirty="0"/>
              <a:t>NODE.js</a:t>
            </a:r>
            <a:endParaRPr dirty="0"/>
          </a:p>
        </p:txBody>
      </p:sp>
      <p:pic>
        <p:nvPicPr>
          <p:cNvPr id="185" name="Google Shape;185;p11"/>
          <p:cNvPicPr preferRelativeResize="0"/>
          <p:nvPr/>
        </p:nvPicPr>
        <p:blipFill>
          <a:blip r:embed="rId3">
            <a:alphaModFix/>
          </a:blip>
          <a:stretch>
            <a:fillRect/>
          </a:stretch>
        </p:blipFill>
        <p:spPr>
          <a:xfrm>
            <a:off x="3177642" y="1713343"/>
            <a:ext cx="4183624" cy="21964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Plan</a:t>
            </a:r>
            <a:endParaRPr dirty="0"/>
          </a:p>
        </p:txBody>
      </p:sp>
      <p:sp>
        <p:nvSpPr>
          <p:cNvPr id="191" name="Google Shape;191;p12"/>
          <p:cNvSpPr txBox="1">
            <a:spLocks noGrp="1"/>
          </p:cNvSpPr>
          <p:nvPr>
            <p:ph type="body" idx="1"/>
          </p:nvPr>
        </p:nvSpPr>
        <p:spPr>
          <a:xfrm>
            <a:off x="814275" y="1434095"/>
            <a:ext cx="6132600" cy="3517980"/>
          </a:xfrm>
          <a:prstGeom prst="rect">
            <a:avLst/>
          </a:prstGeom>
        </p:spPr>
        <p:txBody>
          <a:bodyPr spcFirstLastPara="1" wrap="square" lIns="91425" tIns="91425" rIns="91425" bIns="91425" anchor="ctr" anchorCtr="0">
            <a:noAutofit/>
          </a:bodyPr>
          <a:lstStyle/>
          <a:p>
            <a:pPr marL="0" indent="0">
              <a:spcBef>
                <a:spcPts val="1000"/>
              </a:spcBef>
            </a:pPr>
            <a:r>
              <a:rPr lang="en" sz="1600" dirty="0"/>
              <a:t>Ce qu’est un serveur</a:t>
            </a:r>
          </a:p>
          <a:p>
            <a:pPr marL="0" indent="0">
              <a:spcBef>
                <a:spcPts val="1000"/>
              </a:spcBef>
            </a:pPr>
            <a:r>
              <a:rPr lang="en" sz="1600" dirty="0"/>
              <a:t>Le protocole REST</a:t>
            </a:r>
          </a:p>
          <a:p>
            <a:pPr marL="0" indent="0">
              <a:spcBef>
                <a:spcPts val="1000"/>
              </a:spcBef>
            </a:pPr>
            <a:r>
              <a:rPr lang="en" sz="1600" dirty="0"/>
              <a:t>Réagir à des requêtes HTTP</a:t>
            </a:r>
          </a:p>
          <a:p>
            <a:pPr marL="0" indent="0">
              <a:spcBef>
                <a:spcPts val="1000"/>
              </a:spcBef>
            </a:pPr>
            <a:r>
              <a:rPr lang="en" sz="1600" dirty="0"/>
              <a:t>Construire un serveur avec Express.js</a:t>
            </a:r>
            <a:endParaRPr sz="1600" dirty="0"/>
          </a:p>
          <a:p>
            <a:pPr marL="0" indent="0">
              <a:spcBef>
                <a:spcPts val="1000"/>
              </a:spcBef>
            </a:pPr>
            <a:r>
              <a:rPr lang="en" sz="1600" dirty="0"/>
              <a:t>Retour sur la programmation défensive</a:t>
            </a:r>
          </a:p>
          <a:p>
            <a:pPr marL="0" indent="0">
              <a:spcBef>
                <a:spcPts val="1000"/>
              </a:spcBef>
            </a:pPr>
            <a:r>
              <a:rPr lang="en" sz="1600" dirty="0"/>
              <a:t>Utiliser un ORM</a:t>
            </a:r>
            <a:endParaRPr sz="1600" dirty="0"/>
          </a:p>
          <a:p>
            <a:pPr marL="0" indent="0">
              <a:spcBef>
                <a:spcPts val="1000"/>
              </a:spcBef>
            </a:pPr>
            <a:r>
              <a:rPr lang="en" sz="1600" dirty="0"/>
              <a:t>Appartée sur la journalisation</a:t>
            </a:r>
          </a:p>
          <a:p>
            <a:pPr marL="0" indent="0">
              <a:spcBef>
                <a:spcPts val="1000"/>
              </a:spcBef>
            </a:pPr>
            <a:r>
              <a:rPr lang="en" sz="1600" dirty="0"/>
              <a:t>Tester son application</a:t>
            </a:r>
          </a:p>
          <a:p>
            <a:pPr marL="0" indent="0">
              <a:spcBef>
                <a:spcPts val="1000"/>
              </a:spcBef>
            </a:pPr>
            <a:r>
              <a:rPr lang="en" sz="1600" dirty="0"/>
              <a:t>Documenter son application</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3"/>
          <p:cNvSpPr txBox="1">
            <a:spLocks noGrp="1"/>
          </p:cNvSpPr>
          <p:nvPr>
            <p:ph type="ctrTitle"/>
          </p:nvPr>
        </p:nvSpPr>
        <p:spPr>
          <a:xfrm>
            <a:off x="463525" y="2871150"/>
            <a:ext cx="4094400" cy="16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Ce que c’est</a:t>
            </a:r>
            <a:endParaRPr dirty="0"/>
          </a:p>
        </p:txBody>
      </p:sp>
      <p:sp>
        <p:nvSpPr>
          <p:cNvPr id="198" name="Google Shape;198;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
        <p:nvSpPr>
          <p:cNvPr id="199" name="Google Shape;199;p13"/>
          <p:cNvSpPr txBox="1"/>
          <p:nvPr/>
        </p:nvSpPr>
        <p:spPr>
          <a:xfrm>
            <a:off x="463525" y="0"/>
            <a:ext cx="46428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3F5378"/>
                </a:solidFill>
                <a:latin typeface="Roboto Condensed"/>
                <a:ea typeface="Roboto Condensed"/>
                <a:cs typeface="Roboto Condensed"/>
                <a:sym typeface="Roboto Condensed"/>
              </a:rPr>
              <a:t> SERVEUR</a:t>
            </a:r>
            <a:endParaRPr sz="72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54970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 notion de serveur</a:t>
            </a:r>
            <a:endParaRPr dirty="0"/>
          </a:p>
        </p:txBody>
      </p:sp>
      <p:sp>
        <p:nvSpPr>
          <p:cNvPr id="205" name="Google Shape;20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206" name="Google Shape;206;p14"/>
          <p:cNvSpPr txBox="1">
            <a:spLocks noGrp="1"/>
          </p:cNvSpPr>
          <p:nvPr>
            <p:ph type="body" idx="1"/>
          </p:nvPr>
        </p:nvSpPr>
        <p:spPr>
          <a:xfrm>
            <a:off x="814275" y="1439625"/>
            <a:ext cx="7443000" cy="2461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9900"/>
                </a:solidFill>
                <a:latin typeface="Roboto Condensed"/>
                <a:ea typeface="Roboto Condensed"/>
                <a:cs typeface="Roboto Condensed"/>
                <a:sym typeface="Roboto Condensed"/>
              </a:rPr>
              <a:t>Un serveur web</a:t>
            </a:r>
          </a:p>
          <a:p>
            <a:pPr marL="0" lvl="0" indent="0" algn="l" rtl="0">
              <a:spcBef>
                <a:spcPts val="600"/>
              </a:spcBef>
              <a:spcAft>
                <a:spcPts val="0"/>
              </a:spcAft>
              <a:buNone/>
            </a:pPr>
            <a:r>
              <a:rPr lang="fr-FR" dirty="0">
                <a:sym typeface="Roboto Condensed"/>
              </a:rPr>
              <a:t>est une application logicielle qui permet la circulation de ressources via le protocole HTTP. </a:t>
            </a:r>
          </a:p>
          <a:p>
            <a:pPr marL="0" lvl="0" indent="0" algn="l" rtl="0">
              <a:spcBef>
                <a:spcPts val="600"/>
              </a:spcBef>
              <a:spcAft>
                <a:spcPts val="0"/>
              </a:spcAft>
              <a:buNone/>
            </a:pPr>
            <a:endParaRPr lang="fr-FR" dirty="0">
              <a:sym typeface="Roboto Condensed"/>
            </a:endParaRPr>
          </a:p>
          <a:p>
            <a:pPr marL="0" lvl="0" indent="0" algn="l" rtl="0">
              <a:spcBef>
                <a:spcPts val="600"/>
              </a:spcBef>
              <a:spcAft>
                <a:spcPts val="0"/>
              </a:spcAft>
              <a:buNone/>
            </a:pPr>
            <a:r>
              <a:rPr lang="fr-FR" dirty="0">
                <a:sym typeface="Roboto Condensed"/>
              </a:rPr>
              <a:t>On différencie le serveur matériel, et le serveur logiciel.</a:t>
            </a:r>
          </a:p>
          <a:p>
            <a:pPr marL="0" lvl="0" indent="0" algn="l" rtl="0">
              <a:spcBef>
                <a:spcPts val="600"/>
              </a:spcBef>
              <a:spcAft>
                <a:spcPts val="0"/>
              </a:spcAft>
              <a:buNone/>
            </a:pPr>
            <a:r>
              <a:rPr lang="fr-FR" dirty="0">
                <a:sym typeface="Roboto Condensed"/>
              </a:rPr>
              <a:t>Le serveur matériel va accueillir le serveur logiciel</a:t>
            </a:r>
          </a:p>
          <a:p>
            <a:pPr marL="0" lvl="0" indent="0" algn="l" rtl="0">
              <a:spcBef>
                <a:spcPts val="600"/>
              </a:spcBef>
              <a:spcAft>
                <a:spcPts val="0"/>
              </a:spcAft>
              <a:buNone/>
            </a:pPr>
            <a:endParaRPr lang="fr-FR" dirty="0">
              <a:sym typeface="Roboto Condensed"/>
            </a:endParaRPr>
          </a:p>
          <a:p>
            <a:pPr marL="0" lvl="0" indent="0" algn="l" rtl="0">
              <a:spcBef>
                <a:spcPts val="600"/>
              </a:spcBef>
              <a:spcAft>
                <a:spcPts val="0"/>
              </a:spcAft>
              <a:buNone/>
            </a:pPr>
            <a:r>
              <a:rPr lang="fr-FR" dirty="0">
                <a:sym typeface="Roboto Condensed"/>
              </a:rPr>
              <a:t>Un serveur HTTP fonctionne sur le principe de requête / réponse</a:t>
            </a:r>
            <a:endParaRPr dirty="0"/>
          </a:p>
        </p:txBody>
      </p:sp>
      <p:grpSp>
        <p:nvGrpSpPr>
          <p:cNvPr id="207" name="Google Shape;207;p14"/>
          <p:cNvGrpSpPr/>
          <p:nvPr/>
        </p:nvGrpSpPr>
        <p:grpSpPr>
          <a:xfrm>
            <a:off x="293683" y="574116"/>
            <a:ext cx="309041" cy="403123"/>
            <a:chOff x="590250" y="244200"/>
            <a:chExt cx="407975" cy="532175"/>
          </a:xfrm>
        </p:grpSpPr>
        <p:sp>
          <p:nvSpPr>
            <p:cNvPr id="208" name="Google Shape;208;p1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453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 notion de serveur</a:t>
            </a:r>
            <a:endParaRPr dirty="0"/>
          </a:p>
        </p:txBody>
      </p:sp>
      <p:sp>
        <p:nvSpPr>
          <p:cNvPr id="205" name="Google Shape;20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
        <p:nvSpPr>
          <p:cNvPr id="206" name="Google Shape;206;p14"/>
          <p:cNvSpPr txBox="1">
            <a:spLocks noGrp="1"/>
          </p:cNvSpPr>
          <p:nvPr>
            <p:ph type="body" idx="1"/>
          </p:nvPr>
        </p:nvSpPr>
        <p:spPr>
          <a:xfrm>
            <a:off x="814275" y="1439625"/>
            <a:ext cx="7443000" cy="2461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fr-FR" dirty="0">
              <a:sym typeface="Roboto Condensed"/>
            </a:endParaRPr>
          </a:p>
          <a:p>
            <a:pPr marL="0" lvl="0" indent="0" algn="l" rtl="0">
              <a:spcBef>
                <a:spcPts val="600"/>
              </a:spcBef>
              <a:spcAft>
                <a:spcPts val="0"/>
              </a:spcAft>
              <a:buNone/>
            </a:pPr>
            <a:r>
              <a:rPr lang="fr-FR" dirty="0">
                <a:sym typeface="Roboto Condensed"/>
              </a:rPr>
              <a:t>Fonctionnement de base d’un serveur HTTP</a:t>
            </a:r>
            <a:endParaRPr dirty="0"/>
          </a:p>
        </p:txBody>
      </p:sp>
      <p:grpSp>
        <p:nvGrpSpPr>
          <p:cNvPr id="207" name="Google Shape;207;p14"/>
          <p:cNvGrpSpPr/>
          <p:nvPr/>
        </p:nvGrpSpPr>
        <p:grpSpPr>
          <a:xfrm>
            <a:off x="293683" y="574116"/>
            <a:ext cx="309041" cy="403123"/>
            <a:chOff x="590250" y="244200"/>
            <a:chExt cx="407975" cy="532175"/>
          </a:xfrm>
        </p:grpSpPr>
        <p:sp>
          <p:nvSpPr>
            <p:cNvPr id="208" name="Google Shape;208;p1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que 2">
            <a:extLst>
              <a:ext uri="{FF2B5EF4-FFF2-40B4-BE49-F238E27FC236}">
                <a16:creationId xmlns:a16="http://schemas.microsoft.com/office/drawing/2014/main" id="{C2FA2650-50C0-42E8-BAA4-00D2EC530B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766" y="2670525"/>
            <a:ext cx="5715000" cy="1905000"/>
          </a:xfrm>
          <a:prstGeom prst="rect">
            <a:avLst/>
          </a:prstGeom>
        </p:spPr>
      </p:pic>
    </p:spTree>
    <p:extLst>
      <p:ext uri="{BB962C8B-B14F-4D97-AF65-F5344CB8AC3E}">
        <p14:creationId xmlns:p14="http://schemas.microsoft.com/office/powerpoint/2010/main" val="86446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 notion de serveur</a:t>
            </a:r>
            <a:endParaRPr dirty="0"/>
          </a:p>
        </p:txBody>
      </p:sp>
      <p:sp>
        <p:nvSpPr>
          <p:cNvPr id="205" name="Google Shape;20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
        <p:nvSpPr>
          <p:cNvPr id="206" name="Google Shape;206;p14"/>
          <p:cNvSpPr txBox="1">
            <a:spLocks noGrp="1"/>
          </p:cNvSpPr>
          <p:nvPr>
            <p:ph type="body" idx="1"/>
          </p:nvPr>
        </p:nvSpPr>
        <p:spPr>
          <a:xfrm>
            <a:off x="814275" y="1439625"/>
            <a:ext cx="7443000" cy="2461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fr-FR" dirty="0">
              <a:sym typeface="Roboto Condensed"/>
            </a:endParaRPr>
          </a:p>
          <a:p>
            <a:pPr marL="0" lvl="0" indent="0" algn="l" rtl="0">
              <a:spcBef>
                <a:spcPts val="600"/>
              </a:spcBef>
              <a:spcAft>
                <a:spcPts val="0"/>
              </a:spcAft>
              <a:buNone/>
            </a:pPr>
            <a:r>
              <a:rPr lang="fr-FR" dirty="0">
                <a:sym typeface="Roboto Condensed"/>
              </a:rPr>
              <a:t>Historiquement, un serveur web a pour objectif de renvoyer un fichier HTML pour qu’il puisse être lu dans un navigateur. Ces fichiers sont dit statiques, c’est-à-dire que pour chaque ressource demandée par le navigateur, le serveur renvoie un fichier HTML brut.</a:t>
            </a:r>
          </a:p>
          <a:p>
            <a:pPr marL="0" lvl="0" indent="0" algn="l" rtl="0">
              <a:spcBef>
                <a:spcPts val="600"/>
              </a:spcBef>
              <a:spcAft>
                <a:spcPts val="0"/>
              </a:spcAft>
              <a:buNone/>
            </a:pPr>
            <a:endParaRPr lang="fr-FR" dirty="0">
              <a:sym typeface="Roboto Condensed"/>
            </a:endParaRPr>
          </a:p>
          <a:p>
            <a:pPr marL="0" lvl="0" indent="0" algn="l" rtl="0">
              <a:spcBef>
                <a:spcPts val="600"/>
              </a:spcBef>
              <a:spcAft>
                <a:spcPts val="0"/>
              </a:spcAft>
              <a:buNone/>
            </a:pPr>
            <a:r>
              <a:rPr lang="fr-FR" dirty="0">
                <a:sym typeface="Roboto Condensed"/>
              </a:rPr>
              <a:t>Par la suite, ces fichiers ont été rendus dynamiquement en fonction de la requête client, c’est-à-dire que le fichier HTML est modifié par le serveur puis renvoyé au navigateur pour affichage</a:t>
            </a:r>
            <a:endParaRPr dirty="0"/>
          </a:p>
        </p:txBody>
      </p:sp>
      <p:grpSp>
        <p:nvGrpSpPr>
          <p:cNvPr id="207" name="Google Shape;207;p14"/>
          <p:cNvGrpSpPr/>
          <p:nvPr/>
        </p:nvGrpSpPr>
        <p:grpSpPr>
          <a:xfrm>
            <a:off x="293683" y="574116"/>
            <a:ext cx="309041" cy="403123"/>
            <a:chOff x="590250" y="244200"/>
            <a:chExt cx="407975" cy="532175"/>
          </a:xfrm>
        </p:grpSpPr>
        <p:sp>
          <p:nvSpPr>
            <p:cNvPr id="208" name="Google Shape;208;p1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596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 notion de serveur</a:t>
            </a:r>
            <a:endParaRPr dirty="0"/>
          </a:p>
        </p:txBody>
      </p:sp>
      <p:sp>
        <p:nvSpPr>
          <p:cNvPr id="205" name="Google Shape;20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
        <p:nvSpPr>
          <p:cNvPr id="206" name="Google Shape;206;p14"/>
          <p:cNvSpPr txBox="1">
            <a:spLocks noGrp="1"/>
          </p:cNvSpPr>
          <p:nvPr>
            <p:ph type="body" idx="1"/>
          </p:nvPr>
        </p:nvSpPr>
        <p:spPr>
          <a:xfrm>
            <a:off x="814275" y="1439625"/>
            <a:ext cx="7443000" cy="2461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dirty="0">
                <a:sym typeface="Roboto Condensed"/>
              </a:rPr>
              <a:t>Mais un serveur HTTP n’est pas contraint de renvoyer un document HTML. Il peut en réalité envoyer toutes sortes de ressources, telles que des images, des vidéos, et tout simplement des données qui représentent une ressource demandée par un logiciel client.</a:t>
            </a:r>
          </a:p>
          <a:p>
            <a:pPr marL="0" lvl="0" indent="0" algn="l" rtl="0">
              <a:spcBef>
                <a:spcPts val="600"/>
              </a:spcBef>
              <a:spcAft>
                <a:spcPts val="0"/>
              </a:spcAft>
              <a:buNone/>
            </a:pPr>
            <a:endParaRPr lang="fr-FR" dirty="0">
              <a:sym typeface="Roboto Condensed"/>
            </a:endParaRPr>
          </a:p>
          <a:p>
            <a:pPr marL="0" lvl="0" indent="0" algn="l" rtl="0">
              <a:spcBef>
                <a:spcPts val="600"/>
              </a:spcBef>
              <a:spcAft>
                <a:spcPts val="0"/>
              </a:spcAft>
              <a:buNone/>
            </a:pPr>
            <a:r>
              <a:rPr lang="fr-FR" dirty="0">
                <a:sym typeface="Roboto Condensed"/>
              </a:rPr>
              <a:t>Un serveur API est un serveur qui renvoie, qui expose, des ressources dynamiques sous la forme de données formatées. Ces données sont mises à disposition via des </a:t>
            </a:r>
            <a:r>
              <a:rPr lang="fr-FR" dirty="0" err="1">
                <a:sym typeface="Roboto Condensed"/>
              </a:rPr>
              <a:t>urls</a:t>
            </a:r>
            <a:r>
              <a:rPr lang="fr-FR" dirty="0">
                <a:sym typeface="Roboto Condensed"/>
              </a:rPr>
              <a:t> qui constituent en quelque sorte les portes d’entrées vers ces ressources.</a:t>
            </a:r>
          </a:p>
        </p:txBody>
      </p:sp>
      <p:grpSp>
        <p:nvGrpSpPr>
          <p:cNvPr id="207" name="Google Shape;207;p14"/>
          <p:cNvGrpSpPr/>
          <p:nvPr/>
        </p:nvGrpSpPr>
        <p:grpSpPr>
          <a:xfrm>
            <a:off x="293683" y="574116"/>
            <a:ext cx="309041" cy="403123"/>
            <a:chOff x="590250" y="244200"/>
            <a:chExt cx="407975" cy="532175"/>
          </a:xfrm>
        </p:grpSpPr>
        <p:sp>
          <p:nvSpPr>
            <p:cNvPr id="208" name="Google Shape;208;p1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395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 notion de serveur</a:t>
            </a:r>
            <a:endParaRPr dirty="0"/>
          </a:p>
        </p:txBody>
      </p:sp>
      <p:sp>
        <p:nvSpPr>
          <p:cNvPr id="205" name="Google Shape;20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
        <p:nvSpPr>
          <p:cNvPr id="206" name="Google Shape;206;p14"/>
          <p:cNvSpPr txBox="1">
            <a:spLocks noGrp="1"/>
          </p:cNvSpPr>
          <p:nvPr>
            <p:ph type="body" idx="1"/>
          </p:nvPr>
        </p:nvSpPr>
        <p:spPr>
          <a:xfrm>
            <a:off x="814275" y="1439624"/>
            <a:ext cx="7443000" cy="31968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dirty="0">
                <a:sym typeface="Roboto Condensed"/>
              </a:rPr>
              <a:t>Un serveur logiciel peut être local ou distant</a:t>
            </a:r>
          </a:p>
          <a:p>
            <a:pPr marL="0" lvl="0" indent="0" algn="l" rtl="0">
              <a:spcBef>
                <a:spcPts val="600"/>
              </a:spcBef>
              <a:spcAft>
                <a:spcPts val="0"/>
              </a:spcAft>
              <a:buNone/>
            </a:pPr>
            <a:endParaRPr lang="fr-FR" dirty="0">
              <a:sym typeface="Roboto Condensed"/>
            </a:endParaRPr>
          </a:p>
          <a:p>
            <a:pPr marL="0" lvl="0" indent="0" algn="l" rtl="0">
              <a:spcBef>
                <a:spcPts val="600"/>
              </a:spcBef>
              <a:spcAft>
                <a:spcPts val="0"/>
              </a:spcAft>
              <a:buNone/>
            </a:pPr>
            <a:r>
              <a:rPr lang="fr-FR" dirty="0">
                <a:sym typeface="Roboto Condensed"/>
              </a:rPr>
              <a:t>C’est-à-dire qu’il peut être installé sur sa propre machine (serveur local), ou sur une autre machine (serveur distant)</a:t>
            </a:r>
          </a:p>
          <a:p>
            <a:pPr marL="0" lvl="0" indent="0" algn="l" rtl="0">
              <a:spcBef>
                <a:spcPts val="600"/>
              </a:spcBef>
              <a:spcAft>
                <a:spcPts val="0"/>
              </a:spcAft>
              <a:buNone/>
            </a:pPr>
            <a:endParaRPr lang="fr-FR" dirty="0">
              <a:sym typeface="Roboto Condensed"/>
            </a:endParaRPr>
          </a:p>
          <a:p>
            <a:pPr marL="0" lvl="0" indent="0" algn="l" rtl="0">
              <a:spcBef>
                <a:spcPts val="600"/>
              </a:spcBef>
              <a:spcAft>
                <a:spcPts val="0"/>
              </a:spcAft>
              <a:buNone/>
            </a:pPr>
            <a:r>
              <a:rPr lang="fr-FR" dirty="0">
                <a:sym typeface="Roboto Condensed"/>
              </a:rPr>
              <a:t>Typiquement, le développement d’un serveur commence en local, et sa mise en en production se fera sur un serveur matériel distant</a:t>
            </a:r>
          </a:p>
        </p:txBody>
      </p:sp>
      <p:grpSp>
        <p:nvGrpSpPr>
          <p:cNvPr id="207" name="Google Shape;207;p14"/>
          <p:cNvGrpSpPr/>
          <p:nvPr/>
        </p:nvGrpSpPr>
        <p:grpSpPr>
          <a:xfrm>
            <a:off x="293683" y="574116"/>
            <a:ext cx="309041" cy="403123"/>
            <a:chOff x="590250" y="244200"/>
            <a:chExt cx="407975" cy="532175"/>
          </a:xfrm>
        </p:grpSpPr>
        <p:sp>
          <p:nvSpPr>
            <p:cNvPr id="208" name="Google Shape;208;p1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60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 notion de serveur</a:t>
            </a:r>
            <a:endParaRPr dirty="0"/>
          </a:p>
        </p:txBody>
      </p:sp>
      <p:sp>
        <p:nvSpPr>
          <p:cNvPr id="205" name="Google Shape;20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206" name="Google Shape;206;p14"/>
          <p:cNvSpPr txBox="1">
            <a:spLocks noGrp="1"/>
          </p:cNvSpPr>
          <p:nvPr>
            <p:ph type="body" idx="1"/>
          </p:nvPr>
        </p:nvSpPr>
        <p:spPr>
          <a:xfrm>
            <a:off x="814275" y="1439624"/>
            <a:ext cx="7443000" cy="31968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dirty="0">
                <a:sym typeface="Roboto Condensed"/>
              </a:rPr>
              <a:t>Le rôle d’un serveur est d’écouter les requêtes qui lui sont envoyées et de fournir une réponse appropriée à chaque requête. </a:t>
            </a:r>
            <a:br>
              <a:rPr lang="fr-FR" dirty="0">
                <a:sym typeface="Roboto Condensed"/>
              </a:rPr>
            </a:br>
            <a:br>
              <a:rPr lang="fr-FR" dirty="0">
                <a:sym typeface="Roboto Condensed"/>
              </a:rPr>
            </a:br>
            <a:r>
              <a:rPr lang="fr-FR" dirty="0">
                <a:sym typeface="Roboto Condensed"/>
              </a:rPr>
              <a:t>Anatomie d’une url : </a:t>
            </a:r>
          </a:p>
          <a:p>
            <a:pPr marL="0" lvl="0" indent="0" algn="l" rtl="0">
              <a:spcBef>
                <a:spcPts val="600"/>
              </a:spcBef>
              <a:spcAft>
                <a:spcPts val="0"/>
              </a:spcAft>
              <a:buNone/>
            </a:pPr>
            <a:r>
              <a:rPr lang="fr-FR" dirty="0">
                <a:solidFill>
                  <a:srgbClr val="FF0000"/>
                </a:solidFill>
                <a:sym typeface="Roboto Condensed"/>
              </a:rPr>
              <a:t>http</a:t>
            </a:r>
            <a:r>
              <a:rPr lang="fr-FR" dirty="0">
                <a:sym typeface="Roboto Condensed"/>
              </a:rPr>
              <a:t>://</a:t>
            </a:r>
            <a:r>
              <a:rPr lang="fr-FR" dirty="0">
                <a:solidFill>
                  <a:schemeClr val="accent1">
                    <a:lumMod val="75000"/>
                  </a:schemeClr>
                </a:solidFill>
                <a:sym typeface="Roboto Condensed"/>
              </a:rPr>
              <a:t>127.0.0.1</a:t>
            </a:r>
            <a:r>
              <a:rPr lang="fr-FR" dirty="0">
                <a:sym typeface="Roboto Condensed"/>
              </a:rPr>
              <a:t>:</a:t>
            </a:r>
            <a:r>
              <a:rPr lang="fr-FR" dirty="0">
                <a:solidFill>
                  <a:schemeClr val="accent3">
                    <a:lumMod val="75000"/>
                  </a:schemeClr>
                </a:solidFill>
                <a:sym typeface="Roboto Condensed"/>
              </a:rPr>
              <a:t>3000</a:t>
            </a:r>
            <a:r>
              <a:rPr lang="fr-FR" dirty="0">
                <a:sym typeface="Roboto Condensed"/>
              </a:rPr>
              <a:t>/</a:t>
            </a:r>
            <a:r>
              <a:rPr lang="fr-FR" dirty="0">
                <a:solidFill>
                  <a:schemeClr val="accent2">
                    <a:lumMod val="75000"/>
                  </a:schemeClr>
                </a:solidFill>
                <a:sym typeface="Roboto Condensed"/>
              </a:rPr>
              <a:t>users</a:t>
            </a:r>
            <a:r>
              <a:rPr lang="fr-FR" dirty="0">
                <a:sym typeface="Roboto Condensed"/>
              </a:rPr>
              <a:t>/</a:t>
            </a:r>
            <a:r>
              <a:rPr lang="fr-FR" dirty="0">
                <a:solidFill>
                  <a:schemeClr val="accent5">
                    <a:lumMod val="75000"/>
                  </a:schemeClr>
                </a:solidFill>
                <a:sym typeface="Roboto Condensed"/>
              </a:rPr>
              <a:t>1</a:t>
            </a:r>
            <a:r>
              <a:rPr lang="fr-FR" dirty="0">
                <a:sym typeface="Roboto Condensed"/>
              </a:rPr>
              <a:t>/</a:t>
            </a:r>
            <a:r>
              <a:rPr lang="fr-FR" dirty="0">
                <a:solidFill>
                  <a:schemeClr val="accent2">
                    <a:lumMod val="75000"/>
                  </a:schemeClr>
                </a:solidFill>
                <a:sym typeface="Roboto Condensed"/>
              </a:rPr>
              <a:t>hobbies</a:t>
            </a:r>
            <a:r>
              <a:rPr lang="fr-FR" dirty="0">
                <a:sym typeface="Roboto Condensed"/>
              </a:rPr>
              <a:t>/</a:t>
            </a:r>
            <a:r>
              <a:rPr lang="fr-FR" dirty="0">
                <a:solidFill>
                  <a:schemeClr val="accent5">
                    <a:lumMod val="75000"/>
                  </a:schemeClr>
                </a:solidFill>
                <a:sym typeface="Roboto Condensed"/>
              </a:rPr>
              <a:t>2</a:t>
            </a:r>
          </a:p>
          <a:p>
            <a:pPr marL="0" indent="0">
              <a:buNone/>
            </a:pPr>
            <a:r>
              <a:rPr lang="fr-FR" dirty="0">
                <a:solidFill>
                  <a:srgbClr val="FF0000"/>
                </a:solidFill>
                <a:sym typeface="Roboto Condensed"/>
              </a:rPr>
              <a:t>protocole</a:t>
            </a:r>
            <a:r>
              <a:rPr lang="fr-FR" dirty="0">
                <a:sym typeface="Roboto Condensed"/>
              </a:rPr>
              <a:t>://</a:t>
            </a:r>
            <a:r>
              <a:rPr lang="fr-FR" dirty="0" err="1">
                <a:solidFill>
                  <a:schemeClr val="accent1">
                    <a:lumMod val="75000"/>
                  </a:schemeClr>
                </a:solidFill>
                <a:sym typeface="Roboto Condensed"/>
              </a:rPr>
              <a:t>ip</a:t>
            </a:r>
            <a:r>
              <a:rPr lang="fr-FR" dirty="0" err="1">
                <a:sym typeface="Roboto Condensed"/>
              </a:rPr>
              <a:t>:</a:t>
            </a:r>
            <a:r>
              <a:rPr lang="fr-FR" dirty="0" err="1">
                <a:solidFill>
                  <a:schemeClr val="accent3">
                    <a:lumMod val="75000"/>
                  </a:schemeClr>
                </a:solidFill>
                <a:sym typeface="Roboto Condensed"/>
              </a:rPr>
              <a:t>port</a:t>
            </a:r>
            <a:r>
              <a:rPr lang="fr-FR" dirty="0">
                <a:sym typeface="Roboto Condensed"/>
              </a:rPr>
              <a:t>/</a:t>
            </a:r>
            <a:r>
              <a:rPr lang="fr-FR" dirty="0">
                <a:solidFill>
                  <a:schemeClr val="accent2">
                    <a:lumMod val="75000"/>
                  </a:schemeClr>
                </a:solidFill>
                <a:sym typeface="Roboto Condensed"/>
              </a:rPr>
              <a:t>ressource</a:t>
            </a:r>
            <a:r>
              <a:rPr lang="fr-FR" dirty="0">
                <a:sym typeface="Roboto Condensed"/>
              </a:rPr>
              <a:t>/</a:t>
            </a:r>
            <a:r>
              <a:rPr lang="fr-FR" dirty="0">
                <a:solidFill>
                  <a:schemeClr val="accent5">
                    <a:lumMod val="75000"/>
                  </a:schemeClr>
                </a:solidFill>
                <a:sym typeface="Roboto Condensed"/>
              </a:rPr>
              <a:t>paramètre</a:t>
            </a:r>
            <a:r>
              <a:rPr lang="fr-FR" dirty="0">
                <a:sym typeface="Roboto Condensed"/>
              </a:rPr>
              <a:t>/</a:t>
            </a:r>
            <a:r>
              <a:rPr lang="fr-FR" dirty="0">
                <a:solidFill>
                  <a:schemeClr val="accent2">
                    <a:lumMod val="75000"/>
                  </a:schemeClr>
                </a:solidFill>
                <a:sym typeface="Roboto Condensed"/>
              </a:rPr>
              <a:t>ressource</a:t>
            </a:r>
            <a:r>
              <a:rPr lang="fr-FR" dirty="0">
                <a:sym typeface="Roboto Condensed"/>
              </a:rPr>
              <a:t>/</a:t>
            </a:r>
            <a:r>
              <a:rPr lang="fr-FR" dirty="0">
                <a:solidFill>
                  <a:schemeClr val="accent5">
                    <a:lumMod val="75000"/>
                  </a:schemeClr>
                </a:solidFill>
                <a:sym typeface="Roboto Condensed"/>
              </a:rPr>
              <a:t> paramètre</a:t>
            </a:r>
          </a:p>
          <a:p>
            <a:pPr marL="0" indent="0">
              <a:buNone/>
            </a:pPr>
            <a:endParaRPr lang="fr-FR" dirty="0">
              <a:solidFill>
                <a:schemeClr val="accent5">
                  <a:lumMod val="75000"/>
                </a:schemeClr>
              </a:solidFill>
              <a:sym typeface="Roboto Condensed"/>
            </a:endParaRPr>
          </a:p>
          <a:p>
            <a:pPr marL="0" indent="0">
              <a:buNone/>
            </a:pPr>
            <a:r>
              <a:rPr lang="fr-FR" dirty="0">
                <a:solidFill>
                  <a:schemeClr val="tx1"/>
                </a:solidFill>
                <a:sym typeface="Roboto Condensed"/>
              </a:rPr>
              <a:t>Voilà typiquement la représentation d’une ressource mise à disposition via un serveur web qui utilise le protocole REST</a:t>
            </a:r>
          </a:p>
          <a:p>
            <a:pPr marL="0" lvl="0" indent="0" algn="l" rtl="0">
              <a:spcBef>
                <a:spcPts val="600"/>
              </a:spcBef>
              <a:spcAft>
                <a:spcPts val="0"/>
              </a:spcAft>
              <a:buNone/>
            </a:pPr>
            <a:endParaRPr lang="fr-FR" dirty="0">
              <a:solidFill>
                <a:schemeClr val="accent5">
                  <a:lumMod val="75000"/>
                </a:schemeClr>
              </a:solidFill>
              <a:sym typeface="Roboto Condensed"/>
            </a:endParaRPr>
          </a:p>
        </p:txBody>
      </p:sp>
      <p:grpSp>
        <p:nvGrpSpPr>
          <p:cNvPr id="207" name="Google Shape;207;p14"/>
          <p:cNvGrpSpPr/>
          <p:nvPr/>
        </p:nvGrpSpPr>
        <p:grpSpPr>
          <a:xfrm>
            <a:off x="293683" y="574116"/>
            <a:ext cx="309041" cy="403123"/>
            <a:chOff x="590250" y="244200"/>
            <a:chExt cx="407975" cy="532175"/>
          </a:xfrm>
        </p:grpSpPr>
        <p:sp>
          <p:nvSpPr>
            <p:cNvPr id="208" name="Google Shape;208;p1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6263286"/>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425</Words>
  <Application>Microsoft Office PowerPoint</Application>
  <PresentationFormat>Affichage à l'écran (16:9)</PresentationFormat>
  <Paragraphs>53</Paragraphs>
  <Slides>9</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Roboto Condensed Light</vt:lpstr>
      <vt:lpstr>Arvo</vt:lpstr>
      <vt:lpstr>Roboto Condensed</vt:lpstr>
      <vt:lpstr>Arial</vt:lpstr>
      <vt:lpstr>Salerio template</vt:lpstr>
      <vt:lpstr>API NODE.js</vt:lpstr>
      <vt:lpstr>Plan</vt:lpstr>
      <vt:lpstr>Ce que c’est</vt:lpstr>
      <vt:lpstr>La notion de serveur</vt:lpstr>
      <vt:lpstr>La notion de serveur</vt:lpstr>
      <vt:lpstr>La notion de serveur</vt:lpstr>
      <vt:lpstr>La notion de serveur</vt:lpstr>
      <vt:lpstr>La notion de serveur</vt:lpstr>
      <vt:lpstr>La notion de serveur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NODE.js</dc:title>
  <cp:lastModifiedBy>Tybal</cp:lastModifiedBy>
  <cp:revision>12</cp:revision>
  <dcterms:modified xsi:type="dcterms:W3CDTF">2021-04-18T16:07:17Z</dcterms:modified>
</cp:coreProperties>
</file>