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8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5143500" type="screen16x9"/>
  <p:notesSz cx="6858000" cy="9144000"/>
  <p:embeddedFontLst>
    <p:embeddedFont>
      <p:font typeface="Arvo" panose="020B0604020202020204" charset="0"/>
      <p:regular r:id="rId29"/>
      <p:bold r:id="rId30"/>
      <p:italic r:id="rId31"/>
      <p:boldItalic r:id="rId32"/>
    </p:embeddedFont>
    <p:embeddedFont>
      <p:font typeface="Roboto Condensed" panose="020B0604020202020204" charset="0"/>
      <p:regular r:id="rId33"/>
      <p:bold r:id="rId34"/>
      <p:italic r:id="rId35"/>
      <p:boldItalic r:id="rId36"/>
    </p:embeddedFont>
    <p:embeddedFont>
      <p:font typeface="Roboto Condensed Light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REST" id="{08FE8CCF-684D-466C-B700-4EEBB7C55049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FF7CB3-6F59-49E8-A38A-D6DC649FCB58}">
  <a:tblStyle styleId="{31FF7CB3-6F59-49E8-A38A-D6DC649FCB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7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8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241ef88b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241ef88b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095759600_2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095759600_2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095759600_2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095759600_2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095759600_2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095759600_2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095759600_2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095759600_2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5095759600_2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5095759600_2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5095759600_2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5095759600_2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5095759600_2_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5095759600_2_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5095759600_2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5095759600_2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5095759600_2_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5095759600_2_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5095759600_2_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5095759600_2_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095759600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095759600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5095759600_2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5095759600_2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5095759600_2_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5095759600_2_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095759600_2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095759600_2_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5095759600_2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5095759600_2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5095759600_2_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5095759600_2_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5095759600_2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5095759600_2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5095759600_2_1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5095759600_2_1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095759600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095759600_2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095759600_2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095759600_2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095759600_2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095759600_2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095759600_2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095759600_2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095759600_2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095759600_2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095759600_2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095759600_2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095759600_2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095759600_2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02C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2C3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2C3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728A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85A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85A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5A05B"/>
              </a:buClr>
              <a:buSzPts val="2000"/>
              <a:buNone/>
              <a:defRPr sz="2000">
                <a:solidFill>
                  <a:srgbClr val="85A05B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solidFill>
            <a:srgbClr val="85A05B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02C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2C3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2C3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85A05B"/>
                </a:solidFill>
              </a:rPr>
              <a:t>“</a:t>
            </a:r>
            <a:endParaRPr sz="7200" b="1">
              <a:solidFill>
                <a:srgbClr val="85A05B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728A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85A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85A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02C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2C3B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2C3B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728A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85A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85A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702125" y="1390525"/>
            <a:ext cx="80817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26277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02C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2C3B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2C3B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51309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728A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85A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85A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140600" y="158452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02C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2C3B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2C3B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728A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85A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85A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728A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85A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85A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36798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02C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2C3B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2C3B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Architecture_informatiqu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tapitutorial.com/lessons/httpmethods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onappli.com/articles/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>
            <a:spLocks noGrp="1"/>
          </p:cNvSpPr>
          <p:nvPr>
            <p:ph type="ctrTitle"/>
          </p:nvPr>
        </p:nvSpPr>
        <p:spPr>
          <a:xfrm>
            <a:off x="463525" y="2871150"/>
            <a:ext cx="4094400" cy="16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Protocole REST</a:t>
            </a:r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99" name="Google Shape;199;p13"/>
          <p:cNvSpPr txBox="1"/>
          <p:nvPr/>
        </p:nvSpPr>
        <p:spPr>
          <a:xfrm>
            <a:off x="463525" y="0"/>
            <a:ext cx="46428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REST</a:t>
            </a:r>
            <a:endParaRPr sz="72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  <p:sp>
        <p:nvSpPr>
          <p:cNvPr id="381" name="Google Shape;381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82" name="Google Shape;382;p22"/>
          <p:cNvSpPr txBox="1">
            <a:spLocks noGrp="1"/>
          </p:cNvSpPr>
          <p:nvPr>
            <p:ph type="body" idx="1"/>
          </p:nvPr>
        </p:nvSpPr>
        <p:spPr>
          <a:xfrm>
            <a:off x="814275" y="1439625"/>
            <a:ext cx="7443000" cy="24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9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Exemple d’objet Json</a:t>
            </a:r>
            <a:endParaRPr b="1">
              <a:solidFill>
                <a:srgbClr val="FF99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"test"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"property"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"boolean"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"subProperty"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"array"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 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"2"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L’indentation n’a pas d’importance.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Seule la structure compte.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FF99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FF99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grpSp>
        <p:nvGrpSpPr>
          <p:cNvPr id="383" name="Google Shape;383;p2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384" name="Google Shape;384;p2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</a:t>
            </a:r>
            <a:endParaRPr/>
          </a:p>
        </p:txBody>
      </p:sp>
      <p:sp>
        <p:nvSpPr>
          <p:cNvPr id="403" name="Google Shape;40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04" name="Google Shape;404;p23"/>
          <p:cNvSpPr txBox="1">
            <a:spLocks noGrp="1"/>
          </p:cNvSpPr>
          <p:nvPr>
            <p:ph type="body" idx="1"/>
          </p:nvPr>
        </p:nvSpPr>
        <p:spPr>
          <a:xfrm>
            <a:off x="814275" y="1439625"/>
            <a:ext cx="7443000" cy="24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9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Précision sur le format</a:t>
            </a:r>
            <a:endParaRPr b="1">
              <a:solidFill>
                <a:srgbClr val="FF99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Dans un Web Service idéal, le contenu sera adapté à la requête faite par le client.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Le Header Http </a:t>
            </a: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“Accept” </a:t>
            </a:r>
            <a:r>
              <a:rPr lang="en"/>
              <a:t>permet au client de préciser le format attendu de la réponse.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Le Header Http </a:t>
            </a: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“Content-type”</a:t>
            </a:r>
            <a:r>
              <a:rPr lang="en"/>
              <a:t> de la réponse serveur </a:t>
            </a:r>
            <a:r>
              <a:rPr lang="en" i="1"/>
              <a:t>devrait</a:t>
            </a:r>
            <a:r>
              <a:rPr lang="en"/>
              <a:t> utiliser le format attendu par la requête.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FF99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FF99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grpSp>
        <p:nvGrpSpPr>
          <p:cNvPr id="405" name="Google Shape;405;p23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406" name="Google Shape;406;p23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et CRUD</a:t>
            </a:r>
            <a:endParaRPr/>
          </a:p>
        </p:txBody>
      </p:sp>
      <p:sp>
        <p:nvSpPr>
          <p:cNvPr id="425" name="Google Shape;425;p2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26" name="Google Shape;426;p24"/>
          <p:cNvSpPr txBox="1">
            <a:spLocks noGrp="1"/>
          </p:cNvSpPr>
          <p:nvPr>
            <p:ph type="body" idx="1"/>
          </p:nvPr>
        </p:nvSpPr>
        <p:spPr>
          <a:xfrm>
            <a:off x="814275" y="1439625"/>
            <a:ext cx="7443000" cy="24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9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C.R.U.D. </a:t>
            </a:r>
            <a:endParaRPr b="1">
              <a:solidFill>
                <a:srgbClr val="FF99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Il s’agit des actions de base que l’on peut effectuer sur une entité </a:t>
            </a:r>
            <a:endParaRPr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C</a:t>
            </a:r>
            <a:r>
              <a:rPr lang="en"/>
              <a:t>reate  : Création d’une nouvelle entité</a:t>
            </a:r>
            <a:endParaRPr b="1">
              <a:solidFill>
                <a:srgbClr val="FF99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▰"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R</a:t>
            </a:r>
            <a:r>
              <a:rPr lang="en"/>
              <a:t>ead : Lecture des entités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U</a:t>
            </a:r>
            <a:r>
              <a:rPr lang="en"/>
              <a:t>pdate : Mise à jour des entités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▰"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D</a:t>
            </a:r>
            <a:r>
              <a:rPr lang="en"/>
              <a:t>elete: Suppression des entités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Dans le protocole REST, toute opération est </a:t>
            </a: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AU PLUS</a:t>
            </a:r>
            <a:r>
              <a:rPr lang="en"/>
              <a:t> une combinaison de plusieurs de ces actions</a:t>
            </a:r>
            <a:endParaRPr/>
          </a:p>
        </p:txBody>
      </p:sp>
      <p:grpSp>
        <p:nvGrpSpPr>
          <p:cNvPr id="427" name="Google Shape;427;p2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428" name="Google Shape;428;p24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4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4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4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4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4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4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et CRUD</a:t>
            </a:r>
            <a:endParaRPr/>
          </a:p>
        </p:txBody>
      </p:sp>
      <p:sp>
        <p:nvSpPr>
          <p:cNvPr id="447" name="Google Shape;447;p2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48" name="Google Shape;448;p25"/>
          <p:cNvSpPr txBox="1">
            <a:spLocks noGrp="1"/>
          </p:cNvSpPr>
          <p:nvPr>
            <p:ph type="body" idx="1"/>
          </p:nvPr>
        </p:nvSpPr>
        <p:spPr>
          <a:xfrm>
            <a:off x="741300" y="1439625"/>
            <a:ext cx="7443000" cy="24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b="1">
                <a:solidFill>
                  <a:srgbClr val="FF99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Méthodes HTTP associées</a:t>
            </a:r>
            <a:endParaRPr/>
          </a:p>
        </p:txBody>
      </p:sp>
      <p:grpSp>
        <p:nvGrpSpPr>
          <p:cNvPr id="449" name="Google Shape;449;p25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450" name="Google Shape;450;p2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464" name="Google Shape;464;p25"/>
          <p:cNvGraphicFramePr/>
          <p:nvPr/>
        </p:nvGraphicFramePr>
        <p:xfrm>
          <a:off x="1265225" y="2108681"/>
          <a:ext cx="5876100" cy="2531250"/>
        </p:xfrm>
        <a:graphic>
          <a:graphicData uri="http://schemas.openxmlformats.org/drawingml/2006/table">
            <a:tbl>
              <a:tblPr>
                <a:noFill/>
                <a:tableStyleId>{31FF7CB3-6F59-49E8-A38A-D6DC649FCB58}</a:tableStyleId>
              </a:tblPr>
              <a:tblGrid>
                <a:gridCol w="293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Création</a:t>
                      </a:r>
                      <a:endParaRPr sz="18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POST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Mise  à jour complète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PUT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Mise à jour partielle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PATCH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Lecture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GET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Suppression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DELETE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et CRUD</a:t>
            </a:r>
            <a:endParaRPr/>
          </a:p>
        </p:txBody>
      </p:sp>
      <p:sp>
        <p:nvSpPr>
          <p:cNvPr id="470" name="Google Shape;470;p2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71" name="Google Shape;471;p26"/>
          <p:cNvSpPr txBox="1">
            <a:spLocks noGrp="1"/>
          </p:cNvSpPr>
          <p:nvPr>
            <p:ph type="body" idx="1"/>
          </p:nvPr>
        </p:nvSpPr>
        <p:spPr>
          <a:xfrm>
            <a:off x="814275" y="1439625"/>
            <a:ext cx="7443000" cy="24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9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Exceptions</a:t>
            </a:r>
            <a:endParaRPr b="1">
              <a:solidFill>
                <a:srgbClr val="FF99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Certains actions sont parfois difficiles à associer à une opération et une ressource.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Exemple : Envoi d’un mail, action métier impliquant plusieurs ressources, etc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Deux approches sont possibles face à cette situation</a:t>
            </a:r>
            <a:endParaRPr/>
          </a:p>
        </p:txBody>
      </p:sp>
      <p:grpSp>
        <p:nvGrpSpPr>
          <p:cNvPr id="472" name="Google Shape;472;p26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473" name="Google Shape;473;p26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et CRUD</a:t>
            </a:r>
            <a:endParaRPr/>
          </a:p>
        </p:txBody>
      </p:sp>
      <p:sp>
        <p:nvSpPr>
          <p:cNvPr id="492" name="Google Shape;492;p2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93" name="Google Shape;493;p27"/>
          <p:cNvSpPr txBox="1">
            <a:spLocks noGrp="1"/>
          </p:cNvSpPr>
          <p:nvPr>
            <p:ph type="body" idx="1"/>
          </p:nvPr>
        </p:nvSpPr>
        <p:spPr>
          <a:xfrm>
            <a:off x="814275" y="1439625"/>
            <a:ext cx="7443000" cy="24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Roboto Condensed"/>
              <a:buAutoNum type="arabicPeriod"/>
            </a:pPr>
            <a:r>
              <a:rPr lang="en" b="1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</a:t>
            </a:r>
            <a:r>
              <a:rPr lang="en" b="1">
                <a:solidFill>
                  <a:srgbClr val="FF99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rouver une nouvelle ressourc</a:t>
            </a:r>
            <a:r>
              <a:rPr lang="en" b="1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</a:t>
            </a:r>
            <a:endParaRPr b="1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Les mails ne peuvent-ils pas être une ressource REST comme une autre?</a:t>
            </a:r>
            <a:endParaRPr b="1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 Condensed"/>
              <a:buAutoNum type="arabicPeriod"/>
            </a:pPr>
            <a:r>
              <a:rPr lang="en" b="1">
                <a:solidFill>
                  <a:srgbClr val="FF99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Tordre</a:t>
            </a: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b="1">
                <a:solidFill>
                  <a:srgbClr val="FF99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</a:t>
            </a: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b="1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protocole</a:t>
            </a:r>
            <a:endParaRPr b="1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C’est la solution de facilité déconseillée mais souvent rencontrée: une ressource POST fourre tout</a:t>
            </a:r>
            <a:endParaRPr>
              <a:solidFill>
                <a:srgbClr val="FF98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FF99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grpSp>
        <p:nvGrpSpPr>
          <p:cNvPr id="494" name="Google Shape;494;p27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495" name="Google Shape;495;p2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 pratique</a:t>
            </a:r>
            <a:endParaRPr/>
          </a:p>
        </p:txBody>
      </p:sp>
      <p:sp>
        <p:nvSpPr>
          <p:cNvPr id="514" name="Google Shape;514;p2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15" name="Google Shape;515;p28"/>
          <p:cNvSpPr txBox="1">
            <a:spLocks noGrp="1"/>
          </p:cNvSpPr>
          <p:nvPr>
            <p:ph type="body" idx="1"/>
          </p:nvPr>
        </p:nvSpPr>
        <p:spPr>
          <a:xfrm>
            <a:off x="814275" y="1439625"/>
            <a:ext cx="7443000" cy="24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L’exemple qui suit  est basé sur ce modèle 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Une classe contient n élèves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Le nom de la classe est son identifiant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Le nom de l’élève est son identifiant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grpSp>
        <p:nvGrpSpPr>
          <p:cNvPr id="516" name="Google Shape;516;p28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517" name="Google Shape;517;p2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31" name="Google Shape;5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2103132"/>
            <a:ext cx="5319650" cy="142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 pratique : CRUD</a:t>
            </a:r>
            <a:endParaRPr/>
          </a:p>
        </p:txBody>
      </p:sp>
      <p:sp>
        <p:nvSpPr>
          <p:cNvPr id="537" name="Google Shape;537;p2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538" name="Google Shape;538;p29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539" name="Google Shape;539;p2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3" name="Google Shape;553;p29"/>
          <p:cNvSpPr txBox="1">
            <a:spLocks noGrp="1"/>
          </p:cNvSpPr>
          <p:nvPr>
            <p:ph type="body" idx="1"/>
          </p:nvPr>
        </p:nvSpPr>
        <p:spPr>
          <a:xfrm>
            <a:off x="814275" y="1397925"/>
            <a:ext cx="7443000" cy="27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Roboto Condensed"/>
              <a:buChar char="▰"/>
            </a:pPr>
            <a:r>
              <a:rPr lang="en" b="1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Créer une classe</a:t>
            </a:r>
            <a:endParaRPr b="1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URL</a:t>
            </a:r>
            <a:r>
              <a:rPr lang="en"/>
              <a:t>: /classes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Méthode HTTP</a:t>
            </a:r>
            <a:r>
              <a:rPr lang="en"/>
              <a:t> : POST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Corps: </a:t>
            </a:r>
            <a:r>
              <a:rPr lang="en"/>
              <a:t>les données de la classe en JSON</a:t>
            </a:r>
            <a:endParaRPr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Font typeface="Roboto Condensed"/>
              <a:buChar char="▰"/>
            </a:pPr>
            <a:r>
              <a:rPr lang="en" b="1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Récupérer une classe</a:t>
            </a:r>
            <a:endParaRPr b="1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URL</a:t>
            </a:r>
            <a:r>
              <a:rPr lang="en"/>
              <a:t>: /classes/&lt;nom de la classe&gt; (/classes/CE1)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Méthode HTTP</a:t>
            </a:r>
            <a:r>
              <a:rPr lang="en"/>
              <a:t> : GET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Corps</a:t>
            </a:r>
            <a:r>
              <a:rPr lang="en"/>
              <a:t>: rien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FF99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 pratique : CRUD</a:t>
            </a:r>
            <a:endParaRPr/>
          </a:p>
        </p:txBody>
      </p:sp>
      <p:sp>
        <p:nvSpPr>
          <p:cNvPr id="559" name="Google Shape;559;p3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560" name="Google Shape;560;p30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561" name="Google Shape;561;p30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5" name="Google Shape;575;p30"/>
          <p:cNvSpPr txBox="1">
            <a:spLocks noGrp="1"/>
          </p:cNvSpPr>
          <p:nvPr>
            <p:ph type="body" idx="1"/>
          </p:nvPr>
        </p:nvSpPr>
        <p:spPr>
          <a:xfrm>
            <a:off x="814275" y="1397925"/>
            <a:ext cx="7443000" cy="27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Roboto Condensed"/>
              <a:buChar char="▰"/>
            </a:pPr>
            <a:r>
              <a:rPr lang="en" b="1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Modifier une classe</a:t>
            </a:r>
            <a:endParaRPr b="1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URL</a:t>
            </a:r>
            <a:r>
              <a:rPr lang="en"/>
              <a:t>: /classes/&lt;nom de la classe&gt;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Méthode HTTP</a:t>
            </a:r>
            <a:r>
              <a:rPr lang="en"/>
              <a:t> : PUT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Corps: </a:t>
            </a:r>
            <a:r>
              <a:rPr lang="en"/>
              <a:t>les données complètes de la classe en JSON</a:t>
            </a:r>
            <a:endParaRPr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Font typeface="Roboto Condensed"/>
              <a:buChar char="▰"/>
            </a:pPr>
            <a:r>
              <a:rPr lang="en" b="1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Modifier partiellement une classe</a:t>
            </a:r>
            <a:endParaRPr b="1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URL</a:t>
            </a:r>
            <a:r>
              <a:rPr lang="en"/>
              <a:t>: /classes/&lt;nom de la classe&gt;</a:t>
            </a:r>
            <a:endParaRPr/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Méthode HTTP</a:t>
            </a:r>
            <a:r>
              <a:rPr lang="en"/>
              <a:t> : PATCH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Corps</a:t>
            </a:r>
            <a:r>
              <a:rPr lang="en"/>
              <a:t>: les données modifiées de la classe en JSON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FF99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 pratique : CRUD</a:t>
            </a:r>
            <a:endParaRPr/>
          </a:p>
        </p:txBody>
      </p:sp>
      <p:sp>
        <p:nvSpPr>
          <p:cNvPr id="581" name="Google Shape;581;p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582" name="Google Shape;582;p31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583" name="Google Shape;583;p31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7" name="Google Shape;597;p31"/>
          <p:cNvSpPr txBox="1">
            <a:spLocks noGrp="1"/>
          </p:cNvSpPr>
          <p:nvPr>
            <p:ph type="body" idx="1"/>
          </p:nvPr>
        </p:nvSpPr>
        <p:spPr>
          <a:xfrm>
            <a:off x="814275" y="1397925"/>
            <a:ext cx="7443000" cy="27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Roboto Condensed"/>
              <a:buChar char="▰"/>
            </a:pPr>
            <a:r>
              <a:rPr lang="en" b="1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Supprimer une classe</a:t>
            </a:r>
            <a:endParaRPr b="1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URL</a:t>
            </a:r>
            <a:r>
              <a:rPr lang="en"/>
              <a:t>: /classes/&lt;nom de la classe&gt;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Méthode HTTP</a:t>
            </a:r>
            <a:r>
              <a:rPr lang="en"/>
              <a:t> : DELETE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Corps: </a:t>
            </a:r>
            <a:r>
              <a:rPr lang="en"/>
              <a:t>rien</a:t>
            </a:r>
            <a:endParaRPr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Font typeface="Roboto Condensed"/>
              <a:buChar char="▰"/>
            </a:pPr>
            <a:r>
              <a:rPr lang="en" b="1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Récupérer la liste de toutes les classes</a:t>
            </a:r>
            <a:endParaRPr b="1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URL</a:t>
            </a:r>
            <a:r>
              <a:rPr lang="en"/>
              <a:t>: /classes</a:t>
            </a:r>
            <a:endParaRPr/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Méthode HTTP</a:t>
            </a:r>
            <a:r>
              <a:rPr lang="en"/>
              <a:t> : GET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Corps</a:t>
            </a:r>
            <a:r>
              <a:rPr lang="en"/>
              <a:t>: rien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FF99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</a:t>
            </a:r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body" idx="1"/>
          </p:nvPr>
        </p:nvSpPr>
        <p:spPr>
          <a:xfrm>
            <a:off x="814275" y="1439625"/>
            <a:ext cx="7443000" cy="24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99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REST </a:t>
            </a:r>
            <a:r>
              <a:rPr lang="en" dirty="0"/>
              <a:t>(representational state transfer) : “un style d'</a:t>
            </a:r>
            <a:r>
              <a:rPr lang="en" dirty="0">
                <a:uFill>
                  <a:noFill/>
                </a:uFill>
                <a:hlinkClick r:id="rId3"/>
              </a:rPr>
              <a:t>architecture logicielle</a:t>
            </a:r>
            <a:r>
              <a:rPr lang="en" dirty="0"/>
              <a:t> définissant un ensemble de contraintes à utiliser pour créer des services web.”  Wikipedia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				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Par abus de langage, on parle souvent de REST en tant que protocole de communication dans une relation client/serveur.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grpSp>
        <p:nvGrpSpPr>
          <p:cNvPr id="207" name="Google Shape;207;p1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08" name="Google Shape;208;p14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 pratique : CRUD</a:t>
            </a:r>
            <a:endParaRPr/>
          </a:p>
        </p:txBody>
      </p:sp>
      <p:sp>
        <p:nvSpPr>
          <p:cNvPr id="603" name="Google Shape;603;p3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604" name="Google Shape;604;p3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605" name="Google Shape;605;p3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9" name="Google Shape;619;p32"/>
          <p:cNvSpPr txBox="1">
            <a:spLocks noGrp="1"/>
          </p:cNvSpPr>
          <p:nvPr>
            <p:ph type="body" idx="1"/>
          </p:nvPr>
        </p:nvSpPr>
        <p:spPr>
          <a:xfrm>
            <a:off x="814275" y="1397925"/>
            <a:ext cx="7443000" cy="27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Roboto Condensed"/>
              <a:buChar char="▰"/>
            </a:pPr>
            <a:r>
              <a:rPr lang="en" b="1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Récupérer les élèves d’une classe</a:t>
            </a:r>
            <a:endParaRPr b="1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URL</a:t>
            </a:r>
            <a:r>
              <a:rPr lang="en"/>
              <a:t>: /classes/&lt;nom de la classe&gt;/eleves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Méthode HTTP</a:t>
            </a:r>
            <a:r>
              <a:rPr lang="en"/>
              <a:t> : GET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Corps: </a:t>
            </a:r>
            <a:r>
              <a:rPr lang="en"/>
              <a:t>rien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Les élèves sont ici une sous ressource de la classe. Cela illustre le lien entre ces deux entités.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 pratique : CRUD</a:t>
            </a:r>
            <a:endParaRPr/>
          </a:p>
        </p:txBody>
      </p:sp>
      <p:sp>
        <p:nvSpPr>
          <p:cNvPr id="625" name="Google Shape;625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626" name="Google Shape;626;p33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627" name="Google Shape;627;p33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1" name="Google Shape;641;p33"/>
          <p:cNvSpPr txBox="1">
            <a:spLocks noGrp="1"/>
          </p:cNvSpPr>
          <p:nvPr>
            <p:ph type="body" idx="1"/>
          </p:nvPr>
        </p:nvSpPr>
        <p:spPr>
          <a:xfrm>
            <a:off x="814275" y="1397925"/>
            <a:ext cx="7443000" cy="27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Roboto Condensed"/>
              <a:buChar char="▰"/>
            </a:pPr>
            <a:r>
              <a:rPr lang="en" b="1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Lier une classe à des élèves</a:t>
            </a:r>
            <a:endParaRPr b="1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URL</a:t>
            </a:r>
            <a:r>
              <a:rPr lang="en"/>
              <a:t>: /classes/&lt;nom de la classe&gt;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Méthode HTTP</a:t>
            </a:r>
            <a:r>
              <a:rPr lang="en"/>
              <a:t> : PUT ou PATCH 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Corps: </a:t>
            </a:r>
            <a:r>
              <a:rPr lang="en"/>
              <a:t>La classe complète ou partielle en JSON, avec au moins la liste des élèves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</a:t>
            </a:r>
            <a:endParaRPr/>
          </a:p>
        </p:txBody>
      </p:sp>
      <p:sp>
        <p:nvSpPr>
          <p:cNvPr id="647" name="Google Shape;647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648" name="Google Shape;648;p3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649" name="Google Shape;649;p34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4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3" name="Google Shape;663;p34"/>
          <p:cNvSpPr txBox="1">
            <a:spLocks noGrp="1"/>
          </p:cNvSpPr>
          <p:nvPr>
            <p:ph type="body" idx="1"/>
          </p:nvPr>
        </p:nvSpPr>
        <p:spPr>
          <a:xfrm>
            <a:off x="814275" y="1397925"/>
            <a:ext cx="7443000" cy="27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Remarques sur les URLs: </a:t>
            </a:r>
            <a:endParaRPr b="1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 Condensed"/>
              <a:buChar char="▰"/>
            </a:pPr>
            <a:r>
              <a:rPr lang="en">
                <a:solidFill>
                  <a:srgbClr val="000000"/>
                </a:solidFill>
              </a:rPr>
              <a:t>Le dernier fragment d’une URL doit toujours être une ressource ou un identifiant</a:t>
            </a:r>
            <a:endParaRPr>
              <a:solidFill>
                <a:srgbClr val="000000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▰"/>
            </a:pPr>
            <a:r>
              <a:rPr lang="en">
                <a:solidFill>
                  <a:srgbClr val="000000"/>
                </a:solidFill>
              </a:rPr>
              <a:t>L’entité retournée retournée doit toujours être de même type que la dernière ressource présente dans l’URL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“/ressource/1/sousressource/2” doit retourner une “sousressource” et pas une “ressource”</a:t>
            </a:r>
            <a:endParaRPr>
              <a:solidFill>
                <a:srgbClr val="000000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 Condensed"/>
              <a:buChar char="▰"/>
            </a:pPr>
            <a:r>
              <a:rPr lang="en">
                <a:solidFill>
                  <a:srgbClr val="000000"/>
                </a:solidFill>
              </a:rPr>
              <a:t>Il est possible d’accéder à la même ressource via plusieurs URLs. 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664" name="Google Shape;664;p34"/>
          <p:cNvSpPr/>
          <p:nvPr/>
        </p:nvSpPr>
        <p:spPr>
          <a:xfrm>
            <a:off x="7011675" y="138075"/>
            <a:ext cx="1320633" cy="1275238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du statut HTTP</a:t>
            </a:r>
            <a:endParaRPr/>
          </a:p>
        </p:txBody>
      </p:sp>
      <p:sp>
        <p:nvSpPr>
          <p:cNvPr id="670" name="Google Shape;670;p3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671" name="Google Shape;671;p35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672" name="Google Shape;672;p3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35"/>
          <p:cNvSpPr txBox="1">
            <a:spLocks noGrp="1"/>
          </p:cNvSpPr>
          <p:nvPr>
            <p:ph type="body" idx="1"/>
          </p:nvPr>
        </p:nvSpPr>
        <p:spPr>
          <a:xfrm>
            <a:off x="814275" y="1397925"/>
            <a:ext cx="7443000" cy="27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Une information complémentaire</a:t>
            </a:r>
            <a:endParaRPr b="1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En plus des headers et du corps, une réponse HTTP comporte un statut.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Il s’agit d’un nombre normalement compris entre 100 et 527.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Il donne une indication sur la validité de la réponse, de la requête ou même d’une erreur.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du statut HTTP</a:t>
            </a:r>
            <a:endParaRPr/>
          </a:p>
        </p:txBody>
      </p:sp>
      <p:sp>
        <p:nvSpPr>
          <p:cNvPr id="692" name="Google Shape;692;p3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693" name="Google Shape;693;p36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694" name="Google Shape;694;p36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8" name="Google Shape;708;p36"/>
          <p:cNvSpPr txBox="1">
            <a:spLocks noGrp="1"/>
          </p:cNvSpPr>
          <p:nvPr>
            <p:ph type="body" idx="1"/>
          </p:nvPr>
        </p:nvSpPr>
        <p:spPr>
          <a:xfrm>
            <a:off x="814275" y="1397925"/>
            <a:ext cx="7443000" cy="27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graphicFrame>
        <p:nvGraphicFramePr>
          <p:cNvPr id="709" name="Google Shape;709;p36"/>
          <p:cNvGraphicFramePr/>
          <p:nvPr/>
        </p:nvGraphicFramePr>
        <p:xfrm>
          <a:off x="1098400" y="1802856"/>
          <a:ext cx="5876100" cy="2531250"/>
        </p:xfrm>
        <a:graphic>
          <a:graphicData uri="http://schemas.openxmlformats.org/drawingml/2006/table">
            <a:tbl>
              <a:tblPr>
                <a:noFill/>
                <a:tableStyleId>{31FF7CB3-6F59-49E8-A38A-D6DC649FCB58}</a:tableStyleId>
              </a:tblPr>
              <a:tblGrid>
                <a:gridCol w="293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1xx</a:t>
                      </a:r>
                      <a:endParaRPr sz="18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Informations</a:t>
                      </a:r>
                      <a:endParaRPr sz="18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2xx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Succès</a:t>
                      </a:r>
                      <a:endParaRPr sz="18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3xx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Redirection</a:t>
                      </a:r>
                      <a:endParaRPr sz="18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4xx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Erreur du client</a:t>
                      </a:r>
                      <a:endParaRPr sz="18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5xx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Erreur du serveur</a:t>
                      </a:r>
                      <a:endParaRPr sz="18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du statut HTTP</a:t>
            </a:r>
            <a:endParaRPr/>
          </a:p>
        </p:txBody>
      </p:sp>
      <p:sp>
        <p:nvSpPr>
          <p:cNvPr id="715" name="Google Shape;715;p3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716" name="Google Shape;716;p37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717" name="Google Shape;717;p3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1" name="Google Shape;731;p37"/>
          <p:cNvSpPr txBox="1">
            <a:spLocks noGrp="1"/>
          </p:cNvSpPr>
          <p:nvPr>
            <p:ph type="body" idx="1"/>
          </p:nvPr>
        </p:nvSpPr>
        <p:spPr>
          <a:xfrm>
            <a:off x="814275" y="1397925"/>
            <a:ext cx="7443000" cy="27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Status les plus courants</a:t>
            </a:r>
            <a:endParaRPr b="1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graphicFrame>
        <p:nvGraphicFramePr>
          <p:cNvPr id="732" name="Google Shape;732;p37"/>
          <p:cNvGraphicFramePr/>
          <p:nvPr/>
        </p:nvGraphicFramePr>
        <p:xfrm>
          <a:off x="293675" y="1897656"/>
          <a:ext cx="8181750" cy="2510075"/>
        </p:xfrm>
        <a:graphic>
          <a:graphicData uri="http://schemas.openxmlformats.org/drawingml/2006/table">
            <a:tbl>
              <a:tblPr>
                <a:noFill/>
                <a:tableStyleId>{31FF7CB3-6F59-49E8-A38A-D6DC649FCB58}</a:tableStyleId>
              </a:tblPr>
              <a:tblGrid>
                <a:gridCol w="163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200</a:t>
                      </a:r>
                      <a:endParaRPr sz="18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La requête a été traitée avec succès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404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La ressource demandée n’existe pas</a:t>
                      </a:r>
                      <a:endParaRPr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401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Le client n’est pas autorisé à accéder à cette ressource</a:t>
                      </a:r>
                      <a:endParaRPr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204 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La réponse ne contient rien (body vide)</a:t>
                      </a:r>
                      <a:endParaRPr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500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Le serveur a rencontré une erreur qui l’a empêché de répondre</a:t>
                      </a:r>
                      <a:endParaRPr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Résumé</a:t>
            </a:r>
            <a:endParaRPr/>
          </a:p>
        </p:txBody>
      </p:sp>
      <p:sp>
        <p:nvSpPr>
          <p:cNvPr id="738" name="Google Shape;738;p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739" name="Google Shape;739;p38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740" name="Google Shape;740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38"/>
          <p:cNvSpPr txBox="1">
            <a:spLocks noGrp="1"/>
          </p:cNvSpPr>
          <p:nvPr>
            <p:ph type="body" idx="1"/>
          </p:nvPr>
        </p:nvSpPr>
        <p:spPr>
          <a:xfrm>
            <a:off x="933600" y="1421800"/>
            <a:ext cx="7443000" cy="27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Condensé des bonnes pratiques</a:t>
            </a:r>
            <a:endParaRPr b="1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https://www.restapitutorial.com/lessons/httpmethods.html</a:t>
            </a:r>
            <a:endParaRPr b="1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</a:t>
            </a:r>
            <a:endParaRPr/>
          </a:p>
        </p:txBody>
      </p:sp>
      <p:sp>
        <p:nvSpPr>
          <p:cNvPr id="227" name="Google Shape;227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8" name="Google Shape;228;p15"/>
          <p:cNvSpPr txBox="1">
            <a:spLocks noGrp="1"/>
          </p:cNvSpPr>
          <p:nvPr>
            <p:ph type="body" idx="1"/>
          </p:nvPr>
        </p:nvSpPr>
        <p:spPr>
          <a:xfrm>
            <a:off x="814275" y="1439625"/>
            <a:ext cx="7443000" cy="24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9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Une histoire de ressources</a:t>
            </a:r>
            <a:endParaRPr b="1">
              <a:solidFill>
                <a:srgbClr val="FF99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REST place la notion de “</a:t>
            </a: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Ressource” </a:t>
            </a:r>
            <a:r>
              <a:rPr lang="en"/>
              <a:t>au centre du modèle de développement.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Resource: </a:t>
            </a:r>
            <a:r>
              <a:rPr lang="en"/>
              <a:t>Représentation textuelle, ou plus généralement binaire, d’un objet ou d’un concept, qui peut être identifiée.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Exemple de ressource : Un élève, une réservation de marché aux puces,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Une citation, etc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FF99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FF99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grpSp>
        <p:nvGrpSpPr>
          <p:cNvPr id="229" name="Google Shape;229;p15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30" name="Google Shape;230;p1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</a:t>
            </a:r>
            <a:endParaRPr/>
          </a:p>
        </p:txBody>
      </p:sp>
      <p:sp>
        <p:nvSpPr>
          <p:cNvPr id="249" name="Google Shape;249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50" name="Google Shape;250;p16"/>
          <p:cNvSpPr txBox="1">
            <a:spLocks noGrp="1"/>
          </p:cNvSpPr>
          <p:nvPr>
            <p:ph type="body" idx="1"/>
          </p:nvPr>
        </p:nvSpPr>
        <p:spPr>
          <a:xfrm>
            <a:off x="814275" y="1439625"/>
            <a:ext cx="7443000" cy="24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99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 Web Service REST</a:t>
            </a:r>
            <a:endParaRPr b="1" dirty="0">
              <a:solidFill>
                <a:srgbClr val="FF99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On parle de WebService REST pour une application permettant la manipulation de ces Ressources, au travers d’un ensemble fini et connu d’opérations </a:t>
            </a:r>
            <a:r>
              <a:rPr lang="en" b="1" dirty="0">
                <a:latin typeface="Roboto Condensed"/>
                <a:ea typeface="Roboto Condensed"/>
                <a:cs typeface="Roboto Condensed"/>
                <a:sym typeface="Roboto Condensed"/>
              </a:rPr>
              <a:t>sans état/stateless </a:t>
            </a:r>
            <a:r>
              <a:rPr lang="en" dirty="0"/>
              <a:t>via des requêtes HTTP.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Dans ce contexte, les ressources sont identifiées par une URL qui leur est propre.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0000"/>
                </a:solidFill>
                <a:sym typeface="Roboto Condensed"/>
              </a:rPr>
              <a:t>http</a:t>
            </a:r>
            <a:r>
              <a:rPr lang="fr-FR" dirty="0">
                <a:sym typeface="Roboto Condensed"/>
              </a:rPr>
              <a:t>://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sym typeface="Roboto Condensed"/>
              </a:rPr>
              <a:t>127.0.0.1</a:t>
            </a:r>
            <a:r>
              <a:rPr lang="fr-FR" dirty="0">
                <a:sym typeface="Roboto Condensed"/>
              </a:rPr>
              <a:t>: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  <a:sym typeface="Roboto Condensed"/>
              </a:rPr>
              <a:t>3000</a:t>
            </a:r>
            <a:r>
              <a:rPr lang="fr-FR" dirty="0">
                <a:sym typeface="Roboto Condensed"/>
              </a:rPr>
              <a:t>/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sym typeface="Roboto Condensed"/>
              </a:rPr>
              <a:t>users</a:t>
            </a:r>
            <a:r>
              <a:rPr lang="fr-FR" dirty="0">
                <a:sym typeface="Roboto Condensed"/>
              </a:rPr>
              <a:t>/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sym typeface="Roboto Condensed"/>
              </a:rPr>
              <a:t>1</a:t>
            </a:r>
            <a:r>
              <a:rPr lang="fr-FR" dirty="0">
                <a:sym typeface="Roboto Condensed"/>
              </a:rPr>
              <a:t>/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sym typeface="Roboto Condensed"/>
              </a:rPr>
              <a:t>hobbies</a:t>
            </a:r>
            <a:r>
              <a:rPr lang="fr-FR" dirty="0">
                <a:sym typeface="Roboto Condensed"/>
              </a:rPr>
              <a:t>/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sym typeface="Roboto Condensed"/>
              </a:rPr>
              <a:t>2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  <a:sym typeface="Roboto Condensed"/>
              </a:rPr>
              <a:t>protocole</a:t>
            </a:r>
            <a:r>
              <a:rPr lang="fr-FR" dirty="0">
                <a:sym typeface="Roboto Condensed"/>
              </a:rPr>
              <a:t>://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sym typeface="Roboto Condensed"/>
              </a:rPr>
              <a:t>ip</a:t>
            </a:r>
            <a:r>
              <a:rPr lang="fr-FR" dirty="0" err="1">
                <a:sym typeface="Roboto Condensed"/>
              </a:rPr>
              <a:t>:</a:t>
            </a:r>
            <a:r>
              <a:rPr lang="fr-FR" dirty="0" err="1">
                <a:solidFill>
                  <a:schemeClr val="accent3">
                    <a:lumMod val="75000"/>
                  </a:schemeClr>
                </a:solidFill>
                <a:sym typeface="Roboto Condensed"/>
              </a:rPr>
              <a:t>port</a:t>
            </a:r>
            <a:r>
              <a:rPr lang="fr-FR" dirty="0">
                <a:sym typeface="Roboto Condensed"/>
              </a:rPr>
              <a:t>/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sym typeface="Roboto Condensed"/>
              </a:rPr>
              <a:t>ressource</a:t>
            </a:r>
            <a:r>
              <a:rPr lang="fr-FR" dirty="0">
                <a:sym typeface="Roboto Condensed"/>
              </a:rPr>
              <a:t>/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sym typeface="Roboto Condensed"/>
              </a:rPr>
              <a:t>paramètre</a:t>
            </a:r>
            <a:r>
              <a:rPr lang="fr-FR" dirty="0">
                <a:sym typeface="Roboto Condensed"/>
              </a:rPr>
              <a:t>/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sym typeface="Roboto Condensed"/>
              </a:rPr>
              <a:t>ressource</a:t>
            </a:r>
            <a:r>
              <a:rPr lang="fr-FR" dirty="0">
                <a:sym typeface="Roboto Condensed"/>
              </a:rPr>
              <a:t>/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sym typeface="Roboto Condensed"/>
              </a:rPr>
              <a:t> paramètre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 dirty="0">
              <a:solidFill>
                <a:srgbClr val="FF99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 dirty="0">
              <a:solidFill>
                <a:srgbClr val="FF99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52" name="Google Shape;252;p16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Rappel</a:t>
            </a:r>
            <a:endParaRPr/>
          </a:p>
        </p:txBody>
      </p:sp>
      <p:sp>
        <p:nvSpPr>
          <p:cNvPr id="271" name="Google Shape;271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72" name="Google Shape;272;p17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73" name="Google Shape;273;p1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Google Shape;287;p17"/>
          <p:cNvSpPr txBox="1">
            <a:spLocks noGrp="1"/>
          </p:cNvSpPr>
          <p:nvPr>
            <p:ph type="body" idx="1"/>
          </p:nvPr>
        </p:nvSpPr>
        <p:spPr>
          <a:xfrm>
            <a:off x="732800" y="1329825"/>
            <a:ext cx="8208000" cy="284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Stateful...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Dans le cas d’un traitement Stateful, l’application se souvient du client qui effectue la requête.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Il va chercher dans le scope Session ou dans le scope WebContext des éléments précédemment enregistrés.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Exemple: un historique de navigation ou d’appels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"/>
          <p:cNvSpPr txBox="1">
            <a:spLocks noGrp="1"/>
          </p:cNvSpPr>
          <p:nvPr>
            <p:ph type="title"/>
          </p:nvPr>
        </p:nvSpPr>
        <p:spPr>
          <a:xfrm>
            <a:off x="814275" y="3304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Rappel</a:t>
            </a:r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94" name="Google Shape;294;p18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95" name="Google Shape;295;p1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" name="Google Shape;309;p18"/>
          <p:cNvSpPr txBox="1">
            <a:spLocks noGrp="1"/>
          </p:cNvSpPr>
          <p:nvPr>
            <p:ph type="body" idx="1"/>
          </p:nvPr>
        </p:nvSpPr>
        <p:spPr>
          <a:xfrm>
            <a:off x="732800" y="1329825"/>
            <a:ext cx="8208000" cy="284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… Ou Stateless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Dans le cas d’un traitement Stateless, la requête contient tous les éléments nécessaires à son traitement.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Le seule scope utilisé est celui de la requête.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Exemple: une recherche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</a:t>
            </a:r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16" name="Google Shape;316;p19"/>
          <p:cNvSpPr txBox="1">
            <a:spLocks noGrp="1"/>
          </p:cNvSpPr>
          <p:nvPr>
            <p:ph type="body" idx="1"/>
          </p:nvPr>
        </p:nvSpPr>
        <p:spPr>
          <a:xfrm>
            <a:off x="814275" y="1439625"/>
            <a:ext cx="7443000" cy="24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9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 Web Service REST</a:t>
            </a:r>
            <a:endParaRPr b="1">
              <a:solidFill>
                <a:srgbClr val="FF99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Les opérations de manipulation des ressources sont définies par au moins ces éléments : </a:t>
            </a:r>
            <a:endParaRPr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Une </a:t>
            </a: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URL 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http://monappli.com/articles/1</a:t>
            </a:r>
            <a:r>
              <a:rPr lang="en"/>
              <a:t>. En règle général, le pluriel est utilisé dans les URLs.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Une </a:t>
            </a: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méthode HTTP</a:t>
            </a:r>
            <a:r>
              <a:rPr lang="en"/>
              <a:t> : GET, POST, PUT, DELETE, etc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La méthode va induire la nature de l’opération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FF99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FF99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grpSp>
        <p:nvGrpSpPr>
          <p:cNvPr id="317" name="Google Shape;317;p19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318" name="Google Shape;318;p1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</a:t>
            </a:r>
            <a:endParaRPr/>
          </a:p>
        </p:txBody>
      </p:sp>
      <p:sp>
        <p:nvSpPr>
          <p:cNvPr id="337" name="Google Shape;337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38" name="Google Shape;338;p20"/>
          <p:cNvSpPr txBox="1">
            <a:spLocks noGrp="1"/>
          </p:cNvSpPr>
          <p:nvPr>
            <p:ph type="body" idx="1"/>
          </p:nvPr>
        </p:nvSpPr>
        <p:spPr>
          <a:xfrm>
            <a:off x="814275" y="1439625"/>
            <a:ext cx="7443000" cy="24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9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 Web Service REST</a:t>
            </a:r>
            <a:endParaRPr b="1">
              <a:solidFill>
                <a:srgbClr val="FF99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D’autres éléments peuvent être ajoutées à la requête HTTP pour préciser le comportement que doit suivre l’opération</a:t>
            </a:r>
            <a:endParaRPr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Un </a:t>
            </a: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body/corps</a:t>
            </a:r>
            <a:r>
              <a:rPr lang="en"/>
              <a:t> de requête : il peut contenir toute sorte de données nécessaires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Un ou plusieurs </a:t>
            </a: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headers HTTP</a:t>
            </a:r>
            <a:r>
              <a:rPr lang="en"/>
              <a:t> : des éléments d’authentification, des informations sur la langue souhaitée ou la forme du contenu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Des </a:t>
            </a: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paramètres</a:t>
            </a:r>
            <a:r>
              <a:rPr lang="en"/>
              <a:t> de requête: ils donnent des précisions sur l’attendu du client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FF99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FF99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grpSp>
        <p:nvGrpSpPr>
          <p:cNvPr id="339" name="Google Shape;339;p20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340" name="Google Shape;340;p20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</a:t>
            </a:r>
            <a:endParaRPr/>
          </a:p>
        </p:txBody>
      </p:sp>
      <p:sp>
        <p:nvSpPr>
          <p:cNvPr id="359" name="Google Shape;359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60" name="Google Shape;360;p21"/>
          <p:cNvSpPr txBox="1">
            <a:spLocks noGrp="1"/>
          </p:cNvSpPr>
          <p:nvPr>
            <p:ph type="body" idx="1"/>
          </p:nvPr>
        </p:nvSpPr>
        <p:spPr>
          <a:xfrm>
            <a:off x="814275" y="1439625"/>
            <a:ext cx="7443000" cy="24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9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Contenu des échanges</a:t>
            </a:r>
            <a:endParaRPr b="1">
              <a:solidFill>
                <a:srgbClr val="FF99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En règle général, le contenu des échanges entre un client et un serveur dans un protocole REST sera formalisée en </a:t>
            </a: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Json</a:t>
            </a:r>
            <a:r>
              <a:rPr lang="en"/>
              <a:t>, issu du langage Javascript.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Toutefois, rien n’oblige ce formalise. Il est tout à fait possible d’utiliser du XML, du texte plat, etc.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FF99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FF99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grpSp>
        <p:nvGrpSpPr>
          <p:cNvPr id="361" name="Google Shape;361;p21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362" name="Google Shape;362;p21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1251</Words>
  <Application>Microsoft Office PowerPoint</Application>
  <PresentationFormat>Affichage à l'écran (16:9)</PresentationFormat>
  <Paragraphs>258</Paragraphs>
  <Slides>26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Roboto Condensed</vt:lpstr>
      <vt:lpstr>Roboto Condensed Light</vt:lpstr>
      <vt:lpstr>Arvo</vt:lpstr>
      <vt:lpstr>Courier New</vt:lpstr>
      <vt:lpstr>Arial</vt:lpstr>
      <vt:lpstr>Salerio template</vt:lpstr>
      <vt:lpstr>Protocole REST</vt:lpstr>
      <vt:lpstr>REST</vt:lpstr>
      <vt:lpstr>REST</vt:lpstr>
      <vt:lpstr>REST</vt:lpstr>
      <vt:lpstr>Rappel</vt:lpstr>
      <vt:lpstr>Rappel</vt:lpstr>
      <vt:lpstr>REST</vt:lpstr>
      <vt:lpstr>REST</vt:lpstr>
      <vt:lpstr>REST</vt:lpstr>
      <vt:lpstr>Json</vt:lpstr>
      <vt:lpstr>REST</vt:lpstr>
      <vt:lpstr>REST et CRUD</vt:lpstr>
      <vt:lpstr>REST et CRUD</vt:lpstr>
      <vt:lpstr>REST et CRUD</vt:lpstr>
      <vt:lpstr>REST et CRUD</vt:lpstr>
      <vt:lpstr>Cas pratique</vt:lpstr>
      <vt:lpstr>Cas pratique : CRUD</vt:lpstr>
      <vt:lpstr>Cas pratique : CRUD</vt:lpstr>
      <vt:lpstr>Cas pratique : CRUD</vt:lpstr>
      <vt:lpstr>Cas pratique : CRUD</vt:lpstr>
      <vt:lpstr>Cas pratique : CRUD</vt:lpstr>
      <vt:lpstr>REST</vt:lpstr>
      <vt:lpstr>Importance du statut HTTP</vt:lpstr>
      <vt:lpstr>Importance du statut HTTP</vt:lpstr>
      <vt:lpstr>Importance du statut HTTP</vt:lpstr>
      <vt:lpstr>Résumé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NODE.js</dc:title>
  <cp:lastModifiedBy>Tybal</cp:lastModifiedBy>
  <cp:revision>11</cp:revision>
  <dcterms:modified xsi:type="dcterms:W3CDTF">2021-04-17T10:33:24Z</dcterms:modified>
</cp:coreProperties>
</file>