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9"/>
  </p:notesMasterIdLst>
  <p:sldIdLst>
    <p:sldId id="284" r:id="rId2"/>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516" r:id="rId38"/>
  </p:sldIdLst>
  <p:sldSz cx="9144000" cy="5143500" type="screen16x9"/>
  <p:notesSz cx="6858000" cy="9144000"/>
  <p:embeddedFontLst>
    <p:embeddedFont>
      <p:font typeface="Arvo" panose="020B0604020202020204" charset="0"/>
      <p:regular r:id="rId40"/>
      <p:bold r:id="rId41"/>
      <p:italic r:id="rId42"/>
      <p:boldItalic r:id="rId43"/>
    </p:embeddedFont>
    <p:embeddedFont>
      <p:font typeface="Roboto Condensed" panose="020B0604020202020204" charset="0"/>
      <p:regular r:id="rId44"/>
      <p:bold r:id="rId45"/>
      <p:italic r:id="rId46"/>
      <p:boldItalic r:id="rId47"/>
    </p:embeddedFont>
    <p:embeddedFont>
      <p:font typeface="Roboto Condensed Light"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EXPRESS" id="{F6479BDC-2E1C-4950-914F-FF27DF2EE50F}">
          <p14:sldIdLst>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5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FF7CB3-6F59-49E8-A38A-D6DC649FCB58}">
  <a:tblStyle styleId="{31FF7CB3-6F59-49E8-A38A-D6DC649FCB5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7" autoAdjust="0"/>
    <p:restoredTop sz="94660"/>
  </p:normalViewPr>
  <p:slideViewPr>
    <p:cSldViewPr snapToGrid="0">
      <p:cViewPr varScale="1">
        <p:scale>
          <a:sx n="145" d="100"/>
          <a:sy n="145" d="100"/>
        </p:scale>
        <p:origin x="80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5095759600_2_9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5095759600_2_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cf172be85b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cf172be85b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cf172be85b_0_19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cf172be85b_0_19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cf172be85b_0_19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cf172be85b_0_1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cf172be85b_0_2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cf172be85b_0_2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cf172be85b_0_20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cf172be85b_0_20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cf172be85b_0_2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cf172be85b_0_2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cf172be85b_0_2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cf172be85b_0_2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cf172be85b_0_2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cf172be85b_0_2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cf172be85b_0_2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cf172be85b_0_2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cf172be85b_0_2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5" name="Google Shape;1145;gcf172be85b_0_2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5095759600_2_9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5095759600_2_9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cf172be85b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cf172be85b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gcf172be85b_0_2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9" name="Google Shape;1189;gcf172be85b_0_2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cf172be85b_0_2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cf172be85b_0_2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cf172be85b_0_2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cf172be85b_0_2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cf172be85b_0_2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cf172be85b_0_2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8"/>
        <p:cNvGrpSpPr/>
        <p:nvPr/>
      </p:nvGrpSpPr>
      <p:grpSpPr>
        <a:xfrm>
          <a:off x="0" y="0"/>
          <a:ext cx="0" cy="0"/>
          <a:chOff x="0" y="0"/>
          <a:chExt cx="0" cy="0"/>
        </a:xfrm>
      </p:grpSpPr>
      <p:sp>
        <p:nvSpPr>
          <p:cNvPr id="1279" name="Google Shape;1279;gcf172be85b_0_2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0" name="Google Shape;1280;gcf172be85b_0_2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cf172be85b_0_2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cf172be85b_0_2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cf172be85b_0_2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cf172be85b_0_2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cf172be85b_0_2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cf172be85b_0_2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cf172be85b_0_2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cf172be85b_0_2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cf172be85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cf172be85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p:cNvGrpSpPr/>
        <p:nvPr/>
      </p:nvGrpSpPr>
      <p:grpSpPr>
        <a:xfrm>
          <a:off x="0" y="0"/>
          <a:ext cx="0" cy="0"/>
          <a:chOff x="0" y="0"/>
          <a:chExt cx="0" cy="0"/>
        </a:xfrm>
      </p:grpSpPr>
      <p:sp>
        <p:nvSpPr>
          <p:cNvPr id="1390" name="Google Shape;1390;gcf172be85b_0_2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1" name="Google Shape;1391;gcf172be85b_0_2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gcf172be85b_0_2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cf172be85b_0_2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3"/>
        <p:cNvGrpSpPr/>
        <p:nvPr/>
      </p:nvGrpSpPr>
      <p:grpSpPr>
        <a:xfrm>
          <a:off x="0" y="0"/>
          <a:ext cx="0" cy="0"/>
          <a:chOff x="0" y="0"/>
          <a:chExt cx="0" cy="0"/>
        </a:xfrm>
      </p:grpSpPr>
      <p:sp>
        <p:nvSpPr>
          <p:cNvPr id="1434" name="Google Shape;1434;gcf172be85b_0_2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5" name="Google Shape;1435;gcf172be85b_0_2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6"/>
        <p:cNvGrpSpPr/>
        <p:nvPr/>
      </p:nvGrpSpPr>
      <p:grpSpPr>
        <a:xfrm>
          <a:off x="0" y="0"/>
          <a:ext cx="0" cy="0"/>
          <a:chOff x="0" y="0"/>
          <a:chExt cx="0" cy="0"/>
        </a:xfrm>
      </p:grpSpPr>
      <p:sp>
        <p:nvSpPr>
          <p:cNvPr id="1457" name="Google Shape;1457;gcf172be85b_0_25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8" name="Google Shape;1458;gcf172be85b_0_2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cf172be85b_0_2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cf172be85b_0_2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d0da119e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4" name="Google Shape;1504;gd0da119e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d0da119e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d0da119e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d0da119e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d0da119e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553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cf172be85b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cf172be85b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cf172be85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cf172be85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cf172be85b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cf172be85b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cf172be85b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cf172be85b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cf172be85b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cf172be85b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cf172be85b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cf172be85b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02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2C3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2C3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72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85A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85A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5A05B"/>
              </a:buClr>
              <a:buSzPts val="2000"/>
              <a:buNone/>
              <a:defRPr sz="2000">
                <a:solidFill>
                  <a:srgbClr val="85A05B"/>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a:solidFill>
            <a:srgbClr val="85A05B"/>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name="adj" fmla="val 32425"/>
            </a:avLst>
          </a:prstGeom>
          <a:solidFill>
            <a:srgbClr val="202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7" name="Google Shape;47;p4"/>
          <p:cNvGrpSpPr/>
          <p:nvPr/>
        </p:nvGrpSpPr>
        <p:grpSpPr>
          <a:xfrm rot="10800000" flipH="1">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2C3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2C3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0" name="Google Shape;50;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1" name="Google Shape;51;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85A05B"/>
                </a:solidFill>
              </a:rPr>
              <a:t>“</a:t>
            </a:r>
            <a:endParaRPr sz="7200" b="1">
              <a:solidFill>
                <a:srgbClr val="85A05B"/>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name="adj" fmla="val 32425"/>
              </a:avLst>
            </a:prstGeom>
            <a:solidFill>
              <a:srgbClr val="72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85A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749366" y="330075"/>
                <a:ext cx="1699500" cy="1699500"/>
              </a:xfrm>
              <a:prstGeom prst="rtTriangle">
                <a:avLst/>
              </a:prstGeom>
              <a:solidFill>
                <a:srgbClr val="85A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02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2C3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2C3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72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85A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85A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702125" y="1390525"/>
            <a:ext cx="8081700" cy="2734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26277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rgbClr val="202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rgbClr val="2C3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rgbClr val="2C3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51309"/>
              <a:ext cx="394200" cy="131400"/>
            </a:xfrm>
            <a:prstGeom prst="triangle">
              <a:avLst>
                <a:gd name="adj" fmla="val 32425"/>
              </a:avLst>
            </a:prstGeom>
            <a:solidFill>
              <a:srgbClr val="72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rgbClr val="85A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rgbClr val="85A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2" name="Google Shape;122;p7"/>
          <p:cNvSpPr txBox="1">
            <a:spLocks noGrp="1"/>
          </p:cNvSpPr>
          <p:nvPr>
            <p:ph type="body" idx="3"/>
          </p:nvPr>
        </p:nvSpPr>
        <p:spPr>
          <a:xfrm>
            <a:off x="5140600" y="158452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rgbClr val="202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rgbClr val="2C3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rgbClr val="2C3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rgbClr val="72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rgbClr val="85A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rgbClr val="85A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name="adj" fmla="val 32425"/>
              </a:avLst>
            </a:prstGeom>
            <a:solidFill>
              <a:srgbClr val="728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732169"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rgbClr val="85A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4670984" y="330075"/>
                <a:ext cx="1699500" cy="1699500"/>
              </a:xfrm>
              <a:prstGeom prst="rtTriangle">
                <a:avLst/>
              </a:prstGeom>
              <a:solidFill>
                <a:srgbClr val="85A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9"/>
          <p:cNvSpPr txBox="1">
            <a:spLocks noGrp="1"/>
          </p:cNvSpPr>
          <p:nvPr>
            <p:ph type="body" idx="1"/>
          </p:nvPr>
        </p:nvSpPr>
        <p:spPr>
          <a:xfrm>
            <a:off x="2682800" y="4636500"/>
            <a:ext cx="3679800" cy="3156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300"/>
              <a:buNone/>
              <a:defRPr sz="1300"/>
            </a:lvl1pPr>
          </a:lstStyle>
          <a:p>
            <a:endParaRPr/>
          </a:p>
        </p:txBody>
      </p:sp>
      <p:sp>
        <p:nvSpPr>
          <p:cNvPr id="153" name="Google Shape;153;p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rgbClr val="202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rgbClr val="2C3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4749366" y="330075"/>
                <a:ext cx="1699500" cy="1699500"/>
              </a:xfrm>
              <a:prstGeom prst="rtTriangle">
                <a:avLst/>
              </a:prstGeom>
              <a:solidFill>
                <a:srgbClr val="2C3B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39"/>
          <p:cNvSpPr txBox="1">
            <a:spLocks noGrp="1"/>
          </p:cNvSpPr>
          <p:nvPr>
            <p:ph type="ctrTitle"/>
          </p:nvPr>
        </p:nvSpPr>
        <p:spPr>
          <a:xfrm>
            <a:off x="463525" y="2871150"/>
            <a:ext cx="4094400" cy="164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Réagir à des requêtes HTTP</a:t>
            </a:r>
            <a:endParaRPr/>
          </a:p>
        </p:txBody>
      </p:sp>
      <p:sp>
        <p:nvSpPr>
          <p:cNvPr id="760" name="Google Shape;760;p3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a:t>
            </a:fld>
            <a:endParaRPr/>
          </a:p>
        </p:txBody>
      </p:sp>
      <p:sp>
        <p:nvSpPr>
          <p:cNvPr id="761" name="Google Shape;761;p39"/>
          <p:cNvSpPr txBox="1"/>
          <p:nvPr/>
        </p:nvSpPr>
        <p:spPr>
          <a:xfrm>
            <a:off x="463525" y="0"/>
            <a:ext cx="46428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7200" b="1">
                <a:solidFill>
                  <a:srgbClr val="3F5378"/>
                </a:solidFill>
                <a:latin typeface="Roboto Condensed"/>
                <a:ea typeface="Roboto Condensed"/>
                <a:cs typeface="Roboto Condensed"/>
                <a:sym typeface="Roboto Condensed"/>
              </a:rPr>
              <a:t>Node &amp; REST</a:t>
            </a:r>
            <a:endParaRPr sz="7200" b="1">
              <a:solidFill>
                <a:srgbClr val="3F5378"/>
              </a:solidFill>
              <a:latin typeface="Roboto Condensed"/>
              <a:ea typeface="Roboto Condensed"/>
              <a:cs typeface="Roboto Condensed"/>
              <a:sym typeface="Roboto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4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Postman</a:t>
            </a:r>
            <a:endParaRPr/>
          </a:p>
        </p:txBody>
      </p:sp>
      <p:sp>
        <p:nvSpPr>
          <p:cNvPr id="945" name="Google Shape;945;p4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10</a:t>
            </a:fld>
            <a:endParaRPr/>
          </a:p>
        </p:txBody>
      </p:sp>
      <p:sp>
        <p:nvSpPr>
          <p:cNvPr id="946" name="Google Shape;946;p48"/>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9900"/>
                </a:solidFill>
                <a:latin typeface="Roboto Condensed"/>
                <a:ea typeface="Roboto Condensed"/>
                <a:cs typeface="Roboto Condensed"/>
                <a:sym typeface="Roboto Condensed"/>
              </a:rPr>
              <a:t>Interroger son serveur</a:t>
            </a: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947" name="Google Shape;947;p48"/>
          <p:cNvGrpSpPr/>
          <p:nvPr/>
        </p:nvGrpSpPr>
        <p:grpSpPr>
          <a:xfrm>
            <a:off x="293683" y="574116"/>
            <a:ext cx="309041" cy="403123"/>
            <a:chOff x="590250" y="244200"/>
            <a:chExt cx="407975" cy="532175"/>
          </a:xfrm>
        </p:grpSpPr>
        <p:sp>
          <p:nvSpPr>
            <p:cNvPr id="948" name="Google Shape;948;p4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8"/>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8"/>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8"/>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8"/>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8"/>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8"/>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8"/>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8"/>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62" name="Google Shape;962;p48"/>
          <p:cNvPicPr preferRelativeResize="0"/>
          <p:nvPr/>
        </p:nvPicPr>
        <p:blipFill>
          <a:blip r:embed="rId3">
            <a:alphaModFix/>
          </a:blip>
          <a:stretch>
            <a:fillRect/>
          </a:stretch>
        </p:blipFill>
        <p:spPr>
          <a:xfrm>
            <a:off x="676950" y="2054025"/>
            <a:ext cx="5990061" cy="2835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4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Postman</a:t>
            </a:r>
            <a:endParaRPr/>
          </a:p>
        </p:txBody>
      </p:sp>
      <p:sp>
        <p:nvSpPr>
          <p:cNvPr id="968" name="Google Shape;968;p4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11</a:t>
            </a:fld>
            <a:endParaRPr/>
          </a:p>
        </p:txBody>
      </p:sp>
      <p:sp>
        <p:nvSpPr>
          <p:cNvPr id="969" name="Google Shape;969;p49"/>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9900"/>
                </a:solidFill>
                <a:latin typeface="Roboto Condensed"/>
                <a:ea typeface="Roboto Condensed"/>
                <a:cs typeface="Roboto Condensed"/>
                <a:sym typeface="Roboto Condensed"/>
              </a:rPr>
              <a:t>Interroger son serveur</a:t>
            </a: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r>
              <a:rPr lang="en">
                <a:solidFill>
                  <a:schemeClr val="dk1"/>
                </a:solidFill>
              </a:rPr>
              <a:t>En effectuant un requête en GET sur la racine de notre serveur on observe que la réponse a un statut 404 (not found). </a:t>
            </a:r>
            <a:br>
              <a:rPr lang="en">
                <a:solidFill>
                  <a:schemeClr val="dk1"/>
                </a:solidFill>
              </a:rPr>
            </a:br>
            <a:br>
              <a:rPr lang="en">
                <a:solidFill>
                  <a:schemeClr val="dk1"/>
                </a:solidFill>
              </a:rPr>
            </a:br>
            <a:r>
              <a:rPr lang="en">
                <a:solidFill>
                  <a:schemeClr val="dk1"/>
                </a:solidFill>
              </a:rPr>
              <a:t>Il faut donc préparer notre serveur à recevoir une requête en GET sur la route http://localhost:9000/ </a:t>
            </a: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970" name="Google Shape;970;p49"/>
          <p:cNvGrpSpPr/>
          <p:nvPr/>
        </p:nvGrpSpPr>
        <p:grpSpPr>
          <a:xfrm>
            <a:off x="293683" y="574116"/>
            <a:ext cx="309041" cy="403123"/>
            <a:chOff x="590250" y="244200"/>
            <a:chExt cx="407975" cy="532175"/>
          </a:xfrm>
        </p:grpSpPr>
        <p:sp>
          <p:nvSpPr>
            <p:cNvPr id="971" name="Google Shape;971;p49"/>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9"/>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9"/>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9"/>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9"/>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9"/>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9"/>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9"/>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9"/>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9"/>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9"/>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9"/>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9"/>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9"/>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p50"/>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Postman</a:t>
            </a:r>
            <a:endParaRPr/>
          </a:p>
        </p:txBody>
      </p:sp>
      <p:sp>
        <p:nvSpPr>
          <p:cNvPr id="990" name="Google Shape;990;p5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12</a:t>
            </a:fld>
            <a:endParaRPr/>
          </a:p>
        </p:txBody>
      </p:sp>
      <p:sp>
        <p:nvSpPr>
          <p:cNvPr id="991" name="Google Shape;991;p50"/>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9900"/>
                </a:solidFill>
                <a:latin typeface="Roboto Condensed"/>
                <a:ea typeface="Roboto Condensed"/>
                <a:cs typeface="Roboto Condensed"/>
                <a:sym typeface="Roboto Condensed"/>
              </a:rPr>
              <a:t>Interroger son serveur</a:t>
            </a: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992" name="Google Shape;992;p50"/>
          <p:cNvGrpSpPr/>
          <p:nvPr/>
        </p:nvGrpSpPr>
        <p:grpSpPr>
          <a:xfrm>
            <a:off x="293683" y="574116"/>
            <a:ext cx="309041" cy="403123"/>
            <a:chOff x="590250" y="244200"/>
            <a:chExt cx="407975" cy="532175"/>
          </a:xfrm>
        </p:grpSpPr>
        <p:sp>
          <p:nvSpPr>
            <p:cNvPr id="993" name="Google Shape;993;p50"/>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0"/>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0"/>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0"/>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0"/>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0"/>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0"/>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0"/>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0"/>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0"/>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0"/>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0"/>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0"/>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0"/>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07" name="Google Shape;1007;p50"/>
          <p:cNvPicPr preferRelativeResize="0"/>
          <p:nvPr/>
        </p:nvPicPr>
        <p:blipFill>
          <a:blip r:embed="rId3">
            <a:alphaModFix/>
          </a:blip>
          <a:stretch>
            <a:fillRect/>
          </a:stretch>
        </p:blipFill>
        <p:spPr>
          <a:xfrm>
            <a:off x="859725" y="2054000"/>
            <a:ext cx="6758265" cy="2328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51"/>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Postman</a:t>
            </a:r>
            <a:endParaRPr/>
          </a:p>
        </p:txBody>
      </p:sp>
      <p:sp>
        <p:nvSpPr>
          <p:cNvPr id="1013" name="Google Shape;1013;p5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13</a:t>
            </a:fld>
            <a:endParaRPr/>
          </a:p>
        </p:txBody>
      </p:sp>
      <p:sp>
        <p:nvSpPr>
          <p:cNvPr id="1014" name="Google Shape;1014;p51"/>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9900"/>
                </a:solidFill>
                <a:latin typeface="Roboto Condensed"/>
                <a:ea typeface="Roboto Condensed"/>
                <a:cs typeface="Roboto Condensed"/>
                <a:sym typeface="Roboto Condensed"/>
              </a:rPr>
              <a:t>Interroger son serveur</a:t>
            </a: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1015" name="Google Shape;1015;p51"/>
          <p:cNvGrpSpPr/>
          <p:nvPr/>
        </p:nvGrpSpPr>
        <p:grpSpPr>
          <a:xfrm>
            <a:off x="293683" y="574116"/>
            <a:ext cx="309041" cy="403123"/>
            <a:chOff x="590250" y="244200"/>
            <a:chExt cx="407975" cy="532175"/>
          </a:xfrm>
        </p:grpSpPr>
        <p:sp>
          <p:nvSpPr>
            <p:cNvPr id="1016" name="Google Shape;1016;p51"/>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1"/>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1"/>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1"/>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1"/>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1"/>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1"/>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1"/>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1"/>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1"/>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1"/>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1"/>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1"/>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1"/>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30" name="Google Shape;1030;p51"/>
          <p:cNvPicPr preferRelativeResize="0"/>
          <p:nvPr/>
        </p:nvPicPr>
        <p:blipFill>
          <a:blip r:embed="rId3">
            <a:alphaModFix/>
          </a:blip>
          <a:stretch>
            <a:fillRect/>
          </a:stretch>
        </p:blipFill>
        <p:spPr>
          <a:xfrm>
            <a:off x="910075" y="2046750"/>
            <a:ext cx="7523068" cy="2328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p5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Postman</a:t>
            </a:r>
            <a:endParaRPr/>
          </a:p>
        </p:txBody>
      </p:sp>
      <p:sp>
        <p:nvSpPr>
          <p:cNvPr id="1036" name="Google Shape;1036;p5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14</a:t>
            </a:fld>
            <a:endParaRPr/>
          </a:p>
        </p:txBody>
      </p:sp>
      <p:sp>
        <p:nvSpPr>
          <p:cNvPr id="1037" name="Google Shape;1037;p52"/>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9900"/>
                </a:solidFill>
                <a:latin typeface="Roboto Condensed"/>
                <a:ea typeface="Roboto Condensed"/>
                <a:cs typeface="Roboto Condensed"/>
                <a:sym typeface="Roboto Condensed"/>
              </a:rPr>
              <a:t>Interroger son serveur</a:t>
            </a: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r>
              <a:rPr lang="en">
                <a:solidFill>
                  <a:schemeClr val="dk1"/>
                </a:solidFill>
              </a:rPr>
              <a:t>Un serveur peut être interrogé sur n’importe quelle route à partir du moment où cette route à été déclarée dans notre serveur avec le bon verbe HTTP (get, post, put, delete, etc) et que son appel déclenche un contrôleur.</a:t>
            </a:r>
            <a:endParaRPr>
              <a:solidFill>
                <a:schemeClr val="dk1"/>
              </a:solidFill>
            </a:endParaRPr>
          </a:p>
          <a:p>
            <a:pPr marL="0" lvl="0" indent="0" algn="l" rtl="0">
              <a:spcBef>
                <a:spcPts val="1000"/>
              </a:spcBef>
              <a:spcAft>
                <a:spcPts val="0"/>
              </a:spcAft>
              <a:buNone/>
            </a:pPr>
            <a:r>
              <a:rPr lang="en">
                <a:solidFill>
                  <a:schemeClr val="dk1"/>
                </a:solidFill>
              </a:rPr>
              <a:t>Concentrons-nous d’abord sur les routes avec le verbe HTTP GET</a:t>
            </a: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1038" name="Google Shape;1038;p52"/>
          <p:cNvGrpSpPr/>
          <p:nvPr/>
        </p:nvGrpSpPr>
        <p:grpSpPr>
          <a:xfrm>
            <a:off x="293683" y="574116"/>
            <a:ext cx="309041" cy="403123"/>
            <a:chOff x="590250" y="244200"/>
            <a:chExt cx="407975" cy="532175"/>
          </a:xfrm>
        </p:grpSpPr>
        <p:sp>
          <p:nvSpPr>
            <p:cNvPr id="1039" name="Google Shape;1039;p5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5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Postman</a:t>
            </a:r>
            <a:endParaRPr/>
          </a:p>
        </p:txBody>
      </p:sp>
      <p:sp>
        <p:nvSpPr>
          <p:cNvPr id="1058" name="Google Shape;1058;p5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15</a:t>
            </a:fld>
            <a:endParaRPr/>
          </a:p>
        </p:txBody>
      </p:sp>
      <p:sp>
        <p:nvSpPr>
          <p:cNvPr id="1059" name="Google Shape;1059;p53"/>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9900"/>
                </a:solidFill>
                <a:latin typeface="Roboto Condensed"/>
                <a:ea typeface="Roboto Condensed"/>
                <a:cs typeface="Roboto Condensed"/>
                <a:sym typeface="Roboto Condensed"/>
              </a:rPr>
              <a:t>Interroger son serveur</a:t>
            </a: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r>
              <a:rPr lang="en">
                <a:solidFill>
                  <a:schemeClr val="dk1"/>
                </a:solidFill>
              </a:rPr>
              <a:t>Nous voulons créer un application qui permet de recenser tous nos livres préférés. Nous pouvons alors déclarer une route à la racine de notre application pour intercepter un appel client qui répondra en nous envoyant ces livres. </a:t>
            </a:r>
            <a:endParaRPr>
              <a:solidFill>
                <a:schemeClr val="dk1"/>
              </a:solidFill>
            </a:endParaRPr>
          </a:p>
          <a:p>
            <a:pPr marL="0" lvl="0" indent="0" algn="l" rtl="0">
              <a:spcBef>
                <a:spcPts val="1000"/>
              </a:spcBef>
              <a:spcAft>
                <a:spcPts val="0"/>
              </a:spcAft>
              <a:buNone/>
            </a:pPr>
            <a:r>
              <a:rPr lang="en">
                <a:solidFill>
                  <a:schemeClr val="dk1"/>
                </a:solidFill>
              </a:rPr>
              <a:t>Pour l’instant, ces livres prendront la forme de données statiques déclarées dans la route elle-même.</a:t>
            </a: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1060" name="Google Shape;1060;p53"/>
          <p:cNvGrpSpPr/>
          <p:nvPr/>
        </p:nvGrpSpPr>
        <p:grpSpPr>
          <a:xfrm>
            <a:off x="293683" y="574116"/>
            <a:ext cx="309041" cy="403123"/>
            <a:chOff x="590250" y="244200"/>
            <a:chExt cx="407975" cy="532175"/>
          </a:xfrm>
        </p:grpSpPr>
        <p:sp>
          <p:nvSpPr>
            <p:cNvPr id="1061" name="Google Shape;1061;p53"/>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3"/>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3"/>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3"/>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3"/>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3"/>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3"/>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3"/>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3"/>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3"/>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3"/>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3"/>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3"/>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3"/>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54"/>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Postman</a:t>
            </a:r>
            <a:endParaRPr/>
          </a:p>
        </p:txBody>
      </p:sp>
      <p:sp>
        <p:nvSpPr>
          <p:cNvPr id="1080" name="Google Shape;1080;p5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16</a:t>
            </a:fld>
            <a:endParaRPr/>
          </a:p>
        </p:txBody>
      </p:sp>
      <p:sp>
        <p:nvSpPr>
          <p:cNvPr id="1081" name="Google Shape;1081;p54"/>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9900"/>
                </a:solidFill>
                <a:latin typeface="Roboto Condensed"/>
                <a:ea typeface="Roboto Condensed"/>
                <a:cs typeface="Roboto Condensed"/>
                <a:sym typeface="Roboto Condensed"/>
              </a:rPr>
              <a:t>Interroger son serveur</a:t>
            </a: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1082" name="Google Shape;1082;p54"/>
          <p:cNvGrpSpPr/>
          <p:nvPr/>
        </p:nvGrpSpPr>
        <p:grpSpPr>
          <a:xfrm>
            <a:off x="293683" y="574116"/>
            <a:ext cx="309041" cy="403123"/>
            <a:chOff x="590250" y="244200"/>
            <a:chExt cx="407975" cy="532175"/>
          </a:xfrm>
        </p:grpSpPr>
        <p:sp>
          <p:nvSpPr>
            <p:cNvPr id="1083" name="Google Shape;1083;p54"/>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4"/>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4"/>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4"/>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4"/>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4"/>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4"/>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4"/>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4"/>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4"/>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4"/>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4"/>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4"/>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4"/>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97" name="Google Shape;1097;p54"/>
          <p:cNvPicPr preferRelativeResize="0"/>
          <p:nvPr/>
        </p:nvPicPr>
        <p:blipFill>
          <a:blip r:embed="rId3">
            <a:alphaModFix/>
          </a:blip>
          <a:stretch>
            <a:fillRect/>
          </a:stretch>
        </p:blipFill>
        <p:spPr>
          <a:xfrm>
            <a:off x="910075" y="1952025"/>
            <a:ext cx="4418373" cy="2835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55"/>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Postman</a:t>
            </a:r>
            <a:endParaRPr/>
          </a:p>
        </p:txBody>
      </p:sp>
      <p:sp>
        <p:nvSpPr>
          <p:cNvPr id="1103" name="Google Shape;1103;p5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17</a:t>
            </a:fld>
            <a:endParaRPr/>
          </a:p>
        </p:txBody>
      </p:sp>
      <p:sp>
        <p:nvSpPr>
          <p:cNvPr id="1104" name="Google Shape;1104;p55"/>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9900"/>
                </a:solidFill>
                <a:latin typeface="Roboto Condensed"/>
                <a:ea typeface="Roboto Condensed"/>
                <a:cs typeface="Roboto Condensed"/>
                <a:sym typeface="Roboto Condensed"/>
              </a:rPr>
              <a:t>Interroger son serveur</a:t>
            </a: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r>
              <a:rPr lang="en">
                <a:solidFill>
                  <a:schemeClr val="dk1"/>
                </a:solidFill>
              </a:rPr>
              <a:t>Puis on appelle notre route depuis Postman pour vérifier le résultat.</a:t>
            </a:r>
            <a:endParaRPr>
              <a:solidFill>
                <a:schemeClr val="dk1"/>
              </a:solidFill>
            </a:endParaRPr>
          </a:p>
          <a:p>
            <a:pPr marL="0" lvl="0" indent="0" algn="l" rtl="0">
              <a:spcBef>
                <a:spcPts val="1000"/>
              </a:spcBef>
              <a:spcAft>
                <a:spcPts val="0"/>
              </a:spcAft>
              <a:buNone/>
            </a:pPr>
            <a:r>
              <a:rPr lang="en">
                <a:solidFill>
                  <a:schemeClr val="dk1"/>
                </a:solidFill>
              </a:rPr>
              <a:t>Attention à bien appeler notre route avec le verbe HTTP correct, en l'occurrence ici, le verbe GET</a:t>
            </a:r>
            <a:endParaRPr>
              <a:solidFill>
                <a:schemeClr val="dk1"/>
              </a:solidFill>
            </a:endParaRPr>
          </a:p>
          <a:p>
            <a:pPr marL="0" lvl="0" indent="0" algn="l" rtl="0">
              <a:spcBef>
                <a:spcPts val="1000"/>
              </a:spcBef>
              <a:spcAft>
                <a:spcPts val="0"/>
              </a:spcAft>
              <a:buNone/>
            </a:pPr>
            <a:r>
              <a:rPr lang="en">
                <a:solidFill>
                  <a:schemeClr val="dk1"/>
                </a:solidFill>
              </a:rPr>
              <a:t>Si tout se passe bien on devrait avoir comme réponse à notre appel, un document json, et un statut HTTP 200</a:t>
            </a: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1105" name="Google Shape;1105;p55"/>
          <p:cNvGrpSpPr/>
          <p:nvPr/>
        </p:nvGrpSpPr>
        <p:grpSpPr>
          <a:xfrm>
            <a:off x="293683" y="574116"/>
            <a:ext cx="309041" cy="403123"/>
            <a:chOff x="590250" y="244200"/>
            <a:chExt cx="407975" cy="532175"/>
          </a:xfrm>
        </p:grpSpPr>
        <p:sp>
          <p:nvSpPr>
            <p:cNvPr id="1106" name="Google Shape;1106;p55"/>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5"/>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5"/>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5"/>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5"/>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5"/>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5"/>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5"/>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5"/>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5"/>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5"/>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5"/>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5"/>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5"/>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4" name="Google Shape;1124;p5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Postman</a:t>
            </a:r>
            <a:endParaRPr/>
          </a:p>
        </p:txBody>
      </p:sp>
      <p:sp>
        <p:nvSpPr>
          <p:cNvPr id="1125" name="Google Shape;1125;p5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18</a:t>
            </a:fld>
            <a:endParaRPr/>
          </a:p>
        </p:txBody>
      </p:sp>
      <p:sp>
        <p:nvSpPr>
          <p:cNvPr id="1126" name="Google Shape;1126;p56"/>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9900"/>
                </a:solidFill>
                <a:latin typeface="Roboto Condensed"/>
                <a:ea typeface="Roboto Condensed"/>
                <a:cs typeface="Roboto Condensed"/>
                <a:sym typeface="Roboto Condensed"/>
              </a:rPr>
              <a:t>Interroger son serveur</a:t>
            </a: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1127" name="Google Shape;1127;p56"/>
          <p:cNvGrpSpPr/>
          <p:nvPr/>
        </p:nvGrpSpPr>
        <p:grpSpPr>
          <a:xfrm>
            <a:off x="293683" y="574116"/>
            <a:ext cx="309041" cy="403123"/>
            <a:chOff x="590250" y="244200"/>
            <a:chExt cx="407975" cy="532175"/>
          </a:xfrm>
        </p:grpSpPr>
        <p:sp>
          <p:nvSpPr>
            <p:cNvPr id="1128" name="Google Shape;1128;p5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42" name="Google Shape;1142;p56"/>
          <p:cNvPicPr preferRelativeResize="0"/>
          <p:nvPr/>
        </p:nvPicPr>
        <p:blipFill>
          <a:blip r:embed="rId3">
            <a:alphaModFix/>
          </a:blip>
          <a:stretch>
            <a:fillRect/>
          </a:stretch>
        </p:blipFill>
        <p:spPr>
          <a:xfrm>
            <a:off x="902800" y="1973875"/>
            <a:ext cx="4849234" cy="2835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sp>
        <p:nvSpPr>
          <p:cNvPr id="1147" name="Google Shape;1147;p5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Postman</a:t>
            </a:r>
            <a:endParaRPr/>
          </a:p>
        </p:txBody>
      </p:sp>
      <p:sp>
        <p:nvSpPr>
          <p:cNvPr id="1148" name="Google Shape;1148;p5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19</a:t>
            </a:fld>
            <a:endParaRPr/>
          </a:p>
        </p:txBody>
      </p:sp>
      <p:sp>
        <p:nvSpPr>
          <p:cNvPr id="1149" name="Google Shape;1149;p57"/>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9900"/>
                </a:solidFill>
                <a:latin typeface="Roboto Condensed"/>
                <a:ea typeface="Roboto Condensed"/>
                <a:cs typeface="Roboto Condensed"/>
                <a:sym typeface="Roboto Condensed"/>
              </a:rPr>
              <a:t>Récupérer des paramètres de route</a:t>
            </a: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r>
              <a:rPr lang="en">
                <a:solidFill>
                  <a:schemeClr val="dk1"/>
                </a:solidFill>
              </a:rPr>
              <a:t>Nous aimerions que notre route n’envoie comme réponse qu’un seul livre. Il faudrait donc filtrer nos données sur un critère efficace, comme par exemple l’id d’un livre. </a:t>
            </a:r>
            <a:endParaRPr>
              <a:solidFill>
                <a:schemeClr val="dk1"/>
              </a:solidFill>
            </a:endParaRPr>
          </a:p>
          <a:p>
            <a:pPr marL="0" lvl="0" indent="0" algn="l" rtl="0">
              <a:spcBef>
                <a:spcPts val="1000"/>
              </a:spcBef>
              <a:spcAft>
                <a:spcPts val="0"/>
              </a:spcAft>
              <a:buNone/>
            </a:pPr>
            <a:r>
              <a:rPr lang="en">
                <a:solidFill>
                  <a:schemeClr val="dk1"/>
                </a:solidFill>
              </a:rPr>
              <a:t>Cet id sera envoyé à notre serveur par notre client via une url.</a:t>
            </a:r>
            <a:endParaRPr>
              <a:solidFill>
                <a:schemeClr val="dk1"/>
              </a:solidFill>
            </a:endParaRPr>
          </a:p>
          <a:p>
            <a:pPr marL="0" lvl="0" indent="0" algn="l" rtl="0">
              <a:spcBef>
                <a:spcPts val="1000"/>
              </a:spcBef>
              <a:spcAft>
                <a:spcPts val="0"/>
              </a:spcAft>
              <a:buNone/>
            </a:pPr>
            <a:r>
              <a:rPr lang="en">
                <a:solidFill>
                  <a:schemeClr val="dk1"/>
                </a:solidFill>
              </a:rPr>
              <a:t>Il existe deux types de paramètres : </a:t>
            </a:r>
            <a:endParaRPr>
              <a:solidFill>
                <a:schemeClr val="dk1"/>
              </a:solidFill>
            </a:endParaRPr>
          </a:p>
          <a:p>
            <a:pPr marL="0" lvl="0" indent="0" algn="l" rtl="0">
              <a:spcBef>
                <a:spcPts val="1000"/>
              </a:spcBef>
              <a:spcAft>
                <a:spcPts val="0"/>
              </a:spcAft>
              <a:buNone/>
            </a:pPr>
            <a:r>
              <a:rPr lang="en">
                <a:solidFill>
                  <a:schemeClr val="dk1"/>
                </a:solidFill>
              </a:rPr>
              <a:t>Les queryString et les queryParams </a:t>
            </a: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1150" name="Google Shape;1150;p57"/>
          <p:cNvGrpSpPr/>
          <p:nvPr/>
        </p:nvGrpSpPr>
        <p:grpSpPr>
          <a:xfrm>
            <a:off x="293683" y="574116"/>
            <a:ext cx="309041" cy="403123"/>
            <a:chOff x="590250" y="244200"/>
            <a:chExt cx="407975" cy="532175"/>
          </a:xfrm>
        </p:grpSpPr>
        <p:sp>
          <p:nvSpPr>
            <p:cNvPr id="1151" name="Google Shape;1151;p57"/>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7"/>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7"/>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7"/>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7"/>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7"/>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7"/>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7"/>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7"/>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7"/>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7"/>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7"/>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7"/>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7"/>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40"/>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un framework Node</a:t>
            </a:r>
            <a:endParaRPr/>
          </a:p>
        </p:txBody>
      </p:sp>
      <p:sp>
        <p:nvSpPr>
          <p:cNvPr id="767" name="Google Shape;767;p4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a:t>
            </a:fld>
            <a:endParaRPr/>
          </a:p>
        </p:txBody>
      </p:sp>
      <p:sp>
        <p:nvSpPr>
          <p:cNvPr id="768" name="Google Shape;768;p40"/>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9900"/>
                </a:solidFill>
                <a:latin typeface="Roboto Condensed"/>
                <a:ea typeface="Roboto Condensed"/>
                <a:cs typeface="Roboto Condensed"/>
                <a:sym typeface="Roboto Condensed"/>
              </a:rPr>
              <a:t>Express : un framework qui facilite la création de serveurs node</a:t>
            </a: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r>
              <a:rPr lang="en">
                <a:solidFill>
                  <a:schemeClr val="dk1"/>
                </a:solidFill>
              </a:rPr>
              <a:t>Le javascript bénéficie d’un écosystème assez large qui lui permet de faire beaucoup de choses, côté client comme côté serveur.</a:t>
            </a:r>
            <a:endParaRPr>
              <a:solidFill>
                <a:schemeClr val="dk1"/>
              </a:solidFill>
            </a:endParaRPr>
          </a:p>
          <a:p>
            <a:pPr marL="0" lvl="0" indent="0" algn="l" rtl="0">
              <a:spcBef>
                <a:spcPts val="1000"/>
              </a:spcBef>
              <a:spcAft>
                <a:spcPts val="0"/>
              </a:spcAft>
              <a:buNone/>
            </a:pPr>
            <a:r>
              <a:rPr lang="en">
                <a:solidFill>
                  <a:schemeClr val="dk1"/>
                </a:solidFill>
              </a:rPr>
              <a:t>Côté serveur, Node.js permet l’utilisation de frameworks comme express, hapi, koa, nest, deno etc</a:t>
            </a:r>
            <a:endParaRPr>
              <a:solidFill>
                <a:schemeClr val="dk1"/>
              </a:solidFill>
            </a:endParaRPr>
          </a:p>
          <a:p>
            <a:pPr marL="0" lvl="0" indent="0" algn="l" rtl="0">
              <a:spcBef>
                <a:spcPts val="1000"/>
              </a:spcBef>
              <a:spcAft>
                <a:spcPts val="0"/>
              </a:spcAft>
              <a:buNone/>
            </a:pPr>
            <a:r>
              <a:rPr lang="en">
                <a:solidFill>
                  <a:schemeClr val="dk1"/>
                </a:solidFill>
              </a:rPr>
              <a:t>Express reste à l’heure actuelle le framework le plus utilisé, il présente certains outils qui permettent de créer un serveur rapidement.</a:t>
            </a: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769" name="Google Shape;769;p40"/>
          <p:cNvGrpSpPr/>
          <p:nvPr/>
        </p:nvGrpSpPr>
        <p:grpSpPr>
          <a:xfrm>
            <a:off x="293683" y="574116"/>
            <a:ext cx="309041" cy="403123"/>
            <a:chOff x="590250" y="244200"/>
            <a:chExt cx="407975" cy="532175"/>
          </a:xfrm>
        </p:grpSpPr>
        <p:sp>
          <p:nvSpPr>
            <p:cNvPr id="770" name="Google Shape;770;p40"/>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0"/>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0"/>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0"/>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0"/>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0"/>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0"/>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0"/>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0"/>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0"/>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0"/>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0"/>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0"/>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0"/>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68"/>
        <p:cNvGrpSpPr/>
        <p:nvPr/>
      </p:nvGrpSpPr>
      <p:grpSpPr>
        <a:xfrm>
          <a:off x="0" y="0"/>
          <a:ext cx="0" cy="0"/>
          <a:chOff x="0" y="0"/>
          <a:chExt cx="0" cy="0"/>
        </a:xfrm>
      </p:grpSpPr>
      <p:sp>
        <p:nvSpPr>
          <p:cNvPr id="1169" name="Google Shape;1169;p5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Postman</a:t>
            </a:r>
            <a:endParaRPr/>
          </a:p>
        </p:txBody>
      </p:sp>
      <p:sp>
        <p:nvSpPr>
          <p:cNvPr id="1170" name="Google Shape;1170;p5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20</a:t>
            </a:fld>
            <a:endParaRPr/>
          </a:p>
        </p:txBody>
      </p:sp>
      <p:sp>
        <p:nvSpPr>
          <p:cNvPr id="1171" name="Google Shape;1171;p58"/>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9900"/>
                </a:solidFill>
                <a:latin typeface="Roboto Condensed"/>
                <a:ea typeface="Roboto Condensed"/>
                <a:cs typeface="Roboto Condensed"/>
                <a:sym typeface="Roboto Condensed"/>
              </a:rPr>
              <a:t>Récupérer des paramètres de route</a:t>
            </a: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r>
              <a:rPr lang="en">
                <a:solidFill>
                  <a:schemeClr val="dk1"/>
                </a:solidFill>
              </a:rPr>
              <a:t>Les queryString se notent ainsi : </a:t>
            </a:r>
            <a:endParaRPr>
              <a:solidFill>
                <a:schemeClr val="dk1"/>
              </a:solidFill>
            </a:endParaRPr>
          </a:p>
          <a:p>
            <a:pPr marL="0" lvl="0" indent="0" algn="l" rtl="0">
              <a:spcBef>
                <a:spcPts val="1000"/>
              </a:spcBef>
              <a:spcAft>
                <a:spcPts val="0"/>
              </a:spcAft>
              <a:buNone/>
            </a:pPr>
            <a:r>
              <a:rPr lang="en">
                <a:solidFill>
                  <a:schemeClr val="dk1"/>
                </a:solidFill>
              </a:rPr>
              <a:t>http://localhost:9000/books?id=1</a:t>
            </a: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r>
              <a:rPr lang="en">
                <a:solidFill>
                  <a:schemeClr val="dk1"/>
                </a:solidFill>
              </a:rPr>
              <a:t>Les queryParams se notent ainsi : </a:t>
            </a:r>
            <a:endParaRPr>
              <a:solidFill>
                <a:schemeClr val="dk1"/>
              </a:solidFill>
            </a:endParaRPr>
          </a:p>
          <a:p>
            <a:pPr marL="0" lvl="0" indent="0" algn="l" rtl="0">
              <a:spcBef>
                <a:spcPts val="1000"/>
              </a:spcBef>
              <a:spcAft>
                <a:spcPts val="0"/>
              </a:spcAft>
              <a:buClr>
                <a:schemeClr val="dk1"/>
              </a:buClr>
              <a:buSzPts val="1100"/>
              <a:buFont typeface="Arial"/>
              <a:buNone/>
            </a:pPr>
            <a:r>
              <a:rPr lang="en">
                <a:solidFill>
                  <a:schemeClr val="dk1"/>
                </a:solidFill>
              </a:rPr>
              <a:t>http://localhost:9000/books/1</a:t>
            </a: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1172" name="Google Shape;1172;p58"/>
          <p:cNvGrpSpPr/>
          <p:nvPr/>
        </p:nvGrpSpPr>
        <p:grpSpPr>
          <a:xfrm>
            <a:off x="293683" y="574116"/>
            <a:ext cx="309041" cy="403123"/>
            <a:chOff x="590250" y="244200"/>
            <a:chExt cx="407975" cy="532175"/>
          </a:xfrm>
        </p:grpSpPr>
        <p:sp>
          <p:nvSpPr>
            <p:cNvPr id="1173" name="Google Shape;1173;p5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8"/>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8"/>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8"/>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8"/>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8"/>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8"/>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8"/>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8"/>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90"/>
        <p:cNvGrpSpPr/>
        <p:nvPr/>
      </p:nvGrpSpPr>
      <p:grpSpPr>
        <a:xfrm>
          <a:off x="0" y="0"/>
          <a:ext cx="0" cy="0"/>
          <a:chOff x="0" y="0"/>
          <a:chExt cx="0" cy="0"/>
        </a:xfrm>
      </p:grpSpPr>
      <p:sp>
        <p:nvSpPr>
          <p:cNvPr id="1191" name="Google Shape;1191;p5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Postman</a:t>
            </a:r>
            <a:endParaRPr/>
          </a:p>
        </p:txBody>
      </p:sp>
      <p:sp>
        <p:nvSpPr>
          <p:cNvPr id="1192" name="Google Shape;1192;p5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21</a:t>
            </a:fld>
            <a:endParaRPr/>
          </a:p>
        </p:txBody>
      </p:sp>
      <p:sp>
        <p:nvSpPr>
          <p:cNvPr id="1193" name="Google Shape;1193;p59"/>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9900"/>
                </a:solidFill>
                <a:latin typeface="Roboto Condensed"/>
                <a:ea typeface="Roboto Condensed"/>
                <a:cs typeface="Roboto Condensed"/>
                <a:sym typeface="Roboto Condensed"/>
              </a:rPr>
              <a:t>Récupérer des paramètres url</a:t>
            </a: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r>
              <a:rPr lang="en">
                <a:solidFill>
                  <a:schemeClr val="dk1"/>
                </a:solidFill>
              </a:rPr>
              <a:t>Pour récupérer cet id côté serveur, nous allons devoir l’extraire de l’objet requête de notre contrôleur quand celui-ci est appelé. </a:t>
            </a:r>
            <a:endParaRPr>
              <a:solidFill>
                <a:schemeClr val="dk1"/>
              </a:solidFill>
            </a:endParaRPr>
          </a:p>
          <a:p>
            <a:pPr marL="0" lvl="0" indent="0" algn="l" rtl="0">
              <a:spcBef>
                <a:spcPts val="1000"/>
              </a:spcBef>
              <a:spcAft>
                <a:spcPts val="0"/>
              </a:spcAft>
              <a:buNone/>
            </a:pPr>
            <a:r>
              <a:rPr lang="en">
                <a:solidFill>
                  <a:schemeClr val="dk1"/>
                </a:solidFill>
              </a:rPr>
              <a:t>Puis nous allons filtrer nos données statiques en se servant de cet id, pour récupérer le livre adéquat.</a:t>
            </a:r>
            <a:endParaRPr>
              <a:solidFill>
                <a:schemeClr val="dk1"/>
              </a:solidFill>
            </a:endParaRPr>
          </a:p>
          <a:p>
            <a:pPr marL="0" lvl="0" indent="0" algn="l" rtl="0">
              <a:spcBef>
                <a:spcPts val="1000"/>
              </a:spcBef>
              <a:spcAft>
                <a:spcPts val="0"/>
              </a:spcAft>
              <a:buNone/>
            </a:pPr>
            <a:r>
              <a:rPr lang="en">
                <a:solidFill>
                  <a:schemeClr val="dk1"/>
                </a:solidFill>
              </a:rPr>
              <a:t>Et enfin nous allons envoyer pour réponse un json avec ce même livre.</a:t>
            </a: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1194" name="Google Shape;1194;p59"/>
          <p:cNvGrpSpPr/>
          <p:nvPr/>
        </p:nvGrpSpPr>
        <p:grpSpPr>
          <a:xfrm>
            <a:off x="293683" y="574116"/>
            <a:ext cx="309041" cy="403123"/>
            <a:chOff x="590250" y="244200"/>
            <a:chExt cx="407975" cy="532175"/>
          </a:xfrm>
        </p:grpSpPr>
        <p:sp>
          <p:nvSpPr>
            <p:cNvPr id="1195" name="Google Shape;1195;p59"/>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9"/>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9"/>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9"/>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9"/>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9"/>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9"/>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9"/>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9"/>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9"/>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9"/>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9"/>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9"/>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9"/>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60"/>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Postman</a:t>
            </a:r>
            <a:endParaRPr/>
          </a:p>
        </p:txBody>
      </p:sp>
      <p:sp>
        <p:nvSpPr>
          <p:cNvPr id="1214" name="Google Shape;1214;p6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22</a:t>
            </a:fld>
            <a:endParaRPr/>
          </a:p>
        </p:txBody>
      </p:sp>
      <p:sp>
        <p:nvSpPr>
          <p:cNvPr id="1215" name="Google Shape;1215;p60"/>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9900"/>
                </a:solidFill>
                <a:latin typeface="Roboto Condensed"/>
                <a:ea typeface="Roboto Condensed"/>
                <a:cs typeface="Roboto Condensed"/>
                <a:sym typeface="Roboto Condensed"/>
              </a:rPr>
              <a:t>Récupérer des paramètres url : les queryString</a:t>
            </a: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1216" name="Google Shape;1216;p60"/>
          <p:cNvGrpSpPr/>
          <p:nvPr/>
        </p:nvGrpSpPr>
        <p:grpSpPr>
          <a:xfrm>
            <a:off x="293683" y="574116"/>
            <a:ext cx="309041" cy="403123"/>
            <a:chOff x="590250" y="244200"/>
            <a:chExt cx="407975" cy="532175"/>
          </a:xfrm>
        </p:grpSpPr>
        <p:sp>
          <p:nvSpPr>
            <p:cNvPr id="1217" name="Google Shape;1217;p60"/>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0"/>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0"/>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60"/>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60"/>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0"/>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0"/>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0"/>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0"/>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0"/>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0"/>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0"/>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0"/>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0"/>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31" name="Google Shape;1231;p60"/>
          <p:cNvPicPr preferRelativeResize="0"/>
          <p:nvPr/>
        </p:nvPicPr>
        <p:blipFill>
          <a:blip r:embed="rId3">
            <a:alphaModFix/>
          </a:blip>
          <a:stretch>
            <a:fillRect/>
          </a:stretch>
        </p:blipFill>
        <p:spPr>
          <a:xfrm>
            <a:off x="895525" y="2003625"/>
            <a:ext cx="7121957" cy="23280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61"/>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Postman</a:t>
            </a:r>
            <a:endParaRPr/>
          </a:p>
        </p:txBody>
      </p:sp>
      <p:sp>
        <p:nvSpPr>
          <p:cNvPr id="1237" name="Google Shape;1237;p6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23</a:t>
            </a:fld>
            <a:endParaRPr/>
          </a:p>
        </p:txBody>
      </p:sp>
      <p:sp>
        <p:nvSpPr>
          <p:cNvPr id="1238" name="Google Shape;1238;p61"/>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b="1">
                <a:solidFill>
                  <a:srgbClr val="FF9900"/>
                </a:solidFill>
                <a:latin typeface="Roboto Condensed"/>
                <a:ea typeface="Roboto Condensed"/>
                <a:cs typeface="Roboto Condensed"/>
                <a:sym typeface="Roboto Condensed"/>
              </a:rPr>
              <a:t>Récupérer des paramètres url : les queryString</a:t>
            </a: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1239" name="Google Shape;1239;p61"/>
          <p:cNvGrpSpPr/>
          <p:nvPr/>
        </p:nvGrpSpPr>
        <p:grpSpPr>
          <a:xfrm>
            <a:off x="293683" y="574116"/>
            <a:ext cx="309041" cy="403123"/>
            <a:chOff x="590250" y="244200"/>
            <a:chExt cx="407975" cy="532175"/>
          </a:xfrm>
        </p:grpSpPr>
        <p:sp>
          <p:nvSpPr>
            <p:cNvPr id="1240" name="Google Shape;1240;p61"/>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1"/>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1"/>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1"/>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1"/>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1"/>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1"/>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1"/>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1"/>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1"/>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1"/>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1"/>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1"/>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1"/>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54" name="Google Shape;1254;p61"/>
          <p:cNvPicPr preferRelativeResize="0"/>
          <p:nvPr/>
        </p:nvPicPr>
        <p:blipFill>
          <a:blip r:embed="rId3">
            <a:alphaModFix/>
          </a:blip>
          <a:stretch>
            <a:fillRect/>
          </a:stretch>
        </p:blipFill>
        <p:spPr>
          <a:xfrm>
            <a:off x="875913" y="2083175"/>
            <a:ext cx="7392166" cy="2328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6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Postman</a:t>
            </a:r>
            <a:endParaRPr/>
          </a:p>
        </p:txBody>
      </p:sp>
      <p:sp>
        <p:nvSpPr>
          <p:cNvPr id="1260" name="Google Shape;1260;p6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24</a:t>
            </a:fld>
            <a:endParaRPr/>
          </a:p>
        </p:txBody>
      </p:sp>
      <p:sp>
        <p:nvSpPr>
          <p:cNvPr id="1261" name="Google Shape;1261;p62"/>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9900"/>
                </a:solidFill>
                <a:latin typeface="Roboto Condensed"/>
                <a:ea typeface="Roboto Condensed"/>
                <a:cs typeface="Roboto Condensed"/>
                <a:sym typeface="Roboto Condensed"/>
              </a:rPr>
              <a:t>Récupérer des paramètres url : les queryParams</a:t>
            </a: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1262" name="Google Shape;1262;p62"/>
          <p:cNvGrpSpPr/>
          <p:nvPr/>
        </p:nvGrpSpPr>
        <p:grpSpPr>
          <a:xfrm>
            <a:off x="293683" y="574116"/>
            <a:ext cx="309041" cy="403123"/>
            <a:chOff x="590250" y="244200"/>
            <a:chExt cx="407975" cy="532175"/>
          </a:xfrm>
        </p:grpSpPr>
        <p:sp>
          <p:nvSpPr>
            <p:cNvPr id="1263" name="Google Shape;1263;p6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6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7" name="Google Shape;1277;p62"/>
          <p:cNvPicPr preferRelativeResize="0"/>
          <p:nvPr/>
        </p:nvPicPr>
        <p:blipFill>
          <a:blip r:embed="rId3">
            <a:alphaModFix/>
          </a:blip>
          <a:stretch>
            <a:fillRect/>
          </a:stretch>
        </p:blipFill>
        <p:spPr>
          <a:xfrm>
            <a:off x="915550" y="2003625"/>
            <a:ext cx="7312894" cy="2328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81"/>
        <p:cNvGrpSpPr/>
        <p:nvPr/>
      </p:nvGrpSpPr>
      <p:grpSpPr>
        <a:xfrm>
          <a:off x="0" y="0"/>
          <a:ext cx="0" cy="0"/>
          <a:chOff x="0" y="0"/>
          <a:chExt cx="0" cy="0"/>
        </a:xfrm>
      </p:grpSpPr>
      <p:sp>
        <p:nvSpPr>
          <p:cNvPr id="1282" name="Google Shape;1282;p6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Postman</a:t>
            </a:r>
            <a:endParaRPr/>
          </a:p>
        </p:txBody>
      </p:sp>
      <p:sp>
        <p:nvSpPr>
          <p:cNvPr id="1283" name="Google Shape;1283;p6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25</a:t>
            </a:fld>
            <a:endParaRPr/>
          </a:p>
        </p:txBody>
      </p:sp>
      <p:sp>
        <p:nvSpPr>
          <p:cNvPr id="1284" name="Google Shape;1284;p63"/>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9900"/>
                </a:solidFill>
                <a:latin typeface="Roboto Condensed"/>
                <a:ea typeface="Roboto Condensed"/>
                <a:cs typeface="Roboto Condensed"/>
                <a:sym typeface="Roboto Condensed"/>
              </a:rPr>
              <a:t>Récupérer des paramètres url: les queryParams</a:t>
            </a: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1285" name="Google Shape;1285;p63"/>
          <p:cNvGrpSpPr/>
          <p:nvPr/>
        </p:nvGrpSpPr>
        <p:grpSpPr>
          <a:xfrm>
            <a:off x="293683" y="574116"/>
            <a:ext cx="309041" cy="403123"/>
            <a:chOff x="590250" y="244200"/>
            <a:chExt cx="407975" cy="532175"/>
          </a:xfrm>
        </p:grpSpPr>
        <p:sp>
          <p:nvSpPr>
            <p:cNvPr id="1286" name="Google Shape;1286;p63"/>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3"/>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63"/>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3"/>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3"/>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3"/>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3"/>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3"/>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3"/>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3"/>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3"/>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3"/>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3"/>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3"/>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00" name="Google Shape;1300;p63"/>
          <p:cNvPicPr preferRelativeResize="0"/>
          <p:nvPr/>
        </p:nvPicPr>
        <p:blipFill>
          <a:blip r:embed="rId3">
            <a:alphaModFix/>
          </a:blip>
          <a:stretch>
            <a:fillRect/>
          </a:stretch>
        </p:blipFill>
        <p:spPr>
          <a:xfrm>
            <a:off x="873675" y="2003625"/>
            <a:ext cx="6935336" cy="2835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Google Shape;1305;p64"/>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Postman</a:t>
            </a:r>
            <a:endParaRPr/>
          </a:p>
        </p:txBody>
      </p:sp>
      <p:sp>
        <p:nvSpPr>
          <p:cNvPr id="1306" name="Google Shape;1306;p6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26</a:t>
            </a:fld>
            <a:endParaRPr/>
          </a:p>
        </p:txBody>
      </p:sp>
      <p:sp>
        <p:nvSpPr>
          <p:cNvPr id="1307" name="Google Shape;1307;p64"/>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9900"/>
                </a:solidFill>
                <a:latin typeface="Roboto Condensed"/>
                <a:ea typeface="Roboto Condensed"/>
                <a:cs typeface="Roboto Condensed"/>
                <a:sym typeface="Roboto Condensed"/>
              </a:rPr>
              <a:t>Réceptionner des données envoyées depuis un client</a:t>
            </a: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r>
              <a:rPr lang="en">
                <a:solidFill>
                  <a:schemeClr val="dk1"/>
                </a:solidFill>
              </a:rPr>
              <a:t>Les routes d’un serveur peuvent donc permettre la réception de données client depuis leur contrôleur, à partir de l’url qui a été appelée par le logiciel client.</a:t>
            </a: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r>
              <a:rPr lang="en">
                <a:solidFill>
                  <a:schemeClr val="dk1"/>
                </a:solidFill>
              </a:rPr>
              <a:t>Elles peuvent aussi en récupérer à partir du corps d’une requête, lorsque cette requête vise à l’envoi de données.</a:t>
            </a: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r>
              <a:rPr lang="en">
                <a:solidFill>
                  <a:schemeClr val="dk1"/>
                </a:solidFill>
              </a:rPr>
              <a:t> </a:t>
            </a: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1308" name="Google Shape;1308;p64"/>
          <p:cNvGrpSpPr/>
          <p:nvPr/>
        </p:nvGrpSpPr>
        <p:grpSpPr>
          <a:xfrm>
            <a:off x="293683" y="574116"/>
            <a:ext cx="309041" cy="403123"/>
            <a:chOff x="590250" y="244200"/>
            <a:chExt cx="407975" cy="532175"/>
          </a:xfrm>
        </p:grpSpPr>
        <p:sp>
          <p:nvSpPr>
            <p:cNvPr id="1309" name="Google Shape;1309;p64"/>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4"/>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4"/>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4"/>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4"/>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4"/>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4"/>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64"/>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64"/>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64"/>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64"/>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64"/>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64"/>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4"/>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sp>
        <p:nvSpPr>
          <p:cNvPr id="1327" name="Google Shape;1327;p65"/>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Postman</a:t>
            </a:r>
            <a:endParaRPr/>
          </a:p>
        </p:txBody>
      </p:sp>
      <p:sp>
        <p:nvSpPr>
          <p:cNvPr id="1328" name="Google Shape;1328;p6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27</a:t>
            </a:fld>
            <a:endParaRPr/>
          </a:p>
        </p:txBody>
      </p:sp>
      <p:sp>
        <p:nvSpPr>
          <p:cNvPr id="1329" name="Google Shape;1329;p65"/>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b="1">
                <a:solidFill>
                  <a:srgbClr val="FF9900"/>
                </a:solidFill>
                <a:latin typeface="Roboto Condensed"/>
                <a:ea typeface="Roboto Condensed"/>
                <a:cs typeface="Roboto Condensed"/>
                <a:sym typeface="Roboto Condensed"/>
              </a:rPr>
              <a:t>Récupérer des données dans le corps de la requête</a:t>
            </a: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r>
              <a:rPr lang="en">
                <a:solidFill>
                  <a:schemeClr val="dk1"/>
                </a:solidFill>
              </a:rPr>
              <a:t>Lorsqu’une requête vise à envoyer des données vers le serveur, comme dans le cas d’utilisation d’un formulaire d’inscription ou de connexion, ou la commande d’un produit sur un site marchand, l’envoi d’un commentaire sur un réseau social etc, ces informations vont être envoyées depuis le client dans le corps de la requête et non dans l’url de cette requête.</a:t>
            </a: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r>
              <a:rPr lang="en">
                <a:solidFill>
                  <a:schemeClr val="dk1"/>
                </a:solidFill>
              </a:rPr>
              <a:t> </a:t>
            </a: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1330" name="Google Shape;1330;p65"/>
          <p:cNvGrpSpPr/>
          <p:nvPr/>
        </p:nvGrpSpPr>
        <p:grpSpPr>
          <a:xfrm>
            <a:off x="293683" y="574116"/>
            <a:ext cx="309041" cy="403123"/>
            <a:chOff x="590250" y="244200"/>
            <a:chExt cx="407975" cy="532175"/>
          </a:xfrm>
        </p:grpSpPr>
        <p:sp>
          <p:nvSpPr>
            <p:cNvPr id="1331" name="Google Shape;1331;p65"/>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5"/>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5"/>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65"/>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65"/>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5"/>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5"/>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5"/>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5"/>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5"/>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5"/>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5"/>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5"/>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5"/>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49" name="Google Shape;1349;p6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Postman</a:t>
            </a:r>
            <a:endParaRPr/>
          </a:p>
        </p:txBody>
      </p:sp>
      <p:sp>
        <p:nvSpPr>
          <p:cNvPr id="1350" name="Google Shape;1350;p6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28</a:t>
            </a:fld>
            <a:endParaRPr/>
          </a:p>
        </p:txBody>
      </p:sp>
      <p:sp>
        <p:nvSpPr>
          <p:cNvPr id="1351" name="Google Shape;1351;p66"/>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9900"/>
                </a:solidFill>
                <a:latin typeface="Roboto Condensed"/>
                <a:ea typeface="Roboto Condensed"/>
                <a:cs typeface="Roboto Condensed"/>
                <a:sym typeface="Roboto Condensed"/>
              </a:rPr>
              <a:t>Récupérer des données dans le corps de la requête</a:t>
            </a: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r>
              <a:rPr lang="en">
                <a:solidFill>
                  <a:schemeClr val="dk1"/>
                </a:solidFill>
              </a:rPr>
              <a:t>Il faudra donc que notre serveur puisse réceptionner cette requête et en récupérer le corps pour se servir des données qui y sont contenues.</a:t>
            </a: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r>
              <a:rPr lang="en">
                <a:solidFill>
                  <a:schemeClr val="dk1"/>
                </a:solidFill>
              </a:rPr>
              <a:t>Depuis un serveur express, il faudra implémenter un middleware pour pouvoir traiter ce corps de la requête.</a:t>
            </a: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r>
              <a:rPr lang="en">
                <a:solidFill>
                  <a:schemeClr val="dk1"/>
                </a:solidFill>
              </a:rPr>
              <a:t> </a:t>
            </a: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1352" name="Google Shape;1352;p66"/>
          <p:cNvGrpSpPr/>
          <p:nvPr/>
        </p:nvGrpSpPr>
        <p:grpSpPr>
          <a:xfrm>
            <a:off x="293683" y="574116"/>
            <a:ext cx="309041" cy="403123"/>
            <a:chOff x="590250" y="244200"/>
            <a:chExt cx="407975" cy="532175"/>
          </a:xfrm>
        </p:grpSpPr>
        <p:sp>
          <p:nvSpPr>
            <p:cNvPr id="1353" name="Google Shape;1353;p6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6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6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6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6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6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Postman</a:t>
            </a:r>
            <a:endParaRPr/>
          </a:p>
        </p:txBody>
      </p:sp>
      <p:sp>
        <p:nvSpPr>
          <p:cNvPr id="1372" name="Google Shape;1372;p6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29</a:t>
            </a:fld>
            <a:endParaRPr/>
          </a:p>
        </p:txBody>
      </p:sp>
      <p:sp>
        <p:nvSpPr>
          <p:cNvPr id="1373" name="Google Shape;1373;p67"/>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9900"/>
                </a:solidFill>
                <a:latin typeface="Roboto Condensed"/>
                <a:ea typeface="Roboto Condensed"/>
                <a:cs typeface="Roboto Condensed"/>
                <a:sym typeface="Roboto Condensed"/>
              </a:rPr>
              <a:t>Récupérer des données dans le corps de la requête</a:t>
            </a: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r>
              <a:rPr lang="en">
                <a:solidFill>
                  <a:schemeClr val="dk1"/>
                </a:solidFill>
              </a:rPr>
              <a:t>Un middleware est un “logiciel intermédiaire”, qui s’exécute entre deux logiques liées entre elles.</a:t>
            </a:r>
            <a:endParaRPr>
              <a:solidFill>
                <a:schemeClr val="dk1"/>
              </a:solidFill>
            </a:endParaRPr>
          </a:p>
          <a:p>
            <a:pPr marL="0" lvl="0" indent="0" algn="l" rtl="0">
              <a:spcBef>
                <a:spcPts val="1000"/>
              </a:spcBef>
              <a:spcAft>
                <a:spcPts val="0"/>
              </a:spcAft>
              <a:buNone/>
            </a:pPr>
            <a:r>
              <a:rPr lang="en">
                <a:solidFill>
                  <a:schemeClr val="dk1"/>
                </a:solidFill>
              </a:rPr>
              <a:t>Pour créer un middleware global en express, on peut utiliser la commande .use(</a:t>
            </a:r>
            <a:r>
              <a:rPr lang="en" i="1">
                <a:solidFill>
                  <a:schemeClr val="dk1"/>
                </a:solidFill>
              </a:rPr>
              <a:t>middleware</a:t>
            </a:r>
            <a:r>
              <a:rPr lang="en">
                <a:solidFill>
                  <a:schemeClr val="dk1"/>
                </a:solidFill>
              </a:rPr>
              <a:t>)</a:t>
            </a: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r>
              <a:rPr lang="en">
                <a:solidFill>
                  <a:schemeClr val="dk1"/>
                </a:solidFill>
              </a:rPr>
              <a:t> </a:t>
            </a: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1374" name="Google Shape;1374;p67"/>
          <p:cNvGrpSpPr/>
          <p:nvPr/>
        </p:nvGrpSpPr>
        <p:grpSpPr>
          <a:xfrm>
            <a:off x="293683" y="574116"/>
            <a:ext cx="309041" cy="403123"/>
            <a:chOff x="590250" y="244200"/>
            <a:chExt cx="407975" cy="532175"/>
          </a:xfrm>
        </p:grpSpPr>
        <p:sp>
          <p:nvSpPr>
            <p:cNvPr id="1375" name="Google Shape;1375;p67"/>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67"/>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67"/>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7"/>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67"/>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67"/>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67"/>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67"/>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67"/>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67"/>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67"/>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67"/>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67"/>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67"/>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41"/>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un framework Node</a:t>
            </a:r>
            <a:endParaRPr/>
          </a:p>
        </p:txBody>
      </p:sp>
      <p:sp>
        <p:nvSpPr>
          <p:cNvPr id="789" name="Google Shape;789;p4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a:t>
            </a:fld>
            <a:endParaRPr/>
          </a:p>
        </p:txBody>
      </p:sp>
      <p:sp>
        <p:nvSpPr>
          <p:cNvPr id="790" name="Google Shape;790;p41"/>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9900"/>
                </a:solidFill>
                <a:latin typeface="Roboto Condensed"/>
                <a:ea typeface="Roboto Condensed"/>
                <a:cs typeface="Roboto Condensed"/>
                <a:sym typeface="Roboto Condensed"/>
              </a:rPr>
              <a:t>Installer Express</a:t>
            </a: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r>
              <a:rPr lang="en">
                <a:solidFill>
                  <a:schemeClr val="dk1"/>
                </a:solidFill>
              </a:rPr>
              <a:t>La première action à effectuer est l’installation de Node js en vous rendant à cette adresse: </a:t>
            </a:r>
            <a:r>
              <a:rPr lang="en" u="sng">
                <a:solidFill>
                  <a:schemeClr val="hlink"/>
                </a:solidFill>
                <a:hlinkClick r:id="rId3"/>
              </a:rPr>
              <a:t>https://nodejs.org/en/download/</a:t>
            </a: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r>
              <a:rPr lang="en">
                <a:solidFill>
                  <a:schemeClr val="dk1"/>
                </a:solidFill>
              </a:rPr>
              <a:t>Node utilise un gestionnaire de paquets nommé npm. Cet outil permet d’installer des dépendances: https://www.npmjs.com/</a:t>
            </a: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791" name="Google Shape;791;p41"/>
          <p:cNvGrpSpPr/>
          <p:nvPr/>
        </p:nvGrpSpPr>
        <p:grpSpPr>
          <a:xfrm>
            <a:off x="293683" y="574116"/>
            <a:ext cx="309041" cy="403123"/>
            <a:chOff x="590250" y="244200"/>
            <a:chExt cx="407975" cy="532175"/>
          </a:xfrm>
        </p:grpSpPr>
        <p:sp>
          <p:nvSpPr>
            <p:cNvPr id="792" name="Google Shape;792;p41"/>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92"/>
        <p:cNvGrpSpPr/>
        <p:nvPr/>
      </p:nvGrpSpPr>
      <p:grpSpPr>
        <a:xfrm>
          <a:off x="0" y="0"/>
          <a:ext cx="0" cy="0"/>
          <a:chOff x="0" y="0"/>
          <a:chExt cx="0" cy="0"/>
        </a:xfrm>
      </p:grpSpPr>
      <p:sp>
        <p:nvSpPr>
          <p:cNvPr id="1393" name="Google Shape;1393;p6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Postman</a:t>
            </a:r>
            <a:endParaRPr/>
          </a:p>
        </p:txBody>
      </p:sp>
      <p:sp>
        <p:nvSpPr>
          <p:cNvPr id="1394" name="Google Shape;1394;p6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30</a:t>
            </a:fld>
            <a:endParaRPr/>
          </a:p>
        </p:txBody>
      </p:sp>
      <p:sp>
        <p:nvSpPr>
          <p:cNvPr id="1395" name="Google Shape;1395;p68"/>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9900"/>
                </a:solidFill>
                <a:latin typeface="Roboto Condensed"/>
                <a:ea typeface="Roboto Condensed"/>
                <a:cs typeface="Roboto Condensed"/>
                <a:sym typeface="Roboto Condensed"/>
              </a:rPr>
              <a:t>Récupérer des données dans le corps de la requête</a:t>
            </a: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r>
              <a:rPr lang="en">
                <a:solidFill>
                  <a:schemeClr val="dk1"/>
                </a:solidFill>
              </a:rPr>
              <a:t>Par défaut nous aimerions que toute notre application serveur puisse avoir accès au corps des requêtes qu’elle réceptionne.</a:t>
            </a:r>
            <a:br>
              <a:rPr lang="en">
                <a:solidFill>
                  <a:schemeClr val="dk1"/>
                </a:solidFill>
              </a:rPr>
            </a:br>
            <a:br>
              <a:rPr lang="en">
                <a:solidFill>
                  <a:schemeClr val="dk1"/>
                </a:solidFill>
              </a:rPr>
            </a:br>
            <a:r>
              <a:rPr lang="en">
                <a:solidFill>
                  <a:schemeClr val="dk1"/>
                </a:solidFill>
              </a:rPr>
              <a:t>Nous pouvons donc déclarer un middleware global qui permettra ceci</a:t>
            </a:r>
            <a:endParaRPr>
              <a:solidFill>
                <a:schemeClr val="dk1"/>
              </a:solidFill>
            </a:endParaRPr>
          </a:p>
          <a:p>
            <a:pPr marL="0" lvl="0" indent="0" algn="l" rtl="0">
              <a:spcBef>
                <a:spcPts val="1000"/>
              </a:spcBef>
              <a:spcAft>
                <a:spcPts val="0"/>
              </a:spcAft>
              <a:buNone/>
            </a:pPr>
            <a:r>
              <a:rPr lang="en">
                <a:solidFill>
                  <a:schemeClr val="dk1"/>
                </a:solidFill>
              </a:rPr>
              <a:t>Nous pouvons donc inclure, dans notre script et au-dessus de nos routes , le code suivant : </a:t>
            </a:r>
            <a:endParaRPr>
              <a:solidFill>
                <a:schemeClr val="dk1"/>
              </a:solidFill>
            </a:endParaRPr>
          </a:p>
          <a:p>
            <a:pPr marL="0" lvl="0" indent="0" algn="l" rtl="0">
              <a:lnSpc>
                <a:spcPct val="135714"/>
              </a:lnSpc>
              <a:spcBef>
                <a:spcPts val="1000"/>
              </a:spcBef>
              <a:spcAft>
                <a:spcPts val="0"/>
              </a:spcAft>
              <a:buNone/>
            </a:pPr>
            <a:r>
              <a:rPr lang="en" sz="1050">
                <a:solidFill>
                  <a:srgbClr val="ABB2BF"/>
                </a:solidFill>
                <a:highlight>
                  <a:srgbClr val="282C34"/>
                </a:highlight>
                <a:latin typeface="Courier New"/>
                <a:ea typeface="Courier New"/>
                <a:cs typeface="Courier New"/>
                <a:sym typeface="Courier New"/>
              </a:rPr>
              <a:t>app.</a:t>
            </a:r>
            <a:r>
              <a:rPr lang="en" sz="1050">
                <a:solidFill>
                  <a:srgbClr val="61AFEF"/>
                </a:solidFill>
                <a:highlight>
                  <a:srgbClr val="282C34"/>
                </a:highlight>
                <a:latin typeface="Courier New"/>
                <a:ea typeface="Courier New"/>
                <a:cs typeface="Courier New"/>
                <a:sym typeface="Courier New"/>
              </a:rPr>
              <a:t>use</a:t>
            </a:r>
            <a:r>
              <a:rPr lang="en" sz="1050">
                <a:solidFill>
                  <a:srgbClr val="ABB2BF"/>
                </a:solidFill>
                <a:highlight>
                  <a:srgbClr val="282C34"/>
                </a:highlight>
                <a:latin typeface="Courier New"/>
                <a:ea typeface="Courier New"/>
                <a:cs typeface="Courier New"/>
                <a:sym typeface="Courier New"/>
              </a:rPr>
              <a:t>(express.</a:t>
            </a:r>
            <a:r>
              <a:rPr lang="en" sz="1050">
                <a:solidFill>
                  <a:srgbClr val="61AFEF"/>
                </a:solidFill>
                <a:highlight>
                  <a:srgbClr val="282C34"/>
                </a:highlight>
                <a:latin typeface="Courier New"/>
                <a:ea typeface="Courier New"/>
                <a:cs typeface="Courier New"/>
                <a:sym typeface="Courier New"/>
              </a:rPr>
              <a:t>json</a:t>
            </a:r>
            <a:r>
              <a:rPr lang="en" sz="1050">
                <a:solidFill>
                  <a:srgbClr val="ABB2BF"/>
                </a:solidFill>
                <a:highlight>
                  <a:srgbClr val="282C34"/>
                </a:highlight>
                <a:latin typeface="Courier New"/>
                <a:ea typeface="Courier New"/>
                <a:cs typeface="Courier New"/>
                <a:sym typeface="Courier New"/>
              </a:rPr>
              <a:t>());</a:t>
            </a:r>
            <a:endParaRPr sz="1050">
              <a:solidFill>
                <a:srgbClr val="ABB2BF"/>
              </a:solidFill>
              <a:highlight>
                <a:srgbClr val="282C34"/>
              </a:highlight>
              <a:latin typeface="Courier New"/>
              <a:ea typeface="Courier New"/>
              <a:cs typeface="Courier New"/>
              <a:sym typeface="Courier New"/>
            </a:endParaRPr>
          </a:p>
          <a:p>
            <a:pPr marL="0" lvl="0" indent="0" algn="l" rtl="0">
              <a:spcBef>
                <a:spcPts val="6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1396" name="Google Shape;1396;p68"/>
          <p:cNvGrpSpPr/>
          <p:nvPr/>
        </p:nvGrpSpPr>
        <p:grpSpPr>
          <a:xfrm>
            <a:off x="293683" y="574116"/>
            <a:ext cx="309041" cy="403123"/>
            <a:chOff x="590250" y="244200"/>
            <a:chExt cx="407975" cy="532175"/>
          </a:xfrm>
        </p:grpSpPr>
        <p:sp>
          <p:nvSpPr>
            <p:cNvPr id="1397" name="Google Shape;1397;p68"/>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68"/>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68"/>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8"/>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8"/>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68"/>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68"/>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68"/>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8"/>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8"/>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8"/>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8"/>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8"/>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8"/>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14"/>
        <p:cNvGrpSpPr/>
        <p:nvPr/>
      </p:nvGrpSpPr>
      <p:grpSpPr>
        <a:xfrm>
          <a:off x="0" y="0"/>
          <a:ext cx="0" cy="0"/>
          <a:chOff x="0" y="0"/>
          <a:chExt cx="0" cy="0"/>
        </a:xfrm>
      </p:grpSpPr>
      <p:sp>
        <p:nvSpPr>
          <p:cNvPr id="1415" name="Google Shape;1415;p6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Postman</a:t>
            </a:r>
            <a:endParaRPr/>
          </a:p>
        </p:txBody>
      </p:sp>
      <p:sp>
        <p:nvSpPr>
          <p:cNvPr id="1416" name="Google Shape;1416;p6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31</a:t>
            </a:fld>
            <a:endParaRPr/>
          </a:p>
        </p:txBody>
      </p:sp>
      <p:sp>
        <p:nvSpPr>
          <p:cNvPr id="1417" name="Google Shape;1417;p69"/>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9900"/>
                </a:solidFill>
                <a:latin typeface="Roboto Condensed"/>
                <a:ea typeface="Roboto Condensed"/>
                <a:cs typeface="Roboto Condensed"/>
                <a:sym typeface="Roboto Condensed"/>
              </a:rPr>
              <a:t>Récupérer des données dans le corps de la requête</a:t>
            </a: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a:solidFill>
                <a:schemeClr val="dk1"/>
              </a:solidFill>
            </a:endParaRPr>
          </a:p>
          <a:p>
            <a:pPr marL="0" lvl="0" indent="0" algn="l" rtl="0">
              <a:lnSpc>
                <a:spcPct val="135714"/>
              </a:lnSpc>
              <a:spcBef>
                <a:spcPts val="1000"/>
              </a:spcBef>
              <a:spcAft>
                <a:spcPts val="0"/>
              </a:spcAft>
              <a:buNone/>
            </a:pPr>
            <a:r>
              <a:rPr lang="en">
                <a:solidFill>
                  <a:schemeClr val="dk1"/>
                </a:solidFill>
              </a:rPr>
              <a:t>Il nous est désormais possible de récupérer des données depuis le corps d’une requête, à condition que cette requête ait été effectuée avec le verbe HTTP POST, et que la route que cette requête va contacter accepte ce verbe HTTP.</a:t>
            </a:r>
            <a:endParaRPr sz="1050">
              <a:solidFill>
                <a:srgbClr val="ABB2BF"/>
              </a:solidFill>
              <a:highlight>
                <a:srgbClr val="282C34"/>
              </a:highlight>
              <a:latin typeface="Courier New"/>
              <a:ea typeface="Courier New"/>
              <a:cs typeface="Courier New"/>
              <a:sym typeface="Courier New"/>
            </a:endParaRPr>
          </a:p>
          <a:p>
            <a:pPr marL="0" lvl="0" indent="0" algn="l" rtl="0">
              <a:spcBef>
                <a:spcPts val="6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1418" name="Google Shape;1418;p69"/>
          <p:cNvGrpSpPr/>
          <p:nvPr/>
        </p:nvGrpSpPr>
        <p:grpSpPr>
          <a:xfrm>
            <a:off x="293683" y="574116"/>
            <a:ext cx="309041" cy="403123"/>
            <a:chOff x="590250" y="244200"/>
            <a:chExt cx="407975" cy="532175"/>
          </a:xfrm>
        </p:grpSpPr>
        <p:sp>
          <p:nvSpPr>
            <p:cNvPr id="1419" name="Google Shape;1419;p69"/>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69"/>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9"/>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9"/>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9"/>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69"/>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9"/>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9"/>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69"/>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69"/>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69"/>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69"/>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69"/>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69"/>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36"/>
        <p:cNvGrpSpPr/>
        <p:nvPr/>
      </p:nvGrpSpPr>
      <p:grpSpPr>
        <a:xfrm>
          <a:off x="0" y="0"/>
          <a:ext cx="0" cy="0"/>
          <a:chOff x="0" y="0"/>
          <a:chExt cx="0" cy="0"/>
        </a:xfrm>
      </p:grpSpPr>
      <p:sp>
        <p:nvSpPr>
          <p:cNvPr id="1437" name="Google Shape;1437;p70"/>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Postman</a:t>
            </a:r>
            <a:endParaRPr/>
          </a:p>
        </p:txBody>
      </p:sp>
      <p:sp>
        <p:nvSpPr>
          <p:cNvPr id="1438" name="Google Shape;1438;p7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32</a:t>
            </a:fld>
            <a:endParaRPr/>
          </a:p>
        </p:txBody>
      </p:sp>
      <p:sp>
        <p:nvSpPr>
          <p:cNvPr id="1439" name="Google Shape;1439;p70"/>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solidFill>
                  <a:srgbClr val="FF9900"/>
                </a:solidFill>
                <a:latin typeface="Roboto Condensed"/>
                <a:ea typeface="Roboto Condensed"/>
                <a:cs typeface="Roboto Condensed"/>
                <a:sym typeface="Roboto Condensed"/>
              </a:rPr>
              <a:t>Récupérer des données dans le corps de la requête</a:t>
            </a:r>
            <a:endParaRPr b="1" dirty="0">
              <a:solidFill>
                <a:srgbClr val="FF9900"/>
              </a:solidFill>
              <a:latin typeface="Roboto Condensed"/>
              <a:ea typeface="Roboto Condensed"/>
              <a:cs typeface="Roboto Condensed"/>
              <a:sym typeface="Roboto Condensed"/>
            </a:endParaRPr>
          </a:p>
          <a:p>
            <a:pPr marL="0" lvl="0" indent="0" algn="l" rtl="0">
              <a:lnSpc>
                <a:spcPct val="135714"/>
              </a:lnSpc>
              <a:spcBef>
                <a:spcPts val="1000"/>
              </a:spcBef>
              <a:spcAft>
                <a:spcPts val="0"/>
              </a:spcAft>
              <a:buNone/>
            </a:pPr>
            <a:r>
              <a:rPr lang="en" sz="1200" dirty="0">
                <a:solidFill>
                  <a:schemeClr val="dk1"/>
                </a:solidFill>
              </a:rPr>
              <a:t>Si on veut réceptionner une requête qui vise à la création d’un nouveau livre, on pourra la réceptionner ainsi.</a:t>
            </a:r>
            <a:endParaRPr sz="1200" dirty="0">
              <a:solidFill>
                <a:schemeClr val="dk1"/>
              </a:solidFill>
            </a:endParaRPr>
          </a:p>
          <a:p>
            <a:pPr marL="0" lvl="0" indent="0" algn="l" rtl="0">
              <a:lnSpc>
                <a:spcPct val="135714"/>
              </a:lnSpc>
              <a:spcBef>
                <a:spcPts val="0"/>
              </a:spcBef>
              <a:spcAft>
                <a:spcPts val="0"/>
              </a:spcAft>
              <a:buNone/>
            </a:pPr>
            <a:endParaRPr dirty="0">
              <a:solidFill>
                <a:schemeClr val="dk1"/>
              </a:solidFill>
            </a:endParaRPr>
          </a:p>
          <a:p>
            <a:pPr marL="0" lvl="0" indent="0" algn="l" rtl="0">
              <a:lnSpc>
                <a:spcPct val="135714"/>
              </a:lnSpc>
              <a:spcBef>
                <a:spcPts val="0"/>
              </a:spcBef>
              <a:spcAft>
                <a:spcPts val="0"/>
              </a:spcAft>
              <a:buNone/>
            </a:pPr>
            <a:endParaRPr dirty="0">
              <a:solidFill>
                <a:schemeClr val="dk1"/>
              </a:solidFill>
            </a:endParaRPr>
          </a:p>
          <a:p>
            <a:pPr marL="0" lvl="0" indent="0" algn="l" rtl="0">
              <a:lnSpc>
                <a:spcPct val="135714"/>
              </a:lnSpc>
              <a:spcBef>
                <a:spcPts val="0"/>
              </a:spcBef>
              <a:spcAft>
                <a:spcPts val="0"/>
              </a:spcAft>
              <a:buNone/>
            </a:pPr>
            <a:endParaRPr dirty="0">
              <a:solidFill>
                <a:schemeClr val="dk1"/>
              </a:solidFill>
            </a:endParaRPr>
          </a:p>
          <a:p>
            <a:pPr marL="0" lvl="0" indent="0" algn="l" rtl="0">
              <a:spcBef>
                <a:spcPts val="600"/>
              </a:spcBef>
              <a:spcAft>
                <a:spcPts val="0"/>
              </a:spcAft>
              <a:buNone/>
            </a:pPr>
            <a:endParaRPr dirty="0">
              <a:solidFill>
                <a:schemeClr val="dk1"/>
              </a:solidFill>
            </a:endParaRPr>
          </a:p>
          <a:p>
            <a:pPr marL="0" lvl="0" indent="0" algn="l" rtl="0">
              <a:spcBef>
                <a:spcPts val="1000"/>
              </a:spcBef>
              <a:spcAft>
                <a:spcPts val="0"/>
              </a:spcAft>
              <a:buNone/>
            </a:pPr>
            <a:endParaRPr dirty="0">
              <a:solidFill>
                <a:schemeClr val="dk1"/>
              </a:solidFill>
            </a:endParaRPr>
          </a:p>
          <a:p>
            <a:pPr marL="0" lvl="0" indent="0" algn="l" rtl="0">
              <a:spcBef>
                <a:spcPts val="1000"/>
              </a:spcBef>
              <a:spcAft>
                <a:spcPts val="0"/>
              </a:spcAft>
              <a:buNone/>
            </a:pPr>
            <a:endParaRPr dirty="0">
              <a:solidFill>
                <a:schemeClr val="dk1"/>
              </a:solidFill>
            </a:endParaRPr>
          </a:p>
          <a:p>
            <a:pPr marL="0" lvl="0" indent="0" algn="l" rtl="0">
              <a:spcBef>
                <a:spcPts val="1000"/>
              </a:spcBef>
              <a:spcAft>
                <a:spcPts val="0"/>
              </a:spcAft>
              <a:buClr>
                <a:schemeClr val="dk1"/>
              </a:buClr>
              <a:buSzPts val="1100"/>
              <a:buFont typeface="Arial"/>
              <a:buNone/>
            </a:pPr>
            <a:endParaRPr dirty="0">
              <a:solidFill>
                <a:schemeClr val="dk1"/>
              </a:solidFill>
            </a:endParaRPr>
          </a:p>
          <a:p>
            <a:pPr marL="0" lvl="0" indent="0" algn="l" rtl="0">
              <a:spcBef>
                <a:spcPts val="1000"/>
              </a:spcBef>
              <a:spcAft>
                <a:spcPts val="0"/>
              </a:spcAft>
              <a:buNone/>
            </a:pPr>
            <a:endParaRPr b="1" dirty="0">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dirty="0">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dirty="0"/>
          </a:p>
        </p:txBody>
      </p:sp>
      <p:grpSp>
        <p:nvGrpSpPr>
          <p:cNvPr id="1440" name="Google Shape;1440;p70"/>
          <p:cNvGrpSpPr/>
          <p:nvPr/>
        </p:nvGrpSpPr>
        <p:grpSpPr>
          <a:xfrm>
            <a:off x="293683" y="574116"/>
            <a:ext cx="309041" cy="403123"/>
            <a:chOff x="590250" y="244200"/>
            <a:chExt cx="407975" cy="532175"/>
          </a:xfrm>
        </p:grpSpPr>
        <p:sp>
          <p:nvSpPr>
            <p:cNvPr id="1441" name="Google Shape;1441;p70"/>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70"/>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70"/>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70"/>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70"/>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70"/>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70"/>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70"/>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70"/>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70"/>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70"/>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70"/>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70"/>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70"/>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55" name="Google Shape;1455;p70"/>
          <p:cNvPicPr preferRelativeResize="0"/>
          <p:nvPr/>
        </p:nvPicPr>
        <p:blipFill>
          <a:blip r:embed="rId3">
            <a:alphaModFix/>
          </a:blip>
          <a:stretch>
            <a:fillRect/>
          </a:stretch>
        </p:blipFill>
        <p:spPr>
          <a:xfrm>
            <a:off x="875765" y="2422850"/>
            <a:ext cx="7805614" cy="23280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59"/>
        <p:cNvGrpSpPr/>
        <p:nvPr/>
      </p:nvGrpSpPr>
      <p:grpSpPr>
        <a:xfrm>
          <a:off x="0" y="0"/>
          <a:ext cx="0" cy="0"/>
          <a:chOff x="0" y="0"/>
          <a:chExt cx="0" cy="0"/>
        </a:xfrm>
      </p:grpSpPr>
      <p:sp>
        <p:nvSpPr>
          <p:cNvPr id="1460" name="Google Shape;1460;p71"/>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Postman</a:t>
            </a:r>
            <a:endParaRPr/>
          </a:p>
        </p:txBody>
      </p:sp>
      <p:sp>
        <p:nvSpPr>
          <p:cNvPr id="1461" name="Google Shape;1461;p7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33</a:t>
            </a:fld>
            <a:endParaRPr/>
          </a:p>
        </p:txBody>
      </p:sp>
      <p:sp>
        <p:nvSpPr>
          <p:cNvPr id="1462" name="Google Shape;1462;p71"/>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9900"/>
                </a:solidFill>
                <a:latin typeface="Roboto Condensed"/>
                <a:ea typeface="Roboto Condensed"/>
                <a:cs typeface="Roboto Condensed"/>
                <a:sym typeface="Roboto Condensed"/>
              </a:rPr>
              <a:t>Envoyer des données dans le corps de la requête</a:t>
            </a:r>
            <a:endParaRPr b="1">
              <a:solidFill>
                <a:srgbClr val="FF9900"/>
              </a:solidFill>
              <a:latin typeface="Roboto Condensed"/>
              <a:ea typeface="Roboto Condensed"/>
              <a:cs typeface="Roboto Condensed"/>
              <a:sym typeface="Roboto Condensed"/>
            </a:endParaRPr>
          </a:p>
          <a:p>
            <a:pPr marL="0" lvl="0" indent="0" algn="l" rtl="0">
              <a:lnSpc>
                <a:spcPct val="135714"/>
              </a:lnSpc>
              <a:spcBef>
                <a:spcPts val="1000"/>
              </a:spcBef>
              <a:spcAft>
                <a:spcPts val="0"/>
              </a:spcAft>
              <a:buNone/>
            </a:pPr>
            <a:endParaRPr>
              <a:solidFill>
                <a:schemeClr val="dk1"/>
              </a:solidFill>
            </a:endParaRPr>
          </a:p>
          <a:p>
            <a:pPr marL="0" lvl="0" indent="0" algn="l" rtl="0">
              <a:lnSpc>
                <a:spcPct val="135714"/>
              </a:lnSpc>
              <a:spcBef>
                <a:spcPts val="0"/>
              </a:spcBef>
              <a:spcAft>
                <a:spcPts val="0"/>
              </a:spcAft>
              <a:buNone/>
            </a:pPr>
            <a:endParaRPr>
              <a:solidFill>
                <a:schemeClr val="dk1"/>
              </a:solidFill>
            </a:endParaRPr>
          </a:p>
          <a:p>
            <a:pPr marL="0" lvl="0" indent="0" algn="l" rtl="0">
              <a:lnSpc>
                <a:spcPct val="135714"/>
              </a:lnSpc>
              <a:spcBef>
                <a:spcPts val="0"/>
              </a:spcBef>
              <a:spcAft>
                <a:spcPts val="0"/>
              </a:spcAft>
              <a:buNone/>
            </a:pPr>
            <a:endParaRPr>
              <a:solidFill>
                <a:schemeClr val="dk1"/>
              </a:solidFill>
            </a:endParaRPr>
          </a:p>
          <a:p>
            <a:pPr marL="0" lvl="0" indent="0" algn="l" rtl="0">
              <a:lnSpc>
                <a:spcPct val="135714"/>
              </a:lnSpc>
              <a:spcBef>
                <a:spcPts val="0"/>
              </a:spcBef>
              <a:spcAft>
                <a:spcPts val="0"/>
              </a:spcAft>
              <a:buNone/>
            </a:pPr>
            <a:endParaRPr>
              <a:solidFill>
                <a:schemeClr val="dk1"/>
              </a:solidFill>
            </a:endParaRPr>
          </a:p>
          <a:p>
            <a:pPr marL="0" lvl="0" indent="0" algn="l" rtl="0">
              <a:spcBef>
                <a:spcPts val="6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1463" name="Google Shape;1463;p71"/>
          <p:cNvGrpSpPr/>
          <p:nvPr/>
        </p:nvGrpSpPr>
        <p:grpSpPr>
          <a:xfrm>
            <a:off x="293683" y="574116"/>
            <a:ext cx="309041" cy="403123"/>
            <a:chOff x="590250" y="244200"/>
            <a:chExt cx="407975" cy="532175"/>
          </a:xfrm>
        </p:grpSpPr>
        <p:sp>
          <p:nvSpPr>
            <p:cNvPr id="1464" name="Google Shape;1464;p71"/>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1"/>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1"/>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71"/>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71"/>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71"/>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71"/>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71"/>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71"/>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71"/>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1"/>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1"/>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71"/>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71"/>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78" name="Google Shape;1478;p71"/>
          <p:cNvPicPr preferRelativeResize="0"/>
          <p:nvPr/>
        </p:nvPicPr>
        <p:blipFill>
          <a:blip r:embed="rId3">
            <a:alphaModFix/>
          </a:blip>
          <a:stretch>
            <a:fillRect/>
          </a:stretch>
        </p:blipFill>
        <p:spPr>
          <a:xfrm>
            <a:off x="909113" y="2054050"/>
            <a:ext cx="7325770" cy="23280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3" name="Google Shape;1483;p7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Postman</a:t>
            </a:r>
            <a:endParaRPr/>
          </a:p>
        </p:txBody>
      </p:sp>
      <p:sp>
        <p:nvSpPr>
          <p:cNvPr id="1484" name="Google Shape;1484;p7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34</a:t>
            </a:fld>
            <a:endParaRPr/>
          </a:p>
        </p:txBody>
      </p:sp>
      <p:sp>
        <p:nvSpPr>
          <p:cNvPr id="1485" name="Google Shape;1485;p72"/>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9900"/>
                </a:solidFill>
                <a:latin typeface="Roboto Condensed"/>
                <a:ea typeface="Roboto Condensed"/>
                <a:cs typeface="Roboto Condensed"/>
                <a:sym typeface="Roboto Condensed"/>
              </a:rPr>
              <a:t>Envoyer des données dans le corps de la requête</a:t>
            </a:r>
            <a:endParaRPr b="1">
              <a:solidFill>
                <a:srgbClr val="FF9900"/>
              </a:solidFill>
              <a:latin typeface="Roboto Condensed"/>
              <a:ea typeface="Roboto Condensed"/>
              <a:cs typeface="Roboto Condensed"/>
              <a:sym typeface="Roboto Condensed"/>
            </a:endParaRPr>
          </a:p>
          <a:p>
            <a:pPr marL="0" lvl="0" indent="0" algn="l" rtl="0">
              <a:lnSpc>
                <a:spcPct val="135714"/>
              </a:lnSpc>
              <a:spcBef>
                <a:spcPts val="1000"/>
              </a:spcBef>
              <a:spcAft>
                <a:spcPts val="0"/>
              </a:spcAft>
              <a:buNone/>
            </a:pPr>
            <a:endParaRPr>
              <a:solidFill>
                <a:schemeClr val="dk1"/>
              </a:solidFill>
            </a:endParaRPr>
          </a:p>
          <a:p>
            <a:pPr marL="0" lvl="0" indent="0" algn="l" rtl="0">
              <a:lnSpc>
                <a:spcPct val="135714"/>
              </a:lnSpc>
              <a:spcBef>
                <a:spcPts val="0"/>
              </a:spcBef>
              <a:spcAft>
                <a:spcPts val="0"/>
              </a:spcAft>
              <a:buNone/>
            </a:pPr>
            <a:endParaRPr>
              <a:solidFill>
                <a:schemeClr val="dk1"/>
              </a:solidFill>
            </a:endParaRPr>
          </a:p>
          <a:p>
            <a:pPr marL="0" lvl="0" indent="0" algn="l" rtl="0">
              <a:lnSpc>
                <a:spcPct val="135714"/>
              </a:lnSpc>
              <a:spcBef>
                <a:spcPts val="0"/>
              </a:spcBef>
              <a:spcAft>
                <a:spcPts val="0"/>
              </a:spcAft>
              <a:buNone/>
            </a:pPr>
            <a:endParaRPr>
              <a:solidFill>
                <a:schemeClr val="dk1"/>
              </a:solidFill>
            </a:endParaRPr>
          </a:p>
          <a:p>
            <a:pPr marL="0" lvl="0" indent="0" algn="l" rtl="0">
              <a:lnSpc>
                <a:spcPct val="135714"/>
              </a:lnSpc>
              <a:spcBef>
                <a:spcPts val="0"/>
              </a:spcBef>
              <a:spcAft>
                <a:spcPts val="0"/>
              </a:spcAft>
              <a:buNone/>
            </a:pPr>
            <a:endParaRPr>
              <a:solidFill>
                <a:schemeClr val="dk1"/>
              </a:solidFill>
            </a:endParaRPr>
          </a:p>
          <a:p>
            <a:pPr marL="0" lvl="0" indent="0" algn="l" rtl="0">
              <a:spcBef>
                <a:spcPts val="6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1486" name="Google Shape;1486;p72"/>
          <p:cNvGrpSpPr/>
          <p:nvPr/>
        </p:nvGrpSpPr>
        <p:grpSpPr>
          <a:xfrm>
            <a:off x="293683" y="574116"/>
            <a:ext cx="309041" cy="403123"/>
            <a:chOff x="590250" y="244200"/>
            <a:chExt cx="407975" cy="532175"/>
          </a:xfrm>
        </p:grpSpPr>
        <p:sp>
          <p:nvSpPr>
            <p:cNvPr id="1487" name="Google Shape;1487;p7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7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7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7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7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7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7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7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7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7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7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7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7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7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01" name="Google Shape;1501;p72"/>
          <p:cNvPicPr preferRelativeResize="0"/>
          <p:nvPr/>
        </p:nvPicPr>
        <p:blipFill>
          <a:blip r:embed="rId3">
            <a:alphaModFix/>
          </a:blip>
          <a:stretch>
            <a:fillRect/>
          </a:stretch>
        </p:blipFill>
        <p:spPr>
          <a:xfrm>
            <a:off x="917375" y="2003625"/>
            <a:ext cx="5445641" cy="2835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sp>
        <p:nvSpPr>
          <p:cNvPr id="1506" name="Google Shape;1506;p7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Postman</a:t>
            </a:r>
            <a:endParaRPr/>
          </a:p>
        </p:txBody>
      </p:sp>
      <p:sp>
        <p:nvSpPr>
          <p:cNvPr id="1507" name="Google Shape;1507;p7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35</a:t>
            </a:fld>
            <a:endParaRPr/>
          </a:p>
        </p:txBody>
      </p:sp>
      <p:sp>
        <p:nvSpPr>
          <p:cNvPr id="1508" name="Google Shape;1508;p73"/>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9900"/>
                </a:solidFill>
                <a:latin typeface="Roboto Condensed"/>
                <a:ea typeface="Roboto Condensed"/>
                <a:cs typeface="Roboto Condensed"/>
                <a:sym typeface="Roboto Condensed"/>
              </a:rPr>
              <a:t>Envoyer des données dans le corps de la requête</a:t>
            </a:r>
            <a:endParaRPr b="1">
              <a:solidFill>
                <a:srgbClr val="FF9900"/>
              </a:solidFill>
              <a:latin typeface="Roboto Condensed"/>
              <a:ea typeface="Roboto Condensed"/>
              <a:cs typeface="Roboto Condensed"/>
              <a:sym typeface="Roboto Condensed"/>
            </a:endParaRPr>
          </a:p>
          <a:p>
            <a:pPr marL="0" lvl="0" indent="0" algn="l" rtl="0">
              <a:lnSpc>
                <a:spcPct val="135714"/>
              </a:lnSpc>
              <a:spcBef>
                <a:spcPts val="1000"/>
              </a:spcBef>
              <a:spcAft>
                <a:spcPts val="0"/>
              </a:spcAft>
              <a:buNone/>
            </a:pPr>
            <a:endParaRPr>
              <a:solidFill>
                <a:schemeClr val="dk1"/>
              </a:solidFill>
            </a:endParaRPr>
          </a:p>
          <a:p>
            <a:pPr marL="0" lvl="0" indent="0" algn="l" rtl="0">
              <a:lnSpc>
                <a:spcPct val="135714"/>
              </a:lnSpc>
              <a:spcBef>
                <a:spcPts val="0"/>
              </a:spcBef>
              <a:spcAft>
                <a:spcPts val="0"/>
              </a:spcAft>
              <a:buNone/>
            </a:pPr>
            <a:r>
              <a:rPr lang="en">
                <a:solidFill>
                  <a:schemeClr val="dk1"/>
                </a:solidFill>
              </a:rPr>
              <a:t>Envoyer des données permet la création de contenu, et permet aussi la mise-à-jour de contenu, qui utilisera le verbe HTTP PUT.</a:t>
            </a:r>
            <a:endParaRPr>
              <a:solidFill>
                <a:schemeClr val="dk1"/>
              </a:solidFill>
            </a:endParaRPr>
          </a:p>
          <a:p>
            <a:pPr marL="0" lvl="0" indent="0" algn="l" rtl="0">
              <a:lnSpc>
                <a:spcPct val="135714"/>
              </a:lnSpc>
              <a:spcBef>
                <a:spcPts val="0"/>
              </a:spcBef>
              <a:spcAft>
                <a:spcPts val="0"/>
              </a:spcAft>
              <a:buNone/>
            </a:pPr>
            <a:endParaRPr>
              <a:solidFill>
                <a:schemeClr val="dk1"/>
              </a:solidFill>
            </a:endParaRPr>
          </a:p>
          <a:p>
            <a:pPr marL="0" lvl="0" indent="0" algn="l" rtl="0">
              <a:lnSpc>
                <a:spcPct val="135714"/>
              </a:lnSpc>
              <a:spcBef>
                <a:spcPts val="0"/>
              </a:spcBef>
              <a:spcAft>
                <a:spcPts val="0"/>
              </a:spcAft>
              <a:buNone/>
            </a:pPr>
            <a:r>
              <a:rPr lang="en">
                <a:solidFill>
                  <a:schemeClr val="dk1"/>
                </a:solidFill>
              </a:rPr>
              <a:t>Il faudra alors pouvoir identifier la ressource à mettre à jour, et la remplacer par les données envoyées depuis le logiciel client.</a:t>
            </a:r>
            <a:endParaRPr>
              <a:solidFill>
                <a:schemeClr val="dk1"/>
              </a:solidFill>
            </a:endParaRPr>
          </a:p>
          <a:p>
            <a:pPr marL="0" lvl="0" indent="0" algn="l" rtl="0">
              <a:lnSpc>
                <a:spcPct val="135714"/>
              </a:lnSpc>
              <a:spcBef>
                <a:spcPts val="0"/>
              </a:spcBef>
              <a:spcAft>
                <a:spcPts val="0"/>
              </a:spcAft>
              <a:buNone/>
            </a:pPr>
            <a:endParaRPr>
              <a:solidFill>
                <a:schemeClr val="dk1"/>
              </a:solidFill>
            </a:endParaRPr>
          </a:p>
          <a:p>
            <a:pPr marL="0" lvl="0" indent="0" algn="l" rtl="0">
              <a:lnSpc>
                <a:spcPct val="135714"/>
              </a:lnSpc>
              <a:spcBef>
                <a:spcPts val="0"/>
              </a:spcBef>
              <a:spcAft>
                <a:spcPts val="0"/>
              </a:spcAft>
              <a:buNone/>
            </a:pPr>
            <a:endParaRPr>
              <a:solidFill>
                <a:schemeClr val="dk1"/>
              </a:solidFill>
            </a:endParaRPr>
          </a:p>
          <a:p>
            <a:pPr marL="0" lvl="0" indent="0" algn="l" rtl="0">
              <a:spcBef>
                <a:spcPts val="6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1509" name="Google Shape;1509;p73"/>
          <p:cNvGrpSpPr/>
          <p:nvPr/>
        </p:nvGrpSpPr>
        <p:grpSpPr>
          <a:xfrm>
            <a:off x="293683" y="574116"/>
            <a:ext cx="309041" cy="403123"/>
            <a:chOff x="590250" y="244200"/>
            <a:chExt cx="407975" cy="532175"/>
          </a:xfrm>
        </p:grpSpPr>
        <p:sp>
          <p:nvSpPr>
            <p:cNvPr id="1510" name="Google Shape;1510;p73"/>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73"/>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73"/>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73"/>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73"/>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73"/>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73"/>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73"/>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73"/>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73"/>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73"/>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73"/>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73"/>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3"/>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74"/>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Postman</a:t>
            </a:r>
            <a:endParaRPr/>
          </a:p>
        </p:txBody>
      </p:sp>
      <p:sp>
        <p:nvSpPr>
          <p:cNvPr id="1529" name="Google Shape;1529;p7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36</a:t>
            </a:fld>
            <a:endParaRPr/>
          </a:p>
        </p:txBody>
      </p:sp>
      <p:sp>
        <p:nvSpPr>
          <p:cNvPr id="1530" name="Google Shape;1530;p74"/>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solidFill>
                  <a:srgbClr val="FF9900"/>
                </a:solidFill>
                <a:latin typeface="Roboto Condensed"/>
                <a:ea typeface="Roboto Condensed"/>
                <a:cs typeface="Roboto Condensed"/>
                <a:sym typeface="Roboto Condensed"/>
              </a:rPr>
              <a:t>Passons à la pratique </a:t>
            </a:r>
            <a:endParaRPr b="1" dirty="0">
              <a:solidFill>
                <a:srgbClr val="FF9900"/>
              </a:solidFill>
              <a:latin typeface="Roboto Condensed"/>
              <a:ea typeface="Roboto Condensed"/>
              <a:cs typeface="Roboto Condensed"/>
              <a:sym typeface="Roboto Condensed"/>
            </a:endParaRPr>
          </a:p>
          <a:p>
            <a:pPr marL="0" lvl="0" indent="0" algn="l" rtl="0">
              <a:lnSpc>
                <a:spcPct val="135714"/>
              </a:lnSpc>
              <a:spcBef>
                <a:spcPts val="1000"/>
              </a:spcBef>
              <a:spcAft>
                <a:spcPts val="0"/>
              </a:spcAft>
              <a:buNone/>
            </a:pPr>
            <a:endParaRPr dirty="0">
              <a:solidFill>
                <a:schemeClr val="dk1"/>
              </a:solidFill>
            </a:endParaRPr>
          </a:p>
          <a:p>
            <a:pPr marL="0" lvl="0" indent="0" algn="l" rtl="0">
              <a:lnSpc>
                <a:spcPct val="135714"/>
              </a:lnSpc>
              <a:spcBef>
                <a:spcPts val="0"/>
              </a:spcBef>
              <a:spcAft>
                <a:spcPts val="0"/>
              </a:spcAft>
              <a:buNone/>
            </a:pPr>
            <a:r>
              <a:rPr lang="en" dirty="0">
                <a:solidFill>
                  <a:schemeClr val="dk1"/>
                </a:solidFill>
              </a:rPr>
              <a:t>Un client vous demande de créer une application qui lui permet de stocker ses médias préférés : livres, films, jeux-vidéos, dans une mediathèque </a:t>
            </a:r>
            <a:br>
              <a:rPr lang="en" dirty="0">
                <a:solidFill>
                  <a:schemeClr val="dk1"/>
                </a:solidFill>
              </a:rPr>
            </a:br>
            <a:br>
              <a:rPr lang="en" dirty="0">
                <a:solidFill>
                  <a:schemeClr val="dk1"/>
                </a:solidFill>
              </a:rPr>
            </a:br>
            <a:r>
              <a:rPr lang="en" dirty="0">
                <a:solidFill>
                  <a:schemeClr val="dk1"/>
                </a:solidFill>
              </a:rPr>
              <a:t>Il va donc falloir construire un serveur qui va nous permettre de récupérer ces médias pour en exposer les données.</a:t>
            </a:r>
            <a:endParaRPr dirty="0">
              <a:solidFill>
                <a:schemeClr val="dk1"/>
              </a:solidFill>
            </a:endParaRPr>
          </a:p>
          <a:p>
            <a:pPr marL="0" lvl="0" indent="0" algn="l" rtl="0">
              <a:lnSpc>
                <a:spcPct val="135714"/>
              </a:lnSpc>
              <a:spcBef>
                <a:spcPts val="0"/>
              </a:spcBef>
              <a:spcAft>
                <a:spcPts val="0"/>
              </a:spcAft>
              <a:buNone/>
            </a:pPr>
            <a:endParaRPr dirty="0">
              <a:solidFill>
                <a:schemeClr val="dk1"/>
              </a:solidFill>
            </a:endParaRPr>
          </a:p>
          <a:p>
            <a:pPr marL="0" lvl="0" indent="0" algn="l" rtl="0">
              <a:spcBef>
                <a:spcPts val="600"/>
              </a:spcBef>
              <a:spcAft>
                <a:spcPts val="0"/>
              </a:spcAft>
              <a:buNone/>
            </a:pPr>
            <a:endParaRPr dirty="0">
              <a:solidFill>
                <a:schemeClr val="dk1"/>
              </a:solidFill>
            </a:endParaRPr>
          </a:p>
          <a:p>
            <a:pPr marL="0" lvl="0" indent="0" algn="l" rtl="0">
              <a:spcBef>
                <a:spcPts val="1000"/>
              </a:spcBef>
              <a:spcAft>
                <a:spcPts val="0"/>
              </a:spcAft>
              <a:buNone/>
            </a:pPr>
            <a:endParaRPr dirty="0">
              <a:solidFill>
                <a:schemeClr val="dk1"/>
              </a:solidFill>
            </a:endParaRPr>
          </a:p>
          <a:p>
            <a:pPr marL="0" lvl="0" indent="0" algn="l" rtl="0">
              <a:spcBef>
                <a:spcPts val="1000"/>
              </a:spcBef>
              <a:spcAft>
                <a:spcPts val="0"/>
              </a:spcAft>
              <a:buNone/>
            </a:pPr>
            <a:endParaRPr dirty="0">
              <a:solidFill>
                <a:schemeClr val="dk1"/>
              </a:solidFill>
            </a:endParaRPr>
          </a:p>
          <a:p>
            <a:pPr marL="0" lvl="0" indent="0" algn="l" rtl="0">
              <a:spcBef>
                <a:spcPts val="1000"/>
              </a:spcBef>
              <a:spcAft>
                <a:spcPts val="0"/>
              </a:spcAft>
              <a:buClr>
                <a:schemeClr val="dk1"/>
              </a:buClr>
              <a:buSzPts val="1100"/>
              <a:buFont typeface="Arial"/>
              <a:buNone/>
            </a:pPr>
            <a:endParaRPr dirty="0">
              <a:solidFill>
                <a:schemeClr val="dk1"/>
              </a:solidFill>
            </a:endParaRPr>
          </a:p>
          <a:p>
            <a:pPr marL="0" lvl="0" indent="0" algn="l" rtl="0">
              <a:spcBef>
                <a:spcPts val="1000"/>
              </a:spcBef>
              <a:spcAft>
                <a:spcPts val="0"/>
              </a:spcAft>
              <a:buNone/>
            </a:pPr>
            <a:endParaRPr b="1" dirty="0">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dirty="0">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dirty="0"/>
          </a:p>
        </p:txBody>
      </p:sp>
      <p:grpSp>
        <p:nvGrpSpPr>
          <p:cNvPr id="1531" name="Google Shape;1531;p74"/>
          <p:cNvGrpSpPr/>
          <p:nvPr/>
        </p:nvGrpSpPr>
        <p:grpSpPr>
          <a:xfrm>
            <a:off x="293683" y="574116"/>
            <a:ext cx="309041" cy="403123"/>
            <a:chOff x="590250" y="244200"/>
            <a:chExt cx="407975" cy="532175"/>
          </a:xfrm>
        </p:grpSpPr>
        <p:sp>
          <p:nvSpPr>
            <p:cNvPr id="1532" name="Google Shape;1532;p74"/>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74"/>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74"/>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74"/>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74"/>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74"/>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74"/>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74"/>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74"/>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74"/>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74"/>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74"/>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74"/>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74"/>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74"/>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STUB PROGRAMMING</a:t>
            </a:r>
            <a:endParaRPr dirty="0"/>
          </a:p>
        </p:txBody>
      </p:sp>
      <p:sp>
        <p:nvSpPr>
          <p:cNvPr id="1529" name="Google Shape;1529;p7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37</a:t>
            </a:fld>
            <a:endParaRPr/>
          </a:p>
        </p:txBody>
      </p:sp>
      <p:sp>
        <p:nvSpPr>
          <p:cNvPr id="1530" name="Google Shape;1530;p74"/>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b="1" dirty="0">
                <a:solidFill>
                  <a:srgbClr val="FF9900"/>
                </a:solidFill>
                <a:latin typeface="Roboto Condensed"/>
                <a:ea typeface="Roboto Condensed"/>
                <a:cs typeface="Roboto Condensed"/>
                <a:sym typeface="Roboto Condensed"/>
              </a:rPr>
              <a:t>La programmation par bouchon</a:t>
            </a:r>
            <a:endParaRPr b="1" dirty="0">
              <a:solidFill>
                <a:srgbClr val="FF9900"/>
              </a:solidFill>
              <a:latin typeface="Roboto Condensed"/>
              <a:ea typeface="Roboto Condensed"/>
              <a:cs typeface="Roboto Condensed"/>
              <a:sym typeface="Roboto Condensed"/>
            </a:endParaRPr>
          </a:p>
          <a:p>
            <a:pPr marL="0" lvl="0" indent="0" algn="l" rtl="0">
              <a:lnSpc>
                <a:spcPct val="135714"/>
              </a:lnSpc>
              <a:spcBef>
                <a:spcPts val="1000"/>
              </a:spcBef>
              <a:spcAft>
                <a:spcPts val="0"/>
              </a:spcAft>
              <a:buNone/>
            </a:pPr>
            <a:endParaRPr dirty="0">
              <a:solidFill>
                <a:schemeClr val="dk1"/>
              </a:solidFill>
            </a:endParaRPr>
          </a:p>
          <a:p>
            <a:pPr marL="0" lvl="0" indent="0" algn="l" rtl="0">
              <a:lnSpc>
                <a:spcPct val="135714"/>
              </a:lnSpc>
              <a:spcBef>
                <a:spcPts val="0"/>
              </a:spcBef>
              <a:spcAft>
                <a:spcPts val="0"/>
              </a:spcAft>
              <a:buNone/>
            </a:pPr>
            <a:r>
              <a:rPr lang="en" dirty="0">
                <a:solidFill>
                  <a:schemeClr val="dk1"/>
                </a:solidFill>
              </a:rPr>
              <a:t>Dans un premier temps, le serveur que nous allons contruire va renvoyer des bouchons de données. Ces bouchons devront respecter les modèles représentés par nos tables dans une future base de donnée. </a:t>
            </a:r>
          </a:p>
          <a:p>
            <a:pPr marL="0" lvl="0" indent="0" algn="l" rtl="0">
              <a:lnSpc>
                <a:spcPct val="135714"/>
              </a:lnSpc>
              <a:spcBef>
                <a:spcPts val="0"/>
              </a:spcBef>
              <a:spcAft>
                <a:spcPts val="0"/>
              </a:spcAft>
              <a:buNone/>
            </a:pPr>
            <a:r>
              <a:rPr lang="en" dirty="0">
                <a:solidFill>
                  <a:schemeClr val="dk1"/>
                </a:solidFill>
              </a:rPr>
              <a:t>Une fois notre serveur correctement bouchonné, on le débouchonnera progressivement pour aller cher des données en base </a:t>
            </a:r>
            <a:br>
              <a:rPr lang="en" dirty="0">
                <a:solidFill>
                  <a:schemeClr val="dk1"/>
                </a:solidFill>
              </a:rPr>
            </a:br>
            <a:br>
              <a:rPr lang="en" dirty="0">
                <a:solidFill>
                  <a:schemeClr val="dk1"/>
                </a:solidFill>
              </a:rPr>
            </a:br>
            <a:endParaRPr dirty="0">
              <a:solidFill>
                <a:schemeClr val="dk1"/>
              </a:solidFill>
            </a:endParaRPr>
          </a:p>
          <a:p>
            <a:pPr marL="0" lvl="0" indent="0" algn="l" rtl="0">
              <a:spcBef>
                <a:spcPts val="600"/>
              </a:spcBef>
              <a:spcAft>
                <a:spcPts val="0"/>
              </a:spcAft>
              <a:buNone/>
            </a:pPr>
            <a:endParaRPr dirty="0">
              <a:solidFill>
                <a:schemeClr val="dk1"/>
              </a:solidFill>
            </a:endParaRPr>
          </a:p>
          <a:p>
            <a:pPr marL="0" lvl="0" indent="0" algn="l" rtl="0">
              <a:spcBef>
                <a:spcPts val="1000"/>
              </a:spcBef>
              <a:spcAft>
                <a:spcPts val="0"/>
              </a:spcAft>
              <a:buNone/>
            </a:pPr>
            <a:endParaRPr dirty="0">
              <a:solidFill>
                <a:schemeClr val="dk1"/>
              </a:solidFill>
            </a:endParaRPr>
          </a:p>
          <a:p>
            <a:pPr marL="0" lvl="0" indent="0" algn="l" rtl="0">
              <a:spcBef>
                <a:spcPts val="1000"/>
              </a:spcBef>
              <a:spcAft>
                <a:spcPts val="0"/>
              </a:spcAft>
              <a:buNone/>
            </a:pPr>
            <a:endParaRPr dirty="0">
              <a:solidFill>
                <a:schemeClr val="dk1"/>
              </a:solidFill>
            </a:endParaRPr>
          </a:p>
          <a:p>
            <a:pPr marL="0" lvl="0" indent="0" algn="l" rtl="0">
              <a:spcBef>
                <a:spcPts val="1000"/>
              </a:spcBef>
              <a:spcAft>
                <a:spcPts val="0"/>
              </a:spcAft>
              <a:buClr>
                <a:schemeClr val="dk1"/>
              </a:buClr>
              <a:buSzPts val="1100"/>
              <a:buFont typeface="Arial"/>
              <a:buNone/>
            </a:pPr>
            <a:endParaRPr dirty="0">
              <a:solidFill>
                <a:schemeClr val="dk1"/>
              </a:solidFill>
            </a:endParaRPr>
          </a:p>
          <a:p>
            <a:pPr marL="0" lvl="0" indent="0" algn="l" rtl="0">
              <a:spcBef>
                <a:spcPts val="1000"/>
              </a:spcBef>
              <a:spcAft>
                <a:spcPts val="0"/>
              </a:spcAft>
              <a:buNone/>
            </a:pPr>
            <a:endParaRPr b="1" dirty="0">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dirty="0">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dirty="0"/>
          </a:p>
        </p:txBody>
      </p:sp>
      <p:grpSp>
        <p:nvGrpSpPr>
          <p:cNvPr id="1531" name="Google Shape;1531;p74"/>
          <p:cNvGrpSpPr/>
          <p:nvPr/>
        </p:nvGrpSpPr>
        <p:grpSpPr>
          <a:xfrm>
            <a:off x="293683" y="574116"/>
            <a:ext cx="309041" cy="403123"/>
            <a:chOff x="590250" y="244200"/>
            <a:chExt cx="407975" cy="532175"/>
          </a:xfrm>
        </p:grpSpPr>
        <p:sp>
          <p:nvSpPr>
            <p:cNvPr id="1532" name="Google Shape;1532;p74"/>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74"/>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74"/>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74"/>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74"/>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74"/>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74"/>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74"/>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74"/>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74"/>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74"/>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74"/>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74"/>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74"/>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26402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4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un framework Node</a:t>
            </a:r>
            <a:endParaRPr/>
          </a:p>
        </p:txBody>
      </p:sp>
      <p:sp>
        <p:nvSpPr>
          <p:cNvPr id="811" name="Google Shape;811;p4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a:t>
            </a:fld>
            <a:endParaRPr/>
          </a:p>
        </p:txBody>
      </p:sp>
      <p:sp>
        <p:nvSpPr>
          <p:cNvPr id="812" name="Google Shape;812;p42"/>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9900"/>
                </a:solidFill>
                <a:latin typeface="Roboto Condensed"/>
                <a:ea typeface="Roboto Condensed"/>
                <a:cs typeface="Roboto Condensed"/>
                <a:sym typeface="Roboto Condensed"/>
              </a:rPr>
              <a:t>Installer Express</a:t>
            </a: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r>
              <a:rPr lang="en">
                <a:solidFill>
                  <a:schemeClr val="dk1"/>
                </a:solidFill>
              </a:rPr>
              <a:t>Une fois Node installé, on peut initialiser un projet en créant un dossier dans lequel on va se placer via le terminal et pour lequel on va créer un fichier package.json qui va centraliser toutes les dépendances que nous serons amenés à installer :</a:t>
            </a:r>
            <a:endParaRPr>
              <a:solidFill>
                <a:schemeClr val="dk1"/>
              </a:solidFill>
            </a:endParaRPr>
          </a:p>
          <a:p>
            <a:pPr marL="0" lvl="0" indent="0" algn="l" rtl="0">
              <a:spcBef>
                <a:spcPts val="1000"/>
              </a:spcBef>
              <a:spcAft>
                <a:spcPts val="0"/>
              </a:spcAft>
              <a:buNone/>
            </a:pPr>
            <a:r>
              <a:rPr lang="en">
                <a:solidFill>
                  <a:schemeClr val="dk1"/>
                </a:solidFill>
              </a:rPr>
              <a:t>cd mondossier</a:t>
            </a:r>
            <a:endParaRPr>
              <a:solidFill>
                <a:schemeClr val="dk1"/>
              </a:solidFill>
            </a:endParaRPr>
          </a:p>
          <a:p>
            <a:pPr marL="0" lvl="0" indent="0" algn="l" rtl="0">
              <a:spcBef>
                <a:spcPts val="1000"/>
              </a:spcBef>
              <a:spcAft>
                <a:spcPts val="0"/>
              </a:spcAft>
              <a:buNone/>
            </a:pPr>
            <a:r>
              <a:rPr lang="en">
                <a:solidFill>
                  <a:schemeClr val="dk1"/>
                </a:solidFill>
              </a:rPr>
              <a:t>npm init</a:t>
            </a: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813" name="Google Shape;813;p42"/>
          <p:cNvGrpSpPr/>
          <p:nvPr/>
        </p:nvGrpSpPr>
        <p:grpSpPr>
          <a:xfrm>
            <a:off x="293683" y="574116"/>
            <a:ext cx="309041" cy="403123"/>
            <a:chOff x="590250" y="244200"/>
            <a:chExt cx="407975" cy="532175"/>
          </a:xfrm>
        </p:grpSpPr>
        <p:sp>
          <p:nvSpPr>
            <p:cNvPr id="814" name="Google Shape;814;p4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4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un framework Node</a:t>
            </a:r>
            <a:endParaRPr/>
          </a:p>
        </p:txBody>
      </p:sp>
      <p:sp>
        <p:nvSpPr>
          <p:cNvPr id="833" name="Google Shape;833;p4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a:t>
            </a:fld>
            <a:endParaRPr/>
          </a:p>
        </p:txBody>
      </p:sp>
      <p:sp>
        <p:nvSpPr>
          <p:cNvPr id="834" name="Google Shape;834;p43"/>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9900"/>
                </a:solidFill>
                <a:latin typeface="Roboto Condensed"/>
                <a:ea typeface="Roboto Condensed"/>
                <a:cs typeface="Roboto Condensed"/>
                <a:sym typeface="Roboto Condensed"/>
              </a:rPr>
              <a:t>Installer Express</a:t>
            </a: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r>
              <a:rPr lang="en">
                <a:solidFill>
                  <a:schemeClr val="dk1"/>
                </a:solidFill>
              </a:rPr>
              <a:t>Une fois notre projet node initialisé avec npm, on peut installer le framework express en tant que dépendance. </a:t>
            </a:r>
            <a:endParaRPr>
              <a:solidFill>
                <a:schemeClr val="dk1"/>
              </a:solidFill>
            </a:endParaRPr>
          </a:p>
          <a:p>
            <a:pPr marL="0" lvl="0" indent="0" algn="l" rtl="0">
              <a:spcBef>
                <a:spcPts val="1000"/>
              </a:spcBef>
              <a:spcAft>
                <a:spcPts val="0"/>
              </a:spcAft>
              <a:buNone/>
            </a:pPr>
            <a:r>
              <a:rPr lang="en">
                <a:solidFill>
                  <a:schemeClr val="dk1"/>
                </a:solidFill>
              </a:rPr>
              <a:t>npm i --save express</a:t>
            </a:r>
            <a:endParaRPr>
              <a:solidFill>
                <a:schemeClr val="dk1"/>
              </a:solidFill>
            </a:endParaRPr>
          </a:p>
          <a:p>
            <a:pPr marL="0" lvl="0" indent="0" algn="l" rtl="0">
              <a:spcBef>
                <a:spcPts val="1000"/>
              </a:spcBef>
              <a:spcAft>
                <a:spcPts val="0"/>
              </a:spcAft>
              <a:buNone/>
            </a:pPr>
            <a:r>
              <a:rPr lang="en">
                <a:solidFill>
                  <a:schemeClr val="dk1"/>
                </a:solidFill>
              </a:rPr>
              <a:t>On installe aussi un paquet qui permet le hot reloading pour éviter d’avoir à relancer manuellement le serveur à chaque fois qu’on en modifie le code </a:t>
            </a:r>
            <a:endParaRPr>
              <a:solidFill>
                <a:schemeClr val="dk1"/>
              </a:solidFill>
            </a:endParaRPr>
          </a:p>
          <a:p>
            <a:pPr marL="0" lvl="0" indent="0" algn="l" rtl="0">
              <a:spcBef>
                <a:spcPts val="1000"/>
              </a:spcBef>
              <a:spcAft>
                <a:spcPts val="0"/>
              </a:spcAft>
              <a:buNone/>
            </a:pPr>
            <a:r>
              <a:rPr lang="en">
                <a:solidFill>
                  <a:schemeClr val="dk1"/>
                </a:solidFill>
              </a:rPr>
              <a:t>npm i --save-dev nodemon</a:t>
            </a: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835" name="Google Shape;835;p43"/>
          <p:cNvGrpSpPr/>
          <p:nvPr/>
        </p:nvGrpSpPr>
        <p:grpSpPr>
          <a:xfrm>
            <a:off x="293683" y="574116"/>
            <a:ext cx="309041" cy="403123"/>
            <a:chOff x="590250" y="244200"/>
            <a:chExt cx="407975" cy="532175"/>
          </a:xfrm>
        </p:grpSpPr>
        <p:sp>
          <p:nvSpPr>
            <p:cNvPr id="836" name="Google Shape;836;p43"/>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3"/>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3"/>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3"/>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44"/>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un framework Node</a:t>
            </a:r>
            <a:endParaRPr/>
          </a:p>
        </p:txBody>
      </p:sp>
      <p:sp>
        <p:nvSpPr>
          <p:cNvPr id="855" name="Google Shape;855;p4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6</a:t>
            </a:fld>
            <a:endParaRPr/>
          </a:p>
        </p:txBody>
      </p:sp>
      <p:sp>
        <p:nvSpPr>
          <p:cNvPr id="856" name="Google Shape;856;p44"/>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9900"/>
                </a:solidFill>
                <a:latin typeface="Roboto Condensed"/>
                <a:ea typeface="Roboto Condensed"/>
                <a:cs typeface="Roboto Condensed"/>
                <a:sym typeface="Roboto Condensed"/>
              </a:rPr>
              <a:t>Installer Express</a:t>
            </a: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r>
              <a:rPr lang="en">
                <a:solidFill>
                  <a:schemeClr val="dk1"/>
                </a:solidFill>
              </a:rPr>
              <a:t>Une fois express et nodemon installés, on peut commencer à créer notre serveur express. </a:t>
            </a:r>
            <a:endParaRPr>
              <a:solidFill>
                <a:schemeClr val="dk1"/>
              </a:solidFill>
            </a:endParaRPr>
          </a:p>
          <a:p>
            <a:pPr marL="0" lvl="0" indent="0" algn="l" rtl="0">
              <a:spcBef>
                <a:spcPts val="1000"/>
              </a:spcBef>
              <a:spcAft>
                <a:spcPts val="0"/>
              </a:spcAft>
              <a:buNone/>
            </a:pPr>
            <a:r>
              <a:rPr lang="en">
                <a:solidFill>
                  <a:schemeClr val="dk1"/>
                </a:solidFill>
              </a:rPr>
              <a:t>Pour ce faire, on crée un fichier app.js à la racine de notre dossier. Ce fichier va constituer la racine de notre serveur.</a:t>
            </a:r>
            <a:endParaRPr>
              <a:solidFill>
                <a:schemeClr val="dk1"/>
              </a:solidFill>
            </a:endParaRPr>
          </a:p>
          <a:p>
            <a:pPr marL="0" lvl="0" indent="0" algn="l" rtl="0">
              <a:spcBef>
                <a:spcPts val="1000"/>
              </a:spcBef>
              <a:spcAft>
                <a:spcPts val="0"/>
              </a:spcAft>
              <a:buNone/>
            </a:pPr>
            <a:r>
              <a:rPr lang="en">
                <a:solidFill>
                  <a:schemeClr val="dk1"/>
                </a:solidFill>
              </a:rPr>
              <a:t>On pourra alors lancer notre serveur via un script que nous allons créer dans notre package.json </a:t>
            </a: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857" name="Google Shape;857;p44"/>
          <p:cNvGrpSpPr/>
          <p:nvPr/>
        </p:nvGrpSpPr>
        <p:grpSpPr>
          <a:xfrm>
            <a:off x="293683" y="574116"/>
            <a:ext cx="309041" cy="403123"/>
            <a:chOff x="590250" y="244200"/>
            <a:chExt cx="407975" cy="532175"/>
          </a:xfrm>
        </p:grpSpPr>
        <p:sp>
          <p:nvSpPr>
            <p:cNvPr id="858" name="Google Shape;858;p44"/>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4"/>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4"/>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4"/>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4"/>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4"/>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4"/>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4"/>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4"/>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4"/>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4"/>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4"/>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4"/>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4"/>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45"/>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un framework Node</a:t>
            </a:r>
            <a:endParaRPr/>
          </a:p>
        </p:txBody>
      </p:sp>
      <p:sp>
        <p:nvSpPr>
          <p:cNvPr id="877" name="Google Shape;877;p4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7</a:t>
            </a:fld>
            <a:endParaRPr/>
          </a:p>
        </p:txBody>
      </p:sp>
      <p:sp>
        <p:nvSpPr>
          <p:cNvPr id="878" name="Google Shape;878;p45"/>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9900"/>
                </a:solidFill>
                <a:latin typeface="Roboto Condensed"/>
                <a:ea typeface="Roboto Condensed"/>
                <a:cs typeface="Roboto Condensed"/>
                <a:sym typeface="Roboto Condensed"/>
              </a:rPr>
              <a:t>Installer Express</a:t>
            </a: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879" name="Google Shape;879;p45"/>
          <p:cNvGrpSpPr/>
          <p:nvPr/>
        </p:nvGrpSpPr>
        <p:grpSpPr>
          <a:xfrm>
            <a:off x="293683" y="574116"/>
            <a:ext cx="309041" cy="403123"/>
            <a:chOff x="590250" y="244200"/>
            <a:chExt cx="407975" cy="532175"/>
          </a:xfrm>
        </p:grpSpPr>
        <p:sp>
          <p:nvSpPr>
            <p:cNvPr id="880" name="Google Shape;880;p45"/>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5"/>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5"/>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5"/>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5"/>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5"/>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5"/>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5"/>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5"/>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5"/>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5"/>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5"/>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5"/>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5"/>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94" name="Google Shape;894;p45"/>
          <p:cNvPicPr preferRelativeResize="0"/>
          <p:nvPr/>
        </p:nvPicPr>
        <p:blipFill>
          <a:blip r:embed="rId3">
            <a:alphaModFix/>
          </a:blip>
          <a:stretch>
            <a:fillRect/>
          </a:stretch>
        </p:blipFill>
        <p:spPr>
          <a:xfrm>
            <a:off x="159713" y="2117025"/>
            <a:ext cx="6707082" cy="2835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4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un framework Node</a:t>
            </a:r>
            <a:endParaRPr/>
          </a:p>
        </p:txBody>
      </p:sp>
      <p:sp>
        <p:nvSpPr>
          <p:cNvPr id="900" name="Google Shape;900;p4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8</a:t>
            </a:fld>
            <a:endParaRPr/>
          </a:p>
        </p:txBody>
      </p:sp>
      <p:sp>
        <p:nvSpPr>
          <p:cNvPr id="901" name="Google Shape;901;p46"/>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9900"/>
                </a:solidFill>
                <a:latin typeface="Roboto Condensed"/>
                <a:ea typeface="Roboto Condensed"/>
                <a:cs typeface="Roboto Condensed"/>
                <a:sym typeface="Roboto Condensed"/>
              </a:rPr>
              <a:t>Créer un serveur simple</a:t>
            </a: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902" name="Google Shape;902;p46"/>
          <p:cNvGrpSpPr/>
          <p:nvPr/>
        </p:nvGrpSpPr>
        <p:grpSpPr>
          <a:xfrm>
            <a:off x="293683" y="574116"/>
            <a:ext cx="309041" cy="403123"/>
            <a:chOff x="590250" y="244200"/>
            <a:chExt cx="407975" cy="532175"/>
          </a:xfrm>
        </p:grpSpPr>
        <p:sp>
          <p:nvSpPr>
            <p:cNvPr id="903" name="Google Shape;903;p46"/>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6"/>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6"/>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6"/>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6"/>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6"/>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6"/>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6"/>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6"/>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6"/>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6"/>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6"/>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6"/>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6"/>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17" name="Google Shape;917;p46"/>
          <p:cNvPicPr preferRelativeResize="0"/>
          <p:nvPr/>
        </p:nvPicPr>
        <p:blipFill>
          <a:blip r:embed="rId3">
            <a:alphaModFix/>
          </a:blip>
          <a:stretch>
            <a:fillRect/>
          </a:stretch>
        </p:blipFill>
        <p:spPr>
          <a:xfrm>
            <a:off x="927500" y="2003625"/>
            <a:ext cx="5394364" cy="2835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4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Utiliser Postman</a:t>
            </a:r>
            <a:endParaRPr/>
          </a:p>
        </p:txBody>
      </p:sp>
      <p:sp>
        <p:nvSpPr>
          <p:cNvPr id="923" name="Google Shape;923;p4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9</a:t>
            </a:fld>
            <a:endParaRPr/>
          </a:p>
        </p:txBody>
      </p:sp>
      <p:sp>
        <p:nvSpPr>
          <p:cNvPr id="924" name="Google Shape;924;p47"/>
          <p:cNvSpPr txBox="1">
            <a:spLocks noGrp="1"/>
          </p:cNvSpPr>
          <p:nvPr>
            <p:ph type="body" idx="1"/>
          </p:nvPr>
        </p:nvSpPr>
        <p:spPr>
          <a:xfrm>
            <a:off x="814275" y="1439625"/>
            <a:ext cx="7443000" cy="5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F9900"/>
                </a:solidFill>
                <a:latin typeface="Roboto Condensed"/>
                <a:ea typeface="Roboto Condensed"/>
                <a:cs typeface="Roboto Condensed"/>
                <a:sym typeface="Roboto Condensed"/>
              </a:rPr>
              <a:t>Interroger son serveur</a:t>
            </a: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a:solidFill>
                <a:schemeClr val="dk1"/>
              </a:solidFill>
            </a:endParaRPr>
          </a:p>
          <a:p>
            <a:pPr marL="0" lvl="0" indent="0" algn="l" rtl="0">
              <a:spcBef>
                <a:spcPts val="1000"/>
              </a:spcBef>
              <a:spcAft>
                <a:spcPts val="0"/>
              </a:spcAft>
              <a:buNone/>
            </a:pPr>
            <a:r>
              <a:rPr lang="en">
                <a:solidFill>
                  <a:schemeClr val="dk1"/>
                </a:solidFill>
              </a:rPr>
              <a:t>Pour permettre l’interrogation de notre serveur, on utilisera un client HTTP : le logiciel Postman </a:t>
            </a:r>
            <a:endParaRPr>
              <a:solidFill>
                <a:schemeClr val="dk1"/>
              </a:solidFill>
            </a:endParaRPr>
          </a:p>
          <a:p>
            <a:pPr marL="0" lvl="0" indent="0" algn="l" rtl="0">
              <a:spcBef>
                <a:spcPts val="1000"/>
              </a:spcBef>
              <a:spcAft>
                <a:spcPts val="0"/>
              </a:spcAft>
              <a:buNone/>
            </a:pPr>
            <a:r>
              <a:rPr lang="en">
                <a:solidFill>
                  <a:schemeClr val="dk1"/>
                </a:solidFill>
              </a:rPr>
              <a:t>https://www.postman.com/downloads/</a:t>
            </a:r>
            <a:endParaRPr>
              <a:solidFill>
                <a:schemeClr val="dk1"/>
              </a:solidFill>
            </a:endParaRPr>
          </a:p>
          <a:p>
            <a:pPr marL="0" lvl="0" indent="0" algn="l" rtl="0">
              <a:spcBef>
                <a:spcPts val="1000"/>
              </a:spcBef>
              <a:spcAft>
                <a:spcPts val="0"/>
              </a:spcAft>
              <a:buNone/>
            </a:pPr>
            <a:r>
              <a:rPr lang="en">
                <a:solidFill>
                  <a:schemeClr val="dk1"/>
                </a:solidFill>
              </a:rPr>
              <a:t>Ce logiciel va nous permettre de tester notre serveur, pour vérifier qu’il réagit correctement à nos requêtes.</a:t>
            </a:r>
            <a:endParaRPr>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0"/>
              </a:spcAft>
              <a:buNone/>
            </a:pPr>
            <a:endParaRPr b="1">
              <a:solidFill>
                <a:srgbClr val="FF9900"/>
              </a:solidFill>
              <a:latin typeface="Roboto Condensed"/>
              <a:ea typeface="Roboto Condensed"/>
              <a:cs typeface="Roboto Condensed"/>
              <a:sym typeface="Roboto Condensed"/>
            </a:endParaRPr>
          </a:p>
          <a:p>
            <a:pPr marL="0" lvl="0" indent="0" algn="l" rtl="0">
              <a:spcBef>
                <a:spcPts val="1000"/>
              </a:spcBef>
              <a:spcAft>
                <a:spcPts val="1000"/>
              </a:spcAft>
              <a:buNone/>
            </a:pPr>
            <a:endParaRPr/>
          </a:p>
        </p:txBody>
      </p:sp>
      <p:grpSp>
        <p:nvGrpSpPr>
          <p:cNvPr id="925" name="Google Shape;925;p47"/>
          <p:cNvGrpSpPr/>
          <p:nvPr/>
        </p:nvGrpSpPr>
        <p:grpSpPr>
          <a:xfrm>
            <a:off x="293683" y="574116"/>
            <a:ext cx="309041" cy="403123"/>
            <a:chOff x="590250" y="244200"/>
            <a:chExt cx="407975" cy="532175"/>
          </a:xfrm>
        </p:grpSpPr>
        <p:sp>
          <p:nvSpPr>
            <p:cNvPr id="926" name="Google Shape;926;p47"/>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1483</Words>
  <Application>Microsoft Office PowerPoint</Application>
  <PresentationFormat>Affichage à l'écran (16:9)</PresentationFormat>
  <Paragraphs>393</Paragraphs>
  <Slides>37</Slides>
  <Notes>37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37</vt:i4>
      </vt:variant>
    </vt:vector>
  </HeadingPairs>
  <TitlesOfParts>
    <vt:vector size="43" baseType="lpstr">
      <vt:lpstr>Roboto Condensed</vt:lpstr>
      <vt:lpstr>Roboto Condensed Light</vt:lpstr>
      <vt:lpstr>Arvo</vt:lpstr>
      <vt:lpstr>Courier New</vt:lpstr>
      <vt:lpstr>Arial</vt:lpstr>
      <vt:lpstr>Salerio template</vt:lpstr>
      <vt:lpstr>Réagir à des requêtes HTTP</vt:lpstr>
      <vt:lpstr>Utiliser un framework Node</vt:lpstr>
      <vt:lpstr>Utiliser un framework Node</vt:lpstr>
      <vt:lpstr>Utiliser un framework Node</vt:lpstr>
      <vt:lpstr>Utiliser un framework Node</vt:lpstr>
      <vt:lpstr>Utiliser un framework Node</vt:lpstr>
      <vt:lpstr>Utiliser un framework Node</vt:lpstr>
      <vt:lpstr>Utiliser un framework Node</vt:lpstr>
      <vt:lpstr>Utiliser Postman</vt:lpstr>
      <vt:lpstr>Utiliser Postman</vt:lpstr>
      <vt:lpstr>Utiliser Postman</vt:lpstr>
      <vt:lpstr>Utiliser Postman</vt:lpstr>
      <vt:lpstr>Utiliser Postman</vt:lpstr>
      <vt:lpstr>Utiliser Postman</vt:lpstr>
      <vt:lpstr>Utiliser Postman</vt:lpstr>
      <vt:lpstr>Utiliser Postman</vt:lpstr>
      <vt:lpstr>Utiliser Postman</vt:lpstr>
      <vt:lpstr>Utiliser Postman</vt:lpstr>
      <vt:lpstr>Utiliser Postman</vt:lpstr>
      <vt:lpstr>Utiliser Postman</vt:lpstr>
      <vt:lpstr>Utiliser Postman</vt:lpstr>
      <vt:lpstr>Utiliser Postman</vt:lpstr>
      <vt:lpstr>Utiliser Postman</vt:lpstr>
      <vt:lpstr>Utiliser Postman</vt:lpstr>
      <vt:lpstr>Utiliser Postman</vt:lpstr>
      <vt:lpstr>Utiliser Postman</vt:lpstr>
      <vt:lpstr>Utiliser Postman</vt:lpstr>
      <vt:lpstr>Utiliser Postman</vt:lpstr>
      <vt:lpstr>Utiliser Postman</vt:lpstr>
      <vt:lpstr>Utiliser Postman</vt:lpstr>
      <vt:lpstr>Utiliser Postman</vt:lpstr>
      <vt:lpstr>Utiliser Postman</vt:lpstr>
      <vt:lpstr>Utiliser Postman</vt:lpstr>
      <vt:lpstr>Utiliser Postman</vt:lpstr>
      <vt:lpstr>Utiliser Postman</vt:lpstr>
      <vt:lpstr>Utiliser Postman</vt:lpstr>
      <vt:lpstr>STUB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NODE.js</dc:title>
  <cp:lastModifiedBy>Tybal</cp:lastModifiedBy>
  <cp:revision>11</cp:revision>
  <dcterms:modified xsi:type="dcterms:W3CDTF">2021-04-17T10:35:50Z</dcterms:modified>
</cp:coreProperties>
</file>