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510" r:id="rId3"/>
    <p:sldId id="516" r:id="rId4"/>
    <p:sldId id="517" r:id="rId5"/>
    <p:sldId id="518" r:id="rId6"/>
    <p:sldId id="519" r:id="rId7"/>
    <p:sldId id="520" r:id="rId8"/>
    <p:sldId id="523" r:id="rId9"/>
    <p:sldId id="524" r:id="rId10"/>
    <p:sldId id="521" r:id="rId11"/>
    <p:sldId id="522" r:id="rId12"/>
    <p:sldId id="526" r:id="rId13"/>
    <p:sldId id="525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535" r:id="rId23"/>
    <p:sldId id="536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RVEUR" id="{91B475C3-E5E2-40A8-A13F-756A9CAF35F1}">
          <p14:sldIdLst>
            <p14:sldId id="256"/>
            <p14:sldId id="510"/>
            <p14:sldId id="516"/>
            <p14:sldId id="517"/>
            <p14:sldId id="518"/>
            <p14:sldId id="519"/>
            <p14:sldId id="520"/>
            <p14:sldId id="523"/>
            <p14:sldId id="524"/>
            <p14:sldId id="521"/>
            <p14:sldId id="522"/>
            <p14:sldId id="526"/>
            <p14:sldId id="525"/>
            <p14:sldId id="527"/>
            <p14:sldId id="528"/>
            <p14:sldId id="529"/>
            <p14:sldId id="531"/>
            <p14:sldId id="530"/>
            <p14:sldId id="532"/>
            <p14:sldId id="533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F7CB3-6F59-49E8-A38A-D6DC649FCB58}">
  <a:tblStyle styleId="{31FF7CB3-6F59-49E8-A38A-D6DC649FC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7:53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1,'0'828,"0"-1203,0 362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8:05.87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1,'0'3198,"0"-3182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8:15.33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0,'0'1515,"0"-1524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8:23.1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1,'0'1590,"0"-1574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8:27.21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1,'0'270,"0"-258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8:48:29.24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1,'0'3,"0"4,0 4,0 4,0 1,0-1,0 0,0 0,0-2,0-1,0-1,0-1,0-1,0-2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25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7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26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9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3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42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0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1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6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936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7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6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75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78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1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2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82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9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2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9575960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9575960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60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02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02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C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85A05B"/>
                </a:solidFill>
              </a:rPr>
              <a:t>“</a:t>
            </a:r>
            <a:endParaRPr sz="7200" b="1">
              <a:solidFill>
                <a:srgbClr val="85A05B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702125" y="1390525"/>
            <a:ext cx="80817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26277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51309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140600" y="158452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728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85A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36798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02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2C3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express-valid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143000" y="109080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br>
              <a:rPr lang="en" dirty="0"/>
            </a:br>
            <a:r>
              <a:rPr lang="en" dirty="0"/>
              <a:t>EXPRESS.js</a:t>
            </a:r>
            <a:endParaRPr dirty="0"/>
          </a:p>
        </p:txBody>
      </p:sp>
      <p:pic>
        <p:nvPicPr>
          <p:cNvPr id="185" name="Google Shape;1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642" y="1713343"/>
            <a:ext cx="4183624" cy="219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BA40F17-6BFE-44E7-BD36-88891EA5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3" y="1612938"/>
            <a:ext cx="3463367" cy="31379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388CBDF-0136-41D3-B71B-E040D96A9012}"/>
                  </a:ext>
                </a:extLst>
              </p14:cNvPr>
              <p14:cNvContentPartPr/>
              <p14:nvPr/>
            </p14:nvContentPartPr>
            <p14:xfrm>
              <a:off x="4136172" y="1914050"/>
              <a:ext cx="360" cy="2984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388CBDF-0136-41D3-B71B-E040D96A90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7172" y="1905410"/>
                <a:ext cx="180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36182D4E-C299-42CB-A567-8E8030BAD7B2}"/>
                  </a:ext>
                </a:extLst>
              </p14:cNvPr>
              <p14:cNvContentPartPr/>
              <p14:nvPr/>
            </p14:nvContentPartPr>
            <p14:xfrm>
              <a:off x="4136172" y="2209970"/>
              <a:ext cx="360" cy="11574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36182D4E-C299-42CB-A567-8E8030BAD7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7172" y="2201330"/>
                <a:ext cx="1800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AE6C318-05BA-4DB1-A35D-6A407EBCD9BA}"/>
                  </a:ext>
                </a:extLst>
              </p14:cNvPr>
              <p14:cNvContentPartPr/>
              <p14:nvPr/>
            </p14:nvContentPartPr>
            <p14:xfrm>
              <a:off x="4136172" y="3433610"/>
              <a:ext cx="360" cy="5457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AE6C318-05BA-4DB1-A35D-6A407EBCD9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72" y="3424610"/>
                <a:ext cx="180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9DD0DF75-4BE5-43A5-8ADE-851B584CA67B}"/>
                  </a:ext>
                </a:extLst>
              </p14:cNvPr>
              <p14:cNvContentPartPr/>
              <p14:nvPr/>
            </p14:nvContentPartPr>
            <p14:xfrm>
              <a:off x="4136172" y="3986210"/>
              <a:ext cx="360" cy="57852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9DD0DF75-4BE5-43A5-8ADE-851B584CA6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7172" y="3977570"/>
                <a:ext cx="18000" cy="59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5938EDAC-35CE-41D5-B2D4-32E2561272C8}"/>
              </a:ext>
            </a:extLst>
          </p:cNvPr>
          <p:cNvGrpSpPr/>
          <p:nvPr/>
        </p:nvGrpSpPr>
        <p:grpSpPr>
          <a:xfrm>
            <a:off x="4136172" y="3301850"/>
            <a:ext cx="360" cy="123480"/>
            <a:chOff x="4136172" y="3301850"/>
            <a:chExt cx="36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A3AE0F4A-55D7-4EFD-8407-B9019DA934F9}"/>
                    </a:ext>
                  </a:extLst>
                </p14:cNvPr>
                <p14:cNvContentPartPr/>
                <p14:nvPr/>
              </p14:nvContentPartPr>
              <p14:xfrm>
                <a:off x="4136172" y="3301850"/>
                <a:ext cx="360" cy="10188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A3AE0F4A-55D7-4EFD-8407-B9019DA934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7172" y="3293210"/>
                  <a:ext cx="18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450EB514-6EFA-40AC-8E0F-228FB9FBCED6}"/>
                    </a:ext>
                  </a:extLst>
                </p14:cNvPr>
                <p14:cNvContentPartPr/>
                <p14:nvPr/>
              </p14:nvContentPartPr>
              <p14:xfrm>
                <a:off x="4136172" y="3367730"/>
                <a:ext cx="360" cy="5760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450EB514-6EFA-40AC-8E0F-228FB9FBCE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7172" y="3359090"/>
                  <a:ext cx="18000" cy="7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8361B4E-D798-4878-BD46-20B6ACEC29A6}"/>
              </a:ext>
            </a:extLst>
          </p:cNvPr>
          <p:cNvSpPr txBox="1"/>
          <p:nvPr/>
        </p:nvSpPr>
        <p:spPr>
          <a:xfrm>
            <a:off x="4374648" y="1902193"/>
            <a:ext cx="350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Intercepteur de chemin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DBDB9AF-5BFC-46AE-AA9C-FC6AED0E8D4C}"/>
              </a:ext>
            </a:extLst>
          </p:cNvPr>
          <p:cNvSpPr txBox="1"/>
          <p:nvPr/>
        </p:nvSpPr>
        <p:spPr>
          <a:xfrm>
            <a:off x="4374648" y="2634781"/>
            <a:ext cx="350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Table des règles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265A3F8-42D6-4879-83B8-755360CB5B6C}"/>
              </a:ext>
            </a:extLst>
          </p:cNvPr>
          <p:cNvSpPr txBox="1"/>
          <p:nvPr/>
        </p:nvSpPr>
        <p:spPr>
          <a:xfrm>
            <a:off x="4374648" y="3481751"/>
            <a:ext cx="350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middleware de validation 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DFD43-E39A-49CB-8E76-FD616722A092}"/>
              </a:ext>
            </a:extLst>
          </p:cNvPr>
          <p:cNvSpPr txBox="1"/>
          <p:nvPr/>
        </p:nvSpPr>
        <p:spPr>
          <a:xfrm>
            <a:off x="4374648" y="4059125"/>
            <a:ext cx="350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appel du service</a:t>
            </a:r>
          </a:p>
        </p:txBody>
      </p:sp>
    </p:spTree>
    <p:extLst>
      <p:ext uri="{BB962C8B-B14F-4D97-AF65-F5344CB8AC3E}">
        <p14:creationId xmlns:p14="http://schemas.microsoft.com/office/powerpoint/2010/main" val="209993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implémenter le validateur d’express-</a:t>
            </a:r>
            <a:r>
              <a:rPr lang="fr-FR" dirty="0" err="1">
                <a:sym typeface="Roboto Condensed"/>
              </a:rPr>
              <a:t>validator</a:t>
            </a:r>
            <a:r>
              <a:rPr lang="fr-FR" dirty="0">
                <a:sym typeface="Roboto Condensed"/>
              </a:rPr>
              <a:t>, nous avons utiliser un middleware.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 est un logiciel intermédiaire, qui se place donc entre une logique programmative et une autre, pour effectuer une tâche particulière.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En express, un middleware est une fonction qui accepte obligatoirement les paramètres </a:t>
            </a:r>
            <a:r>
              <a:rPr lang="fr-FR" dirty="0" err="1">
                <a:sym typeface="Roboto Condensed"/>
              </a:rPr>
              <a:t>req</a:t>
            </a:r>
            <a:r>
              <a:rPr lang="fr-FR" dirty="0">
                <a:sym typeface="Roboto Condensed"/>
              </a:rPr>
              <a:t>, </a:t>
            </a:r>
            <a:r>
              <a:rPr lang="fr-FR" dirty="0" err="1">
                <a:sym typeface="Roboto Condensed"/>
              </a:rPr>
              <a:t>res</a:t>
            </a:r>
            <a:r>
              <a:rPr lang="fr-FR" dirty="0">
                <a:sym typeface="Roboto Condensed"/>
              </a:rPr>
              <a:t>, et </a:t>
            </a:r>
            <a:r>
              <a:rPr lang="fr-FR" dirty="0" err="1">
                <a:sym typeface="Roboto Condensed"/>
              </a:rPr>
              <a:t>next</a:t>
            </a: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93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 paramètre </a:t>
            </a:r>
            <a:r>
              <a:rPr lang="fr-FR" dirty="0" err="1">
                <a:sym typeface="Roboto Condensed"/>
              </a:rPr>
              <a:t>next</a:t>
            </a:r>
            <a:r>
              <a:rPr lang="fr-FR" dirty="0">
                <a:sym typeface="Roboto Condensed"/>
              </a:rPr>
              <a:t> va permettre d’exécuter le code qui se trouve dans gestionnaire de requête suivant.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est souvent utilisé pour manipuler le contenu de la requête et pour construire celui de la réponse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permettre de gonfler la réponse ou stockera ce qui doit l’être dans </a:t>
            </a:r>
            <a:r>
              <a:rPr lang="fr-FR" dirty="0" err="1">
                <a:sym typeface="Roboto Condensed"/>
              </a:rPr>
              <a:t>res.locals</a:t>
            </a:r>
            <a:r>
              <a:rPr lang="fr-FR" dirty="0">
                <a:sym typeface="Roboto Condensed"/>
              </a:rPr>
              <a:t>, ce qui permet aux utilitaires suivant d’avoir accès via l’objet </a:t>
            </a:r>
            <a:r>
              <a:rPr lang="fr-FR" dirty="0" err="1">
                <a:sym typeface="Roboto Condensed"/>
              </a:rPr>
              <a:t>res</a:t>
            </a:r>
            <a:r>
              <a:rPr lang="fr-FR" dirty="0">
                <a:sym typeface="Roboto Condensed"/>
              </a:rPr>
              <a:t>, au modifications précédentes qu’on a apporté à notre logique.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062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 paramètre </a:t>
            </a:r>
            <a:r>
              <a:rPr lang="fr-FR" dirty="0" err="1">
                <a:sym typeface="Roboto Condensed"/>
              </a:rPr>
              <a:t>next</a:t>
            </a:r>
            <a:r>
              <a:rPr lang="fr-FR" dirty="0">
                <a:sym typeface="Roboto Condensed"/>
              </a:rPr>
              <a:t> va permettre d’exécuter le code qui se trouve dans gestionnaire de requête suivant.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est souvent utilisé pour manipuler le contenu de la requête et pour construire celui de la réponse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3362F5E-1545-43D9-80E9-C5F26931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3101035"/>
            <a:ext cx="3886471" cy="1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Les middlewares ont une portée. L’utilisation de la portée des middlewares et permise par express de manières différentes.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Les middlewares globaux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Les middlewares spécifiques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global peut être implémenter au niveau de l’application, ou au niveau d’un router.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279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implémenté au niveau de l’application sera exécuté dès qu’une opération sera effectuée n’importe où dans notre application.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L’un de ces middlewares est : </a:t>
            </a:r>
            <a:r>
              <a:rPr lang="fr-FR" dirty="0" err="1">
                <a:sym typeface="Roboto Condensed"/>
              </a:rPr>
              <a:t>app.use</a:t>
            </a:r>
            <a:r>
              <a:rPr lang="fr-FR" dirty="0">
                <a:sym typeface="Roboto Condensed"/>
              </a:rPr>
              <a:t>(</a:t>
            </a:r>
            <a:r>
              <a:rPr lang="fr-FR" dirty="0" err="1">
                <a:sym typeface="Roboto Condensed"/>
              </a:rPr>
              <a:t>express.json</a:t>
            </a:r>
            <a:r>
              <a:rPr lang="fr-FR" dirty="0">
                <a:sym typeface="Roboto Condensed"/>
              </a:rPr>
              <a:t>())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Il permet à express d’avoir accès au corps d’une requête qu’il intercepte.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21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implémenté au niveau d’un router sera exécuté dès qu’une opération sera effectuée sur n’importe laquelle des routes présentes dans ce router.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 err="1">
                <a:sym typeface="Roboto Condensed"/>
              </a:rPr>
              <a:t>router.user</a:t>
            </a:r>
            <a:r>
              <a:rPr lang="fr-FR" dirty="0">
                <a:sym typeface="Roboto Condensed"/>
              </a:rPr>
              <a:t>(</a:t>
            </a:r>
            <a:r>
              <a:rPr lang="fr-FR" dirty="0" err="1">
                <a:sym typeface="Roboto Condensed"/>
              </a:rPr>
              <a:t>monLogicielIntermédiaire</a:t>
            </a:r>
            <a:r>
              <a:rPr lang="fr-FR" dirty="0">
                <a:sym typeface="Roboto Condensed"/>
              </a:rPr>
              <a:t>)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091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implémenté au niveau d’une route sera exécuté dès que cette route est interceptée.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 err="1">
                <a:sym typeface="Roboto Condensed"/>
              </a:rPr>
              <a:t>Router.get</a:t>
            </a:r>
            <a:r>
              <a:rPr lang="fr-FR" dirty="0">
                <a:sym typeface="Roboto Condensed"/>
              </a:rPr>
              <a:t>(« /</a:t>
            </a:r>
            <a:r>
              <a:rPr lang="fr-FR" dirty="0" err="1">
                <a:sym typeface="Roboto Condensed"/>
              </a:rPr>
              <a:t>users</a:t>
            </a:r>
            <a:r>
              <a:rPr lang="fr-FR" dirty="0">
                <a:sym typeface="Roboto Condensed"/>
              </a:rPr>
              <a:t> », </a:t>
            </a:r>
            <a:r>
              <a:rPr lang="fr-FR" dirty="0" err="1">
                <a:sym typeface="Roboto Condensed"/>
              </a:rPr>
              <a:t>monLogicielIntermédiaire</a:t>
            </a:r>
            <a:r>
              <a:rPr lang="fr-FR" dirty="0">
                <a:sym typeface="Roboto Condensed"/>
              </a:rPr>
              <a:t>, (</a:t>
            </a:r>
            <a:r>
              <a:rPr lang="fr-FR" dirty="0" err="1">
                <a:sym typeface="Roboto Condensed"/>
              </a:rPr>
              <a:t>req</a:t>
            </a:r>
            <a:r>
              <a:rPr lang="fr-FR" dirty="0">
                <a:sym typeface="Roboto Condensed"/>
              </a:rPr>
              <a:t>, </a:t>
            </a:r>
            <a:r>
              <a:rPr lang="fr-FR" dirty="0" err="1">
                <a:sym typeface="Roboto Condensed"/>
              </a:rPr>
              <a:t>res</a:t>
            </a:r>
            <a:r>
              <a:rPr lang="fr-FR" dirty="0">
                <a:sym typeface="Roboto Condensed"/>
              </a:rPr>
              <a:t>) =&gt;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// mon appel de service pour la ressource </a:t>
            </a:r>
            <a:r>
              <a:rPr lang="fr-FR" dirty="0" err="1">
                <a:sym typeface="Roboto Condensed"/>
              </a:rPr>
              <a:t>users</a:t>
            </a: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})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95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middleware implémenté au niveau d’un router sera exécuté dès qu’une opération sera effectuée sur n’importe laquelle des routes présentes dans ce router.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 err="1">
                <a:sym typeface="Roboto Condensed"/>
              </a:rPr>
              <a:t>router.user</a:t>
            </a:r>
            <a:r>
              <a:rPr lang="fr-FR" dirty="0">
                <a:sym typeface="Roboto Condensed"/>
              </a:rPr>
              <a:t>(</a:t>
            </a:r>
            <a:r>
              <a:rPr lang="fr-FR" dirty="0" err="1">
                <a:sym typeface="Roboto Condensed"/>
              </a:rPr>
              <a:t>monLogicielIntermédiaire</a:t>
            </a:r>
            <a:r>
              <a:rPr lang="fr-FR" dirty="0">
                <a:sym typeface="Roboto Condensed"/>
              </a:rPr>
              <a:t>)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648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middleware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plus de facilité dans l’organisation de notre application, nous pouvons la modulariser.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Les middlewares sont donc généralement implémentés comme module.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787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Règle de sécurité essentielle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En tant que développeur, vous ne devez JAMAIS faire confiance aux utilisateurs de vos programmes, et en particulier de ceux qui sont en contact avec vos bases de données.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Il faut donc vérifier tout ce qu’un utilisateur peut envoyer sur votre serveur, l’assainir et lui interdire l’accès à la base de données si les données qu’il a envoyé ne respectent pas des règles précises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453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module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43362" y="1439624"/>
            <a:ext cx="7513914" cy="313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plus de facilité dans l’organisation de notre application, nous pouvons la modulariser.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module est généralement une fonction contenue dans un fichier spécifique, et qui retourne une valeur.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Ce module doit être exporté pour pouvoir être importé depuis un autre fichier.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Une fois importé, un module peut-être utilisé.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892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module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43362" y="1439624"/>
            <a:ext cx="7513914" cy="382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exporter cette fonction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50" dirty="0" err="1">
                <a:sym typeface="Roboto Condensed"/>
              </a:rPr>
              <a:t>const</a:t>
            </a:r>
            <a:r>
              <a:rPr lang="fr-FR" sz="1050" dirty="0">
                <a:sym typeface="Roboto Condensed"/>
              </a:rPr>
              <a:t> </a:t>
            </a:r>
            <a:r>
              <a:rPr lang="fr-FR" sz="1050" dirty="0" err="1">
                <a:sym typeface="Roboto Condensed"/>
              </a:rPr>
              <a:t>logToto</a:t>
            </a:r>
            <a:r>
              <a:rPr lang="fr-FR" sz="1050" dirty="0">
                <a:sym typeface="Roboto Condensed"/>
              </a:rPr>
              <a:t> = () =&gt;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50" dirty="0">
                <a:sym typeface="Roboto Condensed"/>
              </a:rPr>
              <a:t>          return console.log(« toto »)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50" dirty="0">
                <a:sym typeface="Roboto Condensed"/>
              </a:rPr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 depuis un fichier spécifique nommé « logToto.js », on procédera ainsi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50" dirty="0" err="1">
                <a:sym typeface="Roboto Condensed"/>
              </a:rPr>
              <a:t>module.exports</a:t>
            </a:r>
            <a:r>
              <a:rPr lang="fr-FR" sz="1050" dirty="0">
                <a:sym typeface="Roboto Condensed"/>
              </a:rPr>
              <a:t> = </a:t>
            </a:r>
            <a:r>
              <a:rPr lang="fr-FR" sz="1050" dirty="0" err="1">
                <a:sym typeface="Roboto Condensed"/>
              </a:rPr>
              <a:t>logToto</a:t>
            </a:r>
            <a:endParaRPr lang="fr-FR" sz="1050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On pourra alors importer ce module depuis un autre fichier :</a:t>
            </a:r>
          </a:p>
          <a:p>
            <a:pPr marL="0" indent="0">
              <a:buNone/>
            </a:pPr>
            <a:r>
              <a:rPr lang="fr-FR" sz="1050" dirty="0" err="1">
                <a:sym typeface="Roboto Condensed"/>
              </a:rPr>
              <a:t>const</a:t>
            </a:r>
            <a:r>
              <a:rPr lang="fr-FR" sz="1050" dirty="0">
                <a:sym typeface="Roboto Condensed"/>
              </a:rPr>
              <a:t> </a:t>
            </a:r>
            <a:r>
              <a:rPr lang="fr-FR" sz="1050" dirty="0" err="1">
                <a:sym typeface="Roboto Condensed"/>
              </a:rPr>
              <a:t>logToto</a:t>
            </a:r>
            <a:r>
              <a:rPr lang="fr-FR" sz="1050" dirty="0">
                <a:sym typeface="Roboto Condensed"/>
              </a:rPr>
              <a:t> = </a:t>
            </a:r>
            <a:r>
              <a:rPr lang="fr-FR" sz="1050" dirty="0" err="1">
                <a:sym typeface="Roboto Condensed"/>
              </a:rPr>
              <a:t>require</a:t>
            </a:r>
            <a:r>
              <a:rPr lang="fr-FR" sz="1050" dirty="0">
                <a:sym typeface="Roboto Condensed"/>
              </a:rPr>
              <a:t>(« ../mon/chemin/relatif/vers/</a:t>
            </a:r>
            <a:r>
              <a:rPr lang="fr-FR" sz="1050" dirty="0" err="1">
                <a:sym typeface="Roboto Condensed"/>
              </a:rPr>
              <a:t>logToto</a:t>
            </a:r>
            <a:r>
              <a:rPr lang="fr-FR" sz="1050" dirty="0">
                <a:sym typeface="Roboto Condensed"/>
              </a:rPr>
              <a:t> »)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70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module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43362" y="1439624"/>
            <a:ext cx="7513914" cy="382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exporter ces deux fonctions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 err="1">
                <a:sym typeface="Roboto Condensed"/>
              </a:rPr>
              <a:t>const</a:t>
            </a:r>
            <a:r>
              <a:rPr lang="fr-FR" sz="800" dirty="0">
                <a:sym typeface="Roboto Condensed"/>
              </a:rPr>
              <a:t> </a:t>
            </a:r>
            <a:r>
              <a:rPr lang="fr-FR" sz="800" dirty="0" err="1">
                <a:sym typeface="Roboto Condensed"/>
              </a:rPr>
              <a:t>logToto</a:t>
            </a:r>
            <a:r>
              <a:rPr lang="fr-FR" sz="800" dirty="0">
                <a:sym typeface="Roboto Condensed"/>
              </a:rPr>
              <a:t> = () =&gt;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>
                <a:sym typeface="Roboto Condensed"/>
              </a:rPr>
              <a:t>          return console.log(« toto »)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>
                <a:sym typeface="Roboto Condensed"/>
              </a:rPr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 err="1">
                <a:sym typeface="Roboto Condensed"/>
              </a:rPr>
              <a:t>const</a:t>
            </a:r>
            <a:r>
              <a:rPr lang="fr-FR" sz="800" dirty="0">
                <a:sym typeface="Roboto Condensed"/>
              </a:rPr>
              <a:t> </a:t>
            </a:r>
            <a:r>
              <a:rPr lang="fr-FR" sz="800" dirty="0" err="1">
                <a:sym typeface="Roboto Condensed"/>
              </a:rPr>
              <a:t>logTata</a:t>
            </a:r>
            <a:r>
              <a:rPr lang="fr-FR" sz="800" dirty="0">
                <a:sym typeface="Roboto Condensed"/>
              </a:rPr>
              <a:t> = () =&gt;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>
                <a:sym typeface="Roboto Condensed"/>
              </a:rPr>
              <a:t>          return console.log(« tata »)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dirty="0">
                <a:sym typeface="Roboto Condensed"/>
              </a:rPr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depuis un même fichier spécifique nommé « logThings.js », on procédera ainsi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50" dirty="0" err="1">
                <a:sym typeface="Roboto Condensed"/>
              </a:rPr>
              <a:t>module.exports</a:t>
            </a:r>
            <a:r>
              <a:rPr lang="fr-FR" sz="1050" dirty="0">
                <a:sym typeface="Roboto Condensed"/>
              </a:rPr>
              <a:t> = {</a:t>
            </a:r>
            <a:r>
              <a:rPr lang="fr-FR" sz="1050" dirty="0" err="1">
                <a:sym typeface="Roboto Condensed"/>
              </a:rPr>
              <a:t>logToto</a:t>
            </a:r>
            <a:r>
              <a:rPr lang="fr-FR" sz="1050" dirty="0">
                <a:sym typeface="Roboto Condensed"/>
              </a:rPr>
              <a:t>, </a:t>
            </a:r>
            <a:r>
              <a:rPr lang="fr-FR" sz="1050" dirty="0" err="1">
                <a:sym typeface="Roboto Condensed"/>
              </a:rPr>
              <a:t>logTat</a:t>
            </a:r>
            <a:r>
              <a:rPr lang="fr-FR" sz="1050" dirty="0">
                <a:sym typeface="Roboto Condensed"/>
              </a:rPr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050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On pourra alors importer ce module depuis un autre fichier :</a:t>
            </a:r>
          </a:p>
          <a:p>
            <a:pPr marL="0" indent="0">
              <a:buNone/>
            </a:pPr>
            <a:r>
              <a:rPr lang="fr-FR" sz="1050" dirty="0" err="1">
                <a:sym typeface="Roboto Condensed"/>
              </a:rPr>
              <a:t>const</a:t>
            </a:r>
            <a:r>
              <a:rPr lang="fr-FR" sz="1050" dirty="0">
                <a:sym typeface="Roboto Condensed"/>
              </a:rPr>
              <a:t> {</a:t>
            </a:r>
            <a:r>
              <a:rPr lang="fr-FR" sz="1050" dirty="0" err="1">
                <a:sym typeface="Roboto Condensed"/>
              </a:rPr>
              <a:t>logToto</a:t>
            </a:r>
            <a:r>
              <a:rPr lang="fr-FR" sz="1050" dirty="0">
                <a:sym typeface="Roboto Condensed"/>
              </a:rPr>
              <a:t>, </a:t>
            </a:r>
            <a:r>
              <a:rPr lang="fr-FR" sz="1050" dirty="0" err="1">
                <a:sym typeface="Roboto Condensed"/>
              </a:rPr>
              <a:t>logTata</a:t>
            </a:r>
            <a:r>
              <a:rPr lang="fr-FR" sz="1050" dirty="0">
                <a:sym typeface="Roboto Condensed"/>
              </a:rPr>
              <a:t>} = </a:t>
            </a:r>
            <a:r>
              <a:rPr lang="fr-FR" sz="1050" dirty="0" err="1">
                <a:sym typeface="Roboto Condensed"/>
              </a:rPr>
              <a:t>require</a:t>
            </a:r>
            <a:r>
              <a:rPr lang="fr-FR" sz="1050" dirty="0">
                <a:sym typeface="Roboto Condensed"/>
              </a:rPr>
              <a:t>(« ../mon/chemin/relatif/vers/</a:t>
            </a:r>
            <a:r>
              <a:rPr lang="fr-FR" sz="1050" dirty="0" err="1">
                <a:sym typeface="Roboto Condensed"/>
              </a:rPr>
              <a:t>logThings</a:t>
            </a:r>
            <a:r>
              <a:rPr lang="fr-FR" sz="1050" dirty="0">
                <a:sym typeface="Roboto Condensed"/>
              </a:rPr>
              <a:t> »)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050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813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module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43362" y="1439624"/>
            <a:ext cx="7513914" cy="382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L’utilisation du système de module es8 est possible mais requiert une configuration spécifique que nous </a:t>
            </a:r>
            <a:r>
              <a:rPr lang="fr-FR">
                <a:sym typeface="Roboto Condensed"/>
              </a:rPr>
              <a:t>n’aborderons pas ici.</a:t>
            </a: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108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On appelle ce processus la validation des entrées utilisateurs.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Cette validation peut se faire aussi bien côté client que côté serveur, et généralement, on fait les deux pour s’assurer que les données envoyées et reçues sont formatées correctement.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En anglais, on appelle ça le « check &amp; </a:t>
            </a:r>
            <a:r>
              <a:rPr lang="fr-FR" dirty="0" err="1">
                <a:sym typeface="Roboto Condensed"/>
              </a:rPr>
              <a:t>sanitize</a:t>
            </a:r>
            <a:r>
              <a:rPr lang="fr-FR" dirty="0">
                <a:sym typeface="Roboto Condensed"/>
              </a:rPr>
              <a:t> », c’est-à-dire , la vérification et l’assainissement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54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Côté serveur express, on peut effectuer ces vérifications par une série de condition de type if </a:t>
            </a:r>
            <a:r>
              <a:rPr lang="fr-FR" dirty="0" err="1">
                <a:sym typeface="Roboto Condensed"/>
              </a:rPr>
              <a:t>else</a:t>
            </a:r>
            <a:r>
              <a:rPr lang="fr-FR" dirty="0">
                <a:sym typeface="Roboto Condensed"/>
              </a:rPr>
              <a:t>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Cependant, des paquets node.js présents sur </a:t>
            </a:r>
            <a:r>
              <a:rPr lang="fr-FR" dirty="0" err="1">
                <a:sym typeface="Roboto Condensed"/>
              </a:rPr>
              <a:t>npm</a:t>
            </a:r>
            <a:r>
              <a:rPr lang="fr-FR" dirty="0">
                <a:sym typeface="Roboto Condensed"/>
              </a:rPr>
              <a:t> nous permettent de valider les entrées utilisateur de manière plus efficace.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 de ces paquets se nomme « express-</a:t>
            </a:r>
            <a:r>
              <a:rPr lang="fr-FR" dirty="0" err="1">
                <a:sym typeface="Roboto Condensed"/>
              </a:rPr>
              <a:t>validator</a:t>
            </a:r>
            <a:r>
              <a:rPr lang="fr-FR" dirty="0">
                <a:sym typeface="Roboto Condensed"/>
              </a:rPr>
              <a:t> »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Nous allons donc l’ajouter aux dépendances de </a:t>
            </a:r>
            <a:r>
              <a:rPr lang="fr-FR" dirty="0" err="1">
                <a:sym typeface="Roboto Condensed"/>
              </a:rPr>
              <a:t>ntre</a:t>
            </a:r>
            <a:r>
              <a:rPr lang="fr-FR" dirty="0">
                <a:sym typeface="Roboto Condensed"/>
              </a:rPr>
              <a:t> application via </a:t>
            </a:r>
            <a:r>
              <a:rPr lang="fr-FR" dirty="0" err="1">
                <a:sym typeface="Roboto Condensed"/>
              </a:rPr>
              <a:t>npm</a:t>
            </a: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387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installer express-</a:t>
            </a:r>
            <a:r>
              <a:rPr lang="fr-FR" dirty="0" err="1">
                <a:sym typeface="Roboto Condensed"/>
              </a:rPr>
              <a:t>validator</a:t>
            </a:r>
            <a:r>
              <a:rPr lang="fr-FR" dirty="0">
                <a:sym typeface="Roboto Condensed"/>
              </a:rPr>
              <a:t>, on se place depuis le terminal, dans notre dossier d’application, et on note cette commande, qu’on valide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 err="1">
                <a:sym typeface="Roboto Condensed"/>
              </a:rPr>
              <a:t>npm</a:t>
            </a:r>
            <a:r>
              <a:rPr lang="fr-FR" dirty="0">
                <a:sym typeface="Roboto Condensed"/>
              </a:rPr>
              <a:t> i –</a:t>
            </a:r>
            <a:r>
              <a:rPr lang="fr-FR" dirty="0" err="1">
                <a:sym typeface="Roboto Condensed"/>
              </a:rPr>
              <a:t>save</a:t>
            </a:r>
            <a:r>
              <a:rPr lang="fr-FR" dirty="0">
                <a:sym typeface="Roboto Condensed"/>
              </a:rPr>
              <a:t> express-</a:t>
            </a:r>
            <a:r>
              <a:rPr lang="fr-FR" dirty="0" err="1">
                <a:sym typeface="Roboto Condensed"/>
              </a:rPr>
              <a:t>validator</a:t>
            </a: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  <a:hlinkClick r:id="rId3"/>
              </a:rPr>
              <a:t>documentation</a:t>
            </a:r>
            <a:endParaRPr lang="fr-FR" dirty="0">
              <a:sym typeface="Roboto Condensed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77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Si le paquet a été bien installé on peut l’apercevoir dans notre fichier </a:t>
            </a:r>
            <a:r>
              <a:rPr lang="fr-FR" dirty="0" err="1">
                <a:sym typeface="Roboto Condensed"/>
              </a:rPr>
              <a:t>package.json</a:t>
            </a:r>
            <a:r>
              <a:rPr lang="fr-FR" dirty="0">
                <a:sym typeface="Roboto Condensed"/>
              </a:rPr>
              <a:t>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E24FD55-0159-48F1-BBD1-FBA77C44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46" y="2251502"/>
            <a:ext cx="3163566" cy="26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Express-</a:t>
            </a:r>
            <a:r>
              <a:rPr lang="fr-FR" dirty="0" err="1">
                <a:sym typeface="Roboto Condensed"/>
              </a:rPr>
              <a:t>validator</a:t>
            </a:r>
            <a:r>
              <a:rPr lang="fr-FR" dirty="0">
                <a:sym typeface="Roboto Condensed"/>
              </a:rPr>
              <a:t> permet de valider les données en entrées d’une route de notre serveur, selon certaines règles qu’on définit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Ces règles sont spécifiques aux données qu’on s’attend à recevoir, et sont contenues dans un tableau qui va se situer juste après un intercepteur de requête HTTP.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On devra ensuite créer un middleware, qui va valider les données entrantes, en suivant les règles qu’on lui a indiqué.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09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Pour implémenter la validation des données, express-</a:t>
            </a:r>
            <a:r>
              <a:rPr lang="fr-FR" dirty="0" err="1">
                <a:sym typeface="Roboto Condensed"/>
              </a:rPr>
              <a:t>validator</a:t>
            </a:r>
            <a:r>
              <a:rPr lang="fr-FR" dirty="0">
                <a:sym typeface="Roboto Condensed"/>
              </a:rPr>
              <a:t> met à notre disposition deux outils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342900" indent="-342900"/>
            <a:r>
              <a:rPr lang="fr-FR" dirty="0">
                <a:sym typeface="Roboto Condensed"/>
              </a:rPr>
              <a:t>Un accesseur pour accéder au corps de la requête interceptée.</a:t>
            </a:r>
          </a:p>
          <a:p>
            <a:pPr marL="342900" indent="-342900"/>
            <a:r>
              <a:rPr lang="fr-FR" dirty="0">
                <a:sym typeface="Roboto Condensed"/>
              </a:rPr>
              <a:t>Un validateur pour générer des erreurs si les règles de validation ne sont pas respectées par les données en entrée.</a:t>
            </a:r>
          </a:p>
          <a:p>
            <a:pPr marL="342900" indent="-342900"/>
            <a:endParaRPr lang="fr-FR" dirty="0">
              <a:sym typeface="Roboto Condensed"/>
            </a:endParaRPr>
          </a:p>
          <a:p>
            <a:pPr marL="0" indent="0">
              <a:buNone/>
            </a:pPr>
            <a:r>
              <a:rPr lang="fr-FR" dirty="0">
                <a:sym typeface="Roboto Condensed"/>
              </a:rPr>
              <a:t>Il faut donc importer ces outils dans le fichier approprié.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590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notion de validation</a:t>
            </a:r>
            <a:endParaRPr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756518" y="1439625"/>
            <a:ext cx="7500757" cy="282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ym typeface="Roboto Condensed"/>
              </a:rPr>
              <a:t>Une fois nos outils importés, on peut procéder à l’implémentation des règles et à celle de leur validation</a:t>
            </a: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8" name="Google Shape;208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C38C5D6-8B8B-46C4-B9C9-4AAA01B1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4" y="1539748"/>
            <a:ext cx="7087501" cy="20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776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1132</Words>
  <Application>Microsoft Office PowerPoint</Application>
  <PresentationFormat>Affichage à l'écran (16:9)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Roboto Condensed Light</vt:lpstr>
      <vt:lpstr>Arvo</vt:lpstr>
      <vt:lpstr>Roboto Condensed</vt:lpstr>
      <vt:lpstr>Arial</vt:lpstr>
      <vt:lpstr>Salerio template</vt:lpstr>
      <vt:lpstr>VALIDATION EXPRESS.js</vt:lpstr>
      <vt:lpstr>La notion de validation</vt:lpstr>
      <vt:lpstr>La notion de validation</vt:lpstr>
      <vt:lpstr>La notion de validation</vt:lpstr>
      <vt:lpstr>La notion de validation</vt:lpstr>
      <vt:lpstr>La notion de validation</vt:lpstr>
      <vt:lpstr>La notion de validation</vt:lpstr>
      <vt:lpstr>La notion de validation</vt:lpstr>
      <vt:lpstr>La notion de validation</vt:lpstr>
      <vt:lpstr>La notion de validation</vt:lpstr>
      <vt:lpstr>La notion de middleware</vt:lpstr>
      <vt:lpstr>La notion de middleware</vt:lpstr>
      <vt:lpstr>La notion de middleware</vt:lpstr>
      <vt:lpstr>La notion de middleware</vt:lpstr>
      <vt:lpstr>La notion de middleware</vt:lpstr>
      <vt:lpstr>La notion de middleware</vt:lpstr>
      <vt:lpstr>La notion de middleware</vt:lpstr>
      <vt:lpstr>La notion de middleware</vt:lpstr>
      <vt:lpstr>La notion de middleware</vt:lpstr>
      <vt:lpstr>La notion de module</vt:lpstr>
      <vt:lpstr>La notion de module</vt:lpstr>
      <vt:lpstr>La notion de module</vt:lpstr>
      <vt:lpstr>La notion de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NODE.js</dc:title>
  <cp:lastModifiedBy>Tybal</cp:lastModifiedBy>
  <cp:revision>23</cp:revision>
  <dcterms:modified xsi:type="dcterms:W3CDTF">2021-04-29T14:00:39Z</dcterms:modified>
</cp:coreProperties>
</file>