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03"/>
    <p:restoredTop sz="91793"/>
  </p:normalViewPr>
  <p:slideViewPr>
    <p:cSldViewPr snapToGrid="0" snapToObjects="1">
      <p:cViewPr varScale="1">
        <p:scale>
          <a:sx n="48" d="100"/>
          <a:sy n="48" d="100"/>
        </p:scale>
        <p:origin x="20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5119D-87B0-A742-9029-14086FDB28D8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36868-2D58-3340-8906-1A057F766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4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36868-2D58-3340-8906-1A057F7668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3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8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0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6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1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6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7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9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2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10/20/21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6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licare.com.au/?gclid=Cj0KCQjws4aKBhDPARIsAIWH0JXsXQ8Qke3mFRdjdjJW5MxtWauRAjz9YDzJDFG_B_sB3t-e85_TJj0aAl_PEALw_wc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7A93B028-F8F4-4F84-98D7-2779E4D8B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C254636-BEEC-4E48-BF0C-D2C6BF583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3AF5681-1B96-4C35-AB17-AB7793A4E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15">
              <a:extLst>
                <a:ext uri="{FF2B5EF4-FFF2-40B4-BE49-F238E27FC236}">
                  <a16:creationId xmlns:a16="http://schemas.microsoft.com/office/drawing/2014/main" id="{F1C65047-892E-46D5-9E82-93FB2E432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16">
              <a:extLst>
                <a:ext uri="{FF2B5EF4-FFF2-40B4-BE49-F238E27FC236}">
                  <a16:creationId xmlns:a16="http://schemas.microsoft.com/office/drawing/2014/main" id="{4AD2952C-9885-4337-B770-851BDEB88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17">
              <a:extLst>
                <a:ext uri="{FF2B5EF4-FFF2-40B4-BE49-F238E27FC236}">
                  <a16:creationId xmlns:a16="http://schemas.microsoft.com/office/drawing/2014/main" id="{2B07DD51-ACE9-4B98-AB77-D23DBEF48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18">
              <a:extLst>
                <a:ext uri="{FF2B5EF4-FFF2-40B4-BE49-F238E27FC236}">
                  <a16:creationId xmlns:a16="http://schemas.microsoft.com/office/drawing/2014/main" id="{0F483983-8B4E-40F0-BF70-192D840B7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9">
              <a:extLst>
                <a:ext uri="{FF2B5EF4-FFF2-40B4-BE49-F238E27FC236}">
                  <a16:creationId xmlns:a16="http://schemas.microsoft.com/office/drawing/2014/main" id="{F8853237-6306-4734-906A-E334FDEAA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20">
              <a:extLst>
                <a:ext uri="{FF2B5EF4-FFF2-40B4-BE49-F238E27FC236}">
                  <a16:creationId xmlns:a16="http://schemas.microsoft.com/office/drawing/2014/main" id="{0848C5D2-21E8-4E56-B25E-809869A75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AEE6234-899A-1C44-81FE-08A6DEFD7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205" y="5629521"/>
            <a:ext cx="2953734" cy="556193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/>
              <a:t>Luyi Dai (Louise)</a:t>
            </a:r>
          </a:p>
        </p:txBody>
      </p:sp>
      <p:pic>
        <p:nvPicPr>
          <p:cNvPr id="4" name="Picture 3" descr="Top view of leaves on a pink surface">
            <a:extLst>
              <a:ext uri="{FF2B5EF4-FFF2-40B4-BE49-F238E27FC236}">
                <a16:creationId xmlns:a16="http://schemas.microsoft.com/office/drawing/2014/main" id="{590B5E86-4195-4ADC-B633-A8AE196C5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45" r="39255" b="-1"/>
          <a:stretch/>
        </p:blipFill>
        <p:spPr>
          <a:xfrm>
            <a:off x="7188594" y="10"/>
            <a:ext cx="5003406" cy="6857990"/>
          </a:xfrm>
          <a:prstGeom prst="rect">
            <a:avLst/>
          </a:prstGeom>
        </p:spPr>
      </p:pic>
      <p:grpSp>
        <p:nvGrpSpPr>
          <p:cNvPr id="23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29158" y="3369564"/>
            <a:ext cx="118872" cy="118872"/>
            <a:chOff x="1175347" y="3733800"/>
            <a:chExt cx="118872" cy="11887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Bottom Right">
            <a:extLst>
              <a:ext uri="{FF2B5EF4-FFF2-40B4-BE49-F238E27FC236}">
                <a16:creationId xmlns:a16="http://schemas.microsoft.com/office/drawing/2014/main" id="{F7513226-C6E6-4885-A42A-D6411FF0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9BC07C6F-FF27-4C7D-BF5D-4B4B8880B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B062B0F-BCEB-436F-AB59-970CC5EEE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2CDB5C4-8E76-40DC-A3EA-AF3D5066EA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88252B-68F7-4FD1-98ED-39451A985B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43015DC-C4C8-408D-91FE-CB52233190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E420DB7-0D88-4E37-B948-6FB4A8AD8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8BA96C9-4B69-43D0-A129-4C2DF6571D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9C0CB4-8BF5-4813-A26B-7B3C36368E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1A6261E-C71C-43D5-8164-2B8BB8D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C0B8C3-AAC8-5046-836B-478E9C8C7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205" y="1246099"/>
            <a:ext cx="6818341" cy="2399881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5400" dirty="0"/>
              <a:t>Domain: </a:t>
            </a:r>
            <a:br>
              <a:rPr lang="en-US" sz="5400" dirty="0"/>
            </a:br>
            <a:br>
              <a:rPr lang="en-US" sz="3600" dirty="0"/>
            </a:br>
            <a:r>
              <a:rPr lang="en-US" sz="3100" dirty="0"/>
              <a:t>Developing a ubiquitous </a:t>
            </a:r>
            <a:r>
              <a:rPr lang="en-AU" sz="3100" dirty="0"/>
              <a:t>smart homes with health care for the elderly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5376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3CBC-9D6D-CC41-ABA7-165CF9B57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Problems &amp; </a:t>
            </a:r>
            <a:r>
              <a:rPr lang="en-US" dirty="0"/>
              <a:t>Opportunity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DB069-F0A2-7842-A1FD-676A50626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AU" b="1" dirty="0">
                <a:solidFill>
                  <a:schemeClr val="bg2">
                    <a:lumMod val="25000"/>
                  </a:schemeClr>
                </a:solidFill>
              </a:rPr>
              <a:t> Population growth</a:t>
            </a: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, especially the </a:t>
            </a:r>
            <a:r>
              <a:rPr lang="en-AU" b="1" dirty="0">
                <a:solidFill>
                  <a:schemeClr val="bg2">
                    <a:lumMod val="25000"/>
                  </a:schemeClr>
                </a:solidFill>
              </a:rPr>
              <a:t>increase in ageing</a:t>
            </a: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, has brought a great burden to medical care, and the elderly may not receive adequate medical assistance. </a:t>
            </a:r>
          </a:p>
          <a:p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 Pay attention to the </a:t>
            </a:r>
            <a:r>
              <a:rPr lang="en-AU" b="1" dirty="0">
                <a:solidFill>
                  <a:schemeClr val="bg2">
                    <a:lumMod val="25000"/>
                  </a:schemeClr>
                </a:solidFill>
              </a:rPr>
              <a:t>welfare</a:t>
            </a: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AU" b="1" dirty="0">
                <a:solidFill>
                  <a:schemeClr val="bg2">
                    <a:lumMod val="25000"/>
                  </a:schemeClr>
                </a:solidFill>
              </a:rPr>
              <a:t>medical</a:t>
            </a: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 and </a:t>
            </a:r>
            <a:r>
              <a:rPr lang="en-AU" b="1" dirty="0">
                <a:solidFill>
                  <a:schemeClr val="bg2">
                    <a:lumMod val="25000"/>
                  </a:schemeClr>
                </a:solidFill>
              </a:rPr>
              <a:t>social needs </a:t>
            </a: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of the elderly.</a:t>
            </a:r>
          </a:p>
          <a:p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AU" b="1" dirty="0"/>
              <a:t>Smart home &amp; IT network and ICT prototype</a:t>
            </a:r>
            <a:r>
              <a:rPr lang="en-AU" dirty="0"/>
              <a:t> :</a:t>
            </a:r>
          </a:p>
          <a:p>
            <a:pPr lvl="1"/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Aim to increase the elderly’s </a:t>
            </a:r>
            <a:r>
              <a:rPr lang="en-AU" b="1" dirty="0">
                <a:solidFill>
                  <a:schemeClr val="bg2">
                    <a:lumMod val="25000"/>
                  </a:schemeClr>
                </a:solidFill>
              </a:rPr>
              <a:t>independence</a:t>
            </a: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AU" b="1" dirty="0">
                <a:solidFill>
                  <a:schemeClr val="bg2">
                    <a:lumMod val="25000"/>
                  </a:schemeClr>
                </a:solidFill>
              </a:rPr>
              <a:t>life quality</a:t>
            </a: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AU" b="1" dirty="0">
                <a:solidFill>
                  <a:schemeClr val="bg2">
                    <a:lumMod val="25000"/>
                  </a:schemeClr>
                </a:solidFill>
              </a:rPr>
              <a:t>medical care quality</a:t>
            </a: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, and </a:t>
            </a:r>
            <a:r>
              <a:rPr lang="en-AU" b="1" dirty="0">
                <a:solidFill>
                  <a:schemeClr val="bg2">
                    <a:lumMod val="25000"/>
                  </a:schemeClr>
                </a:solidFill>
              </a:rPr>
              <a:t>self-efficiency</a:t>
            </a: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4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C30C0-058C-3040-BA22-A803E30B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8C3EB-4963-0D42-875F-9A40DC975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Target audience</a:t>
            </a:r>
            <a:r>
              <a:rPr lang="en-US" dirty="0"/>
              <a:t>: the elderly over </a:t>
            </a:r>
            <a:r>
              <a:rPr lang="en-US" altLang="zh-CN" dirty="0"/>
              <a:t>50</a:t>
            </a:r>
            <a:r>
              <a:rPr lang="en-US" dirty="0"/>
              <a:t> years old</a:t>
            </a:r>
          </a:p>
          <a:p>
            <a:r>
              <a:rPr lang="en-US" b="1" dirty="0"/>
              <a:t>Stakeholders</a:t>
            </a:r>
            <a:r>
              <a:rPr lang="en-US" dirty="0"/>
              <a:t>: </a:t>
            </a:r>
            <a:r>
              <a:rPr lang="en-AU" dirty="0"/>
              <a:t>clinicians, homecare workers, IT companies, and older people’s families</a:t>
            </a:r>
          </a:p>
          <a:p>
            <a:r>
              <a:rPr lang="en-US" b="1" dirty="0"/>
              <a:t>Mobile</a:t>
            </a:r>
            <a:r>
              <a:rPr lang="en-US" dirty="0"/>
              <a:t>: a wearable or mobile device. So, the elderly can carry this </a:t>
            </a:r>
            <a:r>
              <a:rPr lang="en-AU" altLang="zh-CN" dirty="0"/>
              <a:t>tool </a:t>
            </a:r>
            <a:r>
              <a:rPr lang="en-US" dirty="0"/>
              <a:t>with them for real-time observation and continuous tracking</a:t>
            </a:r>
          </a:p>
          <a:p>
            <a:r>
              <a:rPr lang="en-US" b="1" dirty="0"/>
              <a:t>Social</a:t>
            </a:r>
            <a:r>
              <a:rPr lang="en-AU" altLang="zh-CN" dirty="0"/>
              <a:t>: the elderly can contact their doctors and families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94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B6AD-CB3B-804C-9FE6-A4A84209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Prototype: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41ECE-5861-534A-AB45-78B55303C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881"/>
            <a:ext cx="10515600" cy="4657082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An </a:t>
            </a:r>
            <a:r>
              <a:rPr lang="en-AU" b="1" dirty="0"/>
              <a:t>application</a:t>
            </a:r>
            <a:r>
              <a:rPr lang="en-AU" dirty="0"/>
              <a:t> which can control smart home devices, track health status, detect symptoms of illnesses and send notifications and emergency messages.</a:t>
            </a:r>
          </a:p>
          <a:p>
            <a:r>
              <a:rPr lang="en-AU" dirty="0"/>
              <a:t>The </a:t>
            </a:r>
            <a:r>
              <a:rPr lang="en-AU" b="1" dirty="0"/>
              <a:t>interface design</a:t>
            </a:r>
            <a:r>
              <a:rPr lang="en-AU" dirty="0"/>
              <a:t> emphasis on usability, effectiveness, efficiency, learnability, memorability, safety and privacy.</a:t>
            </a:r>
          </a:p>
          <a:p>
            <a:r>
              <a:rPr lang="en-AU" b="1" dirty="0"/>
              <a:t>Other functions</a:t>
            </a:r>
            <a:r>
              <a:rPr lang="en-AU" dirty="0"/>
              <a:t>: voice control, blood pressure measure, blood sugar measure, CO2 alert, heart rate measure and so on.</a:t>
            </a:r>
          </a:p>
          <a:p>
            <a:r>
              <a:rPr lang="en-US" dirty="0"/>
              <a:t>Example low-fi prototype: </a:t>
            </a:r>
            <a:r>
              <a:rPr lang="en-US" dirty="0">
                <a:hlinkClick r:id="rId2"/>
              </a:rPr>
              <a:t>https://intelicare.com.au/?gclid=Cj0KCQjws4aKBhDPARIsAIWH0JXsXQ8Qke3mFRdjdjJW5MxtWauRAjz9YDzJDFG_B_sB3t-e85_TJj0aAl_PEALw_wcB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3304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_2SEEDS">
      <a:dk1>
        <a:srgbClr val="000000"/>
      </a:dk1>
      <a:lt1>
        <a:srgbClr val="FFFFFF"/>
      </a:lt1>
      <a:dk2>
        <a:srgbClr val="213B38"/>
      </a:dk2>
      <a:lt2>
        <a:srgbClr val="E2E7E8"/>
      </a:lt2>
      <a:accent1>
        <a:srgbClr val="CF7D69"/>
      </a:accent1>
      <a:accent2>
        <a:srgbClr val="D88497"/>
      </a:accent2>
      <a:accent3>
        <a:srgbClr val="C59C5B"/>
      </a:accent3>
      <a:accent4>
        <a:srgbClr val="5BB486"/>
      </a:accent4>
      <a:accent5>
        <a:srgbClr val="6BAFA8"/>
      </a:accent5>
      <a:accent6>
        <a:srgbClr val="61ABCD"/>
      </a:accent6>
      <a:hlink>
        <a:srgbClr val="5B8B97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249</Words>
  <Application>Microsoft Macintosh PowerPoint</Application>
  <PresentationFormat>Widescreen</PresentationFormat>
  <Paragraphs>18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AvenirNext LT Pro Medium</vt:lpstr>
      <vt:lpstr>Arial</vt:lpstr>
      <vt:lpstr>Avenir Next LT Pro</vt:lpstr>
      <vt:lpstr>Calibri</vt:lpstr>
      <vt:lpstr>Rockwell</vt:lpstr>
      <vt:lpstr>Segoe UI</vt:lpstr>
      <vt:lpstr>ExploreVTI</vt:lpstr>
      <vt:lpstr>Domain:   Developing a ubiquitous smart homes with health care for the elderly</vt:lpstr>
      <vt:lpstr>Problems &amp; Opportunity:  </vt:lpstr>
      <vt:lpstr>Concept:</vt:lpstr>
      <vt:lpstr>Prototype: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Domain:   Developing a ubiquitous smart homes with health care for the elderly</dc:title>
  <dc:creator>Luyi Dai</dc:creator>
  <cp:lastModifiedBy>Luyi Dai</cp:lastModifiedBy>
  <cp:revision>5</cp:revision>
  <dcterms:created xsi:type="dcterms:W3CDTF">2021-09-15T02:46:56Z</dcterms:created>
  <dcterms:modified xsi:type="dcterms:W3CDTF">2021-10-20T07:32:31Z</dcterms:modified>
</cp:coreProperties>
</file>