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F1FD2-D3B0-422A-B38A-89ABA473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C2140-F683-4911-A876-6A14BDFDD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43A03-451C-460B-8CE0-CB3B3E60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6B083-A8B6-4C41-A85B-B0CE3F3F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F309B-6487-409A-A01D-823E4153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23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10759-E8E0-4420-8837-38B10626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25E3C2-907F-41ED-BB41-F68CB7AA0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51927B-F04A-4288-89DE-3C5FE47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39E36-D6DB-44BC-940F-5B80085E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AB129-CAD6-4A90-BA51-29AC8135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57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BCE45-A3B8-4F10-8B6D-47A7989A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8F4F7D-5C14-450A-A72D-121AE205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9FDB9-C400-41A4-9DD6-CC47E886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F762B-7294-449A-895D-7CBD53AB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7C4FF-13E7-417B-B7B1-F3F61E35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43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43750-D567-4610-B148-2D23E5C3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6B97E-E13B-45BF-A6E6-2FC6E743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C22C7-87DD-4AEB-8247-9FD026F1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073BF-C898-4FCA-83C9-4EEF30C9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A3D872-842E-41A0-98DB-B86FE0CF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3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7EFDD-8155-40AF-A478-CCA2719A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39CC8-DBAA-4D08-98B5-7B9ECBF1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5EC1F-6C2E-49F3-B8A7-40945764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182AF-A479-456F-83CB-AC1A9FB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D3B52-E5FB-4089-8593-61E0B2B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55540-8886-4749-BCF9-89795D3D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E347B4-E4FE-4086-8A49-BAC595FB4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70AD06-B0C8-4024-8A59-4000B3C5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66E71-C562-4986-8ED1-C0AE3EF4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F70CEC-BB29-4350-9BDE-599570D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FFEE6B-D796-41B8-8F5B-F8FB1D8B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2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A117B-A427-41DB-95EC-280AA4FF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B7A07D-D1E0-4CCF-8F5D-DBDC69A3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A5563A-9256-4250-87F4-464DE127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7D1235-4B18-4EF3-86A2-DB89DCAF6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0FED98-05A2-4F24-AFDC-6ACC140D5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5C2D58-972A-4DC4-A74F-BD2C6F15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D9809D-4473-4C8A-962E-11EE8D07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556D31-5ABF-48CA-8194-FF8F0228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8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3E157-E42C-458D-9D2F-B2A2AAB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B6B0F6-83A0-4631-AB0B-EF5CD0A9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539675-A0EF-4F80-B1E4-3A381DC7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54998-F016-4498-9EA1-EC3C1B4C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5DE8E1-E7B2-439E-BDC7-6925550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EEB4E4-D0A4-4271-B6E3-84AA77D8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86A8B-6D2C-4687-836C-8EC37EED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6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33A8-9CA4-4823-82BF-54F2BF1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A9B8B-5542-4492-AE14-7309F1E3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FB90B2-AC71-4CAE-ABAE-603D42D0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DD4DF1-BA48-4325-A0E5-DBB04897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EB2B9B-A7B3-45A4-908F-7FC53B47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A5DF4-096F-4C60-9E74-D2498253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2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9D84C-D736-459F-A1CD-7A1BA96D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0E3A54-4034-47E1-A981-C56ABA357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936B73-0389-4F45-B6C3-BD1F92CE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914042-6C67-4F2C-8AD8-52711789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96F262-3924-4B64-BB44-C49B9216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3E657D-E07B-4A94-9821-BFF3C6F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DF5E16-D927-4533-80AF-4D74A73A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AB24DF-7EE7-4EB5-807C-2E1F11A4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8EB2C-8263-4C65-B07C-FD7EFDEF8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D808-C5E1-4EAB-B1C7-388412D065A1}" type="datetimeFigureOut">
              <a:rPr lang="fr-FR" smtClean="0"/>
              <a:t>12/04/2021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782F32-3659-4343-9B5C-54E58CE0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6F033-7B05-438C-BCBC-A615BE58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547A-8F68-4E71-96F7-08C3AE8986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1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arbre, ciel, extérieur, montagne&#10;&#10;Description générée automatiquement">
            <a:extLst>
              <a:ext uri="{FF2B5EF4-FFF2-40B4-BE49-F238E27FC236}">
                <a16:creationId xmlns:a16="http://schemas.microsoft.com/office/drawing/2014/main" id="{13B30D59-DE6F-482A-8A9E-6AF71F9E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E7A68A-B784-49B3-83DE-64ACFC4E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179" y="3945152"/>
            <a:ext cx="4330262" cy="960915"/>
          </a:xfrm>
        </p:spPr>
        <p:txBody>
          <a:bodyPr>
            <a:normAutofit/>
          </a:bodyPr>
          <a:lstStyle/>
          <a:p>
            <a:r>
              <a:rPr lang="fr-FR" sz="2800" dirty="0"/>
              <a:t>Défi EGC 2017 : Fouilles des données d’arbres grenoblois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ous-titre 2">
            <a:extLst>
              <a:ext uri="{FF2B5EF4-FFF2-40B4-BE49-F238E27FC236}">
                <a16:creationId xmlns:a16="http://schemas.microsoft.com/office/drawing/2014/main" id="{153FA2F8-3F69-4C8B-8380-E364F66AFE95}"/>
              </a:ext>
            </a:extLst>
          </p:cNvPr>
          <p:cNvSpPr txBox="1">
            <a:spLocks/>
          </p:cNvSpPr>
          <p:nvPr/>
        </p:nvSpPr>
        <p:spPr>
          <a:xfrm>
            <a:off x="7861738" y="6014157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Maxime Charruyer</a:t>
            </a:r>
          </a:p>
          <a:p>
            <a:r>
              <a:rPr lang="fr-FR" sz="2000" dirty="0"/>
              <a:t>Adrien Golebiewski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E176B6C-1D59-4A2B-9CE6-EC271AD6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7" y="2608211"/>
            <a:ext cx="3489281" cy="960915"/>
          </a:xfrm>
          <a:prstGeom prst="rect">
            <a:avLst/>
          </a:prstGeom>
        </p:spPr>
      </p:pic>
      <p:pic>
        <p:nvPicPr>
          <p:cNvPr id="12" name="Image 11" descr="Comment débuter le Machine Learning avec Python et scikit-learn">
            <a:extLst>
              <a:ext uri="{FF2B5EF4-FFF2-40B4-BE49-F238E27FC236}">
                <a16:creationId xmlns:a16="http://schemas.microsoft.com/office/drawing/2014/main" id="{1FB696A8-BED3-4FA4-BF66-D6146C7C64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44" y="5282093"/>
            <a:ext cx="1641649" cy="6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734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4859221-D92B-4295-B0FA-420B083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070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Défi 1 : Prédiction de la localisation du défaut d’un arbre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D16016-3685-466C-84C0-BE42EE56E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41" y="1002677"/>
            <a:ext cx="4770448" cy="55552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63A836-9FFA-44CA-9457-264E19E6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16" y="2343150"/>
            <a:ext cx="4848225" cy="4514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0DB1F6-5232-4BA3-837C-86DB8818F8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168088"/>
            <a:ext cx="4166937" cy="70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3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2A3D4B9-E393-466F-9752-E947829E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070"/>
            <a:ext cx="10515600" cy="702609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Défi 2 : </a:t>
            </a:r>
            <a:r>
              <a:rPr lang="fr-FR" sz="3600" dirty="0">
                <a:effectLst/>
                <a:ea typeface="Calibri" panose="020F0502020204030204" pitchFamily="34" charset="0"/>
              </a:rPr>
              <a:t>Recherche de préconisations pour faciliter l’entretien des arbres de Grenoble</a:t>
            </a:r>
            <a:endParaRPr lang="fr-FR" sz="36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BCB528-ADDB-4721-99B5-6A283102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05" y="1496781"/>
            <a:ext cx="4065523" cy="3210130"/>
          </a:xfrm>
          <a:prstGeom prst="rect">
            <a:avLst/>
          </a:prstGeom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2AC7FB18-DE95-401A-9373-7C4810140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87402"/>
              </p:ext>
            </p:extLst>
          </p:nvPr>
        </p:nvGraphicFramePr>
        <p:xfrm>
          <a:off x="7641511" y="1314665"/>
          <a:ext cx="35041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92">
                  <a:extLst>
                    <a:ext uri="{9D8B030D-6E8A-4147-A177-3AD203B41FA5}">
                      <a16:colId xmlns:a16="http://schemas.microsoft.com/office/drawing/2014/main" val="931757820"/>
                    </a:ext>
                  </a:extLst>
                </a:gridCol>
                <a:gridCol w="1752092">
                  <a:extLst>
                    <a:ext uri="{9D8B030D-6E8A-4147-A177-3AD203B41FA5}">
                      <a16:colId xmlns:a16="http://schemas.microsoft.com/office/drawing/2014/main" val="2312454098"/>
                    </a:ext>
                  </a:extLst>
                </a:gridCol>
              </a:tblGrid>
              <a:tr h="269990">
                <a:tc>
                  <a:txBody>
                    <a:bodyPr/>
                    <a:lstStyle/>
                    <a:p>
                      <a:r>
                        <a:rPr lang="fr-FR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Constante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27906"/>
                  </a:ext>
                </a:extLst>
              </a:tr>
              <a:tr h="269990">
                <a:tc>
                  <a:txBody>
                    <a:bodyPr/>
                    <a:lstStyle/>
                    <a:p>
                      <a:r>
                        <a:rPr lang="fr-FR" dirty="0"/>
                        <a:t>Secteur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-1,14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22448"/>
                  </a:ext>
                </a:extLst>
              </a:tr>
              <a:tr h="766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Type d’implantation : Périmètre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-22,34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54131"/>
                  </a:ext>
                </a:extLst>
              </a:tr>
              <a:tr h="269990">
                <a:tc>
                  <a:txBody>
                    <a:bodyPr/>
                    <a:lstStyle/>
                    <a:p>
                      <a:r>
                        <a:rPr lang="fr-FR" dirty="0"/>
                        <a:t>Variété : </a:t>
                      </a:r>
                      <a:r>
                        <a:rPr lang="fr-FR" dirty="0" err="1"/>
                        <a:t>Ardèchoise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24,85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95319"/>
                  </a:ext>
                </a:extLst>
              </a:tr>
              <a:tr h="269990">
                <a:tc>
                  <a:txBody>
                    <a:bodyPr/>
                    <a:lstStyle/>
                    <a:p>
                      <a:r>
                        <a:rPr lang="fr-FR" dirty="0"/>
                        <a:t>Variété : </a:t>
                      </a:r>
                      <a:r>
                        <a:rPr lang="fr-FR" dirty="0" err="1"/>
                        <a:t>scop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-26,27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7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E4DFFD6-F426-4DA3-98A5-73959B4A32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23" y="1254125"/>
            <a:ext cx="4121150" cy="52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31B43A-A24B-4B5F-B43C-D1B34AD3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fr-FR" sz="3600" dirty="0"/>
              <a:t>Etat des lieux des données des arbres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5C383C-166A-4581-BBC5-5F5618B2D9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7387389" cy="47325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CB134C-3F84-4AA3-A31D-1006D51444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68063" y="1553827"/>
            <a:ext cx="2430379" cy="30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24918-2EBD-440E-9A03-74C6643D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Data </a:t>
            </a:r>
            <a:r>
              <a:rPr lang="fr-FR" sz="3600" dirty="0" err="1"/>
              <a:t>Cleaning</a:t>
            </a:r>
            <a:r>
              <a:rPr lang="fr-FR" sz="3600" dirty="0"/>
              <a:t>/Management des données des arbres : Gestion des données manquantes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EBBCE4-0AA2-433D-8856-D6241B5A3795}"/>
              </a:ext>
            </a:extLst>
          </p:cNvPr>
          <p:cNvSpPr txBox="1"/>
          <p:nvPr/>
        </p:nvSpPr>
        <p:spPr>
          <a:xfrm>
            <a:off x="243640" y="1903274"/>
            <a:ext cx="530291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Majorité des variables :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?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Modalité « 0 »</a:t>
            </a:r>
          </a:p>
          <a:p>
            <a:pPr marL="285750" indent="-285750">
              <a:buFontTx/>
              <a:buChar char="-"/>
            </a:pP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latin typeface="Arial" panose="020B0604020202020204" pitchFamily="34" charset="0"/>
                <a:ea typeface="Calibri" panose="020F0502020204030204" pitchFamily="34" charset="0"/>
              </a:rPr>
              <a:t>R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emplacement les valeurs manquantes par la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médiane des valeurs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des variables impliquées (variable année)</a:t>
            </a: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variable </a:t>
            </a:r>
            <a:r>
              <a:rPr lang="fr-FR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DiamètreArbreÀUnMètre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transformée en attribut numérique en considérant le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minimum de l’intervalle. </a:t>
            </a:r>
            <a:endParaRPr lang="fr-FR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 « DIAMETREARBREAUNMETRE » et « ESPECE » : les valeurs manquantes ont été remplacées par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 mode en fonction du genre botanique de l’arbre 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(GENRE_BOTA), autrement dit le diamètre le plus fréquent et l’espèce la plus fréquente par rapport au genre botanique de l’arbre en question</a:t>
            </a:r>
            <a:endParaRPr lang="fr-FR" sz="16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F378AE-A7BD-47FD-9B95-9206CB5F28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5760" y="3429000"/>
            <a:ext cx="5562600" cy="209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3197A9-9E81-4FBB-8755-69CCE51886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5760" y="3662641"/>
            <a:ext cx="5181600" cy="228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891022-7F81-40C2-97D0-93C9107AC83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37634" y="1893358"/>
            <a:ext cx="5133975" cy="371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7FC122F-37F0-4A97-A74F-DEE6DE14590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85760" y="2634940"/>
            <a:ext cx="5737358" cy="3714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AEF7BC-0ACC-4072-B4B7-F335B215054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23935" y="4407569"/>
            <a:ext cx="4924425" cy="12192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19F4B94-76A5-4D19-B424-CAF7230B123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187640" y="5876924"/>
            <a:ext cx="5760720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2A02-9530-4FF7-9A35-77907191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Data </a:t>
            </a:r>
            <a:r>
              <a:rPr lang="fr-FR" sz="3600" dirty="0" err="1"/>
              <a:t>Cleaning</a:t>
            </a:r>
            <a:r>
              <a:rPr lang="fr-FR" sz="3600" dirty="0"/>
              <a:t>/Management des données des arbres : Format des données et création de nouvelles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C3F40A-A9B9-4D4C-80F1-5B9B3F2D0C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4619" y="1883194"/>
            <a:ext cx="5760720" cy="22809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E096D4-31CA-4471-9D32-0533BBDE20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25602" y="4420286"/>
            <a:ext cx="2858754" cy="5768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855E8E0-5E93-44B7-86AE-1235D9FD94B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25602" y="5100887"/>
            <a:ext cx="2858754" cy="30197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8B03F88-27F5-41AF-8F96-92E9ACA664D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78075" y="5508923"/>
            <a:ext cx="6555974" cy="38467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4555A9-E5E3-4B64-A981-FFF21CD01D4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293895" y="5999657"/>
            <a:ext cx="6922168" cy="7694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3C3F9C4-605D-4330-B7D3-7B8EF5855ED1}"/>
              </a:ext>
            </a:extLst>
          </p:cNvPr>
          <p:cNvSpPr txBox="1"/>
          <p:nvPr/>
        </p:nvSpPr>
        <p:spPr>
          <a:xfrm>
            <a:off x="0" y="1889462"/>
            <a:ext cx="545030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odification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 variables « </a:t>
            </a:r>
            <a:r>
              <a:rPr lang="fr-FR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StadeDeDéveloppement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» et « </a:t>
            </a:r>
            <a:r>
              <a:rPr lang="fr-FR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StadeDévelopementDiag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» par les entiers 1, 2 et 3, correspondant respectivement aux valeurs "arbre jeune", "arbre adulte" et "arbre vieillissant". Le remplacement des NaN value a été réalisé en fonction du nombre le plus élevé de type de stade. </a:t>
            </a:r>
          </a:p>
          <a:p>
            <a:pPr marL="285750" indent="-285750">
              <a:buFontTx/>
              <a:buChar char="-"/>
            </a:pP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sz="1400" dirty="0"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latin typeface="Arial" panose="020B0604020202020204" pitchFamily="34" charset="0"/>
                <a:ea typeface="Calibri" panose="020F0502020204030204" pitchFamily="34" charset="0"/>
              </a:rPr>
              <a:t>Suppression</a:t>
            </a:r>
            <a:r>
              <a:rPr lang="fr-FR" sz="1600" dirty="0">
                <a:latin typeface="Arial" panose="020B0604020202020204" pitchFamily="34" charset="0"/>
                <a:ea typeface="Calibri" panose="020F0502020204030204" pitchFamily="34" charset="0"/>
              </a:rPr>
              <a:t> de plusieurs variables : trop de valeurs manquantes ou variables répétitives</a:t>
            </a:r>
          </a:p>
          <a:p>
            <a:pPr marL="285750" indent="-285750">
              <a:buFontTx/>
              <a:buChar char="-"/>
            </a:pP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Création de deux variables 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supplémentaires</a:t>
            </a:r>
            <a:endParaRPr lang="fr-FR" sz="1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63A18-4CBF-4A21-BEAE-B39F6DB1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Analyse exploratoire des données des arbres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DA8724-03F6-4F49-8E4A-EA38892322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127" y="1299410"/>
            <a:ext cx="3433010" cy="25266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E97EC6-9700-4817-8486-761FAE603F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127" y="4057718"/>
            <a:ext cx="3601452" cy="243515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EDC397-A2E2-4AE4-9534-1266860AE7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611" y="3521075"/>
            <a:ext cx="3910561" cy="31892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FB9E4F-D02C-4AC8-B7E9-EDC7F53942E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25" y="1524501"/>
            <a:ext cx="2419037" cy="12757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D46032-65DC-4CCC-A4F9-59776A9E915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35" y="1406445"/>
            <a:ext cx="2804160" cy="16687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2CDE73-3DB6-4FB2-9DD5-EC3779CCA98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9" y="3158197"/>
            <a:ext cx="2506980" cy="17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9011ADD-C070-4922-90EE-798A9A73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Analyse exploratoire des données des arbres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44AF4A-0964-4AF7-94CF-EDFFD8DF8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1641" y="1399623"/>
            <a:ext cx="7588718" cy="21857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B757C25-771D-4CF2-8626-B6CB2561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73" y="3585411"/>
            <a:ext cx="3017782" cy="27967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8FC07B-5DDD-4867-93D3-5855785ED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45" y="3650369"/>
            <a:ext cx="2972058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7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114DD28-36D2-41E4-AFF9-131056AB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59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Défi 1 : Prédiction de l’existence d’un défaut d’un arbre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7B55CF-A34F-4818-BFAE-0871D260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5" y="1294061"/>
            <a:ext cx="10380812" cy="52342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F24985-821A-40E7-8A5C-58DF68DEC48F}"/>
              </a:ext>
            </a:extLst>
          </p:cNvPr>
          <p:cNvPicPr/>
          <p:nvPr/>
        </p:nvPicPr>
        <p:blipFill rotWithShape="1">
          <a:blip r:embed="rId3"/>
          <a:srcRect t="23137" r="40573" b="35253"/>
          <a:stretch/>
        </p:blipFill>
        <p:spPr>
          <a:xfrm>
            <a:off x="2286000" y="5563939"/>
            <a:ext cx="4126831" cy="6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98DF17F-02C1-49F4-BE97-9BF61B4F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32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Défi 1 : Prédiction de l’existence d’un défaut d’un arbre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3C1ECA-4584-4E14-9E98-3F449439E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4295" y="1741630"/>
            <a:ext cx="3914525" cy="40909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9269DD-5667-4A07-BB85-11A6C46D1A1B}"/>
              </a:ext>
            </a:extLst>
          </p:cNvPr>
          <p:cNvSpPr/>
          <p:nvPr/>
        </p:nvSpPr>
        <p:spPr>
          <a:xfrm>
            <a:off x="1528011" y="5613209"/>
            <a:ext cx="4070809" cy="30893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F68EC-7767-4A44-ADE2-71487BDB2826}"/>
              </a:ext>
            </a:extLst>
          </p:cNvPr>
          <p:cNvSpPr/>
          <p:nvPr/>
        </p:nvSpPr>
        <p:spPr>
          <a:xfrm>
            <a:off x="1606152" y="3212200"/>
            <a:ext cx="4070809" cy="5198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B6FDB-F7AA-4D8E-900F-219FB982613D}"/>
              </a:ext>
            </a:extLst>
          </p:cNvPr>
          <p:cNvSpPr/>
          <p:nvPr/>
        </p:nvSpPr>
        <p:spPr>
          <a:xfrm>
            <a:off x="1606152" y="2027287"/>
            <a:ext cx="4070809" cy="11256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725556-3B8E-4F11-831D-CCB8896097EC}"/>
              </a:ext>
            </a:extLst>
          </p:cNvPr>
          <p:cNvSpPr/>
          <p:nvPr/>
        </p:nvSpPr>
        <p:spPr>
          <a:xfrm>
            <a:off x="1528011" y="3737833"/>
            <a:ext cx="4070809" cy="854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54CB5-8748-400B-828C-E135E5FC6C36}"/>
              </a:ext>
            </a:extLst>
          </p:cNvPr>
          <p:cNvSpPr/>
          <p:nvPr/>
        </p:nvSpPr>
        <p:spPr>
          <a:xfrm>
            <a:off x="1528011" y="4751402"/>
            <a:ext cx="4070809" cy="2137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DCD4B-E837-48AC-A69F-3DBC450EED03}"/>
              </a:ext>
            </a:extLst>
          </p:cNvPr>
          <p:cNvSpPr/>
          <p:nvPr/>
        </p:nvSpPr>
        <p:spPr>
          <a:xfrm>
            <a:off x="1528011" y="5061605"/>
            <a:ext cx="4070809" cy="5045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E7FDFDA-E986-4004-AA5E-C3366B713FCB}"/>
              </a:ext>
            </a:extLst>
          </p:cNvPr>
          <p:cNvSpPr txBox="1"/>
          <p:nvPr/>
        </p:nvSpPr>
        <p:spPr>
          <a:xfrm>
            <a:off x="6256421" y="1741630"/>
            <a:ext cx="545030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Une première analyse des 10 variables contribuant le plus sur l’ensemble des arbres nous, indique que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l’avis de l’expert a une grande influence 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(variables centrées sur le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diagnostic encadrées noires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ainsi que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géolocalisation 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dans une moindre mesure (encadrées </a:t>
            </a:r>
            <a:r>
              <a:rPr lang="fr-FR" sz="16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bleu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puis en dernier des </a:t>
            </a:r>
            <a:r>
              <a:rPr lang="fr-F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caractéristiques physiques propres à l’arbre 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(diamètre, vigueur, </a:t>
            </a:r>
            <a:r>
              <a:rPr lang="fr-FR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NoteDiag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encadrées </a:t>
            </a:r>
            <a:r>
              <a:rPr lang="fr-FR" sz="1600" b="1" dirty="0">
                <a:solidFill>
                  <a:srgbClr val="92D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vert</a:t>
            </a:r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endParaRPr lang="fr-FR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L’avis de l’expert constitue donc un bon moyen de prédiction mais ne constitue pas à lui seul le seul prédicteur.</a:t>
            </a:r>
          </a:p>
          <a:p>
            <a:endParaRPr lang="fr-F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">
            <a:extLst>
              <a:ext uri="{FF2B5EF4-FFF2-40B4-BE49-F238E27FC236}">
                <a16:creationId xmlns:a16="http://schemas.microsoft.com/office/drawing/2014/main" id="{18BD31D3-F977-497B-96FA-6C976520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069"/>
            <a:ext cx="10515600" cy="702609"/>
          </a:xfrm>
        </p:spPr>
        <p:txBody>
          <a:bodyPr>
            <a:normAutofit/>
          </a:bodyPr>
          <a:lstStyle/>
          <a:p>
            <a:r>
              <a:rPr lang="fr-FR" sz="3600" dirty="0"/>
              <a:t>Défi 1 : Prédiction de la localisation du défaut d’un arbre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BE4B43-0739-4867-801F-47E4758639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735782"/>
            <a:ext cx="3102895" cy="3193883"/>
          </a:xfrm>
          <a:prstGeom prst="rect">
            <a:avLst/>
          </a:prstGeom>
        </p:spPr>
      </p:pic>
      <p:pic>
        <p:nvPicPr>
          <p:cNvPr id="2062" name="Image 76">
            <a:extLst>
              <a:ext uri="{FF2B5EF4-FFF2-40B4-BE49-F238E27FC236}">
                <a16:creationId xmlns:a16="http://schemas.microsoft.com/office/drawing/2014/main" id="{1FA1DCB6-352F-4D7A-9DA8-C2F68F31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9725"/>
            <a:ext cx="3657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 de texte 78">
            <a:extLst>
              <a:ext uri="{FF2B5EF4-FFF2-40B4-BE49-F238E27FC236}">
                <a16:creationId xmlns:a16="http://schemas.microsoft.com/office/drawing/2014/main" id="{DFF4D8C8-0E5C-4488-A529-634695016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488132"/>
            <a:ext cx="1133475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 Arbres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 de texte 89">
            <a:extLst>
              <a:ext uri="{FF2B5EF4-FFF2-40B4-BE49-F238E27FC236}">
                <a16:creationId xmlns:a16="http://schemas.microsoft.com/office/drawing/2014/main" id="{0B0AAC3B-D5F4-4BF6-9CAF-8F444D72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832" y="3368203"/>
            <a:ext cx="752475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Houppier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Zone de texte 90">
            <a:extLst>
              <a:ext uri="{FF2B5EF4-FFF2-40B4-BE49-F238E27FC236}">
                <a16:creationId xmlns:a16="http://schemas.microsoft.com/office/drawing/2014/main" id="{A4B76117-D1D5-4594-B96F-4E49CFEEE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1345" y="3368203"/>
            <a:ext cx="523875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Zone de texte 91">
            <a:extLst>
              <a:ext uri="{FF2B5EF4-FFF2-40B4-BE49-F238E27FC236}">
                <a16:creationId xmlns:a16="http://schemas.microsoft.com/office/drawing/2014/main" id="{3E6CDA36-4C06-442E-8287-77999F0E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837" y="3399609"/>
            <a:ext cx="619125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Racine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Zone de texte 92">
            <a:extLst>
              <a:ext uri="{FF2B5EF4-FFF2-40B4-BE49-F238E27FC236}">
                <a16:creationId xmlns:a16="http://schemas.microsoft.com/office/drawing/2014/main" id="{8BB93298-0DA5-4691-88E9-6D2CA690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809" y="3399609"/>
            <a:ext cx="533400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Tronc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199D046F-0FAF-40B1-A86C-6D07E8A5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52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85DEA43C-DAAA-4BC9-87CD-29F0B259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0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4083E1B-9FD7-4268-8474-7F7B5105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0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015B823B-F5BE-41CD-A0AE-07FE3A69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77" name="Image 93">
            <a:extLst>
              <a:ext uri="{FF2B5EF4-FFF2-40B4-BE49-F238E27FC236}">
                <a16:creationId xmlns:a16="http://schemas.microsoft.com/office/drawing/2014/main" id="{846F9EBC-A024-4408-A4C5-DFEB4176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79" y="4334989"/>
            <a:ext cx="16097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 de texte 94">
            <a:extLst>
              <a:ext uri="{FF2B5EF4-FFF2-40B4-BE49-F238E27FC236}">
                <a16:creationId xmlns:a16="http://schemas.microsoft.com/office/drawing/2014/main" id="{D616F8C1-AD16-41A1-B11E-A8E1A6BB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759" y="4136098"/>
            <a:ext cx="1133475" cy="247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 Arbres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31">
            <a:extLst>
              <a:ext uri="{FF2B5EF4-FFF2-40B4-BE49-F238E27FC236}">
                <a16:creationId xmlns:a16="http://schemas.microsoft.com/office/drawing/2014/main" id="{46003251-AB67-4A21-9852-95F5BDFD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779" y="38777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CE7F2BD7-5EE6-430C-A7AB-8EDCCC74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979" y="43349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Zone de texte 94">
            <a:extLst>
              <a:ext uri="{FF2B5EF4-FFF2-40B4-BE49-F238E27FC236}">
                <a16:creationId xmlns:a16="http://schemas.microsoft.com/office/drawing/2014/main" id="{C0032B1B-A368-456A-8781-2236661EF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778" y="6037474"/>
            <a:ext cx="1609725" cy="3982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Combinaison des défauts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Zone de texte 94">
            <a:extLst>
              <a:ext uri="{FF2B5EF4-FFF2-40B4-BE49-F238E27FC236}">
                <a16:creationId xmlns:a16="http://schemas.microsoft.com/office/drawing/2014/main" id="{1597A3DC-DEA1-48BE-9975-E7592DF1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002" y="4820602"/>
            <a:ext cx="3088128" cy="519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Classifieurs Adaptatifs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62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401</Words>
  <Application>Microsoft Office PowerPoint</Application>
  <PresentationFormat>Grand écran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Etat des lieux des données des arbres</vt:lpstr>
      <vt:lpstr>Data Cleaning/Management des données des arbres : Gestion des données manquantes</vt:lpstr>
      <vt:lpstr>Data Cleaning/Management des données des arbres : Format des données et création de nouvelles variables</vt:lpstr>
      <vt:lpstr>Analyse exploratoire des données des arbres</vt:lpstr>
      <vt:lpstr>Analyse exploratoire des données des arbres</vt:lpstr>
      <vt:lpstr>Défi 1 : Prédiction de l’existence d’un défaut d’un arbre </vt:lpstr>
      <vt:lpstr>Défi 1 : Prédiction de l’existence d’un défaut d’un arbre </vt:lpstr>
      <vt:lpstr>Défi 1 : Prédiction de la localisation du défaut d’un arbre </vt:lpstr>
      <vt:lpstr>Défi 1 : Prédiction de la localisation du défaut d’un arbre </vt:lpstr>
      <vt:lpstr>Défi 2 : Recherche de préconisations pour faciliter l’entretien des arbres de Grenoble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lehouga</dc:creator>
  <cp:lastModifiedBy>Maxime Charruyer</cp:lastModifiedBy>
  <cp:revision>23</cp:revision>
  <dcterms:created xsi:type="dcterms:W3CDTF">2021-04-10T18:39:42Z</dcterms:created>
  <dcterms:modified xsi:type="dcterms:W3CDTF">2021-04-12T07:26:17Z</dcterms:modified>
</cp:coreProperties>
</file>