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6B3AB-779D-427B-AC55-6F931142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6785D7-B921-4E3B-BD37-77EE22B5E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EA233E-019C-4B33-809F-9286F098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D9D6A6-780E-4D83-B5F6-72C8C002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DDEE51-92CA-4BAD-BDF0-0C60B7AA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7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FB3A3-A03A-410B-A70E-B70081F1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8F5525-F253-408A-B1B8-1DFD746D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CCB33-61A5-4A98-AA50-6FBAC19F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2D1D92-825F-4BD3-8F39-699713C9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5409F-3D72-4964-86C6-A99E4C8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0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7E56D0-5D04-424A-80D6-618818A6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28F22F-134B-4345-897E-8D7EE56B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1B889-5C20-4155-9A01-1150E96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004F0-5B4E-4977-ADAD-8A7A0874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7CE6E-2D52-44A2-8E8E-6F49D32C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4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E33A-96F8-4902-BB3F-3B5281F1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193C2B-8EBF-4B49-9E09-BBB7F132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B6DA65-1F05-448E-A10F-E6493A22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7269C-B154-41F0-A213-713F1564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6BEE2-13F8-4FA5-86E5-16E3ED7B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34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790E8-69AB-4FC2-8D85-CC82D988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D55251-85F8-4F61-B8F0-6BCFF741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87218-713A-4C58-AF71-7DF8825C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CB2A91-4A89-4F3C-996E-0DF8E0FC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CB6630-D714-4EDD-997C-E4245E17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22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F88D3-8709-4EA8-8842-922CA19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50A30F-830B-4CE8-BF59-AB75300F6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C79373-8E3F-4745-BAF2-A65C1D16D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E23644-EF67-4D9A-AA11-8A013557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0F0E24-8346-4583-9FB6-8D164CF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BF216A-0C23-439F-A3BA-3C0F14E0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20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D3F78-E47B-4924-931A-8971A106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6008D7-0EB5-4267-9D17-B27050E7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540AF7-056E-4849-B24E-FE902D57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2D2A35-25A0-477C-844F-6791779D3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5FE022-0659-4381-B904-CC11905EF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FD667D-8321-4458-9389-ABA651DD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F4D787-78CE-441C-8AFB-BCF33CB4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232DDE-3828-4E24-8D37-CA320445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9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F6432-4B8A-4C77-94CB-81B210D4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2D2B00-72F5-4D87-966C-09213826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C377B7-FC85-4D99-86B1-EC52FA85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A3C150-0C97-4084-AF2E-4DF7F9A9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27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DDC09A-5FD5-4DBC-AFE8-EC5E5B79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F3703D-93E3-4669-A01C-6DBAD673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98F7-9868-47BA-AAF3-CC731176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67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74D3-B25B-4002-B2F0-BD94C884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5E5D2-6359-4692-94AC-1B73D23C9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86C944-17CE-4DAE-81BF-6AACFDF5B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DD71AA-850D-4981-A145-F86A7B07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7817-CCAD-4541-8D25-46E23C55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DB5A8-34DE-46CD-A938-71879BBC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92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807C2-F0F6-47B8-AD0C-6E54611B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8FB3B9-9501-48F4-8A6F-1B3EF4F8E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B0F751-578D-4E8C-B5B2-EE9AC7FE7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C1C04E-3783-4060-BE54-BCD64A1F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267750-D43D-4073-8486-2EEF22E3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145C42-894B-408D-8481-B8B58556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19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4F5510-D388-4AB3-9AA8-34EFC065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D75707-5F65-437E-8BD2-8B61FB8E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168120-7989-451E-BF15-9224D32F5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57E8-64E6-4BEF-B07B-F6DC81FF7846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D302D-B285-4720-80F1-918F11691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C47DC-72A1-4EEC-BFB0-D40AB954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70EA-3B84-4034-8EF3-8F6192837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94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FBD8A83-4B1D-46FC-AF70-7D29276718B1}"/>
              </a:ext>
            </a:extLst>
          </p:cNvPr>
          <p:cNvSpPr txBox="1"/>
          <p:nvPr/>
        </p:nvSpPr>
        <p:spPr>
          <a:xfrm>
            <a:off x="3564835" y="331304"/>
            <a:ext cx="628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Architecture Solution technique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C23072-2F69-4A67-A9E1-4D90ECAFC20B}"/>
              </a:ext>
            </a:extLst>
          </p:cNvPr>
          <p:cNvSpPr/>
          <p:nvPr/>
        </p:nvSpPr>
        <p:spPr>
          <a:xfrm>
            <a:off x="212035" y="1457739"/>
            <a:ext cx="3962399" cy="16830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6C2C0B5-4C26-42E7-99A2-167AEFEF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4" y="1972845"/>
            <a:ext cx="2392920" cy="82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85BB4F3-BA88-4205-A6E9-2D8333498AF9}"/>
              </a:ext>
            </a:extLst>
          </p:cNvPr>
          <p:cNvSpPr txBox="1"/>
          <p:nvPr/>
        </p:nvSpPr>
        <p:spPr>
          <a:xfrm>
            <a:off x="1143144" y="1670276"/>
            <a:ext cx="210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Source de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C033AD3-EFB6-42E6-901E-4C7992D9A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436" y="5062209"/>
            <a:ext cx="1772294" cy="11373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D22B937-CD15-465E-A6BF-BB992815A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69" y="4153841"/>
            <a:ext cx="1362903" cy="1144839"/>
          </a:xfrm>
          <a:prstGeom prst="rect">
            <a:avLst/>
          </a:prstGeom>
        </p:spPr>
      </p:pic>
      <p:pic>
        <p:nvPicPr>
          <p:cNvPr id="16" name="Image 1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E3411FF4-BDE5-49DF-87C2-5F060FEF4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583" y="1879998"/>
            <a:ext cx="3041082" cy="101369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2320052-BC24-46E5-8F89-2EE947F64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364" y="4260115"/>
            <a:ext cx="1611978" cy="913992"/>
          </a:xfrm>
          <a:prstGeom prst="rect">
            <a:avLst/>
          </a:prstGeom>
        </p:spPr>
      </p:pic>
      <p:pic>
        <p:nvPicPr>
          <p:cNvPr id="20" name="Image 1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5E3ED543-E489-4C0A-828F-FBCEB428B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443" y="2074918"/>
            <a:ext cx="1218657" cy="6815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F72C2C8-4517-4E71-B13E-C7FBC716B3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45" y="5129263"/>
            <a:ext cx="2305819" cy="1070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4386F89-2C8E-48FD-9B9D-25C4CB007B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4" y="2758926"/>
            <a:ext cx="699090" cy="7166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F7823DF-242C-46C4-A3AE-E8A0B55D1E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81" y="2758926"/>
            <a:ext cx="699090" cy="71664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31A2385-F5E5-4474-958C-40B901104B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58" y="2731970"/>
            <a:ext cx="699090" cy="71664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5E4D69F-1260-4530-8C0A-4D180D0572D7}"/>
              </a:ext>
            </a:extLst>
          </p:cNvPr>
          <p:cNvSpPr txBox="1"/>
          <p:nvPr/>
        </p:nvSpPr>
        <p:spPr>
          <a:xfrm>
            <a:off x="1006750" y="3407132"/>
            <a:ext cx="99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Crimes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038A60E-71B6-46F6-848D-BB21717BD3CF}"/>
              </a:ext>
            </a:extLst>
          </p:cNvPr>
          <p:cNvSpPr txBox="1"/>
          <p:nvPr/>
        </p:nvSpPr>
        <p:spPr>
          <a:xfrm>
            <a:off x="1814480" y="3450864"/>
            <a:ext cx="116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Données</a:t>
            </a:r>
          </a:p>
          <a:p>
            <a:r>
              <a:rPr lang="fr-FR" sz="1400" dirty="0"/>
              <a:t>Sociales/éco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F6220C-F59F-42F0-B0CF-058729AB981F}"/>
              </a:ext>
            </a:extLst>
          </p:cNvPr>
          <p:cNvSpPr txBox="1"/>
          <p:nvPr/>
        </p:nvSpPr>
        <p:spPr>
          <a:xfrm>
            <a:off x="2872008" y="3429000"/>
            <a:ext cx="1385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Correspondance Nom/Numéro quartier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59EFD96-610A-4179-BE35-E3C3978B6F8C}"/>
              </a:ext>
            </a:extLst>
          </p:cNvPr>
          <p:cNvCxnSpPr>
            <a:cxnSpLocks/>
          </p:cNvCxnSpPr>
          <p:nvPr/>
        </p:nvCxnSpPr>
        <p:spPr>
          <a:xfrm flipV="1">
            <a:off x="4338553" y="2415680"/>
            <a:ext cx="2683797" cy="28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7E059AC-51FC-4AC5-BD61-606D4E3FA2BD}"/>
              </a:ext>
            </a:extLst>
          </p:cNvPr>
          <p:cNvSpPr txBox="1"/>
          <p:nvPr/>
        </p:nvSpPr>
        <p:spPr>
          <a:xfrm>
            <a:off x="4667748" y="2540599"/>
            <a:ext cx="2100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Copié/Collé des données dans le serveur local Cnam depuis poste fixe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82D594-8E4E-4A60-9918-E99C9006C7E1}"/>
              </a:ext>
            </a:extLst>
          </p:cNvPr>
          <p:cNvSpPr txBox="1"/>
          <p:nvPr/>
        </p:nvSpPr>
        <p:spPr>
          <a:xfrm>
            <a:off x="8833626" y="1314561"/>
            <a:ext cx="2100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Stockage des données – Traitement des fichiers (réplication, clusters)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6C31E6E-43C2-4DB0-8C81-EB2AD24D385D}"/>
              </a:ext>
            </a:extLst>
          </p:cNvPr>
          <p:cNvCxnSpPr>
            <a:cxnSpLocks/>
          </p:cNvCxnSpPr>
          <p:nvPr/>
        </p:nvCxnSpPr>
        <p:spPr>
          <a:xfrm>
            <a:off x="10327443" y="2951209"/>
            <a:ext cx="0" cy="1150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094FB79-8DB7-4DE7-836D-6E08033389D7}"/>
              </a:ext>
            </a:extLst>
          </p:cNvPr>
          <p:cNvCxnSpPr>
            <a:cxnSpLocks/>
          </p:cNvCxnSpPr>
          <p:nvPr/>
        </p:nvCxnSpPr>
        <p:spPr>
          <a:xfrm flipH="1">
            <a:off x="3228798" y="5849936"/>
            <a:ext cx="2632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04DEFE3F-A116-48ED-AB6F-EA7473F39FEF}"/>
              </a:ext>
            </a:extLst>
          </p:cNvPr>
          <p:cNvSpPr txBox="1"/>
          <p:nvPr/>
        </p:nvSpPr>
        <p:spPr>
          <a:xfrm>
            <a:off x="10334368" y="3187566"/>
            <a:ext cx="1721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Gestion des ressources des clusters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7E6187B-D49F-4A99-9FB9-F2B32B94B86E}"/>
              </a:ext>
            </a:extLst>
          </p:cNvPr>
          <p:cNvSpPr txBox="1"/>
          <p:nvPr/>
        </p:nvSpPr>
        <p:spPr>
          <a:xfrm>
            <a:off x="9598445" y="6171198"/>
            <a:ext cx="250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Requêtes Map </a:t>
            </a:r>
            <a:r>
              <a:rPr lang="fr-FR" sz="1400" b="1" dirty="0" err="1"/>
              <a:t>Reduce</a:t>
            </a:r>
            <a:r>
              <a:rPr lang="fr-FR" sz="1400" b="1" dirty="0"/>
              <a:t>+ Calcul d’indicateur pertinents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44B13B-7F30-41AE-87BC-1CA5265C2B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5" y="5013813"/>
            <a:ext cx="2626576" cy="111629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788EF8-75AD-41A1-B3D3-36CC86A74537}"/>
              </a:ext>
            </a:extLst>
          </p:cNvPr>
          <p:cNvSpPr txBox="1"/>
          <p:nvPr/>
        </p:nvSpPr>
        <p:spPr>
          <a:xfrm>
            <a:off x="172691" y="6199547"/>
            <a:ext cx="2756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Prédiction sévérité du crime / Prédiction type du crime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8C52102-BD50-4316-BB54-63F06CE4024D}"/>
              </a:ext>
            </a:extLst>
          </p:cNvPr>
          <p:cNvSpPr txBox="1"/>
          <p:nvPr/>
        </p:nvSpPr>
        <p:spPr>
          <a:xfrm>
            <a:off x="8162000" y="4567338"/>
            <a:ext cx="1721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Comparaison Spark/</a:t>
            </a:r>
            <a:r>
              <a:rPr lang="fr-FR" sz="1400" b="1" dirty="0" err="1">
                <a:solidFill>
                  <a:schemeClr val="accent1">
                    <a:lumMod val="75000"/>
                  </a:schemeClr>
                </a:solidFill>
              </a:rPr>
              <a:t>Yarn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 sur les calculs d’indicateur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1089C7-9518-44DE-B3EE-379FDB68D5C2}"/>
              </a:ext>
            </a:extLst>
          </p:cNvPr>
          <p:cNvSpPr txBox="1"/>
          <p:nvPr/>
        </p:nvSpPr>
        <p:spPr>
          <a:xfrm>
            <a:off x="3307485" y="4757330"/>
            <a:ext cx="2756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Environnement Spark pour la prédiction avec l’API Python et la librairie </a:t>
            </a:r>
            <a:r>
              <a:rPr lang="fr-FR" sz="1400" b="1" dirty="0" err="1"/>
              <a:t>PySpark</a:t>
            </a:r>
            <a:r>
              <a:rPr lang="fr-FR" sz="1400" b="1" dirty="0"/>
              <a:t> ML pour appliquer les algos de ML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3B64A05-1740-47F2-876D-99FCFC33B3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23" y="5292131"/>
            <a:ext cx="1212652" cy="12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7ED1927-2EEE-47F6-9E38-3889CCAD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54" y="3619983"/>
            <a:ext cx="699090" cy="7166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4A8A471-E721-47C2-B01F-7BDA6281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436" y="1150751"/>
            <a:ext cx="699090" cy="7166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D0B2942-119D-4D39-87E3-A670417BA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86" y="1313988"/>
            <a:ext cx="699090" cy="71664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4CEF7C9-FF54-4155-8BED-E0C47B9FD0A8}"/>
              </a:ext>
            </a:extLst>
          </p:cNvPr>
          <p:cNvSpPr txBox="1"/>
          <p:nvPr/>
        </p:nvSpPr>
        <p:spPr>
          <a:xfrm>
            <a:off x="5637536" y="4336629"/>
            <a:ext cx="154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Crimes – 2001 à 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F635A37-9114-41F2-AA6E-357C0D6A8093}"/>
              </a:ext>
            </a:extLst>
          </p:cNvPr>
          <p:cNvSpPr txBox="1"/>
          <p:nvPr/>
        </p:nvSpPr>
        <p:spPr>
          <a:xfrm>
            <a:off x="7328453" y="1904165"/>
            <a:ext cx="2581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Données</a:t>
            </a:r>
          </a:p>
          <a:p>
            <a:r>
              <a:rPr lang="fr-FR" sz="2000" dirty="0"/>
              <a:t>Sociales/économiques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A237BA-2621-42EB-BEEB-4D3BAF58A284}"/>
              </a:ext>
            </a:extLst>
          </p:cNvPr>
          <p:cNvSpPr txBox="1"/>
          <p:nvPr/>
        </p:nvSpPr>
        <p:spPr>
          <a:xfrm>
            <a:off x="1537252" y="2073442"/>
            <a:ext cx="246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Nom/Numéro quartier - Chicago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FE4BBB1-B8FA-4F76-91C8-4830F279EC78}"/>
              </a:ext>
            </a:extLst>
          </p:cNvPr>
          <p:cNvCxnSpPr/>
          <p:nvPr/>
        </p:nvCxnSpPr>
        <p:spPr>
          <a:xfrm>
            <a:off x="3657600" y="2612051"/>
            <a:ext cx="1775791" cy="1217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3F0E3D-E320-453E-AA33-9D15C9F55066}"/>
              </a:ext>
            </a:extLst>
          </p:cNvPr>
          <p:cNvCxnSpPr>
            <a:cxnSpLocks/>
          </p:cNvCxnSpPr>
          <p:nvPr/>
        </p:nvCxnSpPr>
        <p:spPr>
          <a:xfrm flipV="1">
            <a:off x="6636062" y="2648819"/>
            <a:ext cx="1235729" cy="1262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7322769-F371-4110-819D-DD34B82D4155}"/>
              </a:ext>
            </a:extLst>
          </p:cNvPr>
          <p:cNvSpPr txBox="1"/>
          <p:nvPr/>
        </p:nvSpPr>
        <p:spPr>
          <a:xfrm>
            <a:off x="2372139" y="3429000"/>
            <a:ext cx="2279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Correspondance Numéro/Nom des zones Area de Chicago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4BE20CC-D6F7-4B8F-8EA1-EA92C848C86A}"/>
              </a:ext>
            </a:extLst>
          </p:cNvPr>
          <p:cNvSpPr txBox="1"/>
          <p:nvPr/>
        </p:nvSpPr>
        <p:spPr>
          <a:xfrm>
            <a:off x="7479488" y="3158318"/>
            <a:ext cx="2279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Enrichissement pour la phase finale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936670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120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lehouga</dc:creator>
  <cp:lastModifiedBy>eric lehouga</cp:lastModifiedBy>
  <cp:revision>8</cp:revision>
  <dcterms:created xsi:type="dcterms:W3CDTF">2021-09-06T13:20:21Z</dcterms:created>
  <dcterms:modified xsi:type="dcterms:W3CDTF">2021-09-08T15:09:09Z</dcterms:modified>
</cp:coreProperties>
</file>