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xLSOwDcjZ7j7UKg55CyVkQW+W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daff6db10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daff6db1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1" Type="http://schemas.openxmlformats.org/officeDocument/2006/relationships/image" Target="../media/image9.jpg"/><Relationship Id="rId10" Type="http://schemas.openxmlformats.org/officeDocument/2006/relationships/image" Target="../media/image12.png"/><Relationship Id="rId12" Type="http://schemas.openxmlformats.org/officeDocument/2006/relationships/image" Target="../media/image5.jp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jpg"/><Relationship Id="rId7" Type="http://schemas.openxmlformats.org/officeDocument/2006/relationships/image" Target="../media/image13.png"/><Relationship Id="rId8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1" Type="http://schemas.openxmlformats.org/officeDocument/2006/relationships/image" Target="../media/image9.jpg"/><Relationship Id="rId10" Type="http://schemas.openxmlformats.org/officeDocument/2006/relationships/image" Target="../media/image12.png"/><Relationship Id="rId12" Type="http://schemas.openxmlformats.org/officeDocument/2006/relationships/image" Target="../media/image5.jp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jpg"/><Relationship Id="rId7" Type="http://schemas.openxmlformats.org/officeDocument/2006/relationships/image" Target="../media/image13.png"/><Relationship Id="rId8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31.jpg"/><Relationship Id="rId9" Type="http://schemas.openxmlformats.org/officeDocument/2006/relationships/image" Target="../media/image23.png"/><Relationship Id="rId5" Type="http://schemas.openxmlformats.org/officeDocument/2006/relationships/image" Target="../media/image16.jpg"/><Relationship Id="rId6" Type="http://schemas.openxmlformats.org/officeDocument/2006/relationships/image" Target="../media/image21.png"/><Relationship Id="rId7" Type="http://schemas.openxmlformats.org/officeDocument/2006/relationships/image" Target="../media/image27.png"/><Relationship Id="rId8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1" Type="http://schemas.openxmlformats.org/officeDocument/2006/relationships/image" Target="../media/image9.jpg"/><Relationship Id="rId10" Type="http://schemas.openxmlformats.org/officeDocument/2006/relationships/image" Target="../media/image12.png"/><Relationship Id="rId12" Type="http://schemas.openxmlformats.org/officeDocument/2006/relationships/image" Target="../media/image5.jp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jpg"/><Relationship Id="rId7" Type="http://schemas.openxmlformats.org/officeDocument/2006/relationships/image" Target="../media/image13.png"/><Relationship Id="rId8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Relationship Id="rId6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nts de Chicago à Chicago: 3 expériences et 11 photos" id="84" name="Google Shape;84;p1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93463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fr-FR"/>
              <a:t>CRIMINALITÉ À CHICAGO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Stockage – Calcul d’indicateur - Prédictions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04772" y="6374363"/>
            <a:ext cx="138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640042" y="6374368"/>
            <a:ext cx="1098826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7210425" y="6374368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Master : Adrien GOLEBIEWSKI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texte&#10;&#10;Description générée automatiquement"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75" y="114300"/>
            <a:ext cx="2181225" cy="754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enez ingénieur⋅e matériaux par apprentissage | Diplôme d&amp;#39;ingénieur bac+5  du Conservatoire National des Arts et Métiers, reconnu par la CTI" id="91" name="Google Shape;9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82275" y="353561"/>
            <a:ext cx="138112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title"/>
          </p:nvPr>
        </p:nvSpPr>
        <p:spPr>
          <a:xfrm>
            <a:off x="838200" y="-1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Bilan – Sprint T0</a:t>
            </a:r>
            <a:endParaRPr/>
          </a:p>
        </p:txBody>
      </p:sp>
      <p:sp>
        <p:nvSpPr>
          <p:cNvPr id="263" name="Google Shape;263;p23"/>
          <p:cNvSpPr txBox="1"/>
          <p:nvPr>
            <p:ph idx="1" type="body"/>
          </p:nvPr>
        </p:nvSpPr>
        <p:spPr>
          <a:xfrm>
            <a:off x="-177225" y="1862000"/>
            <a:ext cx="8432400" cy="5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027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65"/>
              <a:buChar char="•"/>
            </a:pPr>
            <a:r>
              <a:rPr b="0" i="0" lang="fr-FR" sz="1865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l’issue du Sprint T</a:t>
            </a:r>
            <a:r>
              <a:rPr lang="fr-FR" sz="18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fr-FR" sz="1865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plusieurs étapes essentielles ont été réalisées, notamment :</a:t>
            </a:r>
            <a:endParaRPr sz="2790"/>
          </a:p>
          <a:p>
            <a:pPr indent="-347027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65"/>
              <a:buFont typeface="Arial"/>
              <a:buChar char="•"/>
            </a:pPr>
            <a:r>
              <a:rPr b="1" i="0" lang="fr-FR" sz="167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choix de notre base de données d’étude </a:t>
            </a:r>
            <a:endParaRPr sz="2420"/>
          </a:p>
          <a:p>
            <a:pPr indent="-347027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65"/>
              <a:buFont typeface="Arial"/>
              <a:buChar char="•"/>
            </a:pPr>
            <a:r>
              <a:rPr b="1" i="0" lang="fr-FR" sz="167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définition de notre architecture technique</a:t>
            </a:r>
            <a:endParaRPr sz="2420"/>
          </a:p>
          <a:p>
            <a:pPr indent="-347027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65"/>
              <a:buFont typeface="Arial"/>
              <a:buChar char="•"/>
            </a:pPr>
            <a:r>
              <a:rPr b="1" i="0" lang="fr-FR" sz="167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construction de prototype d’indicateurs résumant les données de criminalité de la ville de Chicago</a:t>
            </a:r>
            <a:endParaRPr b="1" i="0" sz="1679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7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65"/>
              <a:buFont typeface="Arial"/>
              <a:buNone/>
            </a:pPr>
            <a:r>
              <a:t/>
            </a:r>
            <a:endParaRPr sz="14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65"/>
              <a:buFont typeface="Arial"/>
              <a:buNone/>
            </a:pPr>
            <a:r>
              <a:t/>
            </a:r>
            <a:endParaRPr sz="14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65"/>
              <a:buFont typeface="Arial"/>
              <a:buNone/>
            </a:pPr>
            <a:r>
              <a:t/>
            </a:r>
            <a:endParaRPr b="0" i="0" sz="1495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027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65"/>
              <a:buFont typeface="Arial"/>
              <a:buChar char="•"/>
            </a:pPr>
            <a:r>
              <a:rPr b="0" i="0" lang="fr-FR" sz="1865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problèmes d’accès</a:t>
            </a:r>
            <a:r>
              <a:rPr lang="fr-FR" sz="18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 serveur</a:t>
            </a:r>
            <a:r>
              <a:rPr b="0" i="0" lang="fr-FR" sz="1865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depuis le lieu de l’école nous a empêché de finaliser notre Sprint T0 avec une démonstration du Stockage des données dans l’éco-système Hadoop (HDFS). Cependant, en stockant les données depuis la </a:t>
            </a:r>
            <a:r>
              <a:rPr b="1" i="0" lang="fr-FR" sz="1865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données MongoDB (Base No SQL) et en les requêtant à l’aide de la librairie “PyMongo” Python</a:t>
            </a:r>
            <a:r>
              <a:rPr b="0" i="0" lang="fr-FR" sz="1865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nous avons réussi à prototyper l’ensemble de nos indicateurs définis en début de Sprint.</a:t>
            </a:r>
            <a:endParaRPr sz="18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65"/>
              <a:buFont typeface="Arial"/>
              <a:buNone/>
            </a:pPr>
            <a:r>
              <a:t/>
            </a:r>
            <a:endParaRPr b="0" i="0" sz="1865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65"/>
              <a:buFont typeface="Arial"/>
              <a:buNone/>
            </a:pPr>
            <a:r>
              <a:t/>
            </a:r>
            <a:endParaRPr sz="18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65"/>
              <a:buFont typeface="Arial"/>
              <a:buNone/>
            </a:pPr>
            <a:r>
              <a:t/>
            </a:r>
            <a:endParaRPr sz="18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027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65"/>
              <a:buFont typeface="Arial"/>
              <a:buChar char="•"/>
            </a:pPr>
            <a:r>
              <a:rPr b="0" i="0" lang="fr-FR" sz="1865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objectifs fixés en début de Sprint sont donc atteints. De plus, </a:t>
            </a:r>
            <a:r>
              <a:rPr b="1" i="0" lang="fr-FR" sz="1865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méthode Agile employée dans le cadre de ce projet nous a permis de rebondir </a:t>
            </a:r>
            <a:r>
              <a:rPr b="0" i="0" lang="fr-FR" sz="1865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 à une problématique d’accès </a:t>
            </a:r>
            <a:r>
              <a:rPr lang="fr-FR" sz="18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 serveur </a:t>
            </a:r>
            <a:r>
              <a:rPr b="0" i="0" lang="fr-FR" sz="1865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définissant notamment un prototype de calcul d’indicateurs.</a:t>
            </a:r>
            <a:endParaRPr sz="2790"/>
          </a:p>
          <a:p>
            <a:pPr indent="-2286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2590"/>
          </a:p>
        </p:txBody>
      </p:sp>
      <p:pic>
        <p:nvPicPr>
          <p:cNvPr id="264" name="Google Shape;26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1375" y="102850"/>
            <a:ext cx="1307850" cy="13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173" y="971371"/>
            <a:ext cx="3372448" cy="57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nts de Chicago à Chicago: 3 expériences et 11 photos" id="96" name="Google Shape;96;gedaff6db10_3_0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-119975"/>
            <a:ext cx="12192001" cy="69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edaff6db10_3_0"/>
          <p:cNvSpPr txBox="1"/>
          <p:nvPr>
            <p:ph type="ctrTitle"/>
          </p:nvPr>
        </p:nvSpPr>
        <p:spPr>
          <a:xfrm>
            <a:off x="1643950" y="279918"/>
            <a:ext cx="91440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fr-FR"/>
              <a:t>Sommaire</a:t>
            </a:r>
            <a:endParaRPr/>
          </a:p>
        </p:txBody>
      </p:sp>
      <p:sp>
        <p:nvSpPr>
          <p:cNvPr id="98" name="Google Shape;98;gedaff6db10_3_0"/>
          <p:cNvSpPr txBox="1"/>
          <p:nvPr/>
        </p:nvSpPr>
        <p:spPr>
          <a:xfrm>
            <a:off x="104773" y="6374375"/>
            <a:ext cx="138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RSA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edaff6db10_3_0"/>
          <p:cNvSpPr txBox="1"/>
          <p:nvPr/>
        </p:nvSpPr>
        <p:spPr>
          <a:xfrm>
            <a:off x="5640042" y="6374368"/>
            <a:ext cx="10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daff6db10_3_0"/>
          <p:cNvSpPr txBox="1"/>
          <p:nvPr/>
        </p:nvSpPr>
        <p:spPr>
          <a:xfrm>
            <a:off x="7210425" y="6374368"/>
            <a:ext cx="60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Master : Adrien GOLEBIEWSKI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daff6db10_3_0"/>
          <p:cNvSpPr txBox="1"/>
          <p:nvPr>
            <p:ph idx="1" type="subTitle"/>
          </p:nvPr>
        </p:nvSpPr>
        <p:spPr>
          <a:xfrm>
            <a:off x="1524000" y="2142466"/>
            <a:ext cx="9144000" cy="3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428307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fr-FR" sz="3400"/>
              <a:t>Architecture technique de la solution</a:t>
            </a:r>
            <a:endParaRPr b="1" sz="3400"/>
          </a:p>
          <a:p>
            <a:pPr indent="-357822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-FR" sz="2200"/>
              <a:t>Présentation et structure de la source de données</a:t>
            </a:r>
            <a:endParaRPr sz="2200"/>
          </a:p>
          <a:p>
            <a:pPr indent="-357822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-FR" sz="2200"/>
              <a:t>Calculs d’indicateurs par requêtage Map Reduce</a:t>
            </a:r>
            <a:endParaRPr sz="2200"/>
          </a:p>
          <a:p>
            <a:pPr indent="-357822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-FR" sz="2200"/>
              <a:t>Prédiction et algorithmes d’IA	</a:t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428307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fr-FR" sz="3400"/>
              <a:t>Prototype Calcul Indicateurs - MongoDB</a:t>
            </a:r>
            <a:endParaRPr b="1" sz="3400"/>
          </a:p>
          <a:p>
            <a:pPr indent="-357822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-FR" sz="2200"/>
              <a:t>Insertion des données dans Mongo DB</a:t>
            </a:r>
            <a:endParaRPr sz="2200"/>
          </a:p>
          <a:p>
            <a:pPr indent="-357822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-FR" sz="2200"/>
              <a:t>Connexion depuis Python - Librairie PyMongo</a:t>
            </a:r>
            <a:endParaRPr sz="2200"/>
          </a:p>
          <a:p>
            <a:pPr indent="-357822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-FR" sz="2200"/>
              <a:t>Calcul des indicateurs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428307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fr-FR" sz="3400"/>
              <a:t>Bilan T0</a:t>
            </a:r>
            <a:endParaRPr b="1" sz="3400"/>
          </a:p>
          <a:p>
            <a:pPr indent="0" lvl="0" marL="914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ne image contenant texte&#10;&#10;Description générée automatiquement" id="102" name="Google Shape;102;gedaff6db10_3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75" y="114300"/>
            <a:ext cx="2181225" cy="754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enez ingénieur⋅e matériaux par apprentissage | Diplôme d&amp;#39;ingénieur bac+5  du Conservatoire National des Arts et Métiers, reconnu par la CTI" id="103" name="Google Shape;103;gedaff6db10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82275" y="353561"/>
            <a:ext cx="1381123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/>
        </p:nvSpPr>
        <p:spPr>
          <a:xfrm>
            <a:off x="3119580" y="220455"/>
            <a:ext cx="82320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SOLUTION TECHNIQUE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212035" y="1457739"/>
            <a:ext cx="3962399" cy="1683025"/>
          </a:xfrm>
          <a:prstGeom prst="ellipse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texte&#10;&#10;Description générée automatiquement"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774" y="1972845"/>
            <a:ext cx="239292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1143144" y="1670276"/>
            <a:ext cx="2100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de 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9436" y="5062209"/>
            <a:ext cx="1772294" cy="113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469" y="4153841"/>
            <a:ext cx="1362903" cy="1144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clipart&#10;&#10;Description générée automatiquement" id="114" name="Google Shape;11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35583" y="1879998"/>
            <a:ext cx="3041082" cy="1013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46364" y="4260115"/>
            <a:ext cx="1611978" cy="913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clipart&#10;&#10;Description générée automatiquement" id="116" name="Google Shape;116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327443" y="2074918"/>
            <a:ext cx="1218657" cy="68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98445" y="5129263"/>
            <a:ext cx="2305819" cy="107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6774" y="2758926"/>
            <a:ext cx="699090" cy="716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92781" y="2758926"/>
            <a:ext cx="699090" cy="716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01958" y="2731970"/>
            <a:ext cx="699090" cy="71664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/>
          <p:nvPr/>
        </p:nvSpPr>
        <p:spPr>
          <a:xfrm>
            <a:off x="1006750" y="3407132"/>
            <a:ext cx="9985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1814480" y="3450864"/>
            <a:ext cx="11604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Sociales/éco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2872008" y="3429000"/>
            <a:ext cx="138565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Correspondance Nom/Numéro quartier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2"/>
          <p:cNvCxnSpPr/>
          <p:nvPr/>
        </p:nvCxnSpPr>
        <p:spPr>
          <a:xfrm flipH="1" rot="10800000">
            <a:off x="4338553" y="2415680"/>
            <a:ext cx="2683797" cy="2883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25" name="Google Shape;125;p2"/>
          <p:cNvSpPr txBox="1"/>
          <p:nvPr/>
        </p:nvSpPr>
        <p:spPr>
          <a:xfrm>
            <a:off x="4667748" y="2540599"/>
            <a:ext cx="210017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Copié/Collé des données dans le serveur local Cnam depuis poste fixe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8833626" y="1314561"/>
            <a:ext cx="210017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Stockage des données – Traitement des fichiers (réplication, clusters)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"/>
          <p:cNvCxnSpPr/>
          <p:nvPr/>
        </p:nvCxnSpPr>
        <p:spPr>
          <a:xfrm>
            <a:off x="10327443" y="2951209"/>
            <a:ext cx="0" cy="1150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8" name="Google Shape;128;p2"/>
          <p:cNvCxnSpPr/>
          <p:nvPr/>
        </p:nvCxnSpPr>
        <p:spPr>
          <a:xfrm rot="10800000">
            <a:off x="3228798" y="5849936"/>
            <a:ext cx="26324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" name="Google Shape;129;p2"/>
          <p:cNvSpPr txBox="1"/>
          <p:nvPr/>
        </p:nvSpPr>
        <p:spPr>
          <a:xfrm>
            <a:off x="10334368" y="3187566"/>
            <a:ext cx="172171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 des ressources des clusters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9598445" y="6171198"/>
            <a:ext cx="25007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Requêtes Map Reduce+ Calcul d’indicateur pertinents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92725" y="5013813"/>
            <a:ext cx="2626576" cy="111629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"/>
          <p:cNvSpPr txBox="1"/>
          <p:nvPr/>
        </p:nvSpPr>
        <p:spPr>
          <a:xfrm>
            <a:off x="172691" y="6199547"/>
            <a:ext cx="27566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Prédiction sévérité du crime / Prédiction type du crime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8162000" y="4567338"/>
            <a:ext cx="172171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Comparaison Spark/Yarn sur les calculs d’indicateur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3307485" y="4757330"/>
            <a:ext cx="275663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Environnement Spark pour la prédiction avec l’API Python et la librairie PySpark ML pour appliquer les algos de 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345523" y="5292131"/>
            <a:ext cx="1212652" cy="121265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"/>
          <p:cNvSpPr txBox="1"/>
          <p:nvPr/>
        </p:nvSpPr>
        <p:spPr>
          <a:xfrm>
            <a:off x="3307485" y="2039608"/>
            <a:ext cx="5498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670" y="1224524"/>
            <a:ext cx="5203194" cy="2592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9615" y="5459972"/>
            <a:ext cx="699090" cy="716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41411" y="4110878"/>
            <a:ext cx="699090" cy="716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5764" y="5103530"/>
            <a:ext cx="699090" cy="71664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8277447" y="6150114"/>
            <a:ext cx="17280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Crimes – 2001 à 2021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9517939" y="4469201"/>
            <a:ext cx="29460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Sociales/économiques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5432004" y="4940997"/>
            <a:ext cx="246490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Nom/Numéro quartier - Chicago</a:t>
            </a:r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7540636" y="5361656"/>
            <a:ext cx="944678" cy="5315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9" name="Google Shape;149;p19"/>
          <p:cNvCxnSpPr/>
          <p:nvPr/>
        </p:nvCxnSpPr>
        <p:spPr>
          <a:xfrm flipH="1" rot="10800000">
            <a:off x="9361493" y="5177087"/>
            <a:ext cx="458517" cy="4583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0" name="Google Shape;150;p19"/>
          <p:cNvSpPr txBox="1"/>
          <p:nvPr/>
        </p:nvSpPr>
        <p:spPr>
          <a:xfrm>
            <a:off x="5367431" y="5670522"/>
            <a:ext cx="22793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Correspondance Numéro/Nom des zones Area de Chicago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9820010" y="5356630"/>
            <a:ext cx="22793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Enrichissement pour la phase finale de prédiction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815926" y="264301"/>
            <a:ext cx="101359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Origine et présentation des données étudiées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5704804" y="1063767"/>
            <a:ext cx="6096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Chicago Data Portal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Site </a:t>
            </a: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Data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Source de la donnée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L’ensemble de données décrit </a:t>
            </a: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7.39M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crimes dans la ville de Chicago aux USA selon plusieurs caractéristiques 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fr-F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géographique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(community area, distric, coordinate, location), 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fr-F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temporelles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(année du crime, date)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fr-F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de crimes et gravité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(arrest, domestic, beat, FBI Code, Primary description)</a:t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12" y="4233111"/>
            <a:ext cx="4381494" cy="22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/>
        </p:nvSpPr>
        <p:spPr>
          <a:xfrm>
            <a:off x="3119580" y="220455"/>
            <a:ext cx="82320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SOLUTION TECHNIQUE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212035" y="1457739"/>
            <a:ext cx="3962399" cy="1683025"/>
          </a:xfrm>
          <a:prstGeom prst="ellipse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texte&#10;&#10;Description générée automatiquement" id="161" name="Google Shape;1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774" y="1972845"/>
            <a:ext cx="239292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"/>
          <p:cNvSpPr txBox="1"/>
          <p:nvPr/>
        </p:nvSpPr>
        <p:spPr>
          <a:xfrm>
            <a:off x="1143144" y="1670276"/>
            <a:ext cx="2100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de 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9436" y="5062209"/>
            <a:ext cx="1772294" cy="113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469" y="4153841"/>
            <a:ext cx="1362903" cy="1144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clipart&#10;&#10;Description générée automatiquement" id="165" name="Google Shape;16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35583" y="1879998"/>
            <a:ext cx="3041082" cy="1013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46364" y="4260115"/>
            <a:ext cx="1611978" cy="913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clipart&#10;&#10;Description générée automatiquement" id="167" name="Google Shape;167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327443" y="2074918"/>
            <a:ext cx="1218657" cy="68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98445" y="5129263"/>
            <a:ext cx="2305819" cy="107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6774" y="2758926"/>
            <a:ext cx="699090" cy="716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92781" y="2758926"/>
            <a:ext cx="699090" cy="716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01958" y="2731970"/>
            <a:ext cx="699090" cy="71664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/>
          <p:nvPr/>
        </p:nvSpPr>
        <p:spPr>
          <a:xfrm>
            <a:off x="1006750" y="3407132"/>
            <a:ext cx="9985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1814480" y="3450864"/>
            <a:ext cx="11604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Sociales/éco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2872008" y="3429000"/>
            <a:ext cx="138565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Correspondance Nom/Numéro quartier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4"/>
          <p:cNvCxnSpPr/>
          <p:nvPr/>
        </p:nvCxnSpPr>
        <p:spPr>
          <a:xfrm flipH="1" rot="10800000">
            <a:off x="4338553" y="2415680"/>
            <a:ext cx="2683797" cy="2883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76" name="Google Shape;176;p4"/>
          <p:cNvSpPr txBox="1"/>
          <p:nvPr/>
        </p:nvSpPr>
        <p:spPr>
          <a:xfrm>
            <a:off x="4667748" y="2540599"/>
            <a:ext cx="210017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Copié/Collé des données dans le serveur local Cnam depuis poste fixe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8833626" y="1314561"/>
            <a:ext cx="210017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Stockage des données – Traitement des fichiers (réplication, clusters)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4"/>
          <p:cNvCxnSpPr/>
          <p:nvPr/>
        </p:nvCxnSpPr>
        <p:spPr>
          <a:xfrm>
            <a:off x="10327443" y="2951209"/>
            <a:ext cx="0" cy="1150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9" name="Google Shape;179;p4"/>
          <p:cNvCxnSpPr/>
          <p:nvPr/>
        </p:nvCxnSpPr>
        <p:spPr>
          <a:xfrm rot="10800000">
            <a:off x="3228798" y="5849936"/>
            <a:ext cx="26324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4"/>
          <p:cNvSpPr txBox="1"/>
          <p:nvPr/>
        </p:nvSpPr>
        <p:spPr>
          <a:xfrm>
            <a:off x="10334368" y="3142108"/>
            <a:ext cx="172171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 des ressources des clusters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9598445" y="6171198"/>
            <a:ext cx="25007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Requêtes Map Reduce+ Calcul d’indicateur pertinents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92725" y="5013813"/>
            <a:ext cx="2626576" cy="111629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"/>
          <p:cNvSpPr txBox="1"/>
          <p:nvPr/>
        </p:nvSpPr>
        <p:spPr>
          <a:xfrm>
            <a:off x="172691" y="6199547"/>
            <a:ext cx="27566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Prédiction sévérité du crime / Prédiction type du crime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8162000" y="4567338"/>
            <a:ext cx="172171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Comparaison Spark/Yarn sur les calculs d’indicateur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3307485" y="4757330"/>
            <a:ext cx="275663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Environnement Spark pour la prédiction avec l’API Python et la librairie PySpark ML pour appliquer les algos de 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345523" y="5292131"/>
            <a:ext cx="1212652" cy="121265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"/>
          <p:cNvSpPr txBox="1"/>
          <p:nvPr/>
        </p:nvSpPr>
        <p:spPr>
          <a:xfrm>
            <a:off x="11552172" y="3802347"/>
            <a:ext cx="5498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8" name="Google Shape;188;p4"/>
          <p:cNvSpPr txBox="1"/>
          <p:nvPr/>
        </p:nvSpPr>
        <p:spPr>
          <a:xfrm>
            <a:off x="3307485" y="2039608"/>
            <a:ext cx="5498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9" name="Google Shape;189;p4"/>
          <p:cNvSpPr txBox="1"/>
          <p:nvPr/>
        </p:nvSpPr>
        <p:spPr>
          <a:xfrm>
            <a:off x="5852948" y="4318494"/>
            <a:ext cx="5498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310041" y="451956"/>
            <a:ext cx="8046168" cy="1009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/>
              <a:t>Calcul d’indicateurs et prédiction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162486" y="1867563"/>
            <a:ext cx="638170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9498"/>
              <a:buNone/>
            </a:pPr>
            <a:r>
              <a:rPr b="1" i="1" lang="fr-FR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 d’indicateurs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b="0" i="1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b="0" i="1" lang="fr-F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total de crimes par an </a:t>
            </a:r>
            <a:endParaRPr sz="12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b="0" i="1" lang="fr-F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total de crimes par “Location Description” </a:t>
            </a:r>
            <a:endParaRPr sz="12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b="0" i="1" lang="fr-F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total de crimes par “Primary Type” </a:t>
            </a:r>
            <a:endParaRPr sz="12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b="0" i="1" lang="fr-F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total de vols par description et location description</a:t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r>
              <a:t/>
            </a:r>
            <a:endParaRPr/>
          </a:p>
        </p:txBody>
      </p:sp>
      <p:pic>
        <p:nvPicPr>
          <p:cNvPr descr="Une image contenant texte, intérieur&#10;&#10;Description générée automatiquement" id="196" name="Google Shape;1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86" y="5361942"/>
            <a:ext cx="1351427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3913" y="3664875"/>
            <a:ext cx="2235444" cy="1415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19754" y="5470650"/>
            <a:ext cx="2161396" cy="121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3493" y="1896576"/>
            <a:ext cx="1824749" cy="1009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77046" y="3053971"/>
            <a:ext cx="1563328" cy="811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sus. VS - Photos | Facebook" id="201" name="Google Shape;201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93261" y="2485324"/>
            <a:ext cx="983785" cy="84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627545" y="877382"/>
            <a:ext cx="3417346" cy="116873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 txBox="1"/>
          <p:nvPr/>
        </p:nvSpPr>
        <p:spPr>
          <a:xfrm>
            <a:off x="5552660" y="4132258"/>
            <a:ext cx="663933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finalité du projet est l’apprentissage automatique de nos données afin de pouvoir prédire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sévérité du crime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(crime sévère / Non sévère) 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type de crime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(vol, infraction …)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Environnement Spark + librairie PySpark pour développer les algorithmes de ML.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fonction de l’avancement du projet et du temps restant, la phase de prédiction pourra être réduite qu’à une seule prédiction.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9899376" y="2044903"/>
            <a:ext cx="2130138" cy="396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Reduce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/>
        </p:nvSpPr>
        <p:spPr>
          <a:xfrm>
            <a:off x="3119580" y="220455"/>
            <a:ext cx="82320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SOLUTION TECHNIQUE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212035" y="1457739"/>
            <a:ext cx="3962399" cy="1683025"/>
          </a:xfrm>
          <a:prstGeom prst="ellipse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texte&#10;&#10;Description générée automatiquement" id="211" name="Google Shape;2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774" y="1972845"/>
            <a:ext cx="239292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/>
        </p:nvSpPr>
        <p:spPr>
          <a:xfrm>
            <a:off x="1143144" y="1670276"/>
            <a:ext cx="2100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de 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9436" y="5062209"/>
            <a:ext cx="1772294" cy="113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469" y="4153841"/>
            <a:ext cx="1362903" cy="1144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clipart&#10;&#10;Description générée automatiquement" id="215" name="Google Shape;21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35583" y="1879998"/>
            <a:ext cx="3041082" cy="1013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46364" y="4260115"/>
            <a:ext cx="1611978" cy="913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clipart&#10;&#10;Description générée automatiquement" id="217" name="Google Shape;217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327443" y="2074918"/>
            <a:ext cx="1218657" cy="68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98445" y="5129263"/>
            <a:ext cx="2305819" cy="107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6774" y="2758926"/>
            <a:ext cx="699090" cy="716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92781" y="2758926"/>
            <a:ext cx="699090" cy="716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01958" y="2731970"/>
            <a:ext cx="699090" cy="71664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 txBox="1"/>
          <p:nvPr/>
        </p:nvSpPr>
        <p:spPr>
          <a:xfrm>
            <a:off x="1006750" y="3407132"/>
            <a:ext cx="9985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1814480" y="3450864"/>
            <a:ext cx="11604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Sociales/éco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2872008" y="3429000"/>
            <a:ext cx="138565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Correspondance Nom/Numéro quartier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21"/>
          <p:cNvCxnSpPr/>
          <p:nvPr/>
        </p:nvCxnSpPr>
        <p:spPr>
          <a:xfrm flipH="1" rot="10800000">
            <a:off x="4338553" y="2415680"/>
            <a:ext cx="2683797" cy="2883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26" name="Google Shape;226;p21"/>
          <p:cNvSpPr txBox="1"/>
          <p:nvPr/>
        </p:nvSpPr>
        <p:spPr>
          <a:xfrm>
            <a:off x="4667748" y="2540599"/>
            <a:ext cx="210017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Copié/Collé des données dans le serveur local Cnam depuis poste fixe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8833626" y="1314561"/>
            <a:ext cx="210017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Stockage des données – Traitement des fichiers (réplication, clusters)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21"/>
          <p:cNvCxnSpPr/>
          <p:nvPr/>
        </p:nvCxnSpPr>
        <p:spPr>
          <a:xfrm>
            <a:off x="10327443" y="2951209"/>
            <a:ext cx="0" cy="1150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29" name="Google Shape;229;p21"/>
          <p:cNvCxnSpPr/>
          <p:nvPr/>
        </p:nvCxnSpPr>
        <p:spPr>
          <a:xfrm rot="10800000">
            <a:off x="3228798" y="5849936"/>
            <a:ext cx="26324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0" name="Google Shape;230;p21"/>
          <p:cNvSpPr txBox="1"/>
          <p:nvPr/>
        </p:nvSpPr>
        <p:spPr>
          <a:xfrm>
            <a:off x="10334368" y="3142108"/>
            <a:ext cx="172171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 des ressources des clusters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9598445" y="6171198"/>
            <a:ext cx="25007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Requêtes Map Reduce+ Calcul d’indicateur pertinents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92725" y="5013813"/>
            <a:ext cx="2626576" cy="111629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1"/>
          <p:cNvSpPr txBox="1"/>
          <p:nvPr/>
        </p:nvSpPr>
        <p:spPr>
          <a:xfrm>
            <a:off x="172691" y="6199547"/>
            <a:ext cx="27566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Prédiction sévérité du crime / Prédiction type du crime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8162000" y="4567338"/>
            <a:ext cx="172171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Comparaison Spark/Yarn sur les calculs d’indicateur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3307485" y="4757330"/>
            <a:ext cx="275663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Environnement Spark pour la prédiction avec l’API Python et la librairie PySpark ML pour appliquer les algos de 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345523" y="5292131"/>
            <a:ext cx="1212652" cy="121265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1"/>
          <p:cNvSpPr txBox="1"/>
          <p:nvPr/>
        </p:nvSpPr>
        <p:spPr>
          <a:xfrm>
            <a:off x="11552172" y="3802347"/>
            <a:ext cx="5498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8" name="Google Shape;238;p21"/>
          <p:cNvSpPr txBox="1"/>
          <p:nvPr/>
        </p:nvSpPr>
        <p:spPr>
          <a:xfrm>
            <a:off x="3307485" y="2039608"/>
            <a:ext cx="5498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39" name="Google Shape;239;p21"/>
          <p:cNvSpPr txBox="1"/>
          <p:nvPr/>
        </p:nvSpPr>
        <p:spPr>
          <a:xfrm>
            <a:off x="5852948" y="4318494"/>
            <a:ext cx="5498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/>
          <p:nvPr>
            <p:ph type="title"/>
          </p:nvPr>
        </p:nvSpPr>
        <p:spPr>
          <a:xfrm>
            <a:off x="486500" y="213100"/>
            <a:ext cx="11453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100"/>
              <a:t>Prototype - Import et connexion MongoDB/Python </a:t>
            </a:r>
            <a:endParaRPr sz="4100"/>
          </a:p>
        </p:txBody>
      </p:sp>
      <p:pic>
        <p:nvPicPr>
          <p:cNvPr id="245" name="Google Shape;2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5325" y="4514150"/>
            <a:ext cx="6297636" cy="234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285" y="1418837"/>
            <a:ext cx="5077924" cy="2579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508" y="2882540"/>
            <a:ext cx="3296530" cy="3549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6508" y="1538812"/>
            <a:ext cx="3058551" cy="84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Prototype - MongoDB/Python (2) </a:t>
            </a:r>
            <a:endParaRPr/>
          </a:p>
        </p:txBody>
      </p:sp>
      <p:pic>
        <p:nvPicPr>
          <p:cNvPr id="254" name="Google Shape;2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539" y="3710866"/>
            <a:ext cx="8543925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3620" y="1893643"/>
            <a:ext cx="4438380" cy="250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514" y="1414349"/>
            <a:ext cx="2869736" cy="202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3625" y="1690700"/>
            <a:ext cx="2300806" cy="298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2021-09-13T12:44:41Z</dcterms:created>
  <dc:creator>YOUB Ryme</dc:creator>
</cp:coreProperties>
</file>