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h/AroZ/7/n7pGRSejUSVXNDgBl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eb8aff084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10eb8aff084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eb8aff084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10eb8aff084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eb8aff08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10eb8aff08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eb8aff084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10eb8aff084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eb8aff084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10eb8aff084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b8aff084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10eb8aff084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eb8aff084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10eb8aff084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eb8aff084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eb8aff084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0eb8aff084_1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eb8aff084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10eb8aff084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eb8aff084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10eb8aff084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Relationship Id="rId4" Type="http://schemas.openxmlformats.org/officeDocument/2006/relationships/image" Target="../media/image9.png"/><Relationship Id="rId5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3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nts de Chicago à Chicago: 3 expériences et 11 photos" id="88" name="Google Shape;88;p1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0" y="12247"/>
            <a:ext cx="12192000" cy="684575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fr-FR"/>
              <a:t>CRIMINALITÉ À CHICAGO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3500"/>
              <a:t>Calcul d’indicateurs et prédiction</a:t>
            </a:r>
            <a:endParaRPr sz="3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/>
              <a:t>Spark – PySPark - Spark Mlib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183994" y="6374375"/>
            <a:ext cx="167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RSA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5640042" y="6374368"/>
            <a:ext cx="1098826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7210425" y="6374368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 Master :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Sacha Cymermann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e image contenant texte&#10;&#10;Description générée automatiquement" id="94" name="Google Shape;9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775" y="114300"/>
            <a:ext cx="2181225" cy="7547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enez ingénieur⋅e matériaux par apprentissage | Diplôme d&amp;#39;ingénieur bac+5  du Conservatoire National des Arts et Métiers, reconnu par la CTI" id="95" name="Google Shape;9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82275" y="353561"/>
            <a:ext cx="1381125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eb8aff084_0_25"/>
          <p:cNvSpPr txBox="1"/>
          <p:nvPr>
            <p:ph type="title"/>
          </p:nvPr>
        </p:nvSpPr>
        <p:spPr>
          <a:xfrm>
            <a:off x="838200" y="35187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3000">
                <a:latin typeface="Arial"/>
                <a:ea typeface="Arial"/>
                <a:cs typeface="Arial"/>
                <a:sym typeface="Arial"/>
              </a:rPr>
              <a:t>Perspectives et axes d’amélioration</a:t>
            </a:r>
            <a:endParaRPr sz="3000"/>
          </a:p>
        </p:txBody>
      </p:sp>
      <p:sp>
        <p:nvSpPr>
          <p:cNvPr id="167" name="Google Shape;167;g10eb8aff084_0_25"/>
          <p:cNvSpPr txBox="1"/>
          <p:nvPr/>
        </p:nvSpPr>
        <p:spPr>
          <a:xfrm>
            <a:off x="152400" y="152400"/>
            <a:ext cx="300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0eb8aff084_0_25"/>
          <p:cNvSpPr txBox="1"/>
          <p:nvPr/>
        </p:nvSpPr>
        <p:spPr>
          <a:xfrm>
            <a:off x="838200" y="1819475"/>
            <a:ext cx="11026500" cy="57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b="1" lang="fr-FR" sz="2000" u="sng">
                <a:solidFill>
                  <a:schemeClr val="dk1"/>
                </a:solidFill>
              </a:rPr>
              <a:t>Meilleur choix des variables explicatives</a:t>
            </a:r>
            <a:endParaRPr b="1" sz="20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</a:rPr>
              <a:t>Utilisation  de techniques de “selection features” pour chacun de nos modèles d’apprentissage (ex technique du LASSO pour la reg logistique et fonction “selection features pour les autres modèles)</a:t>
            </a:r>
            <a:endParaRPr b="1"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b="1" lang="fr-FR" sz="2000" u="sng">
                <a:solidFill>
                  <a:schemeClr val="dk1"/>
                </a:solidFill>
              </a:rPr>
              <a:t>Ajout de variables (autres fichiers excel)</a:t>
            </a:r>
            <a:endParaRPr b="1" sz="20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</a:rPr>
              <a:t>Exploitation des </a:t>
            </a:r>
            <a:r>
              <a:rPr b="1" lang="fr-FR" sz="1800">
                <a:solidFill>
                  <a:schemeClr val="dk1"/>
                </a:solidFill>
              </a:rPr>
              <a:t>variables descriptives sociales et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</a:rPr>
              <a:t>économiques</a:t>
            </a:r>
            <a:r>
              <a:rPr lang="fr-FR" sz="1800">
                <a:solidFill>
                  <a:schemeClr val="dk1"/>
                </a:solidFill>
              </a:rPr>
              <a:t> (taux de chômage,natalité,  etc …) qui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</a:rPr>
              <a:t>ont potentiellement un meilleur pouvoir prédictif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b="1" lang="fr-FR" sz="2000" u="sng">
                <a:solidFill>
                  <a:schemeClr val="dk1"/>
                </a:solidFill>
              </a:rPr>
              <a:t>Hyper-paramétrage</a:t>
            </a:r>
            <a:endParaRPr b="1" sz="28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900">
                <a:solidFill>
                  <a:schemeClr val="dk1"/>
                </a:solidFill>
              </a:rPr>
              <a:t>Automatisation du choix des meilleures hyper-paramètres de nos modèles en utilisant des techniques de “</a:t>
            </a:r>
            <a:r>
              <a:rPr b="1" lang="fr-FR" sz="1900">
                <a:solidFill>
                  <a:schemeClr val="dk1"/>
                </a:solidFill>
              </a:rPr>
              <a:t>tuning d’hyper-paramètres</a:t>
            </a:r>
            <a:r>
              <a:rPr lang="fr-FR" sz="1900">
                <a:solidFill>
                  <a:schemeClr val="dk1"/>
                </a:solidFill>
              </a:rPr>
              <a:t>” avec notamment les fonctions de grid-search de la librairie “SParkMlib”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169" name="Google Shape;169;g10eb8aff084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725" y="3291475"/>
            <a:ext cx="5294275" cy="208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0eb8aff084_0_25"/>
          <p:cNvSpPr txBox="1"/>
          <p:nvPr/>
        </p:nvSpPr>
        <p:spPr>
          <a:xfrm>
            <a:off x="699800" y="1339600"/>
            <a:ext cx="889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Résultats de prédiction insuffisants. Plusieurs axes d’amélioration à creuser 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eb8aff084_0_79"/>
          <p:cNvSpPr txBox="1"/>
          <p:nvPr>
            <p:ph type="title"/>
          </p:nvPr>
        </p:nvSpPr>
        <p:spPr>
          <a:xfrm>
            <a:off x="838200" y="35187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3000">
                <a:latin typeface="Arial"/>
                <a:ea typeface="Arial"/>
                <a:cs typeface="Arial"/>
                <a:sym typeface="Arial"/>
              </a:rPr>
              <a:t>Conclusion Sprint 2</a:t>
            </a:r>
            <a:endParaRPr sz="3000"/>
          </a:p>
        </p:txBody>
      </p:sp>
      <p:sp>
        <p:nvSpPr>
          <p:cNvPr id="176" name="Google Shape;176;g10eb8aff084_0_79"/>
          <p:cNvSpPr txBox="1"/>
          <p:nvPr/>
        </p:nvSpPr>
        <p:spPr>
          <a:xfrm>
            <a:off x="152400" y="152400"/>
            <a:ext cx="300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g10eb8aff084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8400" y="1267473"/>
            <a:ext cx="6242459" cy="487562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0eb8aff084_0_79"/>
          <p:cNvSpPr txBox="1"/>
          <p:nvPr/>
        </p:nvSpPr>
        <p:spPr>
          <a:xfrm>
            <a:off x="152400" y="1267475"/>
            <a:ext cx="5706000" cy="55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</a:rPr>
              <a:t>A l’issue du Sprint T2, </a:t>
            </a:r>
            <a:r>
              <a:rPr b="1" lang="fr-FR">
                <a:solidFill>
                  <a:schemeClr val="dk1"/>
                </a:solidFill>
              </a:rPr>
              <a:t>plusieurs étapes ont été réalisées</a:t>
            </a:r>
            <a:r>
              <a:rPr lang="fr-FR">
                <a:solidFill>
                  <a:schemeClr val="dk1"/>
                </a:solidFill>
              </a:rPr>
              <a:t>, notamment 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fr-FR">
                <a:solidFill>
                  <a:schemeClr val="dk1"/>
                </a:solidFill>
              </a:rPr>
              <a:t>Familiarisation et compréhension de l’Outil Spark, de son API Pyspark et ses librairies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fr-FR">
                <a:solidFill>
                  <a:schemeClr val="dk1"/>
                </a:solidFill>
              </a:rPr>
              <a:t>La construction d’indicateurs complexes à l’aide de la librairie Spark SQL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fr-FR">
                <a:solidFill>
                  <a:schemeClr val="dk1"/>
                </a:solidFill>
              </a:rPr>
              <a:t>La prédiction du type de crime “primary Type” avec des résultats moyens mais avec des pistes et axes d'amélioration pour avoir des meilleurs résultats.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chemeClr val="dk1"/>
                </a:solidFill>
              </a:rPr>
              <a:t>Nos objectifs fixés en Sprint 0 ont été atteints</a:t>
            </a:r>
            <a:r>
              <a:rPr lang="fr-FR">
                <a:solidFill>
                  <a:schemeClr val="dk1"/>
                </a:solidFill>
              </a:rPr>
              <a:t> comme le montre la BackLog. Nous avons dans un premier temps conçu des indicateurs au moyen de méthodes Big data différentes (PyMongo, Map Reduce, Spark) et avons réussi à modéliser notre base de données pour aboutir à</a:t>
            </a:r>
            <a:r>
              <a:rPr b="1" lang="fr-FR">
                <a:solidFill>
                  <a:schemeClr val="dk1"/>
                </a:solidFill>
              </a:rPr>
              <a:t> une prédiction du type de crime</a:t>
            </a:r>
            <a:r>
              <a:rPr lang="fr-F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</a:rPr>
              <a:t>Les axes d’amélioration possible du projet concernent la prédiction du type du crime p</a:t>
            </a:r>
            <a:r>
              <a:rPr b="1" lang="fr-FR">
                <a:solidFill>
                  <a:schemeClr val="dk1"/>
                </a:solidFill>
              </a:rPr>
              <a:t>our avoir un meilleur score de prédiction.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eb8aff084_0_0"/>
          <p:cNvSpPr txBox="1"/>
          <p:nvPr>
            <p:ph type="title"/>
          </p:nvPr>
        </p:nvSpPr>
        <p:spPr>
          <a:xfrm>
            <a:off x="326950" y="271900"/>
            <a:ext cx="1135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3000">
                <a:latin typeface="Arial"/>
                <a:ea typeface="Arial"/>
                <a:cs typeface="Arial"/>
                <a:sym typeface="Arial"/>
              </a:rPr>
              <a:t>Rappel du Projet et des avancements des sprints précédents</a:t>
            </a:r>
            <a:endParaRPr sz="3000"/>
          </a:p>
        </p:txBody>
      </p:sp>
      <p:pic>
        <p:nvPicPr>
          <p:cNvPr id="101" name="Google Shape;101;g10eb8aff08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952" y="1484015"/>
            <a:ext cx="5669072" cy="2820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10eb8aff084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7374" y="1703952"/>
            <a:ext cx="4519336" cy="17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10eb8aff084_0_0"/>
          <p:cNvSpPr txBox="1"/>
          <p:nvPr/>
        </p:nvSpPr>
        <p:spPr>
          <a:xfrm>
            <a:off x="326952" y="4549197"/>
            <a:ext cx="6096000" cy="25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Plusieurs étapes réalisées 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fr-FR" sz="1600">
                <a:solidFill>
                  <a:schemeClr val="dk1"/>
                </a:solidFill>
              </a:rPr>
              <a:t>Accès au serveur du CNAM et import de l'écosystème de notre projet dans la machine Mongo DB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fr-FR" sz="1600">
                <a:solidFill>
                  <a:schemeClr val="dk1"/>
                </a:solidFill>
              </a:rPr>
              <a:t>Prototypage requetage PyMongo et map Reduce depuis machine Mongo DB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</a:rPr>
              <a:t>Etape à réaliser </a:t>
            </a:r>
            <a:r>
              <a:rPr lang="fr-FR" sz="1600">
                <a:solidFill>
                  <a:schemeClr val="dk1"/>
                </a:solidFill>
              </a:rPr>
              <a:t>: Familiarisation à l’outil SPARK en local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4" name="Google Shape;104;g10eb8aff084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8575" y="3446350"/>
            <a:ext cx="3378075" cy="31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eb8aff084_0_4"/>
          <p:cNvSpPr txBox="1"/>
          <p:nvPr>
            <p:ph type="title"/>
          </p:nvPr>
        </p:nvSpPr>
        <p:spPr>
          <a:xfrm>
            <a:off x="838200" y="35187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3000">
                <a:latin typeface="Arial"/>
                <a:ea typeface="Arial"/>
                <a:cs typeface="Arial"/>
                <a:sym typeface="Arial"/>
              </a:rPr>
              <a:t>Familiarisation avec Spark  </a:t>
            </a:r>
            <a:endParaRPr sz="3000"/>
          </a:p>
        </p:txBody>
      </p:sp>
      <p:pic>
        <p:nvPicPr>
          <p:cNvPr id="110" name="Google Shape;110;g10eb8aff084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150" y="1379600"/>
            <a:ext cx="9728600" cy="54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eb8aff084_0_54"/>
          <p:cNvSpPr txBox="1"/>
          <p:nvPr>
            <p:ph type="title"/>
          </p:nvPr>
        </p:nvSpPr>
        <p:spPr>
          <a:xfrm>
            <a:off x="838200" y="35187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3000">
                <a:latin typeface="Arial"/>
                <a:ea typeface="Arial"/>
                <a:cs typeface="Arial"/>
                <a:sym typeface="Arial"/>
              </a:rPr>
              <a:t>Familiarisation de l’outil (démo)</a:t>
            </a:r>
            <a:endParaRPr sz="3000"/>
          </a:p>
        </p:txBody>
      </p:sp>
      <p:pic>
        <p:nvPicPr>
          <p:cNvPr id="116" name="Google Shape;116;g10eb8aff084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975" y="1374950"/>
            <a:ext cx="9366050" cy="52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eb8aff084_0_60"/>
          <p:cNvSpPr txBox="1"/>
          <p:nvPr>
            <p:ph type="title"/>
          </p:nvPr>
        </p:nvSpPr>
        <p:spPr>
          <a:xfrm>
            <a:off x="159950" y="23189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3000">
                <a:latin typeface="Arial"/>
                <a:ea typeface="Arial"/>
                <a:cs typeface="Arial"/>
                <a:sym typeface="Arial"/>
              </a:rPr>
              <a:t>PySpark - Familiarisation et tests</a:t>
            </a:r>
            <a:endParaRPr sz="3000"/>
          </a:p>
        </p:txBody>
      </p:sp>
      <p:pic>
        <p:nvPicPr>
          <p:cNvPr id="122" name="Google Shape;122;g10eb8aff084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7925" y="1939450"/>
            <a:ext cx="5228575" cy="47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10eb8aff084_0_60"/>
          <p:cNvSpPr txBox="1"/>
          <p:nvPr/>
        </p:nvSpPr>
        <p:spPr>
          <a:xfrm>
            <a:off x="344800" y="1424475"/>
            <a:ext cx="6573300" cy="4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</a:rPr>
              <a:t>F</a:t>
            </a:r>
            <a:r>
              <a:rPr lang="fr-FR" sz="1800">
                <a:solidFill>
                  <a:schemeClr val="dk1"/>
                </a:solidFill>
              </a:rPr>
              <a:t>amiliarisation avec les technologies propres à Spark. Spark a été développé en Scala et est au meilleur de ses capacités dans son langage natif. Cependant, l’API PySpark propose de l’utiliser avec le langage Python avec des librairies spécifiques : SPARKSQL (requetage et indicateurs) , SPARKMLIB (ML)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</a:rPr>
              <a:t>Pyspark </a:t>
            </a:r>
            <a:r>
              <a:rPr lang="fr-FR" sz="1800" u="sng">
                <a:solidFill>
                  <a:schemeClr val="dk1"/>
                </a:solidFill>
              </a:rPr>
              <a:t>est donc une bonne alternative à la librairie pandas</a:t>
            </a:r>
            <a:r>
              <a:rPr lang="fr-FR" sz="1800">
                <a:solidFill>
                  <a:schemeClr val="dk1"/>
                </a:solidFill>
              </a:rPr>
              <a:t> lorsqu’on cherche à traiter des jeux de données trop volumineux qui entraînent des calculs trop chronophages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</a:rPr>
              <a:t>Spécificité de SPark : RDD, DATAFRAME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</a:rPr>
              <a:t>.</a:t>
            </a:r>
            <a:endParaRPr sz="2100"/>
          </a:p>
        </p:txBody>
      </p:sp>
      <p:pic>
        <p:nvPicPr>
          <p:cNvPr id="124" name="Google Shape;124;g10eb8aff084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800" y="5324825"/>
            <a:ext cx="57340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10eb8aff084_0_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1025" y="459750"/>
            <a:ext cx="2266250" cy="28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eb8aff084_0_12"/>
          <p:cNvSpPr txBox="1"/>
          <p:nvPr>
            <p:ph type="title"/>
          </p:nvPr>
        </p:nvSpPr>
        <p:spPr>
          <a:xfrm>
            <a:off x="0" y="351875"/>
            <a:ext cx="12476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3000">
                <a:latin typeface="Arial"/>
                <a:ea typeface="Arial"/>
                <a:cs typeface="Arial"/>
                <a:sym typeface="Arial"/>
              </a:rPr>
              <a:t>Exploration et création d’ Indicateurs avec PySpark </a:t>
            </a:r>
            <a:r>
              <a:rPr b="1" lang="fr-FR" sz="3000">
                <a:latin typeface="Arial"/>
                <a:ea typeface="Arial"/>
                <a:cs typeface="Arial"/>
                <a:sym typeface="Arial"/>
              </a:rPr>
              <a:t>(voir code)</a:t>
            </a:r>
            <a:endParaRPr sz="3000"/>
          </a:p>
        </p:txBody>
      </p:sp>
      <p:pic>
        <p:nvPicPr>
          <p:cNvPr id="131" name="Google Shape;131;g10eb8aff084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823" y="1528075"/>
            <a:ext cx="4416851" cy="1913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10eb8aff084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9692" y="3994026"/>
            <a:ext cx="5961758" cy="268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10eb8aff084_0_12"/>
          <p:cNvPicPr preferRelativeResize="0"/>
          <p:nvPr/>
        </p:nvPicPr>
        <p:blipFill rotWithShape="1">
          <a:blip r:embed="rId5">
            <a:alphaModFix/>
          </a:blip>
          <a:srcRect b="-8109" l="5230" r="-5229" t="8110"/>
          <a:stretch/>
        </p:blipFill>
        <p:spPr>
          <a:xfrm>
            <a:off x="152400" y="3441488"/>
            <a:ext cx="5710476" cy="286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0eb8aff084_0_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528075"/>
            <a:ext cx="5961750" cy="1356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eb8aff084_1_15"/>
          <p:cNvSpPr txBox="1"/>
          <p:nvPr>
            <p:ph type="title"/>
          </p:nvPr>
        </p:nvSpPr>
        <p:spPr>
          <a:xfrm>
            <a:off x="0" y="365125"/>
            <a:ext cx="12636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Moyenne mobile - Nombre de crimes par an </a:t>
            </a:r>
            <a:r>
              <a:rPr b="1" lang="fr-FR" sz="3000">
                <a:latin typeface="Arial"/>
                <a:ea typeface="Arial"/>
                <a:cs typeface="Arial"/>
                <a:sym typeface="Arial"/>
              </a:rPr>
              <a:t>(voir code)</a:t>
            </a:r>
            <a:endParaRPr/>
          </a:p>
        </p:txBody>
      </p:sp>
      <p:sp>
        <p:nvSpPr>
          <p:cNvPr id="141" name="Google Shape;141;g10eb8aff084_1_15"/>
          <p:cNvSpPr txBox="1"/>
          <p:nvPr/>
        </p:nvSpPr>
        <p:spPr>
          <a:xfrm>
            <a:off x="199925" y="1799475"/>
            <a:ext cx="57384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</a:rPr>
              <a:t>Une moyenne mobile permet de lisser une série de valeurs exprimées en fonction du temps (série chronologique) </a:t>
            </a:r>
            <a:r>
              <a:rPr b="1" lang="fr-FR" sz="1800">
                <a:solidFill>
                  <a:schemeClr val="dk1"/>
                </a:solidFill>
              </a:rPr>
              <a:t>en prenant en compte la valeur de la mesure </a:t>
            </a:r>
            <a:r>
              <a:rPr b="1" lang="fr-FR" sz="1800" u="sng">
                <a:solidFill>
                  <a:schemeClr val="dk1"/>
                </a:solidFill>
              </a:rPr>
              <a:t>n-1 et n+1</a:t>
            </a:r>
            <a:r>
              <a:rPr lang="fr-FR" sz="1800">
                <a:solidFill>
                  <a:schemeClr val="dk1"/>
                </a:solidFill>
              </a:rPr>
              <a:t>. Elle permet donc d'éliminer les fluctuations les moins significatives et mettre en avant des tendances sur le long terme. </a:t>
            </a:r>
            <a:endParaRPr sz="2100"/>
          </a:p>
        </p:txBody>
      </p:sp>
      <p:pic>
        <p:nvPicPr>
          <p:cNvPr id="142" name="Google Shape;142;g10eb8aff084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650" y="1690825"/>
            <a:ext cx="5795618" cy="184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10eb8aff084_1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1025" y="4402975"/>
            <a:ext cx="8665250" cy="237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10eb8aff084_1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75150" y="3704550"/>
            <a:ext cx="2916850" cy="5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0eb8aff084_1_15"/>
          <p:cNvSpPr txBox="1"/>
          <p:nvPr/>
        </p:nvSpPr>
        <p:spPr>
          <a:xfrm>
            <a:off x="0" y="4236350"/>
            <a:ext cx="3219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</a:rPr>
              <a:t>F</a:t>
            </a:r>
            <a:r>
              <a:rPr b="1" lang="fr-FR" sz="1800">
                <a:solidFill>
                  <a:schemeClr val="dk1"/>
                </a:solidFill>
              </a:rPr>
              <a:t>onction “avg”</a:t>
            </a:r>
            <a:r>
              <a:rPr lang="fr-FR" sz="1800">
                <a:solidFill>
                  <a:schemeClr val="dk1"/>
                </a:solidFill>
              </a:rPr>
              <a:t>de Pyspark pour le calcul de moyenne + une fonction ‘over’ avec comme paramètre “Partition By” = “id” afin de </a:t>
            </a:r>
            <a:r>
              <a:rPr b="1" lang="fr-FR" sz="1800">
                <a:solidFill>
                  <a:schemeClr val="dk1"/>
                </a:solidFill>
              </a:rPr>
              <a:t>partitionner notre moyenne par année</a:t>
            </a:r>
            <a:endParaRPr b="1"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eb8aff084_0_18"/>
          <p:cNvSpPr txBox="1"/>
          <p:nvPr>
            <p:ph type="title"/>
          </p:nvPr>
        </p:nvSpPr>
        <p:spPr>
          <a:xfrm>
            <a:off x="838200" y="35187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fr-FR" sz="3000">
                <a:latin typeface="Arial"/>
                <a:ea typeface="Arial"/>
                <a:cs typeface="Arial"/>
                <a:sym typeface="Arial"/>
              </a:rPr>
              <a:t>Prédiction du type de crimes - SparkMlib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fr-FR" sz="3000">
                <a:latin typeface="Arial"/>
                <a:ea typeface="Arial"/>
                <a:cs typeface="Arial"/>
                <a:sym typeface="Arial"/>
              </a:rPr>
              <a:t>  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fr-FR" sz="3000">
                <a:latin typeface="Arial"/>
                <a:ea typeface="Arial"/>
                <a:cs typeface="Arial"/>
                <a:sym typeface="Arial"/>
              </a:rPr>
              <a:t>Data Préparation- Feature Engineering</a:t>
            </a:r>
            <a:endParaRPr sz="3000"/>
          </a:p>
        </p:txBody>
      </p:sp>
      <p:pic>
        <p:nvPicPr>
          <p:cNvPr id="151" name="Google Shape;151;g10eb8aff084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25" y="2239325"/>
            <a:ext cx="5856325" cy="214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0eb8aff084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51000"/>
            <a:ext cx="6874357" cy="190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10eb8aff084_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3275" y="2239326"/>
            <a:ext cx="5568725" cy="29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eb8aff084_0_67"/>
          <p:cNvSpPr txBox="1"/>
          <p:nvPr>
            <p:ph type="title"/>
          </p:nvPr>
        </p:nvSpPr>
        <p:spPr>
          <a:xfrm>
            <a:off x="838200" y="35187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3000">
                <a:latin typeface="Arial"/>
                <a:ea typeface="Arial"/>
                <a:cs typeface="Arial"/>
                <a:sym typeface="Arial"/>
              </a:rPr>
              <a:t>Prédiction du type de crimes - SparkMlib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3000">
                <a:latin typeface="Arial"/>
                <a:ea typeface="Arial"/>
                <a:cs typeface="Arial"/>
                <a:sym typeface="Arial"/>
              </a:rPr>
              <a:t>Apprentissage et Prédictions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10eb8aff084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5326" y="5532300"/>
            <a:ext cx="9389073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0eb8aff084_0_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750" y="4595063"/>
            <a:ext cx="10564374" cy="98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10eb8aff084_0_67"/>
          <p:cNvSpPr txBox="1"/>
          <p:nvPr/>
        </p:nvSpPr>
        <p:spPr>
          <a:xfrm>
            <a:off x="139975" y="1677575"/>
            <a:ext cx="118737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</a:rPr>
              <a:t>Définition de</a:t>
            </a:r>
            <a:r>
              <a:rPr lang="fr-FR" sz="1800">
                <a:solidFill>
                  <a:schemeClr val="dk1"/>
                </a:solidFill>
              </a:rPr>
              <a:t> </a:t>
            </a:r>
            <a:r>
              <a:rPr lang="fr-FR" sz="1800" u="sng">
                <a:solidFill>
                  <a:schemeClr val="dk1"/>
                </a:solidFill>
              </a:rPr>
              <a:t>4 modèles d’apprentissage </a:t>
            </a:r>
            <a:r>
              <a:rPr lang="fr-FR" sz="1800">
                <a:solidFill>
                  <a:schemeClr val="dk1"/>
                </a:solidFill>
              </a:rPr>
              <a:t>à entraîner sur nos données 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-FR" sz="1800">
                <a:solidFill>
                  <a:schemeClr val="dk1"/>
                </a:solidFill>
              </a:rPr>
              <a:t>regression logistique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-FR" sz="1800">
                <a:solidFill>
                  <a:schemeClr val="dk1"/>
                </a:solidFill>
              </a:rPr>
              <a:t>Random Forest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-FR" sz="1800">
                <a:solidFill>
                  <a:schemeClr val="dk1"/>
                </a:solidFill>
              </a:rPr>
              <a:t>Bayes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-FR" sz="1800">
                <a:solidFill>
                  <a:schemeClr val="dk1"/>
                </a:solidFill>
              </a:rPr>
              <a:t>MLP (Réseaux de neurones classiques)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</a:rPr>
              <a:t>Fonction Sparklib “</a:t>
            </a:r>
            <a:r>
              <a:rPr b="1" lang="fr-FR" sz="2000">
                <a:solidFill>
                  <a:schemeClr val="dk1"/>
                </a:solidFill>
              </a:rPr>
              <a:t>MulticlassClassificationEvaluator</a:t>
            </a:r>
            <a:r>
              <a:rPr lang="fr-FR" sz="2000">
                <a:solidFill>
                  <a:schemeClr val="dk1"/>
                </a:solidFill>
              </a:rPr>
              <a:t>” fonction classique de la librairie qui prédit notre “Primary Type” sur notre ensemble test. Spécifique sur une feature à plusieurs classes :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2021-11-24T18:33:38Z</dcterms:created>
  <dc:creator>eric lehouga</dc:creator>
</cp:coreProperties>
</file>