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7" r:id="rId3"/>
  </p:sldIdLst>
  <p:sldSz cx="30274895" cy="4280344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en LM" initials="A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680D"/>
    <a:srgbClr val="FF0000"/>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70" autoAdjust="0"/>
    <p:restoredTop sz="94660"/>
  </p:normalViewPr>
  <p:slideViewPr>
    <p:cSldViewPr snapToGrid="0">
      <p:cViewPr>
        <p:scale>
          <a:sx n="33" d="100"/>
          <a:sy n="33" d="100"/>
        </p:scale>
        <p:origin x="2208" y="-19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commentAuthors" Target="commentAuthors.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E7BFF-F1AF-4964-AC53-80EA637DED0A}" type="datetimeFigureOut">
              <a:rPr lang="fr-FR" smtClean="0"/>
            </a:fld>
            <a:endParaRPr lang="fr-FR"/>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841AE-B8BE-4BF8-845A-0CD3EF207431}"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46841AE-B8BE-4BF8-845A-0CD3EF207431}" type="slidenum">
              <a:rPr lang="fr-FR" smtClean="0"/>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295"/>
            </a:lvl4pPr>
            <a:lvl5pPr marL="6054725" indent="0" algn="ctr">
              <a:buNone/>
              <a:defRPr sz="5295"/>
            </a:lvl5pPr>
            <a:lvl6pPr marL="7568565" indent="0" algn="ctr">
              <a:buNone/>
              <a:defRPr sz="5295"/>
            </a:lvl6pPr>
            <a:lvl7pPr marL="9082405" indent="0" algn="ctr">
              <a:buNone/>
              <a:defRPr sz="5295"/>
            </a:lvl7pPr>
            <a:lvl8pPr marL="10596245" indent="0" algn="ctr">
              <a:buNone/>
              <a:defRPr sz="5295"/>
            </a:lvl8pPr>
            <a:lvl9pPr marL="12110085" indent="0" algn="ctr">
              <a:buNone/>
              <a:defRPr sz="52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FA3A38-02F0-4752-A8F6-62CF3A210EEB}"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7FA3A38-02F0-4752-A8F6-62CF3A210EEB}"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7FA3A38-02F0-4752-A8F6-62CF3A210EEB}"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7FA3A38-02F0-4752-A8F6-62CF3A210EEB}"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5">
                <a:solidFill>
                  <a:schemeClr val="tx1"/>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295">
                <a:solidFill>
                  <a:schemeClr val="tx1">
                    <a:tint val="75000"/>
                  </a:schemeClr>
                </a:solidFill>
              </a:defRPr>
            </a:lvl4pPr>
            <a:lvl5pPr marL="6054725" indent="0">
              <a:buNone/>
              <a:defRPr sz="5295">
                <a:solidFill>
                  <a:schemeClr val="tx1">
                    <a:tint val="75000"/>
                  </a:schemeClr>
                </a:solidFill>
              </a:defRPr>
            </a:lvl5pPr>
            <a:lvl6pPr marL="7568565" indent="0">
              <a:buNone/>
              <a:defRPr sz="5295">
                <a:solidFill>
                  <a:schemeClr val="tx1">
                    <a:tint val="75000"/>
                  </a:schemeClr>
                </a:solidFill>
              </a:defRPr>
            </a:lvl6pPr>
            <a:lvl7pPr marL="9082405" indent="0">
              <a:buNone/>
              <a:defRPr sz="5295">
                <a:solidFill>
                  <a:schemeClr val="tx1">
                    <a:tint val="75000"/>
                  </a:schemeClr>
                </a:solidFill>
              </a:defRPr>
            </a:lvl7pPr>
            <a:lvl8pPr marL="10596245" indent="0">
              <a:buNone/>
              <a:defRPr sz="5295">
                <a:solidFill>
                  <a:schemeClr val="tx1">
                    <a:tint val="75000"/>
                  </a:schemeClr>
                </a:solidFill>
              </a:defRPr>
            </a:lvl8pPr>
            <a:lvl9pPr marL="12110085" indent="0">
              <a:buNone/>
              <a:defRPr sz="529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7FA3A38-02F0-4752-A8F6-62CF3A210EEB}"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7FA3A38-02F0-4752-A8F6-62CF3A210EEB}"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endParaRPr lang="en-US"/>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endParaRPr lang="en-US"/>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7FA3A38-02F0-4752-A8F6-62CF3A210EEB}" type="datetimeFigureOut">
              <a:rPr lang="fr-FR" smtClean="0"/>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FA3A38-02F0-4752-A8F6-62CF3A210EEB}" type="datetimeFigureOut">
              <a:rPr lang="fr-FR" smtClean="0"/>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A3A38-02F0-4752-A8F6-62CF3A210EEB}" type="datetimeFigureOut">
              <a:rPr lang="fr-FR" smtClean="0"/>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FA3A38-02F0-4752-A8F6-62CF3A210EEB}"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840" indent="0">
              <a:buNone/>
              <a:defRPr sz="9270"/>
            </a:lvl2pPr>
            <a:lvl3pPr marL="3027680" indent="0">
              <a:buNone/>
              <a:defRPr sz="7945"/>
            </a:lvl3pPr>
            <a:lvl4pPr marL="4541520" indent="0">
              <a:buNone/>
              <a:defRPr sz="6620"/>
            </a:lvl4pPr>
            <a:lvl5pPr marL="6054725" indent="0">
              <a:buNone/>
              <a:defRPr sz="6620"/>
            </a:lvl5pPr>
            <a:lvl6pPr marL="7568565" indent="0">
              <a:buNone/>
              <a:defRPr sz="6620"/>
            </a:lvl6pPr>
            <a:lvl7pPr marL="9082405" indent="0">
              <a:buNone/>
              <a:defRPr sz="6620"/>
            </a:lvl7pPr>
            <a:lvl8pPr marL="10596245" indent="0">
              <a:buNone/>
              <a:defRPr sz="6620"/>
            </a:lvl8pPr>
            <a:lvl9pPr marL="12110085"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FA3A38-02F0-4752-A8F6-62CF3A210EEB}"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D0190D-4781-4870-BC1F-6891BCF1EA22}"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5">
                <a:solidFill>
                  <a:schemeClr val="tx1">
                    <a:tint val="75000"/>
                  </a:schemeClr>
                </a:solidFill>
              </a:defRPr>
            </a:lvl1pPr>
          </a:lstStyle>
          <a:p>
            <a:fld id="{37FA3A38-02F0-4752-A8F6-62CF3A210EEB}" type="datetimeFigureOut">
              <a:rPr lang="fr-FR" smtClean="0"/>
            </a:fld>
            <a:endParaRPr lang="fr-F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5">
                <a:solidFill>
                  <a:schemeClr val="tx1">
                    <a:tint val="75000"/>
                  </a:schemeClr>
                </a:solidFill>
              </a:defRPr>
            </a:lvl1pPr>
          </a:lstStyle>
          <a:p>
            <a:fld id="{A7D0190D-4781-4870-BC1F-6891BCF1EA22}"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0"/>
        </a:spcBef>
        <a:buFont typeface="Arial" panose="020B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55"/>
        </a:spcBef>
        <a:buFont typeface="Arial" panose="020B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78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64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48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2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16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4725" algn="l" defTabSz="3027680" rtl="0" eaLnBrk="1" latinLnBrk="0" hangingPunct="1">
        <a:defRPr sz="5960" kern="1200">
          <a:solidFill>
            <a:schemeClr val="tx1"/>
          </a:solidFill>
          <a:latin typeface="+mn-lt"/>
          <a:ea typeface="+mn-ea"/>
          <a:cs typeface="+mn-cs"/>
        </a:defRPr>
      </a:lvl5pPr>
      <a:lvl6pPr marL="7568565" algn="l" defTabSz="3027680" rtl="0" eaLnBrk="1" latinLnBrk="0" hangingPunct="1">
        <a:defRPr sz="5960" kern="1200">
          <a:solidFill>
            <a:schemeClr val="tx1"/>
          </a:solidFill>
          <a:latin typeface="+mn-lt"/>
          <a:ea typeface="+mn-ea"/>
          <a:cs typeface="+mn-cs"/>
        </a:defRPr>
      </a:lvl6pPr>
      <a:lvl7pPr marL="9082405" algn="l" defTabSz="3027680" rtl="0" eaLnBrk="1" latinLnBrk="0" hangingPunct="1">
        <a:defRPr sz="5960" kern="1200">
          <a:solidFill>
            <a:schemeClr val="tx1"/>
          </a:solidFill>
          <a:latin typeface="+mn-lt"/>
          <a:ea typeface="+mn-ea"/>
          <a:cs typeface="+mn-cs"/>
        </a:defRPr>
      </a:lvl7pPr>
      <a:lvl8pPr marL="10596245"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p:cNvGrpSpPr>
            <a:grpSpLocks noChangeAspect="1"/>
          </p:cNvGrpSpPr>
          <p:nvPr/>
        </p:nvGrpSpPr>
        <p:grpSpPr>
          <a:xfrm>
            <a:off x="2884170" y="171450"/>
            <a:ext cx="24506555" cy="1574800"/>
            <a:chOff x="1545" y="1636"/>
            <a:chExt cx="44813" cy="288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81" y="1636"/>
              <a:ext cx="6288" cy="2880"/>
            </a:xfrm>
            <a:prstGeom prst="rect">
              <a:avLst/>
            </a:prstGeom>
          </p:spPr>
        </p:pic>
        <p:pic>
          <p:nvPicPr>
            <p:cNvPr id="9" name="Picture 8" descr="SFBI_logo_for_social_network-800x370"/>
            <p:cNvPicPr>
              <a:picLocks noChangeAspect="1"/>
            </p:cNvPicPr>
            <p:nvPr/>
          </p:nvPicPr>
          <p:blipFill>
            <a:blip r:embed="rId2"/>
            <a:stretch>
              <a:fillRect/>
            </a:stretch>
          </p:blipFill>
          <p:spPr>
            <a:xfrm>
              <a:off x="20080" y="1636"/>
              <a:ext cx="6226" cy="2880"/>
            </a:xfrm>
            <a:prstGeom prst="rect">
              <a:avLst/>
            </a:prstGeom>
          </p:spPr>
        </p:pic>
        <p:pic>
          <p:nvPicPr>
            <p:cNvPr id="30" name="Picture 29" descr="ideev_coul-3-1024x524"/>
            <p:cNvPicPr>
              <a:picLocks noChangeAspect="1"/>
            </p:cNvPicPr>
            <p:nvPr/>
          </p:nvPicPr>
          <p:blipFill>
            <a:blip r:embed="rId3"/>
            <a:stretch>
              <a:fillRect/>
            </a:stretch>
          </p:blipFill>
          <p:spPr>
            <a:xfrm>
              <a:off x="1545" y="1636"/>
              <a:ext cx="5625" cy="2880"/>
            </a:xfrm>
            <a:prstGeom prst="rect">
              <a:avLst/>
            </a:prstGeom>
          </p:spPr>
        </p:pic>
        <p:pic>
          <p:nvPicPr>
            <p:cNvPr id="31" name="Picture 30" descr="logo_couleur_rvb(1)"/>
            <p:cNvPicPr>
              <a:picLocks noChangeAspect="1"/>
            </p:cNvPicPr>
            <p:nvPr/>
          </p:nvPicPr>
          <p:blipFill>
            <a:blip r:embed="rId4"/>
            <a:srcRect l="2233" t="9421" r="3619" b="7298"/>
            <a:stretch>
              <a:fillRect/>
            </a:stretch>
          </p:blipFill>
          <p:spPr>
            <a:xfrm>
              <a:off x="29617" y="1636"/>
              <a:ext cx="7234" cy="2880"/>
            </a:xfrm>
            <a:prstGeom prst="rect">
              <a:avLst/>
            </a:prstGeom>
          </p:spPr>
        </p:pic>
        <p:pic>
          <p:nvPicPr>
            <p:cNvPr id="40" name="Picture 39" descr="logo-anrs-quadri-hd"/>
            <p:cNvPicPr>
              <a:picLocks noChangeAspect="1"/>
            </p:cNvPicPr>
            <p:nvPr/>
          </p:nvPicPr>
          <p:blipFill>
            <a:blip r:embed="rId5"/>
            <a:stretch>
              <a:fillRect/>
            </a:stretch>
          </p:blipFill>
          <p:spPr>
            <a:xfrm>
              <a:off x="40162" y="1636"/>
              <a:ext cx="6196" cy="2880"/>
            </a:xfrm>
            <a:prstGeom prst="rect">
              <a:avLst/>
            </a:prstGeom>
          </p:spPr>
        </p:pic>
      </p:grpSp>
      <p:sp>
        <p:nvSpPr>
          <p:cNvPr id="47" name="Title 46"/>
          <p:cNvSpPr>
            <a:spLocks noGrp="1"/>
          </p:cNvSpPr>
          <p:nvPr>
            <p:ph type="ctrTitle"/>
          </p:nvPr>
        </p:nvSpPr>
        <p:spPr>
          <a:xfrm>
            <a:off x="635" y="1746250"/>
            <a:ext cx="30274260" cy="2699385"/>
          </a:xfrm>
        </p:spPr>
        <p:txBody>
          <a:bodyPr lIns="457200" rIns="457200" anchor="ctr" anchorCtr="0">
            <a:noAutofit/>
          </a:bodyPr>
          <a:p>
            <a:pPr algn="ctr"/>
            <a:r>
              <a:rPr lang="en-US" sz="5400">
                <a:latin typeface="Arial CE" charset="0"/>
                <a:cs typeface="Arial CE" charset="0"/>
                <a:sym typeface="+mn-ea"/>
              </a:rPr>
              <a:t>A systematic evaluation of tools and benchmarks used for short read sequencing of</a:t>
            </a:r>
            <a:br>
              <a:rPr lang="en-US" sz="5400">
                <a:latin typeface="Arial CE" charset="0"/>
                <a:cs typeface="Arial CE" charset="0"/>
                <a:sym typeface="+mn-ea"/>
              </a:rPr>
            </a:br>
            <a:r>
              <a:rPr lang="en-US" sz="5400" i="1">
                <a:latin typeface="Arial CE" charset="0"/>
                <a:cs typeface="Arial CE" charset="0"/>
                <a:sym typeface="+mn-ea"/>
              </a:rPr>
              <a:t>M</a:t>
            </a:r>
            <a:r>
              <a:rPr lang="fr-FR" altLang="en-US" sz="5400" i="1">
                <a:latin typeface="Arial CE" charset="0"/>
                <a:cs typeface="Arial CE" charset="0"/>
                <a:sym typeface="+mn-ea"/>
              </a:rPr>
              <a:t>ycobacterium</a:t>
            </a:r>
            <a:r>
              <a:rPr lang="en-US" sz="5400" i="1">
                <a:latin typeface="Arial CE" charset="0"/>
                <a:cs typeface="Arial CE" charset="0"/>
                <a:sym typeface="+mn-ea"/>
              </a:rPr>
              <a:t> tuberculosis</a:t>
            </a:r>
            <a:r>
              <a:rPr lang="en-US" sz="5400">
                <a:latin typeface="Arial CE" charset="0"/>
                <a:cs typeface="Arial CE" charset="0"/>
                <a:sym typeface="+mn-ea"/>
              </a:rPr>
              <a:t> </a:t>
            </a:r>
            <a:r>
              <a:rPr lang="fr-FR" altLang="en-US" sz="5400">
                <a:latin typeface="Arial CE" charset="0"/>
                <a:cs typeface="Arial CE" charset="0"/>
                <a:sym typeface="+mn-ea"/>
              </a:rPr>
              <a:t>using genome evolved </a:t>
            </a:r>
            <a:r>
              <a:rPr lang="fr-FR" altLang="en-US" sz="5400" i="1">
                <a:latin typeface="Arial CE" charset="0"/>
                <a:cs typeface="Arial CE" charset="0"/>
                <a:sym typeface="+mn-ea"/>
              </a:rPr>
              <a:t>in silico</a:t>
            </a:r>
            <a:endParaRPr lang="fr-FR" altLang="en-US" sz="5400" b="1" i="1">
              <a:solidFill>
                <a:srgbClr val="FF0000"/>
              </a:solidFill>
              <a:latin typeface="Arial CE" charset="0"/>
              <a:cs typeface="Arial CE" charset="0"/>
              <a:sym typeface="+mn-ea"/>
            </a:endParaRPr>
          </a:p>
        </p:txBody>
      </p:sp>
      <p:sp>
        <p:nvSpPr>
          <p:cNvPr id="53" name="Rectangle 4"/>
          <p:cNvSpPr/>
          <p:nvPr/>
        </p:nvSpPr>
        <p:spPr>
          <a:xfrm>
            <a:off x="0" y="4040505"/>
            <a:ext cx="30273625" cy="637540"/>
          </a:xfrm>
          <a:prstGeom prst="rect">
            <a:avLst/>
          </a:prstGeom>
          <a:noFill/>
        </p:spPr>
        <p:txBody>
          <a:bodyPr wrap="square" lIns="84134" tIns="42067" rIns="84134" bIns="42067">
            <a:spAutoFit/>
          </a:bodyPr>
          <a:p>
            <a:pPr algn="ctr"/>
            <a:r>
              <a:rPr lang="en-GB" sz="3600" dirty="0">
                <a:latin typeface="Arial CE" charset="0"/>
                <a:cs typeface="Arial CE" charset="0"/>
              </a:rPr>
              <a:t>Adrien Le Meur</a:t>
            </a:r>
            <a:r>
              <a:rPr lang="en-GB" sz="3600" baseline="30000" dirty="0">
                <a:latin typeface="Arial CE" charset="0"/>
                <a:cs typeface="Arial CE" charset="0"/>
              </a:rPr>
              <a:t>1</a:t>
            </a:r>
            <a:r>
              <a:rPr lang="en-GB" sz="3600" dirty="0">
                <a:latin typeface="Arial CE" charset="0"/>
                <a:cs typeface="Arial CE" charset="0"/>
              </a:rPr>
              <a:t>,</a:t>
            </a:r>
            <a:r>
              <a:rPr lang="fr-FR" altLang="en-GB" sz="3600" dirty="0">
                <a:latin typeface="Arial CE" charset="0"/>
                <a:cs typeface="Arial CE" charset="0"/>
              </a:rPr>
              <a:t> </a:t>
            </a:r>
            <a:r>
              <a:rPr lang="en-GB" sz="3600" dirty="0">
                <a:latin typeface="Arial CE" charset="0"/>
                <a:cs typeface="Arial CE" charset="0"/>
              </a:rPr>
              <a:t>Guislaine Refregier</a:t>
            </a:r>
            <a:r>
              <a:rPr lang="en-GB" sz="3600" baseline="30000" dirty="0">
                <a:latin typeface="Arial CE" charset="0"/>
                <a:cs typeface="Arial CE" charset="0"/>
              </a:rPr>
              <a:t>1</a:t>
            </a:r>
            <a:endParaRPr lang="fr-FR" altLang="en-US" sz="1600" baseline="30000" dirty="0">
              <a:latin typeface="Arial CE" charset="0"/>
              <a:cs typeface="Arial CE" charset="0"/>
              <a:sym typeface="+mn-ea"/>
            </a:endParaRPr>
          </a:p>
        </p:txBody>
      </p:sp>
      <p:sp>
        <p:nvSpPr>
          <p:cNvPr id="56" name="Rectangle 19"/>
          <p:cNvSpPr/>
          <p:nvPr/>
        </p:nvSpPr>
        <p:spPr>
          <a:xfrm>
            <a:off x="602933" y="4941570"/>
            <a:ext cx="29069030" cy="3046095"/>
          </a:xfrm>
          <a:prstGeom prst="rect">
            <a:avLst/>
          </a:prstGeom>
        </p:spPr>
        <p:txBody>
          <a:bodyPr wrap="square">
            <a:spAutoFit/>
          </a:bodyPr>
          <a:p>
            <a:pPr algn="just"/>
            <a:r>
              <a:rPr lang="fr-FR" sz="2400" b="1" dirty="0">
                <a:latin typeface="Arial CE" charset="0"/>
                <a:cs typeface="Arial CE" charset="0"/>
                <a:sym typeface="+mn-ea"/>
              </a:rPr>
              <a:t>Introduction :</a:t>
            </a:r>
            <a:r>
              <a:rPr lang="fr-FR" sz="2400" dirty="0">
                <a:latin typeface="Arial CE" charset="0"/>
                <a:cs typeface="Arial CE" charset="0"/>
                <a:sym typeface="+mn-ea"/>
              </a:rPr>
              <a:t> The evaluation of tools and methods (or benchmark) is an important step in the validation of bioinformatics protocoles. Regarding </a:t>
            </a:r>
            <a:r>
              <a:rPr lang="fr-FR" sz="2400" i="1" dirty="0">
                <a:latin typeface="Arial CE" charset="0"/>
                <a:cs typeface="Arial CE" charset="0"/>
                <a:sym typeface="+mn-ea"/>
              </a:rPr>
              <a:t>Mycobacterium tuberculosis</a:t>
            </a:r>
            <a:r>
              <a:rPr lang="fr-FR" sz="2400" dirty="0">
                <a:latin typeface="Arial CE" charset="0"/>
                <a:cs typeface="Arial CE" charset="0"/>
                <a:sym typeface="+mn-ea"/>
              </a:rPr>
              <a:t>, researchers and clinicians are interested in identifying as many variants as possible while limiting the number of false positives. The most common, completely </a:t>
            </a:r>
            <a:r>
              <a:rPr lang="fr-FR" sz="2400" i="1" dirty="0">
                <a:latin typeface="Arial CE" charset="0"/>
                <a:cs typeface="Arial CE" charset="0"/>
                <a:sym typeface="+mn-ea"/>
              </a:rPr>
              <a:t>in silico</a:t>
            </a:r>
            <a:r>
              <a:rPr lang="fr-FR" sz="2400" dirty="0">
                <a:latin typeface="Arial CE" charset="0"/>
                <a:cs typeface="Arial CE" charset="0"/>
                <a:sym typeface="+mn-ea"/>
              </a:rPr>
              <a:t>, way of evaluating the performance of variant calling strategies is adding variants (SNP and indels) to the reference genome, generate short reads, align these reads on the same reference genome, and count the number of variant recovered. As such the test genome is extremely close to the reference genome. In reality, the distance between a contemporary genome of </a:t>
            </a:r>
            <a:r>
              <a:rPr lang="fr-FR" sz="2400" i="1" dirty="0">
                <a:latin typeface="Arial CE" charset="0"/>
                <a:cs typeface="Arial CE" charset="0"/>
                <a:sym typeface="+mn-ea"/>
              </a:rPr>
              <a:t>M. tuberculosis</a:t>
            </a:r>
            <a:r>
              <a:rPr lang="fr-FR" sz="2400" dirty="0">
                <a:latin typeface="Arial CE" charset="0"/>
                <a:cs typeface="Arial CE" charset="0"/>
                <a:sym typeface="+mn-ea"/>
              </a:rPr>
              <a:t> and the reference strain H37Rv is greater, as both genome underwent parrallel, independent evolution. In </a:t>
            </a:r>
            <a:r>
              <a:rPr lang="fr-FR" sz="2400" i="1" dirty="0">
                <a:latin typeface="Arial CE" charset="0"/>
                <a:cs typeface="Arial CE" charset="0"/>
                <a:sym typeface="+mn-ea"/>
              </a:rPr>
              <a:t>M. tuberculosis</a:t>
            </a:r>
            <a:r>
              <a:rPr lang="fr-FR" sz="2400" dirty="0">
                <a:latin typeface="Arial CE" charset="0"/>
                <a:cs typeface="Arial CE" charset="0"/>
                <a:sym typeface="+mn-ea"/>
              </a:rPr>
              <a:t>, these evolutionnary events have been extensively studied and catalogued. Here we describe maketube, a tool designed to mimick the evolution of </a:t>
            </a:r>
            <a:r>
              <a:rPr lang="fr-FR" sz="2400" i="1" dirty="0">
                <a:latin typeface="Arial CE" charset="0"/>
                <a:cs typeface="Arial CE" charset="0"/>
                <a:sym typeface="+mn-ea"/>
              </a:rPr>
              <a:t>M. tuberculosis</a:t>
            </a:r>
            <a:r>
              <a:rPr lang="fr-FR" sz="2400" dirty="0">
                <a:latin typeface="Arial CE" charset="0"/>
                <a:cs typeface="Arial CE" charset="0"/>
                <a:sym typeface="+mn-ea"/>
              </a:rPr>
              <a:t> from natural data. We show that these genomes are much closer to real natural genome, while retaining the cost effectiveness of </a:t>
            </a:r>
            <a:r>
              <a:rPr lang="fr-FR" sz="2400" i="1" dirty="0">
                <a:latin typeface="Arial CE" charset="0"/>
                <a:cs typeface="Arial CE" charset="0"/>
                <a:sym typeface="+mn-ea"/>
              </a:rPr>
              <a:t>in silico</a:t>
            </a:r>
            <a:r>
              <a:rPr lang="fr-FR" sz="2400" dirty="0">
                <a:latin typeface="Arial CE" charset="0"/>
                <a:cs typeface="Arial CE" charset="0"/>
                <a:sym typeface="+mn-ea"/>
              </a:rPr>
              <a:t> genomes. We compared maketube genomes to genomes with only SNP and indels generated with SNP mutator as a controle. We first compared the distance to the reference from these artificial genome with a large set of real natural genomes of different lineages. Then, we compared the metrics given by SNP mutator and maketube genomes for genome wide aligner used for extracting variant from natural genomes. At last, we evaluated the performance of three different strategies used for calling variant in </a:t>
            </a:r>
            <a:r>
              <a:rPr lang="fr-FR" sz="2400" i="1" dirty="0">
                <a:latin typeface="Arial CE" charset="0"/>
                <a:cs typeface="Arial CE" charset="0"/>
                <a:sym typeface="+mn-ea"/>
              </a:rPr>
              <a:t>M. tuberculosis</a:t>
            </a:r>
            <a:r>
              <a:rPr lang="fr-FR" sz="2400" dirty="0">
                <a:latin typeface="Arial CE" charset="0"/>
                <a:cs typeface="Arial CE" charset="0"/>
                <a:sym typeface="+mn-ea"/>
              </a:rPr>
              <a:t>.</a:t>
            </a:r>
            <a:endParaRPr lang="fr-FR" sz="2400" dirty="0">
              <a:latin typeface="Arial CE" charset="0"/>
              <a:cs typeface="Arial CE" charset="0"/>
              <a:sym typeface="+mn-ea"/>
            </a:endParaRPr>
          </a:p>
        </p:txBody>
      </p:sp>
      <p:grpSp>
        <p:nvGrpSpPr>
          <p:cNvPr id="488" name="Group 487"/>
          <p:cNvGrpSpPr/>
          <p:nvPr/>
        </p:nvGrpSpPr>
        <p:grpSpPr>
          <a:xfrm rot="0">
            <a:off x="762635" y="8371840"/>
            <a:ext cx="14029690" cy="7706360"/>
            <a:chOff x="950" y="12679"/>
            <a:chExt cx="22094" cy="12136"/>
          </a:xfrm>
        </p:grpSpPr>
        <p:sp>
          <p:nvSpPr>
            <p:cNvPr id="3" name="Rectangle 19"/>
            <p:cNvSpPr/>
            <p:nvPr/>
          </p:nvSpPr>
          <p:spPr>
            <a:xfrm>
              <a:off x="950" y="12679"/>
              <a:ext cx="12252" cy="1210"/>
            </a:xfrm>
            <a:prstGeom prst="rect">
              <a:avLst/>
            </a:prstGeom>
          </p:spPr>
          <p:txBody>
            <a:bodyPr wrap="square">
              <a:spAutoFit/>
            </a:bodyPr>
            <a:p>
              <a:pPr algn="just"/>
              <a:r>
                <a:rPr lang="fr-FR" sz="4400" dirty="0">
                  <a:latin typeface="Roboto Bk" charset="0"/>
                  <a:cs typeface="Roboto Bk" charset="0"/>
                </a:rPr>
                <a:t>Material &amp; method</a:t>
              </a:r>
              <a:endParaRPr lang="fr-FR" sz="4400" dirty="0">
                <a:latin typeface="Roboto Bk" charset="0"/>
                <a:cs typeface="Roboto Bk" charset="0"/>
              </a:endParaRPr>
            </a:p>
          </p:txBody>
        </p:sp>
        <p:grpSp>
          <p:nvGrpSpPr>
            <p:cNvPr id="153" name="Group 152"/>
            <p:cNvGrpSpPr>
              <a:grpSpLocks noChangeAspect="1"/>
            </p:cNvGrpSpPr>
            <p:nvPr/>
          </p:nvGrpSpPr>
          <p:grpSpPr>
            <a:xfrm rot="0">
              <a:off x="1216" y="15063"/>
              <a:ext cx="21828" cy="9752"/>
              <a:chOff x="189" y="2052"/>
              <a:chExt cx="18206" cy="8133"/>
            </a:xfrm>
          </p:grpSpPr>
          <p:sp>
            <p:nvSpPr>
              <p:cNvPr id="154" name="Rectangle 103"/>
              <p:cNvSpPr/>
              <p:nvPr/>
            </p:nvSpPr>
            <p:spPr>
              <a:xfrm>
                <a:off x="8353" y="2491"/>
                <a:ext cx="2221" cy="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55" name="Rectangle 126"/>
              <p:cNvSpPr/>
              <p:nvPr/>
            </p:nvSpPr>
            <p:spPr>
              <a:xfrm>
                <a:off x="5014" y="5063"/>
                <a:ext cx="977" cy="142"/>
              </a:xfrm>
              <a:prstGeom prst="rect">
                <a:avLst/>
              </a:prstGeom>
            </p:spPr>
            <p:style>
              <a:lnRef idx="3">
                <a:schemeClr val="lt1"/>
              </a:lnRef>
              <a:fillRef idx="1">
                <a:schemeClr val="dk1"/>
              </a:fillRef>
              <a:effectRef idx="1">
                <a:schemeClr val="dk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56" name="Rectangle 126"/>
              <p:cNvSpPr/>
              <p:nvPr/>
            </p:nvSpPr>
            <p:spPr>
              <a:xfrm>
                <a:off x="9600" y="5063"/>
                <a:ext cx="977" cy="142"/>
              </a:xfrm>
              <a:prstGeom prst="rect">
                <a:avLst/>
              </a:prstGeom>
            </p:spPr>
            <p:style>
              <a:lnRef idx="3">
                <a:schemeClr val="lt1"/>
              </a:lnRef>
              <a:fillRef idx="1">
                <a:schemeClr val="dk1"/>
              </a:fillRef>
              <a:effectRef idx="1">
                <a:schemeClr val="dk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57" name="Rectangle 2"/>
              <p:cNvSpPr/>
              <p:nvPr/>
            </p:nvSpPr>
            <p:spPr>
              <a:xfrm>
                <a:off x="7788" y="2492"/>
                <a:ext cx="567" cy="142"/>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58" name="Rectangle 3"/>
              <p:cNvSpPr/>
              <p:nvPr/>
            </p:nvSpPr>
            <p:spPr>
              <a:xfrm>
                <a:off x="6117" y="2498"/>
                <a:ext cx="567" cy="142"/>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59" name="Rectangle 5"/>
              <p:cNvSpPr/>
              <p:nvPr/>
            </p:nvSpPr>
            <p:spPr>
              <a:xfrm>
                <a:off x="6743" y="2319"/>
                <a:ext cx="1034" cy="5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fr-FR" sz="1000" b="1" dirty="0">
                    <a:solidFill>
                      <a:schemeClr val="tx1"/>
                    </a:solidFill>
                    <a:latin typeface="Georgia" panose="02040502050405020303" charset="0"/>
                    <a:ea typeface="Cambria" panose="02040503050406030204" pitchFamily="18" charset="0"/>
                    <a:cs typeface="Georgia" panose="02040502050405020303" charset="0"/>
                  </a:rPr>
                  <a:t>IS6110</a:t>
                </a:r>
                <a:endParaRPr lang="fr-FR" sz="1000" b="1" dirty="0">
                  <a:solidFill>
                    <a:schemeClr val="tx1"/>
                  </a:solidFill>
                  <a:latin typeface="Georgia" panose="02040502050405020303" charset="0"/>
                  <a:ea typeface="Cambria" panose="02040503050406030204" pitchFamily="18" charset="0"/>
                  <a:cs typeface="Georgia" panose="02040502050405020303" charset="0"/>
                </a:endParaRPr>
              </a:p>
            </p:txBody>
          </p:sp>
          <p:sp>
            <p:nvSpPr>
              <p:cNvPr id="160" name="Corde 6"/>
              <p:cNvSpPr>
                <a:spLocks noChangeAspect="1"/>
              </p:cNvSpPr>
              <p:nvPr/>
            </p:nvSpPr>
            <p:spPr>
              <a:xfrm rot="10800000">
                <a:off x="7652" y="2427"/>
                <a:ext cx="273" cy="273"/>
              </a:xfrm>
              <a:prstGeom prst="chord">
                <a:avLst>
                  <a:gd name="adj1" fmla="val 5395195"/>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61" name="Corde 7"/>
              <p:cNvSpPr>
                <a:spLocks noChangeAspect="1"/>
              </p:cNvSpPr>
              <p:nvPr/>
            </p:nvSpPr>
            <p:spPr>
              <a:xfrm>
                <a:off x="6602" y="2427"/>
                <a:ext cx="273" cy="273"/>
              </a:xfrm>
              <a:prstGeom prst="chord">
                <a:avLst>
                  <a:gd name="adj1" fmla="val 5395195"/>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62" name="Rectangle 100"/>
              <p:cNvSpPr/>
              <p:nvPr/>
            </p:nvSpPr>
            <p:spPr>
              <a:xfrm>
                <a:off x="5057" y="2498"/>
                <a:ext cx="1060" cy="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nvGrpSpPr>
              <p:cNvPr id="163" name="Groupe 104"/>
              <p:cNvGrpSpPr/>
              <p:nvPr/>
            </p:nvGrpSpPr>
            <p:grpSpPr>
              <a:xfrm rot="0">
                <a:off x="10577" y="2427"/>
                <a:ext cx="635" cy="272"/>
                <a:chOff x="5269950" y="1764567"/>
                <a:chExt cx="403200" cy="172800"/>
              </a:xfrm>
            </p:grpSpPr>
            <p:sp>
              <p:nvSpPr>
                <p:cNvPr id="164" name="Rectangle 105"/>
                <p:cNvSpPr/>
                <p:nvPr/>
              </p:nvSpPr>
              <p:spPr>
                <a:xfrm>
                  <a:off x="5269950" y="1805967"/>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65" name="Triangle isocèle 106"/>
                <p:cNvSpPr/>
                <p:nvPr/>
              </p:nvSpPr>
              <p:spPr>
                <a:xfrm rot="16200000">
                  <a:off x="5543550" y="1807767"/>
                  <a:ext cx="172800" cy="864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dirty="0">
                    <a:latin typeface="Georgia" panose="02040502050405020303" charset="0"/>
                    <a:ea typeface="Cambria" panose="02040503050406030204" pitchFamily="18" charset="0"/>
                    <a:cs typeface="Georgia" panose="02040502050405020303" charset="0"/>
                  </a:endParaRPr>
                </a:p>
              </p:txBody>
            </p:sp>
          </p:grpSp>
          <p:grpSp>
            <p:nvGrpSpPr>
              <p:cNvPr id="166" name="Groupe 107"/>
              <p:cNvGrpSpPr/>
              <p:nvPr/>
            </p:nvGrpSpPr>
            <p:grpSpPr>
              <a:xfrm rot="10800000">
                <a:off x="13772" y="2438"/>
                <a:ext cx="635" cy="272"/>
                <a:chOff x="5269950" y="1764567"/>
                <a:chExt cx="403200" cy="172800"/>
              </a:xfrm>
            </p:grpSpPr>
            <p:sp>
              <p:nvSpPr>
                <p:cNvPr id="167" name="Rectangle 108"/>
                <p:cNvSpPr/>
                <p:nvPr/>
              </p:nvSpPr>
              <p:spPr>
                <a:xfrm>
                  <a:off x="5269950" y="1805967"/>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68" name="Triangle isocèle 109"/>
                <p:cNvSpPr/>
                <p:nvPr/>
              </p:nvSpPr>
              <p:spPr>
                <a:xfrm rot="16200000">
                  <a:off x="5543550" y="1807767"/>
                  <a:ext cx="172800" cy="864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dirty="0">
                    <a:latin typeface="Georgia" panose="02040502050405020303" charset="0"/>
                    <a:ea typeface="Cambria" panose="02040503050406030204" pitchFamily="18" charset="0"/>
                    <a:cs typeface="Georgia" panose="02040502050405020303" charset="0"/>
                  </a:endParaRPr>
                </a:p>
              </p:txBody>
            </p:sp>
          </p:grpSp>
          <p:cxnSp>
            <p:nvCxnSpPr>
              <p:cNvPr id="169" name="Connecteur droit 110"/>
              <p:cNvCxnSpPr/>
              <p:nvPr/>
            </p:nvCxnSpPr>
            <p:spPr>
              <a:xfrm>
                <a:off x="11212" y="2563"/>
                <a:ext cx="2560" cy="11"/>
              </a:xfrm>
              <a:prstGeom prst="line">
                <a:avLst/>
              </a:prstGeom>
              <a:ln w="114300"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 name="Rectangle 111"/>
              <p:cNvSpPr/>
              <p:nvPr/>
            </p:nvSpPr>
            <p:spPr>
              <a:xfrm>
                <a:off x="14407" y="2503"/>
                <a:ext cx="1060" cy="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nvGrpSpPr>
              <p:cNvPr id="171" name="Groupe 112"/>
              <p:cNvGrpSpPr/>
              <p:nvPr/>
            </p:nvGrpSpPr>
            <p:grpSpPr>
              <a:xfrm rot="0">
                <a:off x="15471" y="2439"/>
                <a:ext cx="1302" cy="272"/>
                <a:chOff x="3644313" y="4394783"/>
                <a:chExt cx="826534" cy="172800"/>
              </a:xfrm>
            </p:grpSpPr>
            <p:sp>
              <p:nvSpPr>
                <p:cNvPr id="172" name="Rectangle 113"/>
                <p:cNvSpPr/>
                <p:nvPr/>
              </p:nvSpPr>
              <p:spPr>
                <a:xfrm>
                  <a:off x="3644313" y="4436183"/>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73" name="Rectangle 114"/>
                <p:cNvSpPr/>
                <p:nvPr/>
              </p:nvSpPr>
              <p:spPr>
                <a:xfrm>
                  <a:off x="4110847" y="4436183"/>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74" name="Organigramme : Procédé 115"/>
                <p:cNvSpPr/>
                <p:nvPr/>
              </p:nvSpPr>
              <p:spPr>
                <a:xfrm>
                  <a:off x="3968600" y="4394783"/>
                  <a:ext cx="172800" cy="172800"/>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sp>
            <p:nvSpPr>
              <p:cNvPr id="175" name="Rectangle 116"/>
              <p:cNvSpPr/>
              <p:nvPr/>
            </p:nvSpPr>
            <p:spPr>
              <a:xfrm>
                <a:off x="16771" y="2505"/>
                <a:ext cx="1060" cy="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nvGrpSpPr>
              <p:cNvPr id="176" name="Groupe 117"/>
              <p:cNvGrpSpPr/>
              <p:nvPr/>
            </p:nvGrpSpPr>
            <p:grpSpPr>
              <a:xfrm rot="0">
                <a:off x="7051" y="4997"/>
                <a:ext cx="1302" cy="272"/>
                <a:chOff x="1651835" y="2945244"/>
                <a:chExt cx="826534" cy="172800"/>
              </a:xfrm>
            </p:grpSpPr>
            <p:sp>
              <p:nvSpPr>
                <p:cNvPr id="177" name="Rectangle 118"/>
                <p:cNvSpPr/>
                <p:nvPr/>
              </p:nvSpPr>
              <p:spPr>
                <a:xfrm>
                  <a:off x="1651835" y="2986644"/>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78" name="Rectangle 119"/>
                <p:cNvSpPr/>
                <p:nvPr/>
              </p:nvSpPr>
              <p:spPr>
                <a:xfrm>
                  <a:off x="2118369" y="2986644"/>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79" name="Ellipse 120"/>
                <p:cNvSpPr>
                  <a:spLocks noChangeAspect="1"/>
                </p:cNvSpPr>
                <p:nvPr/>
              </p:nvSpPr>
              <p:spPr>
                <a:xfrm>
                  <a:off x="1980438" y="2945244"/>
                  <a:ext cx="172800" cy="172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grpSp>
            <p:nvGrpSpPr>
              <p:cNvPr id="180" name="Groupe 121"/>
              <p:cNvGrpSpPr/>
              <p:nvPr/>
            </p:nvGrpSpPr>
            <p:grpSpPr>
              <a:xfrm rot="0">
                <a:off x="10576" y="4997"/>
                <a:ext cx="1180" cy="272"/>
                <a:chOff x="3214475" y="4095764"/>
                <a:chExt cx="749250" cy="172800"/>
              </a:xfrm>
            </p:grpSpPr>
            <p:sp>
              <p:nvSpPr>
                <p:cNvPr id="181" name="Rectangle 122"/>
                <p:cNvSpPr/>
                <p:nvPr/>
              </p:nvSpPr>
              <p:spPr>
                <a:xfrm>
                  <a:off x="3214475" y="4137164"/>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82" name="Rectangle 123"/>
                <p:cNvSpPr/>
                <p:nvPr/>
              </p:nvSpPr>
              <p:spPr>
                <a:xfrm>
                  <a:off x="3603725" y="4134678"/>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83" name="Organigramme : Décision 124"/>
                <p:cNvSpPr>
                  <a:spLocks noChangeAspect="1"/>
                </p:cNvSpPr>
                <p:nvPr/>
              </p:nvSpPr>
              <p:spPr>
                <a:xfrm>
                  <a:off x="3502700" y="4095764"/>
                  <a:ext cx="172800" cy="17280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sp>
            <p:nvSpPr>
              <p:cNvPr id="184" name="Rectangle 125"/>
              <p:cNvSpPr/>
              <p:nvPr/>
            </p:nvSpPr>
            <p:spPr>
              <a:xfrm>
                <a:off x="5991" y="5063"/>
                <a:ext cx="1060" cy="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85" name="Rectangle 126"/>
              <p:cNvSpPr/>
              <p:nvPr/>
            </p:nvSpPr>
            <p:spPr>
              <a:xfrm>
                <a:off x="8353" y="5063"/>
                <a:ext cx="1247" cy="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86" name="Rectangle 127"/>
              <p:cNvSpPr/>
              <p:nvPr/>
            </p:nvSpPr>
            <p:spPr>
              <a:xfrm>
                <a:off x="11756" y="5059"/>
                <a:ext cx="1060" cy="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87" name="Rectangle 128"/>
              <p:cNvSpPr/>
              <p:nvPr/>
            </p:nvSpPr>
            <p:spPr>
              <a:xfrm>
                <a:off x="13444" y="4875"/>
                <a:ext cx="1034" cy="5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fr-FR" sz="1000" b="1" dirty="0">
                    <a:solidFill>
                      <a:schemeClr val="tx1"/>
                    </a:solidFill>
                    <a:latin typeface="Georgia" panose="02040502050405020303" charset="0"/>
                    <a:ea typeface="Cambria" panose="02040503050406030204" pitchFamily="18" charset="0"/>
                    <a:cs typeface="Georgia" panose="02040502050405020303" charset="0"/>
                  </a:rPr>
                  <a:t>IS6110</a:t>
                </a:r>
                <a:endParaRPr lang="fr-FR" sz="1000" b="1" dirty="0">
                  <a:solidFill>
                    <a:schemeClr val="tx1"/>
                  </a:solidFill>
                  <a:latin typeface="Georgia" panose="02040502050405020303" charset="0"/>
                  <a:ea typeface="Cambria" panose="02040503050406030204" pitchFamily="18" charset="0"/>
                  <a:cs typeface="Georgia" panose="02040502050405020303" charset="0"/>
                </a:endParaRPr>
              </a:p>
            </p:txBody>
          </p:sp>
          <p:grpSp>
            <p:nvGrpSpPr>
              <p:cNvPr id="188" name="Groupe 129"/>
              <p:cNvGrpSpPr/>
              <p:nvPr/>
            </p:nvGrpSpPr>
            <p:grpSpPr>
              <a:xfrm rot="0">
                <a:off x="12816" y="4994"/>
                <a:ext cx="647" cy="272"/>
                <a:chOff x="6104626" y="3429000"/>
                <a:chExt cx="410687" cy="172800"/>
              </a:xfrm>
            </p:grpSpPr>
            <p:sp>
              <p:nvSpPr>
                <p:cNvPr id="189" name="Rectangle 130"/>
                <p:cNvSpPr/>
                <p:nvPr/>
              </p:nvSpPr>
              <p:spPr>
                <a:xfrm>
                  <a:off x="6104626" y="3470400"/>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90" name="Organigramme : Procédé 131"/>
                <p:cNvSpPr/>
                <p:nvPr/>
              </p:nvSpPr>
              <p:spPr>
                <a:xfrm>
                  <a:off x="6428913" y="3429000"/>
                  <a:ext cx="86400" cy="172800"/>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grpSp>
            <p:nvGrpSpPr>
              <p:cNvPr id="191" name="Groupe 132"/>
              <p:cNvGrpSpPr/>
              <p:nvPr/>
            </p:nvGrpSpPr>
            <p:grpSpPr>
              <a:xfrm rot="10800000">
                <a:off x="14479" y="4994"/>
                <a:ext cx="647" cy="272"/>
                <a:chOff x="6104626" y="3429000"/>
                <a:chExt cx="410687" cy="172800"/>
              </a:xfrm>
            </p:grpSpPr>
            <p:sp>
              <p:nvSpPr>
                <p:cNvPr id="192" name="Rectangle 133"/>
                <p:cNvSpPr/>
                <p:nvPr/>
              </p:nvSpPr>
              <p:spPr>
                <a:xfrm>
                  <a:off x="6104626" y="3470400"/>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193" name="Organigramme : Procédé 134"/>
                <p:cNvSpPr/>
                <p:nvPr/>
              </p:nvSpPr>
              <p:spPr>
                <a:xfrm>
                  <a:off x="6428913" y="3429000"/>
                  <a:ext cx="86400" cy="172800"/>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cxnSp>
            <p:nvCxnSpPr>
              <p:cNvPr id="194" name="Connecteur : en angle 136"/>
              <p:cNvCxnSpPr>
                <a:stCxn id="159" idx="2"/>
                <a:endCxn id="187" idx="0"/>
              </p:cNvCxnSpPr>
              <p:nvPr/>
            </p:nvCxnSpPr>
            <p:spPr>
              <a:xfrm rot="16200000" flipH="1">
                <a:off x="9588" y="501"/>
                <a:ext cx="2047" cy="6701"/>
              </a:xfrm>
              <a:prstGeom prst="bentConnector3">
                <a:avLst>
                  <a:gd name="adj1" fmla="val 50000"/>
                </a:avLst>
              </a:prstGeom>
              <a:ln w="28575" cmpd="sng">
                <a:prstDash val="dash"/>
                <a:tailEnd type="triangle"/>
              </a:ln>
            </p:spPr>
            <p:style>
              <a:lnRef idx="1">
                <a:schemeClr val="dk1"/>
              </a:lnRef>
              <a:fillRef idx="0">
                <a:schemeClr val="dk1"/>
              </a:fillRef>
              <a:effectRef idx="0">
                <a:schemeClr val="dk1"/>
              </a:effectRef>
              <a:fontRef idx="minor">
                <a:schemeClr val="tx1"/>
              </a:fontRef>
            </p:style>
          </p:cxnSp>
          <p:cxnSp>
            <p:nvCxnSpPr>
              <p:cNvPr id="195" name="Connecteur droit avec flèche 137"/>
              <p:cNvCxnSpPr>
                <a:stCxn id="162" idx="2"/>
                <a:endCxn id="184" idx="0"/>
              </p:cNvCxnSpPr>
              <p:nvPr/>
            </p:nvCxnSpPr>
            <p:spPr>
              <a:xfrm>
                <a:off x="5586" y="2640"/>
                <a:ext cx="935" cy="242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96" name="Connecteur droit avec flèche 138"/>
              <p:cNvCxnSpPr>
                <a:stCxn id="154" idx="2"/>
                <a:endCxn id="185" idx="0"/>
              </p:cNvCxnSpPr>
              <p:nvPr/>
            </p:nvCxnSpPr>
            <p:spPr>
              <a:xfrm flipH="1">
                <a:off x="8977" y="2633"/>
                <a:ext cx="487" cy="243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97" name="Connecteur droit avec flèche 139"/>
              <p:cNvCxnSpPr>
                <a:stCxn id="170" idx="2"/>
                <a:endCxn id="186" idx="0"/>
              </p:cNvCxnSpPr>
              <p:nvPr/>
            </p:nvCxnSpPr>
            <p:spPr>
              <a:xfrm flipH="1">
                <a:off x="12286" y="2645"/>
                <a:ext cx="2651" cy="241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98" name="Connecteur droit avec flèche 140"/>
              <p:cNvCxnSpPr>
                <a:stCxn id="175" idx="2"/>
                <a:endCxn id="224" idx="0"/>
              </p:cNvCxnSpPr>
              <p:nvPr/>
            </p:nvCxnSpPr>
            <p:spPr>
              <a:xfrm flipH="1">
                <a:off x="15654" y="2647"/>
                <a:ext cx="1647" cy="2412"/>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99" name="Rectangle 141"/>
              <p:cNvSpPr/>
              <p:nvPr/>
            </p:nvSpPr>
            <p:spPr>
              <a:xfrm>
                <a:off x="16174" y="5059"/>
                <a:ext cx="2221" cy="142"/>
              </a:xfrm>
              <a:prstGeom prst="rect">
                <a:avLst/>
              </a:prstGeom>
              <a:pattFill prst="pct50">
                <a:fgClr>
                  <a:schemeClr val="tx1"/>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cxnSp>
            <p:nvCxnSpPr>
              <p:cNvPr id="200" name="Connecteur : en angle 142"/>
              <p:cNvCxnSpPr>
                <a:stCxn id="154" idx="0"/>
                <a:endCxn id="199" idx="0"/>
              </p:cNvCxnSpPr>
              <p:nvPr/>
            </p:nvCxnSpPr>
            <p:spPr>
              <a:xfrm rot="16200000" flipH="1">
                <a:off x="12091" y="-135"/>
                <a:ext cx="2568" cy="7821"/>
              </a:xfrm>
              <a:prstGeom prst="bentConnector3">
                <a:avLst>
                  <a:gd name="adj1" fmla="val -14622"/>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01" name="Rectangle 171"/>
              <p:cNvSpPr/>
              <p:nvPr/>
            </p:nvSpPr>
            <p:spPr>
              <a:xfrm>
                <a:off x="6721" y="4952"/>
                <a:ext cx="136" cy="3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02" name="Rectangle 172"/>
              <p:cNvSpPr/>
              <p:nvPr/>
            </p:nvSpPr>
            <p:spPr>
              <a:xfrm>
                <a:off x="5866" y="2386"/>
                <a:ext cx="136" cy="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03" name="Rectangle 173"/>
              <p:cNvSpPr/>
              <p:nvPr/>
            </p:nvSpPr>
            <p:spPr>
              <a:xfrm>
                <a:off x="9225" y="2388"/>
                <a:ext cx="136" cy="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04" name="Rectangle 174"/>
              <p:cNvSpPr/>
              <p:nvPr/>
            </p:nvSpPr>
            <p:spPr>
              <a:xfrm>
                <a:off x="9223" y="4952"/>
                <a:ext cx="136" cy="3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cxnSp>
            <p:nvCxnSpPr>
              <p:cNvPr id="205" name="Connecteur droit avec flèche 175"/>
              <p:cNvCxnSpPr>
                <a:stCxn id="204" idx="0"/>
                <a:endCxn id="203" idx="2"/>
              </p:cNvCxnSpPr>
              <p:nvPr/>
            </p:nvCxnSpPr>
            <p:spPr>
              <a:xfrm flipV="1">
                <a:off x="9291" y="2719"/>
                <a:ext cx="3" cy="2233"/>
              </a:xfrm>
              <a:prstGeom prst="straightConnector1">
                <a:avLst/>
              </a:prstGeom>
              <a:ln>
                <a:solidFill>
                  <a:srgbClr val="FF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206" name="Connecteur droit avec flèche 176"/>
              <p:cNvCxnSpPr>
                <a:stCxn id="201" idx="0"/>
                <a:endCxn id="202" idx="2"/>
              </p:cNvCxnSpPr>
              <p:nvPr/>
            </p:nvCxnSpPr>
            <p:spPr>
              <a:xfrm flipH="1" flipV="1">
                <a:off x="5934" y="2717"/>
                <a:ext cx="855" cy="2234"/>
              </a:xfrm>
              <a:prstGeom prst="straightConnector1">
                <a:avLst/>
              </a:prstGeom>
              <a:ln>
                <a:solidFill>
                  <a:srgbClr val="FF0000"/>
                </a:solidFill>
                <a:prstDash val="dash"/>
                <a:tailEnd type="triangle"/>
              </a:ln>
            </p:spPr>
            <p:style>
              <a:lnRef idx="1">
                <a:schemeClr val="dk1"/>
              </a:lnRef>
              <a:fillRef idx="0">
                <a:schemeClr val="dk1"/>
              </a:fillRef>
              <a:effectRef idx="0">
                <a:schemeClr val="dk1"/>
              </a:effectRef>
              <a:fontRef idx="minor">
                <a:schemeClr val="tx1"/>
              </a:fontRef>
            </p:style>
          </p:cxnSp>
          <p:sp>
            <p:nvSpPr>
              <p:cNvPr id="207" name="Rectangle 177"/>
              <p:cNvSpPr/>
              <p:nvPr/>
            </p:nvSpPr>
            <p:spPr>
              <a:xfrm>
                <a:off x="18018" y="4952"/>
                <a:ext cx="136" cy="33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08" name="Rectangle 184"/>
              <p:cNvSpPr/>
              <p:nvPr/>
            </p:nvSpPr>
            <p:spPr>
              <a:xfrm>
                <a:off x="12627" y="4943"/>
                <a:ext cx="136" cy="3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cxnSp>
            <p:nvCxnSpPr>
              <p:cNvPr id="209" name="Connecteur droit avec flèche 185"/>
              <p:cNvCxnSpPr>
                <a:stCxn id="208" idx="0"/>
                <a:endCxn id="210" idx="2"/>
              </p:cNvCxnSpPr>
              <p:nvPr/>
            </p:nvCxnSpPr>
            <p:spPr>
              <a:xfrm flipV="1">
                <a:off x="12695" y="2729"/>
                <a:ext cx="2581" cy="2215"/>
              </a:xfrm>
              <a:prstGeom prst="straightConnector1">
                <a:avLst/>
              </a:prstGeom>
              <a:ln>
                <a:solidFill>
                  <a:srgbClr val="FF0000"/>
                </a:solidFill>
                <a:prstDash val="dash"/>
                <a:tailEnd type="triangle"/>
              </a:ln>
            </p:spPr>
            <p:style>
              <a:lnRef idx="1">
                <a:schemeClr val="dk1"/>
              </a:lnRef>
              <a:fillRef idx="0">
                <a:schemeClr val="dk1"/>
              </a:fillRef>
              <a:effectRef idx="0">
                <a:schemeClr val="dk1"/>
              </a:effectRef>
              <a:fontRef idx="minor">
                <a:schemeClr val="tx1"/>
              </a:fontRef>
            </p:style>
          </p:cxnSp>
          <p:sp>
            <p:nvSpPr>
              <p:cNvPr id="210" name="Rectangle 186"/>
              <p:cNvSpPr/>
              <p:nvPr/>
            </p:nvSpPr>
            <p:spPr>
              <a:xfrm>
                <a:off x="15208" y="2397"/>
                <a:ext cx="136" cy="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11" name="ZoneTexte 189"/>
              <p:cNvSpPr txBox="1"/>
              <p:nvPr/>
            </p:nvSpPr>
            <p:spPr>
              <a:xfrm>
                <a:off x="1130" y="2052"/>
                <a:ext cx="4104" cy="484"/>
              </a:xfrm>
              <a:prstGeom prst="rect">
                <a:avLst/>
              </a:prstGeom>
              <a:noFill/>
              <a:ln>
                <a:noFill/>
              </a:ln>
            </p:spPr>
            <p:txBody>
              <a:bodyPr wrap="square" rtlCol="0">
                <a:spAutoFit/>
              </a:bodyPr>
              <a:p>
                <a:r>
                  <a:rPr lang="fr-FR" b="1" dirty="0">
                    <a:latin typeface="Georgia" panose="02040502050405020303" charset="0"/>
                    <a:ea typeface="Cambria" panose="02040503050406030204" pitchFamily="18" charset="0"/>
                    <a:cs typeface="Georgia" panose="02040502050405020303" charset="0"/>
                  </a:rPr>
                  <a:t>Reference </a:t>
                </a:r>
                <a:r>
                  <a:rPr lang="fr-FR" b="1" dirty="0" err="1">
                    <a:latin typeface="Georgia" panose="02040502050405020303" charset="0"/>
                    <a:ea typeface="Cambria" panose="02040503050406030204" pitchFamily="18" charset="0"/>
                    <a:cs typeface="Georgia" panose="02040502050405020303" charset="0"/>
                  </a:rPr>
                  <a:t>genome</a:t>
                </a:r>
                <a:endParaRPr lang="fr-FR" b="1" dirty="0" err="1">
                  <a:latin typeface="Georgia" panose="02040502050405020303" charset="0"/>
                  <a:ea typeface="Cambria" panose="02040503050406030204" pitchFamily="18" charset="0"/>
                  <a:cs typeface="Georgia" panose="02040502050405020303" charset="0"/>
                </a:endParaRPr>
              </a:p>
            </p:txBody>
          </p:sp>
          <p:grpSp>
            <p:nvGrpSpPr>
              <p:cNvPr id="212" name="Group 211"/>
              <p:cNvGrpSpPr/>
              <p:nvPr/>
            </p:nvGrpSpPr>
            <p:grpSpPr>
              <a:xfrm>
                <a:off x="1743" y="2815"/>
                <a:ext cx="936" cy="1986"/>
                <a:chOff x="15713" y="3883"/>
                <a:chExt cx="936" cy="1986"/>
              </a:xfrm>
            </p:grpSpPr>
            <p:cxnSp>
              <p:nvCxnSpPr>
                <p:cNvPr id="213" name="Straight Arrow Connector 212"/>
                <p:cNvCxnSpPr>
                  <a:stCxn id="214" idx="0"/>
                  <a:endCxn id="215" idx="2"/>
                </p:cNvCxnSpPr>
                <p:nvPr/>
              </p:nvCxnSpPr>
              <p:spPr>
                <a:xfrm>
                  <a:off x="16182" y="3883"/>
                  <a:ext cx="0" cy="19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Rectangles 213"/>
                <p:cNvSpPr/>
                <p:nvPr/>
              </p:nvSpPr>
              <p:spPr>
                <a:xfrm>
                  <a:off x="15713" y="3883"/>
                  <a:ext cx="937" cy="269"/>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p>
              </p:txBody>
            </p:sp>
            <p:sp>
              <p:nvSpPr>
                <p:cNvPr id="215" name="Rectangles 214"/>
                <p:cNvSpPr/>
                <p:nvPr/>
              </p:nvSpPr>
              <p:spPr>
                <a:xfrm>
                  <a:off x="15713" y="5600"/>
                  <a:ext cx="937" cy="269"/>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p>
              </p:txBody>
            </p:sp>
          </p:grpSp>
          <p:grpSp>
            <p:nvGrpSpPr>
              <p:cNvPr id="216" name="Group 215"/>
              <p:cNvGrpSpPr/>
              <p:nvPr/>
            </p:nvGrpSpPr>
            <p:grpSpPr>
              <a:xfrm rot="10800000">
                <a:off x="3143" y="2815"/>
                <a:ext cx="936" cy="1986"/>
                <a:chOff x="15713" y="3883"/>
                <a:chExt cx="936" cy="1986"/>
              </a:xfrm>
            </p:grpSpPr>
            <p:cxnSp>
              <p:nvCxnSpPr>
                <p:cNvPr id="217" name="Straight Arrow Connector 216"/>
                <p:cNvCxnSpPr>
                  <a:stCxn id="218" idx="0"/>
                  <a:endCxn id="219" idx="2"/>
                </p:cNvCxnSpPr>
                <p:nvPr/>
              </p:nvCxnSpPr>
              <p:spPr>
                <a:xfrm>
                  <a:off x="16182" y="3883"/>
                  <a:ext cx="0" cy="19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8" name="Rectangles 217"/>
                <p:cNvSpPr/>
                <p:nvPr/>
              </p:nvSpPr>
              <p:spPr>
                <a:xfrm>
                  <a:off x="15713" y="3883"/>
                  <a:ext cx="937" cy="269"/>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p>
              </p:txBody>
            </p:sp>
            <p:sp>
              <p:nvSpPr>
                <p:cNvPr id="219" name="Rectangles 218"/>
                <p:cNvSpPr/>
                <p:nvPr/>
              </p:nvSpPr>
              <p:spPr>
                <a:xfrm>
                  <a:off x="15713" y="5600"/>
                  <a:ext cx="937" cy="269"/>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p>
              </p:txBody>
            </p:sp>
          </p:grpSp>
          <p:sp>
            <p:nvSpPr>
              <p:cNvPr id="220" name="ZoneTexte 153"/>
              <p:cNvSpPr txBox="1"/>
              <p:nvPr/>
            </p:nvSpPr>
            <p:spPr>
              <a:xfrm rot="19140000">
                <a:off x="268" y="3590"/>
                <a:ext cx="2454" cy="362"/>
              </a:xfrm>
              <a:prstGeom prst="rect">
                <a:avLst/>
              </a:prstGeom>
              <a:noFill/>
              <a:ln>
                <a:noFill/>
              </a:ln>
            </p:spPr>
            <p:txBody>
              <a:bodyPr wrap="square" rtlCol="0">
                <a:spAutoFit/>
              </a:bodyPr>
              <a:p>
                <a:r>
                  <a:rPr lang="fr-FR" sz="1200" dirty="0">
                    <a:latin typeface="Georgia" panose="02040502050405020303" charset="0"/>
                    <a:ea typeface="Cambria" panose="02040503050406030204" pitchFamily="18" charset="0"/>
                    <a:cs typeface="Georgia" panose="02040502050405020303" charset="0"/>
                  </a:rPr>
                  <a:t>Pseudo-evolution</a:t>
                </a:r>
                <a:endParaRPr lang="fr-FR" sz="1200" dirty="0">
                  <a:latin typeface="Georgia" panose="02040502050405020303" charset="0"/>
                  <a:ea typeface="Cambria" panose="02040503050406030204" pitchFamily="18" charset="0"/>
                  <a:cs typeface="Georgia" panose="02040502050405020303" charset="0"/>
                </a:endParaRPr>
              </a:p>
            </p:txBody>
          </p:sp>
          <p:sp>
            <p:nvSpPr>
              <p:cNvPr id="221" name="ZoneTexte 153"/>
              <p:cNvSpPr txBox="1"/>
              <p:nvPr/>
            </p:nvSpPr>
            <p:spPr>
              <a:xfrm rot="19140000">
                <a:off x="3530" y="3591"/>
                <a:ext cx="1519" cy="362"/>
              </a:xfrm>
              <a:prstGeom prst="rect">
                <a:avLst/>
              </a:prstGeom>
              <a:noFill/>
              <a:ln>
                <a:noFill/>
              </a:ln>
            </p:spPr>
            <p:txBody>
              <a:bodyPr wrap="square" rtlCol="0">
                <a:spAutoFit/>
              </a:bodyPr>
              <a:p>
                <a:r>
                  <a:rPr lang="fr-FR" sz="1200" dirty="0">
                    <a:solidFill>
                      <a:srgbClr val="FF0000"/>
                    </a:solidFill>
                    <a:latin typeface="Georgia" panose="02040502050405020303" charset="0"/>
                    <a:ea typeface="Cambria" panose="02040503050406030204" pitchFamily="18" charset="0"/>
                    <a:cs typeface="Georgia" panose="02040502050405020303" charset="0"/>
                  </a:rPr>
                  <a:t>Backtrack</a:t>
                </a:r>
                <a:endParaRPr lang="fr-FR" sz="1200" dirty="0">
                  <a:solidFill>
                    <a:srgbClr val="FF0000"/>
                  </a:solidFill>
                  <a:latin typeface="Georgia" panose="02040502050405020303" charset="0"/>
                  <a:ea typeface="Cambria" panose="02040503050406030204" pitchFamily="18" charset="0"/>
                  <a:cs typeface="Georgia" panose="02040502050405020303" charset="0"/>
                </a:endParaRPr>
              </a:p>
            </p:txBody>
          </p:sp>
          <p:cxnSp>
            <p:nvCxnSpPr>
              <p:cNvPr id="222" name="Connecteur droit avec flèche 137"/>
              <p:cNvCxnSpPr>
                <a:stCxn id="155" idx="0"/>
              </p:cNvCxnSpPr>
              <p:nvPr/>
            </p:nvCxnSpPr>
            <p:spPr>
              <a:xfrm flipH="1" flipV="1">
                <a:off x="5065" y="4039"/>
                <a:ext cx="438" cy="1024"/>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cxnSp>
            <p:nvCxnSpPr>
              <p:cNvPr id="223" name="Connecteur droit avec flèche 137"/>
              <p:cNvCxnSpPr>
                <a:stCxn id="156" idx="0"/>
              </p:cNvCxnSpPr>
              <p:nvPr/>
            </p:nvCxnSpPr>
            <p:spPr>
              <a:xfrm flipH="1" flipV="1">
                <a:off x="9869" y="4153"/>
                <a:ext cx="220" cy="910"/>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sp>
            <p:nvSpPr>
              <p:cNvPr id="224" name="Rectangle 135"/>
              <p:cNvSpPr/>
              <p:nvPr/>
            </p:nvSpPr>
            <p:spPr>
              <a:xfrm>
                <a:off x="15124" y="5059"/>
                <a:ext cx="1060" cy="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25" name="ZoneTexte 190"/>
              <p:cNvSpPr txBox="1"/>
              <p:nvPr/>
            </p:nvSpPr>
            <p:spPr>
              <a:xfrm>
                <a:off x="1130" y="4946"/>
                <a:ext cx="4413" cy="484"/>
              </a:xfrm>
              <a:prstGeom prst="rect">
                <a:avLst/>
              </a:prstGeom>
              <a:noFill/>
              <a:ln>
                <a:noFill/>
              </a:ln>
            </p:spPr>
            <p:txBody>
              <a:bodyPr wrap="square" rtlCol="0">
                <a:spAutoFit/>
              </a:bodyPr>
              <a:p>
                <a:r>
                  <a:rPr lang="fr-FR" b="1" dirty="0" err="1">
                    <a:latin typeface="Georgia" panose="02040502050405020303" charset="0"/>
                    <a:ea typeface="Cambria" panose="02040503050406030204" pitchFamily="18" charset="0"/>
                    <a:cs typeface="Georgia" panose="02040502050405020303" charset="0"/>
                  </a:rPr>
                  <a:t>Benchmark genome</a:t>
                </a:r>
                <a:endParaRPr lang="fr-FR" b="1" dirty="0" err="1">
                  <a:latin typeface="Georgia" panose="02040502050405020303" charset="0"/>
                  <a:ea typeface="Cambria" panose="02040503050406030204" pitchFamily="18" charset="0"/>
                  <a:cs typeface="Georgia" panose="02040502050405020303" charset="0"/>
                </a:endParaRPr>
              </a:p>
            </p:txBody>
          </p:sp>
          <p:grpSp>
            <p:nvGrpSpPr>
              <p:cNvPr id="226" name="Group 225"/>
              <p:cNvGrpSpPr/>
              <p:nvPr/>
            </p:nvGrpSpPr>
            <p:grpSpPr>
              <a:xfrm>
                <a:off x="5786" y="7706"/>
                <a:ext cx="3603" cy="362"/>
                <a:chOff x="6064" y="6403"/>
                <a:chExt cx="3603" cy="362"/>
              </a:xfrm>
            </p:grpSpPr>
            <p:grpSp>
              <p:nvGrpSpPr>
                <p:cNvPr id="227" name="Groupe 150"/>
                <p:cNvGrpSpPr/>
                <p:nvPr/>
              </p:nvGrpSpPr>
              <p:grpSpPr>
                <a:xfrm rot="0">
                  <a:off x="6064" y="6477"/>
                  <a:ext cx="1056" cy="272"/>
                  <a:chOff x="822776" y="4128634"/>
                  <a:chExt cx="670567" cy="172800"/>
                </a:xfrm>
              </p:grpSpPr>
              <p:sp>
                <p:nvSpPr>
                  <p:cNvPr id="228" name="Triangle isocèle 156"/>
                  <p:cNvSpPr/>
                  <p:nvPr/>
                </p:nvSpPr>
                <p:spPr>
                  <a:xfrm rot="16200000">
                    <a:off x="779576" y="4171834"/>
                    <a:ext cx="172800" cy="864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dirty="0">
                      <a:latin typeface="Georgia" panose="02040502050405020303" charset="0"/>
                      <a:ea typeface="Cambria" panose="02040503050406030204" pitchFamily="18" charset="0"/>
                      <a:cs typeface="Georgia" panose="02040502050405020303" charset="0"/>
                    </a:endParaRPr>
                  </a:p>
                </p:txBody>
              </p:sp>
              <p:cxnSp>
                <p:nvCxnSpPr>
                  <p:cNvPr id="229" name="Connecteur droit 157"/>
                  <p:cNvCxnSpPr>
                    <a:stCxn id="228" idx="3"/>
                    <a:endCxn id="230" idx="3"/>
                  </p:cNvCxnSpPr>
                  <p:nvPr/>
                </p:nvCxnSpPr>
                <p:spPr>
                  <a:xfrm>
                    <a:off x="909176" y="4215034"/>
                    <a:ext cx="497767" cy="0"/>
                  </a:xfrm>
                  <a:prstGeom prst="line">
                    <a:avLst/>
                  </a:prstGeom>
                  <a:ln w="114300"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0" name="Triangle isocèle 158"/>
                  <p:cNvSpPr/>
                  <p:nvPr/>
                </p:nvSpPr>
                <p:spPr>
                  <a:xfrm rot="5400000">
                    <a:off x="1363743" y="4171834"/>
                    <a:ext cx="172800" cy="864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dirty="0">
                      <a:latin typeface="Georgia" panose="02040502050405020303" charset="0"/>
                      <a:ea typeface="Cambria" panose="02040503050406030204" pitchFamily="18" charset="0"/>
                      <a:cs typeface="Georgia" panose="02040502050405020303" charset="0"/>
                    </a:endParaRPr>
                  </a:p>
                </p:txBody>
              </p:sp>
            </p:grpSp>
            <p:sp>
              <p:nvSpPr>
                <p:cNvPr id="231" name="ZoneTexte 151"/>
                <p:cNvSpPr txBox="1"/>
                <p:nvPr/>
              </p:nvSpPr>
              <p:spPr>
                <a:xfrm>
                  <a:off x="7384" y="6403"/>
                  <a:ext cx="2283" cy="362"/>
                </a:xfrm>
                <a:prstGeom prst="rect">
                  <a:avLst/>
                </a:prstGeom>
                <a:noFill/>
                <a:ln>
                  <a:noFill/>
                </a:ln>
              </p:spPr>
              <p:txBody>
                <a:bodyPr wrap="square" rtlCol="0">
                  <a:spAutoFit/>
                </a:bodyPr>
                <a:p>
                  <a:r>
                    <a:rPr lang="fr-FR" sz="1200" dirty="0" err="1">
                      <a:latin typeface="Georgia" panose="02040502050405020303" charset="0"/>
                      <a:ea typeface="Cambria" panose="02040503050406030204" pitchFamily="18" charset="0"/>
                      <a:cs typeface="Georgia" panose="02040502050405020303" charset="0"/>
                    </a:rPr>
                    <a:t>Deletion</a:t>
                  </a:r>
                  <a:r>
                    <a:rPr lang="fr-FR" sz="1200" dirty="0">
                      <a:latin typeface="Georgia" panose="02040502050405020303" charset="0"/>
                      <a:ea typeface="Cambria" panose="02040503050406030204" pitchFamily="18" charset="0"/>
                      <a:cs typeface="Georgia" panose="02040502050405020303" charset="0"/>
                    </a:rPr>
                    <a:t> </a:t>
                  </a:r>
                  <a:r>
                    <a:rPr lang="fr-FR" sz="1200" dirty="0" err="1">
                      <a:latin typeface="Georgia" panose="02040502050405020303" charset="0"/>
                      <a:ea typeface="Cambria" panose="02040503050406030204" pitchFamily="18" charset="0"/>
                      <a:cs typeface="Georgia" panose="02040502050405020303" charset="0"/>
                    </a:rPr>
                    <a:t>Region</a:t>
                  </a:r>
                  <a:endParaRPr lang="fr-FR" sz="1200" dirty="0" err="1">
                    <a:latin typeface="Georgia" panose="02040502050405020303" charset="0"/>
                    <a:ea typeface="Cambria" panose="02040503050406030204" pitchFamily="18" charset="0"/>
                    <a:cs typeface="Georgia" panose="02040502050405020303" charset="0"/>
                  </a:endParaRPr>
                </a:p>
              </p:txBody>
            </p:sp>
          </p:grpSp>
          <p:grpSp>
            <p:nvGrpSpPr>
              <p:cNvPr id="232" name="Group 231"/>
              <p:cNvGrpSpPr/>
              <p:nvPr/>
            </p:nvGrpSpPr>
            <p:grpSpPr>
              <a:xfrm>
                <a:off x="5744" y="6444"/>
                <a:ext cx="3873" cy="362"/>
                <a:chOff x="6064" y="7035"/>
                <a:chExt cx="3873" cy="362"/>
              </a:xfrm>
            </p:grpSpPr>
            <p:cxnSp>
              <p:nvCxnSpPr>
                <p:cNvPr id="233" name="Connecteur : en angle 152"/>
                <p:cNvCxnSpPr/>
                <p:nvPr/>
              </p:nvCxnSpPr>
              <p:spPr>
                <a:xfrm>
                  <a:off x="6064" y="7069"/>
                  <a:ext cx="1105" cy="237"/>
                </a:xfrm>
                <a:prstGeom prst="bentConnector3">
                  <a:avLst>
                    <a:gd name="adj1" fmla="val 50000"/>
                  </a:avLst>
                </a:prstGeom>
                <a:ln w="28575" cmpd="sng">
                  <a:prstDash val="dash"/>
                  <a:tailEnd type="triangle"/>
                </a:ln>
              </p:spPr>
              <p:style>
                <a:lnRef idx="1">
                  <a:schemeClr val="dk1"/>
                </a:lnRef>
                <a:fillRef idx="0">
                  <a:schemeClr val="dk1"/>
                </a:fillRef>
                <a:effectRef idx="0">
                  <a:schemeClr val="dk1"/>
                </a:effectRef>
                <a:fontRef idx="minor">
                  <a:schemeClr val="tx1"/>
                </a:fontRef>
              </p:style>
            </p:cxnSp>
            <p:sp>
              <p:nvSpPr>
                <p:cNvPr id="234" name="ZoneTexte 153"/>
                <p:cNvSpPr txBox="1"/>
                <p:nvPr/>
              </p:nvSpPr>
              <p:spPr>
                <a:xfrm>
                  <a:off x="7405" y="7035"/>
                  <a:ext cx="2532" cy="362"/>
                </a:xfrm>
                <a:prstGeom prst="rect">
                  <a:avLst/>
                </a:prstGeom>
                <a:noFill/>
                <a:ln>
                  <a:noFill/>
                </a:ln>
              </p:spPr>
              <p:txBody>
                <a:bodyPr wrap="square" rtlCol="0">
                  <a:spAutoFit/>
                </a:bodyPr>
                <a:p>
                  <a:r>
                    <a:rPr lang="fr-FR" sz="1200" dirty="0">
                      <a:latin typeface="Georgia" panose="02040502050405020303" charset="0"/>
                      <a:ea typeface="Cambria" panose="02040503050406030204" pitchFamily="18" charset="0"/>
                      <a:cs typeface="Georgia" panose="02040502050405020303" charset="0"/>
                    </a:rPr>
                    <a:t>Transposon Jump</a:t>
                  </a:r>
                  <a:endParaRPr lang="fr-FR" sz="1200" dirty="0">
                    <a:latin typeface="Georgia" panose="02040502050405020303" charset="0"/>
                    <a:ea typeface="Cambria" panose="02040503050406030204" pitchFamily="18" charset="0"/>
                    <a:cs typeface="Georgia" panose="02040502050405020303" charset="0"/>
                  </a:endParaRPr>
                </a:p>
              </p:txBody>
            </p:sp>
          </p:grpSp>
          <p:pic>
            <p:nvPicPr>
              <p:cNvPr id="235" name="Picture 234" descr="Picture1"/>
              <p:cNvPicPr>
                <a:picLocks noChangeAspect="1"/>
              </p:cNvPicPr>
              <p:nvPr/>
            </p:nvPicPr>
            <p:blipFill>
              <a:blip r:embed="rId6"/>
              <a:stretch>
                <a:fillRect/>
              </a:stretch>
            </p:blipFill>
            <p:spPr>
              <a:xfrm>
                <a:off x="189" y="6403"/>
                <a:ext cx="4184" cy="2280"/>
              </a:xfrm>
              <a:prstGeom prst="rect">
                <a:avLst/>
              </a:prstGeom>
            </p:spPr>
          </p:pic>
          <p:grpSp>
            <p:nvGrpSpPr>
              <p:cNvPr id="236" name="Group 235"/>
              <p:cNvGrpSpPr/>
              <p:nvPr/>
            </p:nvGrpSpPr>
            <p:grpSpPr>
              <a:xfrm>
                <a:off x="5786" y="9140"/>
                <a:ext cx="5045" cy="1045"/>
                <a:chOff x="5800" y="8686"/>
                <a:chExt cx="5045" cy="1045"/>
              </a:xfrm>
            </p:grpSpPr>
            <p:sp>
              <p:nvSpPr>
                <p:cNvPr id="237" name="Rectangle 149"/>
                <p:cNvSpPr/>
                <p:nvPr/>
              </p:nvSpPr>
              <p:spPr>
                <a:xfrm>
                  <a:off x="5800" y="8836"/>
                  <a:ext cx="1180" cy="136"/>
                </a:xfrm>
                <a:prstGeom prst="rect">
                  <a:avLst/>
                </a:prstGeom>
                <a:pattFill prst="pct50">
                  <a:fgClr>
                    <a:schemeClr val="tx1"/>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38" name="ZoneTexte 155"/>
                <p:cNvSpPr txBox="1"/>
                <p:nvPr/>
              </p:nvSpPr>
              <p:spPr>
                <a:xfrm>
                  <a:off x="7156" y="8686"/>
                  <a:ext cx="2684" cy="362"/>
                </a:xfrm>
                <a:prstGeom prst="rect">
                  <a:avLst/>
                </a:prstGeom>
                <a:noFill/>
                <a:ln>
                  <a:noFill/>
                </a:ln>
              </p:spPr>
              <p:txBody>
                <a:bodyPr wrap="square" rtlCol="0">
                  <a:spAutoFit/>
                </a:bodyPr>
                <a:p>
                  <a:r>
                    <a:rPr lang="fr-FR" sz="1200" dirty="0">
                      <a:latin typeface="Georgia" panose="02040502050405020303" charset="0"/>
                      <a:ea typeface="Cambria" panose="02040503050406030204" pitchFamily="18" charset="0"/>
                      <a:cs typeface="Georgia" panose="02040502050405020303" charset="0"/>
                    </a:rPr>
                    <a:t>Duplication </a:t>
                  </a:r>
                  <a:r>
                    <a:rPr lang="fr-FR" sz="1200" dirty="0" err="1">
                      <a:latin typeface="Georgia" panose="02040502050405020303" charset="0"/>
                      <a:ea typeface="Cambria" panose="02040503050406030204" pitchFamily="18" charset="0"/>
                      <a:cs typeface="Georgia" panose="02040502050405020303" charset="0"/>
                    </a:rPr>
                    <a:t>Region</a:t>
                  </a:r>
                  <a:endParaRPr lang="fr-FR" sz="1200" dirty="0" err="1">
                    <a:latin typeface="Georgia" panose="02040502050405020303" charset="0"/>
                    <a:ea typeface="Cambria" panose="02040503050406030204" pitchFamily="18" charset="0"/>
                    <a:cs typeface="Georgia" panose="02040502050405020303" charset="0"/>
                  </a:endParaRPr>
                </a:p>
              </p:txBody>
            </p:sp>
            <p:sp>
              <p:nvSpPr>
                <p:cNvPr id="239" name="Rectangle 126"/>
                <p:cNvSpPr/>
                <p:nvPr/>
              </p:nvSpPr>
              <p:spPr>
                <a:xfrm>
                  <a:off x="5879" y="9516"/>
                  <a:ext cx="977" cy="142"/>
                </a:xfrm>
                <a:prstGeom prst="rect">
                  <a:avLst/>
                </a:prstGeom>
              </p:spPr>
              <p:style>
                <a:lnRef idx="3">
                  <a:schemeClr val="lt1"/>
                </a:lnRef>
                <a:fillRef idx="1">
                  <a:schemeClr val="dk1"/>
                </a:fillRef>
                <a:effectRef idx="1">
                  <a:schemeClr val="dk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40" name="ZoneTexte 155"/>
                <p:cNvSpPr txBox="1"/>
                <p:nvPr/>
              </p:nvSpPr>
              <p:spPr>
                <a:xfrm>
                  <a:off x="7261" y="9369"/>
                  <a:ext cx="3584" cy="362"/>
                </a:xfrm>
                <a:prstGeom prst="rect">
                  <a:avLst/>
                </a:prstGeom>
                <a:noFill/>
                <a:ln>
                  <a:noFill/>
                </a:ln>
              </p:spPr>
              <p:txBody>
                <a:bodyPr wrap="square" rtlCol="0">
                  <a:spAutoFit/>
                </a:bodyPr>
                <a:p>
                  <a:r>
                    <a:rPr lang="fr-FR" sz="1200" dirty="0">
                      <a:latin typeface="Georgia" panose="02040502050405020303" charset="0"/>
                      <a:ea typeface="Cambria" panose="02040503050406030204" pitchFamily="18" charset="0"/>
                      <a:cs typeface="Georgia" panose="02040502050405020303" charset="0"/>
                    </a:rPr>
                    <a:t>Non-homologuous regions</a:t>
                  </a:r>
                  <a:endParaRPr lang="fr-FR" sz="1200" dirty="0">
                    <a:latin typeface="Georgia" panose="02040502050405020303" charset="0"/>
                    <a:ea typeface="Cambria" panose="02040503050406030204" pitchFamily="18" charset="0"/>
                    <a:cs typeface="Georgia" panose="02040502050405020303" charset="0"/>
                  </a:endParaRPr>
                </a:p>
              </p:txBody>
            </p:sp>
            <p:cxnSp>
              <p:nvCxnSpPr>
                <p:cNvPr id="241" name="Connecteur droit avec flèche 137"/>
                <p:cNvCxnSpPr>
                  <a:stCxn id="239" idx="0"/>
                </p:cNvCxnSpPr>
                <p:nvPr/>
              </p:nvCxnSpPr>
              <p:spPr>
                <a:xfrm flipH="1" flipV="1">
                  <a:off x="6128" y="9172"/>
                  <a:ext cx="240" cy="344"/>
                </a:xfrm>
                <a:prstGeom prst="straightConnector1">
                  <a:avLst/>
                </a:prstGeom>
                <a:ln>
                  <a:prstDash val="dash"/>
                  <a:tailEnd type="oval"/>
                </a:ln>
              </p:spPr>
              <p:style>
                <a:lnRef idx="1">
                  <a:schemeClr val="dk1"/>
                </a:lnRef>
                <a:fillRef idx="0">
                  <a:schemeClr val="dk1"/>
                </a:fillRef>
                <a:effectRef idx="0">
                  <a:schemeClr val="dk1"/>
                </a:effectRef>
                <a:fontRef idx="minor">
                  <a:schemeClr val="tx1"/>
                </a:fontRef>
              </p:style>
            </p:cxnSp>
          </p:grpSp>
          <p:sp>
            <p:nvSpPr>
              <p:cNvPr id="242" name="ZoneTexte 189"/>
              <p:cNvSpPr txBox="1"/>
              <p:nvPr/>
            </p:nvSpPr>
            <p:spPr>
              <a:xfrm>
                <a:off x="5065" y="5784"/>
                <a:ext cx="5771" cy="403"/>
              </a:xfrm>
              <a:prstGeom prst="rect">
                <a:avLst/>
              </a:prstGeom>
              <a:solidFill>
                <a:srgbClr val="000000">
                  <a:alpha val="0"/>
                </a:srgbClr>
              </a:solidFill>
              <a:ln>
                <a:noFill/>
              </a:ln>
            </p:spPr>
            <p:txBody>
              <a:bodyPr wrap="square" rtlCol="0">
                <a:spAutoFit/>
              </a:bodyPr>
              <a:p>
                <a:pPr algn="just"/>
                <a:r>
                  <a:rPr lang="fr-FR" sz="1400" b="1" u="sng" dirty="0">
                    <a:solidFill>
                      <a:srgbClr val="1E69BE"/>
                    </a:solidFill>
                    <a:latin typeface="Georgia" panose="02040502050405020303" charset="0"/>
                    <a:ea typeface="Cambria" panose="02040503050406030204" pitchFamily="18" charset="0"/>
                    <a:cs typeface="Georgia" panose="02040502050405020303" charset="0"/>
                  </a:rPr>
                  <a:t>Moving regions</a:t>
                </a:r>
                <a:endParaRPr lang="fr-FR" sz="1400" b="1" u="sng" dirty="0">
                  <a:solidFill>
                    <a:srgbClr val="1E69BE"/>
                  </a:solidFill>
                  <a:latin typeface="Georgia" panose="02040502050405020303" charset="0"/>
                  <a:ea typeface="Cambria" panose="02040503050406030204" pitchFamily="18" charset="0"/>
                  <a:cs typeface="Georgia" panose="02040502050405020303" charset="0"/>
                </a:endParaRPr>
              </a:p>
            </p:txBody>
          </p:sp>
          <p:sp>
            <p:nvSpPr>
              <p:cNvPr id="243" name="ZoneTexte 189"/>
              <p:cNvSpPr txBox="1"/>
              <p:nvPr/>
            </p:nvSpPr>
            <p:spPr>
              <a:xfrm>
                <a:off x="5069" y="8348"/>
                <a:ext cx="5783" cy="403"/>
              </a:xfrm>
              <a:prstGeom prst="rect">
                <a:avLst/>
              </a:prstGeom>
              <a:solidFill>
                <a:srgbClr val="000000">
                  <a:alpha val="0"/>
                </a:srgbClr>
              </a:solidFill>
              <a:ln>
                <a:noFill/>
              </a:ln>
            </p:spPr>
            <p:txBody>
              <a:bodyPr wrap="square" rtlCol="0">
                <a:spAutoFit/>
              </a:bodyPr>
              <a:p>
                <a:pPr algn="just"/>
                <a:r>
                  <a:rPr lang="fr-FR" sz="1400" b="1" u="sng" dirty="0">
                    <a:solidFill>
                      <a:srgbClr val="1E69BE"/>
                    </a:solidFill>
                    <a:latin typeface="Georgia" panose="02040502050405020303" charset="0"/>
                    <a:ea typeface="Cambria" panose="02040503050406030204" pitchFamily="18" charset="0"/>
                    <a:cs typeface="Georgia" panose="02040502050405020303" charset="0"/>
                  </a:rPr>
                  <a:t>Regions with no equivalence</a:t>
                </a:r>
                <a:endParaRPr lang="fr-FR" sz="1400" b="1" u="sng" dirty="0">
                  <a:solidFill>
                    <a:srgbClr val="1E69BE"/>
                  </a:solidFill>
                  <a:latin typeface="Georgia" panose="02040502050405020303" charset="0"/>
                  <a:ea typeface="Cambria" panose="02040503050406030204" pitchFamily="18" charset="0"/>
                  <a:cs typeface="Georgia" panose="02040502050405020303" charset="0"/>
                </a:endParaRPr>
              </a:p>
            </p:txBody>
          </p:sp>
          <p:sp>
            <p:nvSpPr>
              <p:cNvPr id="244" name="ZoneTexte 189"/>
              <p:cNvSpPr txBox="1"/>
              <p:nvPr/>
            </p:nvSpPr>
            <p:spPr>
              <a:xfrm>
                <a:off x="5067" y="7101"/>
                <a:ext cx="5785" cy="403"/>
              </a:xfrm>
              <a:prstGeom prst="rect">
                <a:avLst/>
              </a:prstGeom>
              <a:solidFill>
                <a:srgbClr val="000000">
                  <a:alpha val="0"/>
                </a:srgbClr>
              </a:solidFill>
              <a:ln>
                <a:noFill/>
              </a:ln>
            </p:spPr>
            <p:txBody>
              <a:bodyPr wrap="square" rtlCol="0">
                <a:spAutoFit/>
              </a:bodyPr>
              <a:p>
                <a:pPr algn="just"/>
                <a:r>
                  <a:rPr lang="fr-FR" sz="1400" b="1" u="sng" dirty="0">
                    <a:solidFill>
                      <a:srgbClr val="1E69BE"/>
                    </a:solidFill>
                    <a:latin typeface="Georgia" panose="02040502050405020303" charset="0"/>
                    <a:ea typeface="Cambria" panose="02040503050406030204" pitchFamily="18" charset="0"/>
                    <a:cs typeface="Georgia" panose="02040502050405020303" charset="0"/>
                  </a:rPr>
                  <a:t>Deleted regions</a:t>
                </a:r>
                <a:endParaRPr lang="fr-FR" sz="1400" b="1" u="sng" dirty="0">
                  <a:solidFill>
                    <a:srgbClr val="1E69BE"/>
                  </a:solidFill>
                  <a:latin typeface="Georgia" panose="02040502050405020303" charset="0"/>
                  <a:ea typeface="Cambria" panose="02040503050406030204" pitchFamily="18" charset="0"/>
                  <a:cs typeface="Georgia" panose="02040502050405020303" charset="0"/>
                </a:endParaRPr>
              </a:p>
            </p:txBody>
          </p:sp>
          <p:grpSp>
            <p:nvGrpSpPr>
              <p:cNvPr id="245" name="Group 244"/>
              <p:cNvGrpSpPr/>
              <p:nvPr/>
            </p:nvGrpSpPr>
            <p:grpSpPr>
              <a:xfrm>
                <a:off x="10577" y="5784"/>
                <a:ext cx="5794" cy="2895"/>
                <a:chOff x="11650" y="6307"/>
                <a:chExt cx="5794" cy="2895"/>
              </a:xfrm>
            </p:grpSpPr>
            <p:sp>
              <p:nvSpPr>
                <p:cNvPr id="246" name="ZoneTexte 144"/>
                <p:cNvSpPr txBox="1"/>
                <p:nvPr/>
              </p:nvSpPr>
              <p:spPr>
                <a:xfrm>
                  <a:off x="13445" y="7746"/>
                  <a:ext cx="1126" cy="362"/>
                </a:xfrm>
                <a:prstGeom prst="rect">
                  <a:avLst/>
                </a:prstGeom>
                <a:noFill/>
                <a:ln>
                  <a:noFill/>
                </a:ln>
              </p:spPr>
              <p:txBody>
                <a:bodyPr wrap="square" rtlCol="0">
                  <a:spAutoFit/>
                </a:bodyPr>
                <a:p>
                  <a:r>
                    <a:rPr lang="fr-FR" sz="1200" dirty="0">
                      <a:latin typeface="Georgia" panose="02040502050405020303" charset="0"/>
                      <a:ea typeface="Cambria" panose="02040503050406030204" pitchFamily="18" charset="0"/>
                      <a:cs typeface="Georgia" panose="02040502050405020303" charset="0"/>
                    </a:rPr>
                    <a:t>IS </a:t>
                  </a:r>
                  <a:r>
                    <a:rPr lang="fr-FR" sz="1200" dirty="0" err="1">
                      <a:latin typeface="Georgia" panose="02040502050405020303" charset="0"/>
                      <a:ea typeface="Cambria" panose="02040503050406030204" pitchFamily="18" charset="0"/>
                      <a:cs typeface="Georgia" panose="02040502050405020303" charset="0"/>
                    </a:rPr>
                    <a:t>scar</a:t>
                  </a:r>
                  <a:endParaRPr lang="fr-FR" sz="1200" dirty="0" err="1">
                    <a:latin typeface="Georgia" panose="02040502050405020303" charset="0"/>
                    <a:ea typeface="Cambria" panose="02040503050406030204" pitchFamily="18" charset="0"/>
                    <a:cs typeface="Georgia" panose="02040502050405020303" charset="0"/>
                  </a:endParaRPr>
                </a:p>
              </p:txBody>
            </p:sp>
            <p:grpSp>
              <p:nvGrpSpPr>
                <p:cNvPr id="247" name="Groupe 145"/>
                <p:cNvGrpSpPr/>
                <p:nvPr/>
              </p:nvGrpSpPr>
              <p:grpSpPr>
                <a:xfrm rot="0">
                  <a:off x="12094" y="7757"/>
                  <a:ext cx="1175" cy="259"/>
                  <a:chOff x="1651835" y="2945244"/>
                  <a:chExt cx="826534" cy="172800"/>
                </a:xfrm>
              </p:grpSpPr>
              <p:sp>
                <p:nvSpPr>
                  <p:cNvPr id="248" name="Rectangle 168"/>
                  <p:cNvSpPr/>
                  <p:nvPr/>
                </p:nvSpPr>
                <p:spPr>
                  <a:xfrm>
                    <a:off x="1651835" y="2986644"/>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49" name="Rectangle 169"/>
                  <p:cNvSpPr/>
                  <p:nvPr/>
                </p:nvSpPr>
                <p:spPr>
                  <a:xfrm>
                    <a:off x="2118369" y="2986644"/>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50" name="Ellipse 170"/>
                  <p:cNvSpPr>
                    <a:spLocks noChangeAspect="1"/>
                  </p:cNvSpPr>
                  <p:nvPr/>
                </p:nvSpPr>
                <p:spPr>
                  <a:xfrm>
                    <a:off x="1980438" y="2945244"/>
                    <a:ext cx="172800" cy="172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grpSp>
              <p:nvGrpSpPr>
                <p:cNvPr id="251" name="Groupe 146"/>
                <p:cNvGrpSpPr/>
                <p:nvPr/>
              </p:nvGrpSpPr>
              <p:grpSpPr>
                <a:xfrm rot="0">
                  <a:off x="12089" y="8344"/>
                  <a:ext cx="1180" cy="272"/>
                  <a:chOff x="3214475" y="4095764"/>
                  <a:chExt cx="749250" cy="172800"/>
                </a:xfrm>
              </p:grpSpPr>
              <p:sp>
                <p:nvSpPr>
                  <p:cNvPr id="252" name="Rectangle 165"/>
                  <p:cNvSpPr/>
                  <p:nvPr/>
                </p:nvSpPr>
                <p:spPr>
                  <a:xfrm>
                    <a:off x="3214475" y="4137164"/>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53" name="Rectangle 166"/>
                  <p:cNvSpPr/>
                  <p:nvPr/>
                </p:nvSpPr>
                <p:spPr>
                  <a:xfrm>
                    <a:off x="3603725" y="4134678"/>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54" name="Organigramme : Décision 167"/>
                  <p:cNvSpPr>
                    <a:spLocks noChangeAspect="1"/>
                  </p:cNvSpPr>
                  <p:nvPr/>
                </p:nvSpPr>
                <p:spPr>
                  <a:xfrm>
                    <a:off x="3502700" y="4095764"/>
                    <a:ext cx="172800" cy="17280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sp>
              <p:nvSpPr>
                <p:cNvPr id="255" name="ZoneTexte 147"/>
                <p:cNvSpPr txBox="1"/>
                <p:nvPr/>
              </p:nvSpPr>
              <p:spPr>
                <a:xfrm>
                  <a:off x="13452" y="8257"/>
                  <a:ext cx="1915" cy="362"/>
                </a:xfrm>
                <a:prstGeom prst="rect">
                  <a:avLst/>
                </a:prstGeom>
                <a:noFill/>
                <a:ln>
                  <a:noFill/>
                </a:ln>
              </p:spPr>
              <p:txBody>
                <a:bodyPr wrap="square" rtlCol="0">
                  <a:spAutoFit/>
                </a:bodyPr>
                <a:p>
                  <a:r>
                    <a:rPr lang="fr-FR" sz="1200" dirty="0" err="1">
                      <a:latin typeface="Georgia" panose="02040502050405020303" charset="0"/>
                      <a:ea typeface="Cambria" panose="02040503050406030204" pitchFamily="18" charset="0"/>
                      <a:cs typeface="Georgia" panose="02040502050405020303" charset="0"/>
                    </a:rPr>
                    <a:t>Deletion</a:t>
                  </a:r>
                  <a:r>
                    <a:rPr lang="fr-FR" sz="1200" dirty="0">
                      <a:latin typeface="Georgia" panose="02040502050405020303" charset="0"/>
                      <a:ea typeface="Cambria" panose="02040503050406030204" pitchFamily="18" charset="0"/>
                      <a:cs typeface="Georgia" panose="02040502050405020303" charset="0"/>
                    </a:rPr>
                    <a:t> </a:t>
                  </a:r>
                  <a:r>
                    <a:rPr lang="fr-FR" sz="1200" dirty="0" err="1">
                      <a:latin typeface="Georgia" panose="02040502050405020303" charset="0"/>
                      <a:ea typeface="Cambria" panose="02040503050406030204" pitchFamily="18" charset="0"/>
                      <a:cs typeface="Georgia" panose="02040502050405020303" charset="0"/>
                    </a:rPr>
                    <a:t>scar</a:t>
                  </a:r>
                  <a:endParaRPr lang="fr-FR" sz="1200" dirty="0" err="1">
                    <a:latin typeface="Georgia" panose="02040502050405020303" charset="0"/>
                    <a:ea typeface="Cambria" panose="02040503050406030204" pitchFamily="18" charset="0"/>
                    <a:cs typeface="Georgia" panose="02040502050405020303" charset="0"/>
                  </a:endParaRPr>
                </a:p>
              </p:txBody>
            </p:sp>
            <p:grpSp>
              <p:nvGrpSpPr>
                <p:cNvPr id="256" name="Groupe 148"/>
                <p:cNvGrpSpPr>
                  <a:grpSpLocks noChangeAspect="1"/>
                </p:cNvGrpSpPr>
                <p:nvPr/>
              </p:nvGrpSpPr>
              <p:grpSpPr>
                <a:xfrm rot="0" flipV="1">
                  <a:off x="12104" y="8939"/>
                  <a:ext cx="1180" cy="241"/>
                  <a:chOff x="876241" y="5936489"/>
                  <a:chExt cx="847482" cy="172800"/>
                </a:xfrm>
              </p:grpSpPr>
              <p:grpSp>
                <p:nvGrpSpPr>
                  <p:cNvPr id="257" name="Groupe 159"/>
                  <p:cNvGrpSpPr/>
                  <p:nvPr/>
                </p:nvGrpSpPr>
                <p:grpSpPr>
                  <a:xfrm>
                    <a:off x="876241" y="5936489"/>
                    <a:ext cx="410687" cy="172800"/>
                    <a:chOff x="6104626" y="3429000"/>
                    <a:chExt cx="410687" cy="172800"/>
                  </a:xfrm>
                </p:grpSpPr>
                <p:sp>
                  <p:nvSpPr>
                    <p:cNvPr id="258" name="Rectangle 163"/>
                    <p:cNvSpPr/>
                    <p:nvPr/>
                  </p:nvSpPr>
                  <p:spPr>
                    <a:xfrm>
                      <a:off x="6104626" y="3470400"/>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59" name="Organigramme : Procédé 164"/>
                    <p:cNvSpPr/>
                    <p:nvPr/>
                  </p:nvSpPr>
                  <p:spPr>
                    <a:xfrm>
                      <a:off x="6428913" y="3429000"/>
                      <a:ext cx="86400" cy="172800"/>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grpSp>
                <p:nvGrpSpPr>
                  <p:cNvPr id="260" name="Groupe 160"/>
                  <p:cNvGrpSpPr/>
                  <p:nvPr/>
                </p:nvGrpSpPr>
                <p:grpSpPr>
                  <a:xfrm rot="10800000">
                    <a:off x="1313036" y="5936489"/>
                    <a:ext cx="410687" cy="172800"/>
                    <a:chOff x="6104626" y="3429000"/>
                    <a:chExt cx="410687" cy="172800"/>
                  </a:xfrm>
                </p:grpSpPr>
                <p:sp>
                  <p:nvSpPr>
                    <p:cNvPr id="261" name="Rectangle 161"/>
                    <p:cNvSpPr/>
                    <p:nvPr/>
                  </p:nvSpPr>
                  <p:spPr>
                    <a:xfrm>
                      <a:off x="6104626" y="3470400"/>
                      <a:ext cx="360000" cy="900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62" name="Organigramme : Procédé 162"/>
                    <p:cNvSpPr/>
                    <p:nvPr/>
                  </p:nvSpPr>
                  <p:spPr>
                    <a:xfrm>
                      <a:off x="6428913" y="3429000"/>
                      <a:ext cx="86400" cy="172800"/>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grpSp>
            </p:grpSp>
            <p:sp>
              <p:nvSpPr>
                <p:cNvPr id="263" name="ZoneTexte 154"/>
                <p:cNvSpPr txBox="1"/>
                <p:nvPr/>
              </p:nvSpPr>
              <p:spPr>
                <a:xfrm>
                  <a:off x="13452" y="8840"/>
                  <a:ext cx="2711" cy="362"/>
                </a:xfrm>
                <a:prstGeom prst="rect">
                  <a:avLst/>
                </a:prstGeom>
                <a:noFill/>
                <a:ln>
                  <a:noFill/>
                </a:ln>
              </p:spPr>
              <p:txBody>
                <a:bodyPr wrap="square" rtlCol="0">
                  <a:spAutoFit/>
                </a:bodyPr>
                <a:p>
                  <a:r>
                    <a:rPr lang="fr-FR" sz="1200" dirty="0">
                      <a:latin typeface="Georgia" panose="02040502050405020303" charset="0"/>
                      <a:ea typeface="Cambria" panose="02040503050406030204" pitchFamily="18" charset="0"/>
                      <a:cs typeface="Georgia" panose="02040502050405020303" charset="0"/>
                    </a:rPr>
                    <a:t>IS-</a:t>
                  </a:r>
                  <a:r>
                    <a:rPr lang="fr-FR" sz="1200" dirty="0" err="1">
                      <a:latin typeface="Georgia" panose="02040502050405020303" charset="0"/>
                      <a:ea typeface="Cambria" panose="02040503050406030204" pitchFamily="18" charset="0"/>
                      <a:cs typeface="Georgia" panose="02040502050405020303" charset="0"/>
                    </a:rPr>
                    <a:t>disrupted</a:t>
                  </a:r>
                  <a:r>
                    <a:rPr lang="fr-FR" sz="1200" dirty="0">
                      <a:latin typeface="Georgia" panose="02040502050405020303" charset="0"/>
                      <a:ea typeface="Cambria" panose="02040503050406030204" pitchFamily="18" charset="0"/>
                      <a:cs typeface="Georgia" panose="02040502050405020303" charset="0"/>
                    </a:rPr>
                    <a:t> </a:t>
                  </a:r>
                  <a:r>
                    <a:rPr lang="fr-FR" sz="1200" dirty="0" err="1">
                      <a:latin typeface="Georgia" panose="02040502050405020303" charset="0"/>
                      <a:ea typeface="Cambria" panose="02040503050406030204" pitchFamily="18" charset="0"/>
                      <a:cs typeface="Georgia" panose="02040502050405020303" charset="0"/>
                    </a:rPr>
                    <a:t>region</a:t>
                  </a:r>
                  <a:endParaRPr lang="fr-FR" sz="1200" dirty="0" err="1">
                    <a:latin typeface="Georgia" panose="02040502050405020303" charset="0"/>
                    <a:ea typeface="Cambria" panose="02040503050406030204" pitchFamily="18" charset="0"/>
                    <a:cs typeface="Georgia" panose="02040502050405020303" charset="0"/>
                  </a:endParaRPr>
                </a:p>
              </p:txBody>
            </p:sp>
            <p:grpSp>
              <p:nvGrpSpPr>
                <p:cNvPr id="264" name="Group 263"/>
                <p:cNvGrpSpPr/>
                <p:nvPr/>
              </p:nvGrpSpPr>
              <p:grpSpPr>
                <a:xfrm>
                  <a:off x="12089" y="6307"/>
                  <a:ext cx="3409" cy="477"/>
                  <a:chOff x="10168" y="6340"/>
                  <a:chExt cx="3409" cy="477"/>
                </a:xfrm>
              </p:grpSpPr>
              <p:cxnSp>
                <p:nvCxnSpPr>
                  <p:cNvPr id="265" name="Connecteur droit avec flèche 187"/>
                  <p:cNvCxnSpPr/>
                  <p:nvPr/>
                </p:nvCxnSpPr>
                <p:spPr>
                  <a:xfrm>
                    <a:off x="10168" y="6340"/>
                    <a:ext cx="303" cy="47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66" name="ZoneTexte 188"/>
                  <p:cNvSpPr txBox="1"/>
                  <p:nvPr/>
                </p:nvSpPr>
                <p:spPr>
                  <a:xfrm>
                    <a:off x="10892" y="6381"/>
                    <a:ext cx="2685" cy="362"/>
                  </a:xfrm>
                  <a:prstGeom prst="rect">
                    <a:avLst/>
                  </a:prstGeom>
                  <a:noFill/>
                  <a:ln>
                    <a:noFill/>
                  </a:ln>
                </p:spPr>
                <p:txBody>
                  <a:bodyPr wrap="square" rtlCol="0">
                    <a:spAutoFit/>
                  </a:bodyPr>
                  <a:p>
                    <a:r>
                      <a:rPr lang="fr-FR" sz="1200" dirty="0" err="1">
                        <a:latin typeface="Georgia" panose="02040502050405020303" charset="0"/>
                        <a:ea typeface="Cambria" panose="02040503050406030204" pitchFamily="18" charset="0"/>
                        <a:cs typeface="Georgia" panose="02040502050405020303" charset="0"/>
                      </a:rPr>
                      <a:t>Region</a:t>
                    </a:r>
                    <a:r>
                      <a:rPr lang="fr-FR" sz="1200" dirty="0">
                        <a:latin typeface="Georgia" panose="02040502050405020303" charset="0"/>
                        <a:ea typeface="Cambria" panose="02040503050406030204" pitchFamily="18" charset="0"/>
                        <a:cs typeface="Georgia" panose="02040502050405020303" charset="0"/>
                      </a:rPr>
                      <a:t> </a:t>
                    </a:r>
                    <a:r>
                      <a:rPr lang="fr-FR" sz="1200" dirty="0" err="1">
                        <a:latin typeface="Georgia" panose="02040502050405020303" charset="0"/>
                        <a:ea typeface="Cambria" panose="02040503050406030204" pitchFamily="18" charset="0"/>
                        <a:cs typeface="Georgia" panose="02040502050405020303" charset="0"/>
                      </a:rPr>
                      <a:t>equivalence</a:t>
                    </a:r>
                    <a:endParaRPr lang="fr-FR" sz="1200" dirty="0" err="1">
                      <a:latin typeface="Georgia" panose="02040502050405020303" charset="0"/>
                      <a:ea typeface="Cambria" panose="02040503050406030204" pitchFamily="18" charset="0"/>
                      <a:cs typeface="Georgia" panose="02040502050405020303" charset="0"/>
                    </a:endParaRPr>
                  </a:p>
                </p:txBody>
              </p:sp>
            </p:grpSp>
            <p:sp>
              <p:nvSpPr>
                <p:cNvPr id="267" name="ZoneTexte 189"/>
                <p:cNvSpPr txBox="1"/>
                <p:nvPr/>
              </p:nvSpPr>
              <p:spPr>
                <a:xfrm>
                  <a:off x="11650" y="6967"/>
                  <a:ext cx="5794" cy="403"/>
                </a:xfrm>
                <a:prstGeom prst="rect">
                  <a:avLst/>
                </a:prstGeom>
                <a:solidFill>
                  <a:srgbClr val="000000">
                    <a:alpha val="0"/>
                  </a:srgbClr>
                </a:solidFill>
                <a:ln>
                  <a:noFill/>
                </a:ln>
              </p:spPr>
              <p:txBody>
                <a:bodyPr wrap="square" rtlCol="0">
                  <a:spAutoFit/>
                </a:bodyPr>
                <a:p>
                  <a:pPr algn="just"/>
                  <a:r>
                    <a:rPr lang="fr-FR" sz="1400" b="1" u="sng" dirty="0">
                      <a:solidFill>
                        <a:srgbClr val="1E69BE"/>
                      </a:solidFill>
                      <a:latin typeface="Georgia" panose="02040502050405020303" charset="0"/>
                      <a:ea typeface="Cambria" panose="02040503050406030204" pitchFamily="18" charset="0"/>
                      <a:cs typeface="Georgia" panose="02040502050405020303" charset="0"/>
                      <a:sym typeface="+mn-ea"/>
                    </a:rPr>
                    <a:t>Bordering regions of interest</a:t>
                  </a:r>
                  <a:endParaRPr lang="fr-FR" sz="1400" b="1" u="sng" dirty="0">
                    <a:solidFill>
                      <a:srgbClr val="1E69BE"/>
                    </a:solidFill>
                    <a:latin typeface="Georgia" panose="02040502050405020303" charset="0"/>
                    <a:ea typeface="Cambria" panose="02040503050406030204" pitchFamily="18" charset="0"/>
                    <a:cs typeface="Georgia" panose="02040502050405020303" charset="0"/>
                    <a:sym typeface="+mn-ea"/>
                  </a:endParaRPr>
                </a:p>
              </p:txBody>
            </p:sp>
          </p:grpSp>
          <p:grpSp>
            <p:nvGrpSpPr>
              <p:cNvPr id="268" name="Group 267"/>
              <p:cNvGrpSpPr/>
              <p:nvPr/>
            </p:nvGrpSpPr>
            <p:grpSpPr>
              <a:xfrm>
                <a:off x="11031" y="9147"/>
                <a:ext cx="6433" cy="1038"/>
                <a:chOff x="10335" y="7105"/>
                <a:chExt cx="6433" cy="1038"/>
              </a:xfrm>
            </p:grpSpPr>
            <p:sp>
              <p:nvSpPr>
                <p:cNvPr id="269" name="Rectangle 178"/>
                <p:cNvSpPr/>
                <p:nvPr/>
              </p:nvSpPr>
              <p:spPr>
                <a:xfrm>
                  <a:off x="10335" y="7166"/>
                  <a:ext cx="136" cy="3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70" name="ZoneTexte 179"/>
                <p:cNvSpPr txBox="1"/>
                <p:nvPr/>
              </p:nvSpPr>
              <p:spPr>
                <a:xfrm>
                  <a:off x="10782" y="7114"/>
                  <a:ext cx="1919" cy="362"/>
                </a:xfrm>
                <a:prstGeom prst="rect">
                  <a:avLst/>
                </a:prstGeom>
                <a:noFill/>
                <a:ln>
                  <a:noFill/>
                </a:ln>
              </p:spPr>
              <p:txBody>
                <a:bodyPr wrap="square" rtlCol="0">
                  <a:spAutoFit/>
                </a:bodyPr>
                <a:p>
                  <a:r>
                    <a:rPr lang="fr-FR" sz="1200" dirty="0">
                      <a:latin typeface="Georgia" panose="02040502050405020303" charset="0"/>
                      <a:ea typeface="Cambria" panose="02040503050406030204" pitchFamily="18" charset="0"/>
                      <a:cs typeface="Georgia" panose="02040502050405020303" charset="0"/>
                    </a:rPr>
                    <a:t>Short variant</a:t>
                  </a:r>
                  <a:endParaRPr lang="fr-FR" sz="1200" dirty="0">
                    <a:latin typeface="Georgia" panose="02040502050405020303" charset="0"/>
                    <a:ea typeface="Cambria" panose="02040503050406030204" pitchFamily="18" charset="0"/>
                    <a:cs typeface="Georgia" panose="02040502050405020303" charset="0"/>
                  </a:endParaRPr>
                </a:p>
              </p:txBody>
            </p:sp>
            <p:sp>
              <p:nvSpPr>
                <p:cNvPr id="271" name="Rectangle 180"/>
                <p:cNvSpPr/>
                <p:nvPr/>
              </p:nvSpPr>
              <p:spPr>
                <a:xfrm>
                  <a:off x="10335" y="7806"/>
                  <a:ext cx="136" cy="33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72" name="ZoneTexte 181"/>
                <p:cNvSpPr txBox="1"/>
                <p:nvPr/>
              </p:nvSpPr>
              <p:spPr>
                <a:xfrm>
                  <a:off x="10782" y="7781"/>
                  <a:ext cx="4279" cy="362"/>
                </a:xfrm>
                <a:prstGeom prst="rect">
                  <a:avLst/>
                </a:prstGeom>
                <a:noFill/>
                <a:ln>
                  <a:noFill/>
                </a:ln>
              </p:spPr>
              <p:txBody>
                <a:bodyPr wrap="square" rtlCol="0">
                  <a:spAutoFit/>
                </a:bodyPr>
                <a:p>
                  <a:r>
                    <a:rPr lang="fr-FR" sz="1200" dirty="0">
                      <a:latin typeface="Georgia" panose="02040502050405020303" charset="0"/>
                      <a:ea typeface="Cambria" panose="02040503050406030204" pitchFamily="18" charset="0"/>
                      <a:cs typeface="Georgia" panose="02040502050405020303" charset="0"/>
                    </a:rPr>
                    <a:t>Short variant </a:t>
                  </a:r>
                  <a:r>
                    <a:rPr lang="fr-FR" sz="1200" dirty="0" err="1">
                      <a:latin typeface="Georgia" panose="02040502050405020303" charset="0"/>
                      <a:ea typeface="Cambria" panose="02040503050406030204" pitchFamily="18" charset="0"/>
                      <a:cs typeface="Georgia" panose="02040502050405020303" charset="0"/>
                    </a:rPr>
                    <a:t>with</a:t>
                  </a:r>
                  <a:r>
                    <a:rPr lang="fr-FR" sz="1200" dirty="0">
                      <a:latin typeface="Georgia" panose="02040502050405020303" charset="0"/>
                      <a:ea typeface="Cambria" panose="02040503050406030204" pitchFamily="18" charset="0"/>
                      <a:cs typeface="Georgia" panose="02040502050405020303" charset="0"/>
                    </a:rPr>
                    <a:t> no </a:t>
                  </a:r>
                  <a:r>
                    <a:rPr lang="fr-FR" sz="1200" dirty="0" err="1">
                      <a:latin typeface="Georgia" panose="02040502050405020303" charset="0"/>
                      <a:ea typeface="Cambria" panose="02040503050406030204" pitchFamily="18" charset="0"/>
                      <a:cs typeface="Georgia" panose="02040502050405020303" charset="0"/>
                    </a:rPr>
                    <a:t>equivalent</a:t>
                  </a:r>
                  <a:endParaRPr lang="fr-FR" sz="1200" dirty="0" err="1">
                    <a:latin typeface="Georgia" panose="02040502050405020303" charset="0"/>
                    <a:ea typeface="Cambria" panose="02040503050406030204" pitchFamily="18" charset="0"/>
                    <a:cs typeface="Georgia" panose="02040502050405020303" charset="0"/>
                  </a:endParaRPr>
                </a:p>
              </p:txBody>
            </p:sp>
            <p:sp>
              <p:nvSpPr>
                <p:cNvPr id="273" name="Rectangle 182"/>
                <p:cNvSpPr/>
                <p:nvPr/>
              </p:nvSpPr>
              <p:spPr>
                <a:xfrm>
                  <a:off x="12688" y="7166"/>
                  <a:ext cx="136" cy="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atin typeface="Georgia" panose="02040502050405020303" charset="0"/>
                    <a:ea typeface="Cambria" panose="02040503050406030204" pitchFamily="18" charset="0"/>
                    <a:cs typeface="Georgia" panose="02040502050405020303" charset="0"/>
                  </a:endParaRPr>
                </a:p>
              </p:txBody>
            </p:sp>
            <p:sp>
              <p:nvSpPr>
                <p:cNvPr id="274" name="ZoneTexte 183"/>
                <p:cNvSpPr txBox="1"/>
                <p:nvPr/>
              </p:nvSpPr>
              <p:spPr>
                <a:xfrm>
                  <a:off x="13072" y="7105"/>
                  <a:ext cx="3696" cy="362"/>
                </a:xfrm>
                <a:prstGeom prst="rect">
                  <a:avLst/>
                </a:prstGeom>
                <a:noFill/>
                <a:ln>
                  <a:noFill/>
                </a:ln>
              </p:spPr>
              <p:txBody>
                <a:bodyPr wrap="square" rtlCol="0">
                  <a:spAutoFit/>
                </a:bodyPr>
                <a:p>
                  <a:r>
                    <a:rPr lang="fr-FR" sz="1200" dirty="0">
                      <a:latin typeface="Georgia" panose="02040502050405020303" charset="0"/>
                      <a:ea typeface="Cambria" panose="02040503050406030204" pitchFamily="18" charset="0"/>
                      <a:cs typeface="Georgia" panose="02040502050405020303" charset="0"/>
                    </a:rPr>
                    <a:t>Equivalent on the </a:t>
                  </a:r>
                  <a:r>
                    <a:rPr lang="fr-FR" sz="1200" dirty="0" err="1">
                      <a:latin typeface="Georgia" panose="02040502050405020303" charset="0"/>
                      <a:ea typeface="Cambria" panose="02040503050406030204" pitchFamily="18" charset="0"/>
                      <a:cs typeface="Georgia" panose="02040502050405020303" charset="0"/>
                    </a:rPr>
                    <a:t>reference</a:t>
                  </a:r>
                  <a:endParaRPr lang="fr-FR" sz="1200" dirty="0" err="1">
                    <a:latin typeface="Georgia" panose="02040502050405020303" charset="0"/>
                    <a:ea typeface="Cambria" panose="02040503050406030204" pitchFamily="18" charset="0"/>
                    <a:cs typeface="Georgia" panose="02040502050405020303" charset="0"/>
                  </a:endParaRPr>
                </a:p>
              </p:txBody>
            </p:sp>
          </p:grpSp>
        </p:grpSp>
        <p:sp>
          <p:nvSpPr>
            <p:cNvPr id="276" name="Rectangle 19"/>
            <p:cNvSpPr/>
            <p:nvPr/>
          </p:nvSpPr>
          <p:spPr>
            <a:xfrm>
              <a:off x="950" y="14047"/>
              <a:ext cx="12252" cy="725"/>
            </a:xfrm>
            <a:prstGeom prst="rect">
              <a:avLst/>
            </a:prstGeom>
          </p:spPr>
          <p:txBody>
            <a:bodyPr wrap="square">
              <a:spAutoFit/>
            </a:bodyPr>
            <a:p>
              <a:pPr algn="just"/>
              <a:r>
                <a:rPr lang="fr-FR" sz="2400" dirty="0">
                  <a:latin typeface="Roboto Bk" charset="0"/>
                  <a:cs typeface="Roboto Bk" charset="0"/>
                </a:rPr>
                <a:t>Description of Maketube</a:t>
              </a:r>
              <a:endParaRPr lang="fr-FR" sz="2400" dirty="0">
                <a:latin typeface="Roboto Bk" charset="0"/>
                <a:cs typeface="Roboto Bk" charset="0"/>
              </a:endParaRPr>
            </a:p>
          </p:txBody>
        </p:sp>
      </p:grpSp>
      <p:grpSp>
        <p:nvGrpSpPr>
          <p:cNvPr id="11" name="Group 10"/>
          <p:cNvGrpSpPr/>
          <p:nvPr/>
        </p:nvGrpSpPr>
        <p:grpSpPr>
          <a:xfrm rot="0">
            <a:off x="15036800" y="8499475"/>
            <a:ext cx="14489430" cy="7357745"/>
            <a:chOff x="23557" y="14800"/>
            <a:chExt cx="22818" cy="11587"/>
          </a:xfrm>
        </p:grpSpPr>
        <p:sp>
          <p:nvSpPr>
            <p:cNvPr id="277" name="Rectangle 19"/>
            <p:cNvSpPr/>
            <p:nvPr/>
          </p:nvSpPr>
          <p:spPr>
            <a:xfrm>
              <a:off x="23775" y="14800"/>
              <a:ext cx="9783" cy="725"/>
            </a:xfrm>
            <a:prstGeom prst="rect">
              <a:avLst/>
            </a:prstGeom>
          </p:spPr>
          <p:txBody>
            <a:bodyPr wrap="square">
              <a:spAutoFit/>
            </a:bodyPr>
            <a:p>
              <a:pPr algn="l"/>
              <a:r>
                <a:rPr lang="fr-FR" sz="2400" dirty="0">
                  <a:latin typeface="Roboto Bk" charset="0"/>
                  <a:cs typeface="Roboto Bk" charset="0"/>
                </a:rPr>
                <a:t>Experimental design</a:t>
              </a:r>
              <a:endParaRPr lang="fr-FR" sz="2400" dirty="0">
                <a:latin typeface="Roboto Bk" charset="0"/>
                <a:cs typeface="Roboto Bk" charset="0"/>
              </a:endParaRPr>
            </a:p>
          </p:txBody>
        </p:sp>
        <p:sp>
          <p:nvSpPr>
            <p:cNvPr id="10" name="Rectangles 9"/>
            <p:cNvSpPr/>
            <p:nvPr/>
          </p:nvSpPr>
          <p:spPr>
            <a:xfrm flipH="1">
              <a:off x="38116" y="15581"/>
              <a:ext cx="5265" cy="1312"/>
            </a:xfrm>
            <a:prstGeom prst="rect">
              <a:avLst/>
            </a:prstGeom>
            <a:noFill/>
            <a:ln w="3810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fr-FR" altLang="en-US">
                  <a:solidFill>
                    <a:srgbClr val="0070C0"/>
                  </a:solidFill>
                  <a:latin typeface="Roboto Bk" charset="0"/>
                  <a:cs typeface="Roboto Bk" charset="0"/>
                </a:rPr>
                <a:t>Maketube</a:t>
              </a:r>
              <a:endParaRPr lang="fr-FR" altLang="en-US">
                <a:solidFill>
                  <a:srgbClr val="0070C0"/>
                </a:solidFill>
                <a:latin typeface="Roboto Bk" charset="0"/>
                <a:cs typeface="Roboto Bk" charset="0"/>
              </a:endParaRPr>
            </a:p>
          </p:txBody>
        </p:sp>
        <p:sp>
          <p:nvSpPr>
            <p:cNvPr id="12" name="Rectangles 11"/>
            <p:cNvSpPr/>
            <p:nvPr/>
          </p:nvSpPr>
          <p:spPr>
            <a:xfrm rot="5400000" flipH="1">
              <a:off x="40705" y="15680"/>
              <a:ext cx="90" cy="1114"/>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p>
          </p:txBody>
        </p:sp>
        <p:cxnSp>
          <p:nvCxnSpPr>
            <p:cNvPr id="13" name="Straight Connector 12"/>
            <p:cNvCxnSpPr>
              <a:stCxn id="24" idx="1"/>
              <a:endCxn id="14" idx="0"/>
            </p:cNvCxnSpPr>
            <p:nvPr/>
          </p:nvCxnSpPr>
          <p:spPr>
            <a:xfrm>
              <a:off x="40748" y="16618"/>
              <a:ext cx="1" cy="942"/>
            </a:xfrm>
            <a:prstGeom prst="line">
              <a:avLst/>
            </a:prstGeom>
            <a:ln w="38100"/>
          </p:spPr>
          <p:style>
            <a:lnRef idx="1">
              <a:schemeClr val="dk1"/>
            </a:lnRef>
            <a:fillRef idx="0">
              <a:schemeClr val="dk1"/>
            </a:fillRef>
            <a:effectRef idx="0">
              <a:schemeClr val="dk1"/>
            </a:effectRef>
            <a:fontRef idx="minor">
              <a:schemeClr val="tx1"/>
            </a:fontRef>
          </p:style>
        </p:cxnSp>
        <p:sp>
          <p:nvSpPr>
            <p:cNvPr id="14" name="Text Box 13"/>
            <p:cNvSpPr txBox="1"/>
            <p:nvPr/>
          </p:nvSpPr>
          <p:spPr>
            <a:xfrm flipH="1">
              <a:off x="40024" y="17560"/>
              <a:ext cx="1451" cy="580"/>
            </a:xfrm>
            <a:prstGeom prst="rect">
              <a:avLst/>
            </a:prstGeom>
            <a:noFill/>
          </p:spPr>
          <p:txBody>
            <a:bodyPr wrap="square" rtlCol="0">
              <a:spAutoFit/>
            </a:bodyPr>
            <a:p>
              <a:pPr algn="ctr"/>
              <a:r>
                <a:rPr lang="fr-FR" altLang="en-US"/>
                <a:t>FASTA</a:t>
              </a:r>
              <a:endParaRPr lang="fr-FR" altLang="en-US"/>
            </a:p>
          </p:txBody>
        </p:sp>
        <p:sp>
          <p:nvSpPr>
            <p:cNvPr id="15" name="Rectangles 14"/>
            <p:cNvSpPr/>
            <p:nvPr/>
          </p:nvSpPr>
          <p:spPr>
            <a:xfrm flipH="1">
              <a:off x="29556" y="15640"/>
              <a:ext cx="4681" cy="1328"/>
            </a:xfrm>
            <a:prstGeom prst="rect">
              <a:avLst/>
            </a:prstGeom>
            <a:noFill/>
            <a:ln w="38100">
              <a:solidFill>
                <a:srgbClr val="F9680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fr-FR" altLang="en-US">
                  <a:solidFill>
                    <a:srgbClr val="F9680D"/>
                  </a:solidFill>
                  <a:latin typeface="Roboto Bk" charset="0"/>
                  <a:cs typeface="Roboto Bk" charset="0"/>
                </a:rPr>
                <a:t>SNP mutator</a:t>
              </a:r>
              <a:endParaRPr lang="fr-FR" altLang="en-US">
                <a:solidFill>
                  <a:srgbClr val="F9680D"/>
                </a:solidFill>
                <a:latin typeface="Roboto Bk" charset="0"/>
                <a:cs typeface="Roboto Bk" charset="0"/>
              </a:endParaRPr>
            </a:p>
          </p:txBody>
        </p:sp>
        <p:sp>
          <p:nvSpPr>
            <p:cNvPr id="16" name="Rectangles 15"/>
            <p:cNvSpPr/>
            <p:nvPr/>
          </p:nvSpPr>
          <p:spPr>
            <a:xfrm rot="5400000" flipH="1">
              <a:off x="31716" y="16016"/>
              <a:ext cx="90" cy="1114"/>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p>
          </p:txBody>
        </p:sp>
        <p:cxnSp>
          <p:nvCxnSpPr>
            <p:cNvPr id="17" name="Straight Connector 16"/>
            <p:cNvCxnSpPr>
              <a:stCxn id="16" idx="1"/>
              <a:endCxn id="20" idx="0"/>
            </p:cNvCxnSpPr>
            <p:nvPr/>
          </p:nvCxnSpPr>
          <p:spPr>
            <a:xfrm flipH="1">
              <a:off x="31760" y="16618"/>
              <a:ext cx="1" cy="942"/>
            </a:xfrm>
            <a:prstGeom prst="line">
              <a:avLst/>
            </a:prstGeom>
            <a:ln w="38100"/>
          </p:spPr>
          <p:style>
            <a:lnRef idx="1">
              <a:schemeClr val="dk1"/>
            </a:lnRef>
            <a:fillRef idx="0">
              <a:schemeClr val="dk1"/>
            </a:fillRef>
            <a:effectRef idx="0">
              <a:schemeClr val="dk1"/>
            </a:effectRef>
            <a:fontRef idx="minor">
              <a:schemeClr val="tx1"/>
            </a:fontRef>
          </p:style>
        </p:cxnSp>
        <p:sp>
          <p:nvSpPr>
            <p:cNvPr id="20" name="Text Box 19"/>
            <p:cNvSpPr txBox="1"/>
            <p:nvPr/>
          </p:nvSpPr>
          <p:spPr>
            <a:xfrm flipH="1">
              <a:off x="31035" y="17560"/>
              <a:ext cx="1451" cy="580"/>
            </a:xfrm>
            <a:prstGeom prst="rect">
              <a:avLst/>
            </a:prstGeom>
            <a:noFill/>
          </p:spPr>
          <p:txBody>
            <a:bodyPr wrap="square" rtlCol="0">
              <a:spAutoFit/>
            </a:bodyPr>
            <a:p>
              <a:pPr algn="ctr"/>
              <a:r>
                <a:rPr lang="fr-FR" altLang="en-US"/>
                <a:t>FASTA</a:t>
              </a:r>
              <a:endParaRPr lang="fr-FR" altLang="en-US"/>
            </a:p>
          </p:txBody>
        </p:sp>
        <p:sp>
          <p:nvSpPr>
            <p:cNvPr id="21" name="Text Box 20"/>
            <p:cNvSpPr txBox="1"/>
            <p:nvPr/>
          </p:nvSpPr>
          <p:spPr>
            <a:xfrm flipH="1">
              <a:off x="23557" y="15856"/>
              <a:ext cx="2520" cy="1016"/>
            </a:xfrm>
            <a:prstGeom prst="rect">
              <a:avLst/>
            </a:prstGeom>
            <a:noFill/>
          </p:spPr>
          <p:txBody>
            <a:bodyPr wrap="square" rtlCol="0">
              <a:spAutoFit/>
            </a:bodyPr>
            <a:p>
              <a:pPr algn="ctr"/>
              <a:r>
                <a:rPr lang="fr-FR" altLang="en-US" i="1">
                  <a:solidFill>
                    <a:srgbClr val="00B050"/>
                  </a:solidFill>
                  <a:effectLst>
                    <a:outerShdw blurRad="38100" dist="19050" dir="2700000" algn="tl" rotWithShape="0">
                      <a:schemeClr val="dk1">
                        <a:alpha val="40000"/>
                      </a:schemeClr>
                    </a:outerShdw>
                  </a:effectLst>
                </a:rPr>
                <a:t>M. tuberculosis</a:t>
              </a:r>
              <a:endParaRPr lang="fr-FR" altLang="en-US" i="1">
                <a:solidFill>
                  <a:srgbClr val="00B050"/>
                </a:solidFill>
                <a:effectLst>
                  <a:outerShdw blurRad="38100" dist="19050" dir="2700000" algn="tl" rotWithShape="0">
                    <a:schemeClr val="dk1">
                      <a:alpha val="40000"/>
                    </a:schemeClr>
                  </a:outerShdw>
                </a:effectLst>
              </a:endParaRPr>
            </a:p>
            <a:p>
              <a:pPr algn="ctr"/>
              <a:r>
                <a:rPr lang="fr-FR" altLang="en-US">
                  <a:solidFill>
                    <a:srgbClr val="00B050"/>
                  </a:solidFill>
                  <a:effectLst>
                    <a:outerShdw blurRad="38100" dist="19050" dir="2700000" algn="tl" rotWithShape="0">
                      <a:schemeClr val="dk1">
                        <a:alpha val="40000"/>
                      </a:schemeClr>
                    </a:outerShdw>
                  </a:effectLst>
                </a:rPr>
                <a:t>assembly</a:t>
              </a:r>
              <a:endParaRPr lang="fr-FR" altLang="en-US">
                <a:solidFill>
                  <a:srgbClr val="00B050"/>
                </a:solidFill>
                <a:effectLst>
                  <a:outerShdw blurRad="38100" dist="19050" dir="2700000" algn="tl" rotWithShape="0">
                    <a:schemeClr val="dk1">
                      <a:alpha val="40000"/>
                    </a:schemeClr>
                  </a:outerShdw>
                </a:effectLst>
              </a:endParaRPr>
            </a:p>
          </p:txBody>
        </p:sp>
        <p:cxnSp>
          <p:nvCxnSpPr>
            <p:cNvPr id="22" name="Straight Connector 21"/>
            <p:cNvCxnSpPr>
              <a:stCxn id="21" idx="2"/>
              <a:endCxn id="23" idx="0"/>
            </p:cNvCxnSpPr>
            <p:nvPr/>
          </p:nvCxnSpPr>
          <p:spPr>
            <a:xfrm flipH="1">
              <a:off x="24816" y="16872"/>
              <a:ext cx="1" cy="68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 Box 22"/>
            <p:cNvSpPr txBox="1"/>
            <p:nvPr/>
          </p:nvSpPr>
          <p:spPr>
            <a:xfrm flipH="1">
              <a:off x="24091" y="17560"/>
              <a:ext cx="1451" cy="580"/>
            </a:xfrm>
            <a:prstGeom prst="rect">
              <a:avLst/>
            </a:prstGeom>
            <a:noFill/>
          </p:spPr>
          <p:txBody>
            <a:bodyPr wrap="square" rtlCol="0">
              <a:spAutoFit/>
            </a:bodyPr>
            <a:p>
              <a:pPr algn="ctr"/>
              <a:r>
                <a:rPr lang="fr-FR" altLang="en-US"/>
                <a:t>FASTA</a:t>
              </a:r>
              <a:endParaRPr lang="fr-FR" altLang="en-US"/>
            </a:p>
          </p:txBody>
        </p:sp>
        <p:sp>
          <p:nvSpPr>
            <p:cNvPr id="24" name="Rectangles 23"/>
            <p:cNvSpPr/>
            <p:nvPr/>
          </p:nvSpPr>
          <p:spPr>
            <a:xfrm rot="5400000" flipH="1">
              <a:off x="40703" y="16016"/>
              <a:ext cx="90" cy="1114"/>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p>
          </p:txBody>
        </p:sp>
        <p:cxnSp>
          <p:nvCxnSpPr>
            <p:cNvPr id="25" name="Straight Connector 24"/>
            <p:cNvCxnSpPr>
              <a:stCxn id="67" idx="0"/>
              <a:endCxn id="14" idx="2"/>
            </p:cNvCxnSpPr>
            <p:nvPr/>
          </p:nvCxnSpPr>
          <p:spPr>
            <a:xfrm flipV="1">
              <a:off x="27483" y="18140"/>
              <a:ext cx="13266" cy="132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26" name="Straight Connector 25"/>
            <p:cNvCxnSpPr>
              <a:stCxn id="67" idx="0"/>
              <a:endCxn id="20" idx="2"/>
            </p:cNvCxnSpPr>
            <p:nvPr/>
          </p:nvCxnSpPr>
          <p:spPr>
            <a:xfrm flipV="1">
              <a:off x="27483" y="18140"/>
              <a:ext cx="4277" cy="132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27" name="Straight Connector 26"/>
            <p:cNvCxnSpPr>
              <a:stCxn id="67" idx="0"/>
              <a:endCxn id="23" idx="2"/>
            </p:cNvCxnSpPr>
            <p:nvPr/>
          </p:nvCxnSpPr>
          <p:spPr>
            <a:xfrm flipH="1" flipV="1">
              <a:off x="24816" y="18140"/>
              <a:ext cx="2667" cy="1325"/>
            </a:xfrm>
            <a:prstGeom prst="line">
              <a:avLst/>
            </a:prstGeom>
            <a:ln w="38100">
              <a:prstDash val="solid"/>
            </a:ln>
          </p:spPr>
          <p:style>
            <a:lnRef idx="1">
              <a:schemeClr val="dk1"/>
            </a:lnRef>
            <a:fillRef idx="0">
              <a:schemeClr val="dk1"/>
            </a:fillRef>
            <a:effectRef idx="0">
              <a:schemeClr val="dk1"/>
            </a:effectRef>
            <a:fontRef idx="minor">
              <a:schemeClr val="tx1"/>
            </a:fontRef>
          </p:style>
        </p:cxnSp>
        <p:sp>
          <p:nvSpPr>
            <p:cNvPr id="28" name="Text Box 27"/>
            <p:cNvSpPr txBox="1"/>
            <p:nvPr/>
          </p:nvSpPr>
          <p:spPr>
            <a:xfrm flipH="1">
              <a:off x="32997" y="20844"/>
              <a:ext cx="2448" cy="1016"/>
            </a:xfrm>
            <a:prstGeom prst="rect">
              <a:avLst/>
            </a:prstGeom>
            <a:noFill/>
            <a:ln>
              <a:solidFill>
                <a:schemeClr val="tx1"/>
              </a:solidFill>
            </a:ln>
          </p:spPr>
          <p:txBody>
            <a:bodyPr wrap="square" rtlCol="0">
              <a:spAutoFit/>
            </a:bodyPr>
            <a:p>
              <a:pPr marL="342900" indent="-342900" algn="l">
                <a:buFont typeface="Arial" panose="020B0604020202020204" pitchFamily="34" charset="0"/>
                <a:buChar char="•"/>
              </a:pPr>
              <a:r>
                <a:rPr lang="fr-FR" altLang="en-US"/>
                <a:t>Nucmer</a:t>
              </a:r>
              <a:endParaRPr lang="fr-FR" altLang="en-US"/>
            </a:p>
            <a:p>
              <a:pPr marL="342900" indent="-342900" algn="l">
                <a:buFont typeface="Arial" panose="020B0604020202020204" pitchFamily="34" charset="0"/>
                <a:buChar char="•"/>
              </a:pPr>
              <a:r>
                <a:rPr lang="fr-FR" altLang="en-US"/>
                <a:t>Minimap</a:t>
              </a:r>
              <a:endParaRPr lang="fr-FR" altLang="en-US"/>
            </a:p>
          </p:txBody>
        </p:sp>
        <p:cxnSp>
          <p:nvCxnSpPr>
            <p:cNvPr id="29" name="Straight Connector 28"/>
            <p:cNvCxnSpPr>
              <a:stCxn id="28" idx="0"/>
              <a:endCxn id="14" idx="2"/>
            </p:cNvCxnSpPr>
            <p:nvPr/>
          </p:nvCxnSpPr>
          <p:spPr>
            <a:xfrm flipV="1">
              <a:off x="34221" y="18140"/>
              <a:ext cx="6528" cy="2704"/>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a:stCxn id="28" idx="0"/>
              <a:endCxn id="20" idx="2"/>
            </p:cNvCxnSpPr>
            <p:nvPr/>
          </p:nvCxnSpPr>
          <p:spPr>
            <a:xfrm flipH="1" flipV="1">
              <a:off x="31760" y="18140"/>
              <a:ext cx="2461" cy="2704"/>
            </a:xfrm>
            <a:prstGeom prst="line">
              <a:avLst/>
            </a:prstGeom>
            <a:ln w="38100"/>
          </p:spPr>
          <p:style>
            <a:lnRef idx="1">
              <a:schemeClr val="dk1"/>
            </a:lnRef>
            <a:fillRef idx="0">
              <a:schemeClr val="dk1"/>
            </a:fillRef>
            <a:effectRef idx="0">
              <a:schemeClr val="dk1"/>
            </a:effectRef>
            <a:fontRef idx="minor">
              <a:schemeClr val="tx1"/>
            </a:fontRef>
          </p:style>
        </p:cxnSp>
        <p:sp>
          <p:nvSpPr>
            <p:cNvPr id="33" name="Text Box 32"/>
            <p:cNvSpPr txBox="1"/>
            <p:nvPr/>
          </p:nvSpPr>
          <p:spPr>
            <a:xfrm flipH="1">
              <a:off x="30774" y="25419"/>
              <a:ext cx="6893" cy="72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p>
              <a:pPr algn="ctr"/>
              <a:r>
                <a:rPr lang="fr-FR" altLang="en-US" sz="2400">
                  <a:solidFill>
                    <a:schemeClr val="tx1"/>
                  </a:solidFill>
                </a:rPr>
                <a:t>Genome alignement performance</a:t>
              </a:r>
              <a:endParaRPr lang="fr-FR" altLang="en-US" sz="2400">
                <a:solidFill>
                  <a:schemeClr val="tx1"/>
                </a:solidFill>
              </a:endParaRPr>
            </a:p>
          </p:txBody>
        </p:sp>
        <p:sp>
          <p:nvSpPr>
            <p:cNvPr id="34" name="Text Box 33"/>
            <p:cNvSpPr txBox="1"/>
            <p:nvPr/>
          </p:nvSpPr>
          <p:spPr>
            <a:xfrm flipH="1">
              <a:off x="26118" y="25419"/>
              <a:ext cx="2732" cy="72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p>
              <a:pPr algn="ctr"/>
              <a:r>
                <a:rPr lang="fr-FR" altLang="en-US" sz="2400">
                  <a:solidFill>
                    <a:schemeClr val="tx1"/>
                  </a:solidFill>
                </a:rPr>
                <a:t>Pairwise ANI</a:t>
              </a:r>
              <a:endParaRPr lang="fr-FR" altLang="en-US" sz="2400">
                <a:solidFill>
                  <a:schemeClr val="tx1"/>
                </a:solidFill>
              </a:endParaRPr>
            </a:p>
          </p:txBody>
        </p:sp>
        <p:cxnSp>
          <p:nvCxnSpPr>
            <p:cNvPr id="35" name="Straight Connector 34"/>
            <p:cNvCxnSpPr>
              <a:stCxn id="33" idx="0"/>
              <a:endCxn id="28" idx="2"/>
            </p:cNvCxnSpPr>
            <p:nvPr/>
          </p:nvCxnSpPr>
          <p:spPr>
            <a:xfrm flipV="1">
              <a:off x="34220" y="21860"/>
              <a:ext cx="1" cy="3559"/>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36" name="Text Box 35"/>
            <p:cNvSpPr txBox="1"/>
            <p:nvPr/>
          </p:nvSpPr>
          <p:spPr>
            <a:xfrm flipH="1">
              <a:off x="40144" y="19881"/>
              <a:ext cx="1208" cy="580"/>
            </a:xfrm>
            <a:prstGeom prst="rect">
              <a:avLst/>
            </a:prstGeom>
            <a:noFill/>
          </p:spPr>
          <p:txBody>
            <a:bodyPr wrap="square" rtlCol="0">
              <a:spAutoFit/>
            </a:bodyPr>
            <a:p>
              <a:pPr algn="ctr"/>
              <a:r>
                <a:rPr lang="fr-FR" altLang="en-US"/>
                <a:t>FASTQ</a:t>
              </a:r>
              <a:endParaRPr lang="fr-FR" altLang="en-US"/>
            </a:p>
          </p:txBody>
        </p:sp>
        <p:sp>
          <p:nvSpPr>
            <p:cNvPr id="37" name="Text Box 36"/>
            <p:cNvSpPr txBox="1"/>
            <p:nvPr/>
          </p:nvSpPr>
          <p:spPr>
            <a:xfrm flipH="1">
              <a:off x="40251" y="21752"/>
              <a:ext cx="996" cy="580"/>
            </a:xfrm>
            <a:prstGeom prst="rect">
              <a:avLst/>
            </a:prstGeom>
            <a:noFill/>
          </p:spPr>
          <p:txBody>
            <a:bodyPr wrap="square" rtlCol="0">
              <a:spAutoFit/>
            </a:bodyPr>
            <a:p>
              <a:pPr algn="ctr"/>
              <a:r>
                <a:rPr lang="fr-FR" altLang="en-US"/>
                <a:t>BAM</a:t>
              </a:r>
              <a:endParaRPr lang="fr-FR" altLang="en-US"/>
            </a:p>
          </p:txBody>
        </p:sp>
        <p:sp>
          <p:nvSpPr>
            <p:cNvPr id="38" name="Text Box 37"/>
            <p:cNvSpPr txBox="1"/>
            <p:nvPr/>
          </p:nvSpPr>
          <p:spPr>
            <a:xfrm flipH="1">
              <a:off x="39764" y="18963"/>
              <a:ext cx="1975" cy="580"/>
            </a:xfrm>
            <a:prstGeom prst="rect">
              <a:avLst/>
            </a:prstGeom>
            <a:noFill/>
            <a:ln>
              <a:solidFill>
                <a:schemeClr val="tx1"/>
              </a:solidFill>
            </a:ln>
          </p:spPr>
          <p:txBody>
            <a:bodyPr wrap="square" rtlCol="0">
              <a:spAutoFit/>
            </a:bodyPr>
            <a:p>
              <a:pPr indent="0" algn="l">
                <a:buFont typeface="Arial" panose="020B0604020202020204" pitchFamily="34" charset="0"/>
                <a:buNone/>
              </a:pPr>
              <a:r>
                <a:rPr lang="fr-FR" altLang="en-US"/>
                <a:t>art-illumina</a:t>
              </a:r>
              <a:endParaRPr lang="fr-FR" altLang="en-US"/>
            </a:p>
          </p:txBody>
        </p:sp>
        <p:sp>
          <p:nvSpPr>
            <p:cNvPr id="39" name="Text Box 38"/>
            <p:cNvSpPr txBox="1"/>
            <p:nvPr/>
          </p:nvSpPr>
          <p:spPr>
            <a:xfrm flipH="1">
              <a:off x="39870" y="20731"/>
              <a:ext cx="1764" cy="580"/>
            </a:xfrm>
            <a:prstGeom prst="rect">
              <a:avLst/>
            </a:prstGeom>
            <a:noFill/>
            <a:ln>
              <a:solidFill>
                <a:schemeClr val="tx1"/>
              </a:solidFill>
            </a:ln>
          </p:spPr>
          <p:txBody>
            <a:bodyPr wrap="square" rtlCol="0">
              <a:spAutoFit/>
            </a:bodyPr>
            <a:p>
              <a:pPr indent="0" algn="l">
                <a:buFont typeface="Arial" panose="020B0604020202020204" pitchFamily="34" charset="0"/>
                <a:buNone/>
              </a:pPr>
              <a:r>
                <a:rPr lang="fr-FR" altLang="en-US"/>
                <a:t>bwa-mem</a:t>
              </a:r>
              <a:endParaRPr lang="fr-FR" altLang="en-US"/>
            </a:p>
          </p:txBody>
        </p:sp>
        <p:sp>
          <p:nvSpPr>
            <p:cNvPr id="41" name="Text Box 40"/>
            <p:cNvSpPr txBox="1"/>
            <p:nvPr/>
          </p:nvSpPr>
          <p:spPr>
            <a:xfrm flipH="1">
              <a:off x="45129" y="23276"/>
              <a:ext cx="1246" cy="1016"/>
            </a:xfrm>
            <a:prstGeom prst="rect">
              <a:avLst/>
            </a:prstGeom>
            <a:noFill/>
            <a:ln>
              <a:solidFill>
                <a:schemeClr val="tx1"/>
              </a:solidFill>
            </a:ln>
          </p:spPr>
          <p:txBody>
            <a:bodyPr wrap="square" rtlCol="0">
              <a:spAutoFit/>
            </a:bodyPr>
            <a:p>
              <a:pPr indent="0" algn="ctr">
                <a:buFont typeface="Arial" panose="020B0604020202020204" pitchFamily="34" charset="0"/>
                <a:buNone/>
              </a:pPr>
              <a:r>
                <a:rPr lang="fr-FR" altLang="en-US"/>
                <a:t>GATK</a:t>
              </a:r>
              <a:endParaRPr lang="fr-FR" altLang="en-US"/>
            </a:p>
            <a:p>
              <a:pPr indent="0" algn="ctr">
                <a:buFont typeface="Arial" panose="020B0604020202020204" pitchFamily="34" charset="0"/>
                <a:buNone/>
              </a:pPr>
              <a:r>
                <a:rPr lang="fr-FR" altLang="en-US"/>
                <a:t>+ filter</a:t>
              </a:r>
              <a:endParaRPr lang="fr-FR" altLang="en-US"/>
            </a:p>
          </p:txBody>
        </p:sp>
        <p:sp>
          <p:nvSpPr>
            <p:cNvPr id="42" name="Text Box 41"/>
            <p:cNvSpPr txBox="1"/>
            <p:nvPr/>
          </p:nvSpPr>
          <p:spPr>
            <a:xfrm flipH="1">
              <a:off x="42549" y="23276"/>
              <a:ext cx="1764" cy="1016"/>
            </a:xfrm>
            <a:prstGeom prst="rect">
              <a:avLst/>
            </a:prstGeom>
            <a:noFill/>
            <a:ln>
              <a:solidFill>
                <a:schemeClr val="tx1"/>
              </a:solidFill>
            </a:ln>
          </p:spPr>
          <p:txBody>
            <a:bodyPr wrap="square" rtlCol="0">
              <a:spAutoFit/>
            </a:bodyPr>
            <a:p>
              <a:pPr indent="0" algn="ctr">
                <a:buFont typeface="Arial" panose="020B0604020202020204" pitchFamily="34" charset="0"/>
                <a:buNone/>
              </a:pPr>
              <a:r>
                <a:rPr lang="fr-FR" altLang="en-US"/>
                <a:t>Freebayes</a:t>
              </a:r>
              <a:endParaRPr lang="fr-FR" altLang="en-US"/>
            </a:p>
            <a:p>
              <a:pPr indent="0" algn="ctr">
                <a:buFont typeface="Arial" panose="020B0604020202020204" pitchFamily="34" charset="0"/>
                <a:buNone/>
              </a:pPr>
              <a:r>
                <a:rPr lang="fr-FR" altLang="en-US"/>
                <a:t>+ filter</a:t>
              </a:r>
              <a:endParaRPr lang="fr-FR" altLang="en-US"/>
            </a:p>
          </p:txBody>
        </p:sp>
        <p:sp>
          <p:nvSpPr>
            <p:cNvPr id="43" name="Text Box 42"/>
            <p:cNvSpPr txBox="1"/>
            <p:nvPr/>
          </p:nvSpPr>
          <p:spPr>
            <a:xfrm flipH="1">
              <a:off x="40004" y="23276"/>
              <a:ext cx="1488" cy="1016"/>
            </a:xfrm>
            <a:prstGeom prst="rect">
              <a:avLst/>
            </a:prstGeom>
            <a:noFill/>
            <a:ln>
              <a:solidFill>
                <a:schemeClr val="tx1"/>
              </a:solidFill>
            </a:ln>
          </p:spPr>
          <p:txBody>
            <a:bodyPr wrap="square" rtlCol="0">
              <a:spAutoFit/>
            </a:bodyPr>
            <a:p>
              <a:pPr indent="0" algn="ctr">
                <a:buFont typeface="Arial" panose="020B0604020202020204" pitchFamily="34" charset="0"/>
                <a:buNone/>
              </a:pPr>
              <a:r>
                <a:rPr lang="fr-FR" altLang="en-US"/>
                <a:t>mpileup</a:t>
              </a:r>
              <a:endParaRPr lang="fr-FR" altLang="en-US"/>
            </a:p>
            <a:p>
              <a:pPr indent="0" algn="ctr">
                <a:buFont typeface="Arial" panose="020B0604020202020204" pitchFamily="34" charset="0"/>
                <a:buNone/>
              </a:pPr>
              <a:r>
                <a:rPr lang="fr-FR" altLang="en-US"/>
                <a:t>+ filter</a:t>
              </a:r>
              <a:endParaRPr lang="fr-FR" altLang="en-US"/>
            </a:p>
          </p:txBody>
        </p:sp>
        <p:cxnSp>
          <p:nvCxnSpPr>
            <p:cNvPr id="44" name="Straight Connector 43"/>
            <p:cNvCxnSpPr>
              <a:stCxn id="38" idx="0"/>
              <a:endCxn id="14" idx="2"/>
            </p:cNvCxnSpPr>
            <p:nvPr/>
          </p:nvCxnSpPr>
          <p:spPr>
            <a:xfrm flipH="1" flipV="1">
              <a:off x="40749" y="18140"/>
              <a:ext cx="2" cy="823"/>
            </a:xfrm>
            <a:prstGeom prst="line">
              <a:avLst/>
            </a:prstGeom>
            <a:ln w="38100"/>
          </p:spPr>
          <p:style>
            <a:lnRef idx="1">
              <a:schemeClr val="dk1"/>
            </a:lnRef>
            <a:fillRef idx="0">
              <a:schemeClr val="dk1"/>
            </a:fillRef>
            <a:effectRef idx="0">
              <a:schemeClr val="dk1"/>
            </a:effectRef>
            <a:fontRef idx="minor">
              <a:schemeClr val="tx1"/>
            </a:fontRef>
          </p:style>
        </p:cxnSp>
        <p:cxnSp>
          <p:nvCxnSpPr>
            <p:cNvPr id="45" name="Straight Connector 44"/>
            <p:cNvCxnSpPr>
              <a:stCxn id="38" idx="0"/>
              <a:endCxn id="20" idx="2"/>
            </p:cNvCxnSpPr>
            <p:nvPr/>
          </p:nvCxnSpPr>
          <p:spPr>
            <a:xfrm flipH="1" flipV="1">
              <a:off x="31760" y="18140"/>
              <a:ext cx="8991" cy="823"/>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p:cNvCxnSpPr>
              <a:stCxn id="38" idx="2"/>
              <a:endCxn id="36" idx="0"/>
            </p:cNvCxnSpPr>
            <p:nvPr/>
          </p:nvCxnSpPr>
          <p:spPr>
            <a:xfrm flipH="1">
              <a:off x="40748" y="19543"/>
              <a:ext cx="3" cy="338"/>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p:cNvCxnSpPr>
              <a:stCxn id="36" idx="2"/>
              <a:endCxn id="39" idx="0"/>
            </p:cNvCxnSpPr>
            <p:nvPr/>
          </p:nvCxnSpPr>
          <p:spPr>
            <a:xfrm>
              <a:off x="40748" y="20461"/>
              <a:ext cx="4" cy="27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p:cNvCxnSpPr>
              <a:stCxn id="39" idx="2"/>
              <a:endCxn id="37" idx="0"/>
            </p:cNvCxnSpPr>
            <p:nvPr/>
          </p:nvCxnSpPr>
          <p:spPr>
            <a:xfrm flipH="1">
              <a:off x="40749" y="21311"/>
              <a:ext cx="3" cy="441"/>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Straight Connector 50"/>
            <p:cNvCxnSpPr>
              <a:stCxn id="37" idx="2"/>
              <a:endCxn id="43" idx="0"/>
            </p:cNvCxnSpPr>
            <p:nvPr/>
          </p:nvCxnSpPr>
          <p:spPr>
            <a:xfrm flipH="1">
              <a:off x="40748" y="22332"/>
              <a:ext cx="1" cy="944"/>
            </a:xfrm>
            <a:prstGeom prst="line">
              <a:avLst/>
            </a:prstGeom>
            <a:ln w="38100"/>
          </p:spPr>
          <p:style>
            <a:lnRef idx="1">
              <a:schemeClr val="dk1"/>
            </a:lnRef>
            <a:fillRef idx="0">
              <a:schemeClr val="dk1"/>
            </a:fillRef>
            <a:effectRef idx="0">
              <a:schemeClr val="dk1"/>
            </a:effectRef>
            <a:fontRef idx="minor">
              <a:schemeClr val="tx1"/>
            </a:fontRef>
          </p:style>
        </p:cxnSp>
        <p:cxnSp>
          <p:nvCxnSpPr>
            <p:cNvPr id="52" name="Straight Connector 51"/>
            <p:cNvCxnSpPr>
              <a:endCxn id="42" idx="0"/>
            </p:cNvCxnSpPr>
            <p:nvPr/>
          </p:nvCxnSpPr>
          <p:spPr>
            <a:xfrm>
              <a:off x="40757" y="22541"/>
              <a:ext cx="2674" cy="735"/>
            </a:xfrm>
            <a:prstGeom prst="line">
              <a:avLst/>
            </a:prstGeom>
            <a:ln w="38100"/>
          </p:spPr>
          <p:style>
            <a:lnRef idx="1">
              <a:schemeClr val="dk1"/>
            </a:lnRef>
            <a:fillRef idx="0">
              <a:schemeClr val="dk1"/>
            </a:fillRef>
            <a:effectRef idx="0">
              <a:schemeClr val="dk1"/>
            </a:effectRef>
            <a:fontRef idx="minor">
              <a:schemeClr val="tx1"/>
            </a:fontRef>
          </p:style>
        </p:cxnSp>
        <p:cxnSp>
          <p:nvCxnSpPr>
            <p:cNvPr id="54" name="Straight Connector 53"/>
            <p:cNvCxnSpPr>
              <a:stCxn id="37" idx="2"/>
              <a:endCxn id="41" idx="0"/>
            </p:cNvCxnSpPr>
            <p:nvPr/>
          </p:nvCxnSpPr>
          <p:spPr>
            <a:xfrm>
              <a:off x="40749" y="22332"/>
              <a:ext cx="5003" cy="944"/>
            </a:xfrm>
            <a:prstGeom prst="line">
              <a:avLst/>
            </a:prstGeom>
            <a:ln w="38100"/>
          </p:spPr>
          <p:style>
            <a:lnRef idx="1">
              <a:schemeClr val="dk1"/>
            </a:lnRef>
            <a:fillRef idx="0">
              <a:schemeClr val="dk1"/>
            </a:fillRef>
            <a:effectRef idx="0">
              <a:schemeClr val="dk1"/>
            </a:effectRef>
            <a:fontRef idx="minor">
              <a:schemeClr val="tx1"/>
            </a:fontRef>
          </p:style>
        </p:cxnSp>
        <p:sp>
          <p:nvSpPr>
            <p:cNvPr id="60" name="Text Box 59"/>
            <p:cNvSpPr txBox="1"/>
            <p:nvPr/>
          </p:nvSpPr>
          <p:spPr>
            <a:xfrm flipH="1">
              <a:off x="40604" y="25419"/>
              <a:ext cx="5654" cy="72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p>
              <a:pPr algn="ctr"/>
              <a:r>
                <a:rPr lang="fr-FR" altLang="en-US" sz="2400">
                  <a:solidFill>
                    <a:schemeClr val="tx1"/>
                  </a:solidFill>
                </a:rPr>
                <a:t>Variant calling performance</a:t>
              </a:r>
              <a:endParaRPr lang="fr-FR" altLang="en-US" sz="2400">
                <a:solidFill>
                  <a:schemeClr val="tx1"/>
                </a:solidFill>
              </a:endParaRPr>
            </a:p>
          </p:txBody>
        </p:sp>
        <p:cxnSp>
          <p:nvCxnSpPr>
            <p:cNvPr id="62" name="Straight Connector 61"/>
            <p:cNvCxnSpPr>
              <a:stCxn id="60" idx="0"/>
              <a:endCxn id="41" idx="2"/>
            </p:cNvCxnSpPr>
            <p:nvPr/>
          </p:nvCxnSpPr>
          <p:spPr>
            <a:xfrm flipV="1">
              <a:off x="43431" y="24292"/>
              <a:ext cx="2321" cy="1127"/>
            </a:xfrm>
            <a:prstGeom prst="line">
              <a:avLst/>
            </a:prstGeom>
            <a:ln w="38100">
              <a:prstDash val="sysDash"/>
            </a:ln>
          </p:spPr>
          <p:style>
            <a:lnRef idx="1">
              <a:schemeClr val="dk1"/>
            </a:lnRef>
            <a:fillRef idx="0">
              <a:schemeClr val="dk1"/>
            </a:fillRef>
            <a:effectRef idx="0">
              <a:schemeClr val="dk1"/>
            </a:effectRef>
            <a:fontRef idx="minor">
              <a:schemeClr val="tx1"/>
            </a:fontRef>
          </p:style>
        </p:cxnSp>
        <p:cxnSp>
          <p:nvCxnSpPr>
            <p:cNvPr id="63" name="Straight Connector 62"/>
            <p:cNvCxnSpPr>
              <a:stCxn id="60" idx="0"/>
              <a:endCxn id="42" idx="2"/>
            </p:cNvCxnSpPr>
            <p:nvPr/>
          </p:nvCxnSpPr>
          <p:spPr>
            <a:xfrm flipV="1">
              <a:off x="43431" y="24292"/>
              <a:ext cx="0" cy="1127"/>
            </a:xfrm>
            <a:prstGeom prst="line">
              <a:avLst/>
            </a:prstGeom>
            <a:ln w="38100">
              <a:prstDash val="sysDash"/>
            </a:ln>
          </p:spPr>
          <p:style>
            <a:lnRef idx="1">
              <a:schemeClr val="dk1"/>
            </a:lnRef>
            <a:fillRef idx="0">
              <a:schemeClr val="dk1"/>
            </a:fillRef>
            <a:effectRef idx="0">
              <a:schemeClr val="dk1"/>
            </a:effectRef>
            <a:fontRef idx="minor">
              <a:schemeClr val="tx1"/>
            </a:fontRef>
          </p:style>
        </p:cxnSp>
        <p:cxnSp>
          <p:nvCxnSpPr>
            <p:cNvPr id="66" name="Straight Connector 65"/>
            <p:cNvCxnSpPr>
              <a:stCxn id="60" idx="0"/>
              <a:endCxn id="43" idx="2"/>
            </p:cNvCxnSpPr>
            <p:nvPr/>
          </p:nvCxnSpPr>
          <p:spPr>
            <a:xfrm flipH="1" flipV="1">
              <a:off x="40748" y="24292"/>
              <a:ext cx="2683" cy="1127"/>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67" name="Text Box 66"/>
            <p:cNvSpPr txBox="1"/>
            <p:nvPr/>
          </p:nvSpPr>
          <p:spPr>
            <a:xfrm flipH="1">
              <a:off x="26778" y="19465"/>
              <a:ext cx="1411" cy="580"/>
            </a:xfrm>
            <a:prstGeom prst="rect">
              <a:avLst/>
            </a:prstGeom>
            <a:noFill/>
            <a:ln>
              <a:solidFill>
                <a:schemeClr val="tx1"/>
              </a:solidFill>
            </a:ln>
          </p:spPr>
          <p:txBody>
            <a:bodyPr wrap="square" rtlCol="0">
              <a:spAutoFit/>
            </a:bodyPr>
            <a:p>
              <a:pPr indent="0" algn="l">
                <a:buFont typeface="Arial" panose="020B0604020202020204" pitchFamily="34" charset="0"/>
                <a:buNone/>
              </a:pPr>
              <a:r>
                <a:rPr lang="fr-FR" altLang="en-US"/>
                <a:t>nucmer</a:t>
              </a:r>
              <a:endParaRPr lang="fr-FR" altLang="en-US"/>
            </a:p>
          </p:txBody>
        </p:sp>
        <p:cxnSp>
          <p:nvCxnSpPr>
            <p:cNvPr id="68" name="Straight Connector 67"/>
            <p:cNvCxnSpPr>
              <a:stCxn id="34" idx="0"/>
              <a:endCxn id="67" idx="2"/>
            </p:cNvCxnSpPr>
            <p:nvPr/>
          </p:nvCxnSpPr>
          <p:spPr>
            <a:xfrm flipH="1" flipV="1">
              <a:off x="27483" y="20045"/>
              <a:ext cx="1" cy="5374"/>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70" name="Text Box 69"/>
            <p:cNvSpPr txBox="1"/>
            <p:nvPr/>
          </p:nvSpPr>
          <p:spPr>
            <a:xfrm flipH="1">
              <a:off x="39038" y="25177"/>
              <a:ext cx="1566" cy="1210"/>
            </a:xfrm>
            <a:prstGeom prst="rect">
              <a:avLst/>
            </a:prstGeom>
            <a:noFill/>
          </p:spPr>
          <p:txBody>
            <a:bodyPr wrap="square" rtlCol="0">
              <a:spAutoFit/>
            </a:bodyPr>
            <a:p>
              <a:pPr algn="ctr"/>
              <a:r>
                <a:rPr lang="fr-FR" altLang="en-US" sz="4400" b="1">
                  <a:solidFill>
                    <a:srgbClr val="FF0000"/>
                  </a:solidFill>
                  <a:latin typeface="Arial CE" charset="0"/>
                  <a:cs typeface="Arial CE" charset="0"/>
                </a:rPr>
                <a:t>C</a:t>
              </a:r>
              <a:endParaRPr lang="fr-FR" altLang="en-US" sz="4400" b="1">
                <a:solidFill>
                  <a:srgbClr val="FF0000"/>
                </a:solidFill>
                <a:latin typeface="Arial CE" charset="0"/>
                <a:cs typeface="Arial CE" charset="0"/>
              </a:endParaRPr>
            </a:p>
          </p:txBody>
        </p:sp>
        <p:sp>
          <p:nvSpPr>
            <p:cNvPr id="71" name="Text Box 70"/>
            <p:cNvSpPr txBox="1"/>
            <p:nvPr/>
          </p:nvSpPr>
          <p:spPr>
            <a:xfrm flipH="1">
              <a:off x="29592" y="25172"/>
              <a:ext cx="1182" cy="1210"/>
            </a:xfrm>
            <a:prstGeom prst="rect">
              <a:avLst/>
            </a:prstGeom>
            <a:noFill/>
          </p:spPr>
          <p:txBody>
            <a:bodyPr wrap="square" rtlCol="0">
              <a:spAutoFit/>
            </a:bodyPr>
            <a:p>
              <a:pPr algn="ctr"/>
              <a:r>
                <a:rPr lang="fr-FR" altLang="en-US" sz="4400" b="1">
                  <a:solidFill>
                    <a:srgbClr val="FF0000"/>
                  </a:solidFill>
                  <a:latin typeface="Arial CE" charset="0"/>
                  <a:cs typeface="Arial CE" charset="0"/>
                </a:rPr>
                <a:t>B</a:t>
              </a:r>
              <a:endParaRPr lang="fr-FR" altLang="en-US" sz="4400" b="1">
                <a:solidFill>
                  <a:srgbClr val="FF0000"/>
                </a:solidFill>
                <a:latin typeface="Arial CE" charset="0"/>
                <a:cs typeface="Arial CE" charset="0"/>
              </a:endParaRPr>
            </a:p>
          </p:txBody>
        </p:sp>
        <p:sp>
          <p:nvSpPr>
            <p:cNvPr id="72" name="Text Box 71"/>
            <p:cNvSpPr txBox="1"/>
            <p:nvPr/>
          </p:nvSpPr>
          <p:spPr>
            <a:xfrm flipH="1">
              <a:off x="24760" y="25177"/>
              <a:ext cx="1317" cy="1210"/>
            </a:xfrm>
            <a:prstGeom prst="rect">
              <a:avLst/>
            </a:prstGeom>
            <a:noFill/>
          </p:spPr>
          <p:txBody>
            <a:bodyPr wrap="square" rtlCol="0">
              <a:spAutoFit/>
            </a:bodyPr>
            <a:p>
              <a:pPr algn="ctr"/>
              <a:r>
                <a:rPr lang="fr-FR" altLang="en-US" sz="4400" b="1">
                  <a:solidFill>
                    <a:srgbClr val="FF0000"/>
                  </a:solidFill>
                  <a:latin typeface="Arial CE" charset="0"/>
                  <a:cs typeface="Arial CE" charset="0"/>
                </a:rPr>
                <a:t>A</a:t>
              </a:r>
              <a:endParaRPr lang="fr-FR" altLang="en-US" sz="4400" b="1">
                <a:solidFill>
                  <a:srgbClr val="FF0000"/>
                </a:solidFill>
                <a:latin typeface="Arial CE" charset="0"/>
                <a:cs typeface="Arial CE" charset="0"/>
              </a:endParaRPr>
            </a:p>
          </p:txBody>
        </p:sp>
      </p:grpSp>
      <p:pic>
        <p:nvPicPr>
          <p:cNvPr id="280" name="Picture 279" descr="distance_ref_to_sample_sample_to_ref_with_homo_regions"/>
          <p:cNvPicPr>
            <a:picLocks noChangeAspect="1"/>
          </p:cNvPicPr>
          <p:nvPr/>
        </p:nvPicPr>
        <p:blipFill>
          <a:blip r:embed="rId7"/>
          <a:stretch>
            <a:fillRect/>
          </a:stretch>
        </p:blipFill>
        <p:spPr>
          <a:xfrm>
            <a:off x="906780" y="20466050"/>
            <a:ext cx="13208635" cy="8110855"/>
          </a:xfrm>
          <a:prstGeom prst="rect">
            <a:avLst/>
          </a:prstGeom>
          <a:ln>
            <a:solidFill>
              <a:schemeClr val="bg1">
                <a:lumMod val="65000"/>
              </a:schemeClr>
            </a:solidFill>
          </a:ln>
        </p:spPr>
      </p:pic>
      <p:sp>
        <p:nvSpPr>
          <p:cNvPr id="281" name="Rectangle 19"/>
          <p:cNvSpPr/>
          <p:nvPr/>
        </p:nvSpPr>
        <p:spPr>
          <a:xfrm>
            <a:off x="824230" y="18850610"/>
            <a:ext cx="7780020" cy="768350"/>
          </a:xfrm>
          <a:prstGeom prst="rect">
            <a:avLst/>
          </a:prstGeom>
        </p:spPr>
        <p:txBody>
          <a:bodyPr wrap="square">
            <a:spAutoFit/>
          </a:bodyPr>
          <a:p>
            <a:pPr algn="just"/>
            <a:r>
              <a:rPr lang="fr-FR" sz="4400" dirty="0">
                <a:latin typeface="Roboto Bk" charset="0"/>
                <a:cs typeface="Roboto Bk" charset="0"/>
              </a:rPr>
              <a:t>Results</a:t>
            </a:r>
            <a:endParaRPr lang="fr-FR" sz="4400" dirty="0">
              <a:latin typeface="Roboto Bk" charset="0"/>
              <a:cs typeface="Roboto Bk" charset="0"/>
            </a:endParaRPr>
          </a:p>
        </p:txBody>
      </p:sp>
      <p:sp>
        <p:nvSpPr>
          <p:cNvPr id="282" name="Rectangle 19"/>
          <p:cNvSpPr/>
          <p:nvPr/>
        </p:nvSpPr>
        <p:spPr>
          <a:xfrm>
            <a:off x="819785" y="19585305"/>
            <a:ext cx="13717905" cy="583565"/>
          </a:xfrm>
          <a:prstGeom prst="rect">
            <a:avLst/>
          </a:prstGeom>
        </p:spPr>
        <p:txBody>
          <a:bodyPr wrap="square">
            <a:spAutoFit/>
          </a:bodyPr>
          <a:p>
            <a:pPr algn="just"/>
            <a:r>
              <a:rPr lang="fr-FR" sz="3200" b="1" dirty="0">
                <a:solidFill>
                  <a:srgbClr val="FF0000"/>
                </a:solidFill>
                <a:latin typeface="Arial CE" charset="0"/>
                <a:cs typeface="Arial CE" charset="0"/>
              </a:rPr>
              <a:t>A</a:t>
            </a:r>
            <a:r>
              <a:rPr lang="fr-FR" sz="2800" dirty="0">
                <a:latin typeface="Roboto Bk" charset="0"/>
                <a:cs typeface="Roboto Bk" charset="0"/>
              </a:rPr>
              <a:t>. The ANI from maketube genomes to H37Rv is similar to natural genomes</a:t>
            </a:r>
            <a:endParaRPr lang="fr-FR" sz="2800" dirty="0">
              <a:latin typeface="Roboto Bk" charset="0"/>
              <a:cs typeface="Roboto Bk" charset="0"/>
            </a:endParaRPr>
          </a:p>
        </p:txBody>
      </p:sp>
      <p:sp>
        <p:nvSpPr>
          <p:cNvPr id="304" name="Rectangle 19"/>
          <p:cNvSpPr/>
          <p:nvPr/>
        </p:nvSpPr>
        <p:spPr>
          <a:xfrm>
            <a:off x="15245715" y="19585305"/>
            <a:ext cx="12280900" cy="583565"/>
          </a:xfrm>
          <a:prstGeom prst="rect">
            <a:avLst/>
          </a:prstGeom>
        </p:spPr>
        <p:txBody>
          <a:bodyPr wrap="square">
            <a:spAutoFit/>
          </a:bodyPr>
          <a:p>
            <a:pPr algn="just"/>
            <a:r>
              <a:rPr lang="fr-FR" sz="3200" b="1" dirty="0">
                <a:solidFill>
                  <a:srgbClr val="FF0000"/>
                </a:solidFill>
                <a:latin typeface="Arial CE" charset="0"/>
                <a:cs typeface="Arial CE" charset="0"/>
                <a:sym typeface="+mn-ea"/>
              </a:rPr>
              <a:t>B</a:t>
            </a:r>
            <a:r>
              <a:rPr lang="fr-FR" sz="2800" dirty="0">
                <a:latin typeface="Roboto Bk" charset="0"/>
                <a:cs typeface="Roboto Bk" charset="0"/>
              </a:rPr>
              <a:t>. Maketube genomes can help compare genome wide aligners</a:t>
            </a:r>
            <a:endParaRPr lang="fr-FR" sz="2800" dirty="0">
              <a:latin typeface="Roboto Bk" charset="0"/>
              <a:cs typeface="Roboto Bk" charset="0"/>
            </a:endParaRPr>
          </a:p>
        </p:txBody>
      </p:sp>
      <p:grpSp>
        <p:nvGrpSpPr>
          <p:cNvPr id="84" name="Group 83"/>
          <p:cNvGrpSpPr/>
          <p:nvPr/>
        </p:nvGrpSpPr>
        <p:grpSpPr>
          <a:xfrm rot="0">
            <a:off x="15509875" y="20466050"/>
            <a:ext cx="13620750" cy="5763260"/>
            <a:chOff x="24572" y="34518"/>
            <a:chExt cx="21450" cy="9076"/>
          </a:xfrm>
        </p:grpSpPr>
        <p:grpSp>
          <p:nvGrpSpPr>
            <p:cNvPr id="298" name="Group 297"/>
            <p:cNvGrpSpPr/>
            <p:nvPr/>
          </p:nvGrpSpPr>
          <p:grpSpPr>
            <a:xfrm>
              <a:off x="24572" y="34518"/>
              <a:ext cx="21451" cy="9076"/>
              <a:chOff x="24091" y="41778"/>
              <a:chExt cx="21037" cy="8849"/>
            </a:xfrm>
          </p:grpSpPr>
          <p:grpSp>
            <p:nvGrpSpPr>
              <p:cNvPr id="95" name="Group 94"/>
              <p:cNvGrpSpPr>
                <a:grpSpLocks noChangeAspect="1"/>
              </p:cNvGrpSpPr>
              <p:nvPr/>
            </p:nvGrpSpPr>
            <p:grpSpPr>
              <a:xfrm>
                <a:off x="24810" y="42914"/>
                <a:ext cx="9546" cy="6544"/>
                <a:chOff x="25610" y="42749"/>
                <a:chExt cx="6708" cy="4598"/>
              </a:xfrm>
            </p:grpSpPr>
            <p:pic>
              <p:nvPicPr>
                <p:cNvPr id="286" name="Picture 285"/>
                <p:cNvPicPr>
                  <a:picLocks noChangeAspect="1"/>
                </p:cNvPicPr>
                <p:nvPr/>
              </p:nvPicPr>
              <p:blipFill>
                <a:blip r:embed="rId8"/>
                <a:srcRect l="5005" t="10106" r="48360" b="49890"/>
                <a:stretch>
                  <a:fillRect/>
                </a:stretch>
              </p:blipFill>
              <p:spPr>
                <a:xfrm>
                  <a:off x="26202" y="43121"/>
                  <a:ext cx="6116" cy="2807"/>
                </a:xfrm>
                <a:prstGeom prst="rect">
                  <a:avLst/>
                </a:prstGeom>
              </p:spPr>
            </p:pic>
            <p:sp>
              <p:nvSpPr>
                <p:cNvPr id="288" name="ZoneTexte 189"/>
                <p:cNvSpPr txBox="1"/>
                <p:nvPr/>
              </p:nvSpPr>
              <p:spPr>
                <a:xfrm>
                  <a:off x="26817" y="42749"/>
                  <a:ext cx="5237" cy="297"/>
                </a:xfrm>
                <a:prstGeom prst="rect">
                  <a:avLst/>
                </a:prstGeom>
                <a:solidFill>
                  <a:srgbClr val="000000">
                    <a:alpha val="0"/>
                  </a:srgbClr>
                </a:solidFill>
                <a:ln>
                  <a:noFill/>
                </a:ln>
              </p:spPr>
              <p:txBody>
                <a:bodyPr wrap="square" rtlCol="0">
                  <a:spAutoFit/>
                </a:bodyPr>
                <a:p>
                  <a:pPr algn="ctr"/>
                  <a:r>
                    <a:rPr lang="fr-FR" sz="1200" b="1" dirty="0">
                      <a:solidFill>
                        <a:schemeClr val="tx1"/>
                      </a:solidFill>
                      <a:latin typeface="Arial CE" charset="0"/>
                      <a:ea typeface="Cambria" panose="02040503050406030204" pitchFamily="18" charset="0"/>
                      <a:cs typeface="Arial CE" charset="0"/>
                    </a:rPr>
                    <a:t>Nucmer					Minimap</a:t>
                  </a:r>
                  <a:endParaRPr lang="fr-FR" sz="1200" b="1" dirty="0">
                    <a:solidFill>
                      <a:schemeClr val="tx1"/>
                    </a:solidFill>
                    <a:latin typeface="Arial CE" charset="0"/>
                    <a:ea typeface="Cambria" panose="02040503050406030204" pitchFamily="18" charset="0"/>
                    <a:cs typeface="Arial CE" charset="0"/>
                  </a:endParaRPr>
                </a:p>
              </p:txBody>
            </p:sp>
            <p:sp>
              <p:nvSpPr>
                <p:cNvPr id="290" name="Text Box 289"/>
                <p:cNvSpPr txBox="1"/>
                <p:nvPr/>
              </p:nvSpPr>
              <p:spPr>
                <a:xfrm rot="18180000">
                  <a:off x="26300" y="46094"/>
                  <a:ext cx="1880" cy="299"/>
                </a:xfrm>
                <a:prstGeom prst="rect">
                  <a:avLst/>
                </a:prstGeom>
                <a:noFill/>
              </p:spPr>
              <p:txBody>
                <a:bodyPr wrap="square" rtlCol="0">
                  <a:spAutoFit/>
                </a:bodyPr>
                <a:p>
                  <a:pPr algn="ctr"/>
                  <a:r>
                    <a:rPr lang="fr-FR" altLang="en-US" sz="1200">
                      <a:latin typeface="Arial CE" charset="0"/>
                      <a:cs typeface="Arial CE" charset="0"/>
                    </a:rPr>
                    <a:t>SNP mutator</a:t>
                  </a:r>
                  <a:endParaRPr lang="fr-FR" altLang="en-US" sz="1200">
                    <a:latin typeface="Arial CE" charset="0"/>
                    <a:cs typeface="Arial CE" charset="0"/>
                  </a:endParaRPr>
                </a:p>
              </p:txBody>
            </p:sp>
            <p:sp>
              <p:nvSpPr>
                <p:cNvPr id="291" name="Text Box 290"/>
                <p:cNvSpPr txBox="1"/>
                <p:nvPr/>
              </p:nvSpPr>
              <p:spPr>
                <a:xfrm rot="18180000">
                  <a:off x="27682" y="46094"/>
                  <a:ext cx="1492" cy="299"/>
                </a:xfrm>
                <a:prstGeom prst="rect">
                  <a:avLst/>
                </a:prstGeom>
                <a:noFill/>
              </p:spPr>
              <p:txBody>
                <a:bodyPr wrap="square" rtlCol="0">
                  <a:spAutoFit/>
                </a:bodyPr>
                <a:p>
                  <a:r>
                    <a:rPr lang="fr-FR" altLang="en-US" sz="1200">
                      <a:latin typeface="Arial CE" charset="0"/>
                      <a:cs typeface="Arial CE" charset="0"/>
                    </a:rPr>
                    <a:t>Maketube</a:t>
                  </a:r>
                  <a:endParaRPr lang="fr-FR" altLang="en-US" sz="1200">
                    <a:latin typeface="Arial CE" charset="0"/>
                    <a:cs typeface="Arial CE" charset="0"/>
                  </a:endParaRPr>
                </a:p>
              </p:txBody>
            </p:sp>
            <p:sp>
              <p:nvSpPr>
                <p:cNvPr id="292" name="Text Box 291"/>
                <p:cNvSpPr txBox="1"/>
                <p:nvPr/>
              </p:nvSpPr>
              <p:spPr>
                <a:xfrm rot="18180000">
                  <a:off x="29353" y="46257"/>
                  <a:ext cx="1880" cy="299"/>
                </a:xfrm>
                <a:prstGeom prst="rect">
                  <a:avLst/>
                </a:prstGeom>
                <a:noFill/>
              </p:spPr>
              <p:txBody>
                <a:bodyPr wrap="square" rtlCol="0">
                  <a:spAutoFit/>
                </a:bodyPr>
                <a:p>
                  <a:pPr algn="ctr"/>
                  <a:r>
                    <a:rPr lang="fr-FR" altLang="en-US" sz="1200">
                      <a:latin typeface="Arial CE" charset="0"/>
                      <a:cs typeface="Arial CE" charset="0"/>
                    </a:rPr>
                    <a:t>SNP mutator</a:t>
                  </a:r>
                  <a:endParaRPr lang="fr-FR" altLang="en-US" sz="1200">
                    <a:latin typeface="Arial CE" charset="0"/>
                    <a:cs typeface="Arial CE" charset="0"/>
                  </a:endParaRPr>
                </a:p>
              </p:txBody>
            </p:sp>
            <p:sp>
              <p:nvSpPr>
                <p:cNvPr id="293" name="Text Box 292"/>
                <p:cNvSpPr txBox="1"/>
                <p:nvPr/>
              </p:nvSpPr>
              <p:spPr>
                <a:xfrm rot="18180000">
                  <a:off x="30820" y="46268"/>
                  <a:ext cx="1497" cy="299"/>
                </a:xfrm>
                <a:prstGeom prst="rect">
                  <a:avLst/>
                </a:prstGeom>
                <a:noFill/>
              </p:spPr>
              <p:txBody>
                <a:bodyPr wrap="square" rtlCol="0">
                  <a:spAutoFit/>
                </a:bodyPr>
                <a:p>
                  <a:r>
                    <a:rPr lang="fr-FR" altLang="en-US" sz="1200">
                      <a:latin typeface="Arial CE" charset="0"/>
                      <a:cs typeface="Arial CE" charset="0"/>
                    </a:rPr>
                    <a:t>Maketube</a:t>
                  </a:r>
                  <a:endParaRPr lang="fr-FR" altLang="en-US" sz="1200">
                    <a:latin typeface="Arial CE" charset="0"/>
                    <a:cs typeface="Arial CE" charset="0"/>
                  </a:endParaRPr>
                </a:p>
              </p:txBody>
            </p:sp>
            <p:sp>
              <p:nvSpPr>
                <p:cNvPr id="302" name="ZoneTexte 189"/>
                <p:cNvSpPr txBox="1"/>
                <p:nvPr/>
              </p:nvSpPr>
              <p:spPr>
                <a:xfrm rot="16200000">
                  <a:off x="24951" y="44450"/>
                  <a:ext cx="1617" cy="299"/>
                </a:xfrm>
                <a:prstGeom prst="rect">
                  <a:avLst/>
                </a:prstGeom>
                <a:solidFill>
                  <a:srgbClr val="000000">
                    <a:alpha val="0"/>
                  </a:srgbClr>
                </a:solidFill>
                <a:ln>
                  <a:noFill/>
                </a:ln>
              </p:spPr>
              <p:txBody>
                <a:bodyPr wrap="square" rtlCol="0">
                  <a:spAutoFit/>
                </a:bodyPr>
                <a:p>
                  <a:pPr algn="ctr"/>
                  <a:r>
                    <a:rPr lang="fr-FR" sz="1200" b="1" dirty="0">
                      <a:solidFill>
                        <a:schemeClr val="tx1"/>
                      </a:solidFill>
                      <a:latin typeface="Arial CE" charset="0"/>
                      <a:ea typeface="Cambria" panose="02040503050406030204" pitchFamily="18" charset="0"/>
                      <a:cs typeface="Arial CE" charset="0"/>
                    </a:rPr>
                    <a:t>Precision</a:t>
                  </a:r>
                  <a:endParaRPr lang="fr-FR" sz="1200" b="1" dirty="0">
                    <a:solidFill>
                      <a:schemeClr val="tx1"/>
                    </a:solidFill>
                    <a:latin typeface="Arial CE" charset="0"/>
                    <a:ea typeface="Cambria" panose="02040503050406030204" pitchFamily="18" charset="0"/>
                    <a:cs typeface="Arial CE" charset="0"/>
                  </a:endParaRPr>
                </a:p>
              </p:txBody>
            </p:sp>
          </p:grpSp>
          <p:grpSp>
            <p:nvGrpSpPr>
              <p:cNvPr id="94" name="Group 93"/>
              <p:cNvGrpSpPr>
                <a:grpSpLocks noChangeAspect="1"/>
              </p:cNvGrpSpPr>
              <p:nvPr/>
            </p:nvGrpSpPr>
            <p:grpSpPr>
              <a:xfrm>
                <a:off x="34760" y="42913"/>
                <a:ext cx="9553" cy="6569"/>
                <a:chOff x="33843" y="42929"/>
                <a:chExt cx="6707" cy="4437"/>
              </a:xfrm>
            </p:grpSpPr>
            <p:pic>
              <p:nvPicPr>
                <p:cNvPr id="287" name="Picture 286"/>
                <p:cNvPicPr>
                  <a:picLocks noChangeAspect="1"/>
                </p:cNvPicPr>
                <p:nvPr/>
              </p:nvPicPr>
              <p:blipFill>
                <a:blip r:embed="rId8"/>
                <a:srcRect l="4901" t="57175" r="48360" b="4132"/>
                <a:stretch>
                  <a:fillRect/>
                </a:stretch>
              </p:blipFill>
              <p:spPr>
                <a:xfrm>
                  <a:off x="34420" y="43303"/>
                  <a:ext cx="6130" cy="2714"/>
                </a:xfrm>
                <a:prstGeom prst="rect">
                  <a:avLst/>
                </a:prstGeom>
              </p:spPr>
            </p:pic>
            <p:sp>
              <p:nvSpPr>
                <p:cNvPr id="289" name="ZoneTexte 189"/>
                <p:cNvSpPr txBox="1"/>
                <p:nvPr/>
              </p:nvSpPr>
              <p:spPr>
                <a:xfrm>
                  <a:off x="35166" y="42929"/>
                  <a:ext cx="5078" cy="286"/>
                </a:xfrm>
                <a:prstGeom prst="rect">
                  <a:avLst/>
                </a:prstGeom>
                <a:solidFill>
                  <a:srgbClr val="000000">
                    <a:alpha val="0"/>
                  </a:srgbClr>
                </a:solidFill>
                <a:ln>
                  <a:noFill/>
                </a:ln>
              </p:spPr>
              <p:txBody>
                <a:bodyPr wrap="square" rtlCol="0">
                  <a:spAutoFit/>
                </a:bodyPr>
                <a:p>
                  <a:pPr algn="ctr"/>
                  <a:r>
                    <a:rPr lang="fr-FR" sz="1200" b="1" dirty="0">
                      <a:solidFill>
                        <a:schemeClr val="tx1"/>
                      </a:solidFill>
                      <a:latin typeface="Arial CE" charset="0"/>
                      <a:ea typeface="Cambria" panose="02040503050406030204" pitchFamily="18" charset="0"/>
                      <a:cs typeface="Arial CE" charset="0"/>
                    </a:rPr>
                    <a:t>Nucmer					Minimap</a:t>
                  </a:r>
                  <a:endParaRPr lang="fr-FR" sz="1200" b="1" dirty="0">
                    <a:solidFill>
                      <a:schemeClr val="tx1"/>
                    </a:solidFill>
                    <a:latin typeface="Arial CE" charset="0"/>
                    <a:ea typeface="Cambria" panose="02040503050406030204" pitchFamily="18" charset="0"/>
                    <a:cs typeface="Arial CE" charset="0"/>
                  </a:endParaRPr>
                </a:p>
              </p:txBody>
            </p:sp>
            <p:sp>
              <p:nvSpPr>
                <p:cNvPr id="294" name="Text Box 293"/>
                <p:cNvSpPr txBox="1"/>
                <p:nvPr/>
              </p:nvSpPr>
              <p:spPr>
                <a:xfrm rot="18180000">
                  <a:off x="34763" y="46243"/>
                  <a:ext cx="1880" cy="299"/>
                </a:xfrm>
                <a:prstGeom prst="rect">
                  <a:avLst/>
                </a:prstGeom>
                <a:noFill/>
              </p:spPr>
              <p:txBody>
                <a:bodyPr wrap="square" rtlCol="0">
                  <a:spAutoFit/>
                </a:bodyPr>
                <a:p>
                  <a:pPr algn="ctr"/>
                  <a:r>
                    <a:rPr lang="fr-FR" altLang="en-US" sz="1200">
                      <a:latin typeface="Arial CE" charset="0"/>
                      <a:cs typeface="Arial CE" charset="0"/>
                    </a:rPr>
                    <a:t>SNP mutator</a:t>
                  </a:r>
                  <a:endParaRPr lang="fr-FR" altLang="en-US" sz="1200">
                    <a:latin typeface="Arial CE" charset="0"/>
                    <a:cs typeface="Arial CE" charset="0"/>
                  </a:endParaRPr>
                </a:p>
              </p:txBody>
            </p:sp>
            <p:sp>
              <p:nvSpPr>
                <p:cNvPr id="295" name="Text Box 294"/>
                <p:cNvSpPr txBox="1"/>
                <p:nvPr/>
              </p:nvSpPr>
              <p:spPr>
                <a:xfrm rot="18180000">
                  <a:off x="35915" y="46243"/>
                  <a:ext cx="1492" cy="299"/>
                </a:xfrm>
                <a:prstGeom prst="rect">
                  <a:avLst/>
                </a:prstGeom>
                <a:noFill/>
              </p:spPr>
              <p:txBody>
                <a:bodyPr wrap="square" rtlCol="0">
                  <a:spAutoFit/>
                </a:bodyPr>
                <a:p>
                  <a:r>
                    <a:rPr lang="fr-FR" altLang="en-US" sz="1200">
                      <a:latin typeface="Arial CE" charset="0"/>
                      <a:cs typeface="Arial CE" charset="0"/>
                    </a:rPr>
                    <a:t>Maketube</a:t>
                  </a:r>
                  <a:endParaRPr lang="fr-FR" altLang="en-US" sz="1200">
                    <a:latin typeface="Arial CE" charset="0"/>
                    <a:cs typeface="Arial CE" charset="0"/>
                  </a:endParaRPr>
                </a:p>
              </p:txBody>
            </p:sp>
            <p:sp>
              <p:nvSpPr>
                <p:cNvPr id="296" name="Text Box 295"/>
                <p:cNvSpPr txBox="1"/>
                <p:nvPr/>
              </p:nvSpPr>
              <p:spPr>
                <a:xfrm rot="18180000">
                  <a:off x="37504" y="46276"/>
                  <a:ext cx="1880" cy="299"/>
                </a:xfrm>
                <a:prstGeom prst="rect">
                  <a:avLst/>
                </a:prstGeom>
                <a:noFill/>
              </p:spPr>
              <p:txBody>
                <a:bodyPr wrap="square" rtlCol="0">
                  <a:spAutoFit/>
                </a:bodyPr>
                <a:p>
                  <a:pPr algn="ctr"/>
                  <a:r>
                    <a:rPr lang="fr-FR" altLang="en-US" sz="1200">
                      <a:latin typeface="Arial CE" charset="0"/>
                      <a:cs typeface="Arial CE" charset="0"/>
                    </a:rPr>
                    <a:t>SNP mutator</a:t>
                  </a:r>
                  <a:endParaRPr lang="fr-FR" altLang="en-US" sz="1200">
                    <a:latin typeface="Arial CE" charset="0"/>
                    <a:cs typeface="Arial CE" charset="0"/>
                  </a:endParaRPr>
                </a:p>
              </p:txBody>
            </p:sp>
            <p:sp>
              <p:nvSpPr>
                <p:cNvPr id="297" name="Text Box 296"/>
                <p:cNvSpPr txBox="1"/>
                <p:nvPr/>
              </p:nvSpPr>
              <p:spPr>
                <a:xfrm rot="18180000">
                  <a:off x="38973" y="46275"/>
                  <a:ext cx="1492" cy="299"/>
                </a:xfrm>
                <a:prstGeom prst="rect">
                  <a:avLst/>
                </a:prstGeom>
                <a:noFill/>
              </p:spPr>
              <p:txBody>
                <a:bodyPr wrap="square" rtlCol="0">
                  <a:spAutoFit/>
                </a:bodyPr>
                <a:p>
                  <a:r>
                    <a:rPr lang="fr-FR" altLang="en-US" sz="1200">
                      <a:latin typeface="Arial CE" charset="0"/>
                      <a:cs typeface="Arial CE" charset="0"/>
                    </a:rPr>
                    <a:t>Maketube</a:t>
                  </a:r>
                  <a:endParaRPr lang="fr-FR" altLang="en-US" sz="1200">
                    <a:latin typeface="Arial CE" charset="0"/>
                    <a:cs typeface="Arial CE" charset="0"/>
                  </a:endParaRPr>
                </a:p>
              </p:txBody>
            </p:sp>
            <p:sp>
              <p:nvSpPr>
                <p:cNvPr id="303" name="ZoneTexte 189"/>
                <p:cNvSpPr txBox="1"/>
                <p:nvPr/>
              </p:nvSpPr>
              <p:spPr>
                <a:xfrm rot="16200000">
                  <a:off x="33187" y="44573"/>
                  <a:ext cx="1611" cy="299"/>
                </a:xfrm>
                <a:prstGeom prst="rect">
                  <a:avLst/>
                </a:prstGeom>
                <a:solidFill>
                  <a:srgbClr val="000000">
                    <a:alpha val="0"/>
                  </a:srgbClr>
                </a:solidFill>
                <a:ln>
                  <a:noFill/>
                </a:ln>
              </p:spPr>
              <p:txBody>
                <a:bodyPr wrap="square" rtlCol="0">
                  <a:spAutoFit/>
                </a:bodyPr>
                <a:p>
                  <a:pPr algn="ctr"/>
                  <a:r>
                    <a:rPr lang="fr-FR" sz="1200" b="1" dirty="0">
                      <a:solidFill>
                        <a:schemeClr val="tx1"/>
                      </a:solidFill>
                      <a:latin typeface="Arial CE" charset="0"/>
                      <a:ea typeface="Cambria" panose="02040503050406030204" pitchFamily="18" charset="0"/>
                      <a:cs typeface="Arial CE" charset="0"/>
                    </a:rPr>
                    <a:t>Recall</a:t>
                  </a:r>
                  <a:endParaRPr lang="fr-FR" sz="1200" b="1" dirty="0">
                    <a:solidFill>
                      <a:schemeClr val="tx1"/>
                    </a:solidFill>
                    <a:latin typeface="Arial CE" charset="0"/>
                    <a:ea typeface="Cambria" panose="02040503050406030204" pitchFamily="18" charset="0"/>
                    <a:cs typeface="Arial CE" charset="0"/>
                  </a:endParaRPr>
                </a:p>
              </p:txBody>
            </p:sp>
          </p:grpSp>
          <p:sp>
            <p:nvSpPr>
              <p:cNvPr id="140" name="Rectangles 139"/>
              <p:cNvSpPr>
                <a:spLocks noChangeAspect="1"/>
              </p:cNvSpPr>
              <p:nvPr/>
            </p:nvSpPr>
            <p:spPr>
              <a:xfrm>
                <a:off x="24091" y="41778"/>
                <a:ext cx="21037" cy="8849"/>
              </a:xfrm>
              <a:prstGeom prst="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600"/>
              </a:p>
            </p:txBody>
          </p:sp>
        </p:grpSp>
        <p:sp>
          <p:nvSpPr>
            <p:cNvPr id="312" name="ZoneTexte 189"/>
            <p:cNvSpPr txBox="1"/>
            <p:nvPr/>
          </p:nvSpPr>
          <p:spPr>
            <a:xfrm>
              <a:off x="25652" y="35063"/>
              <a:ext cx="577" cy="725"/>
            </a:xfrm>
            <a:prstGeom prst="rect">
              <a:avLst/>
            </a:prstGeom>
            <a:noFill/>
            <a:ln>
              <a:noFill/>
            </a:ln>
          </p:spPr>
          <p:txBody>
            <a:bodyPr wrap="square" rtlCol="0">
              <a:spAutoFit/>
            </a:bodyPr>
            <a:p>
              <a:pPr indent="0" algn="just">
                <a:buFont typeface="Arial" panose="020B0604020202020204" pitchFamily="34" charset="0"/>
                <a:buNone/>
              </a:pPr>
              <a:r>
                <a:rPr lang="fr-FR" sz="2400" b="1" dirty="0">
                  <a:latin typeface="Arial CE" charset="0"/>
                  <a:ea typeface="Cambria" panose="02040503050406030204" pitchFamily="18" charset="0"/>
                  <a:cs typeface="Arial CE" charset="0"/>
                  <a:sym typeface="+mn-ea"/>
                </a:rPr>
                <a:t>A</a:t>
              </a:r>
              <a:endParaRPr lang="fr-FR" sz="2400" b="1" dirty="0">
                <a:latin typeface="Arial CE" charset="0"/>
                <a:ea typeface="Cambria" panose="02040503050406030204" pitchFamily="18" charset="0"/>
                <a:cs typeface="Arial CE" charset="0"/>
                <a:sym typeface="+mn-ea"/>
              </a:endParaRPr>
            </a:p>
          </p:txBody>
        </p:sp>
        <p:sp>
          <p:nvSpPr>
            <p:cNvPr id="313" name="ZoneTexte 189"/>
            <p:cNvSpPr txBox="1"/>
            <p:nvPr/>
          </p:nvSpPr>
          <p:spPr>
            <a:xfrm>
              <a:off x="35445" y="35208"/>
              <a:ext cx="577" cy="725"/>
            </a:xfrm>
            <a:prstGeom prst="rect">
              <a:avLst/>
            </a:prstGeom>
            <a:noFill/>
            <a:ln>
              <a:noFill/>
            </a:ln>
          </p:spPr>
          <p:txBody>
            <a:bodyPr wrap="square" rtlCol="0">
              <a:spAutoFit/>
            </a:bodyPr>
            <a:p>
              <a:pPr indent="0" algn="just">
                <a:buFont typeface="Arial" panose="020B0604020202020204" pitchFamily="34" charset="0"/>
                <a:buNone/>
              </a:pPr>
              <a:r>
                <a:rPr lang="fr-FR" sz="2400" b="1" dirty="0">
                  <a:latin typeface="Arial CE" charset="0"/>
                  <a:ea typeface="Cambria" panose="02040503050406030204" pitchFamily="18" charset="0"/>
                  <a:cs typeface="Arial CE" charset="0"/>
                  <a:sym typeface="+mn-ea"/>
                </a:rPr>
                <a:t>B</a:t>
              </a:r>
              <a:endParaRPr lang="fr-FR" sz="2400" b="1" dirty="0">
                <a:latin typeface="Arial CE" charset="0"/>
                <a:ea typeface="Cambria" panose="02040503050406030204" pitchFamily="18" charset="0"/>
                <a:cs typeface="Arial CE" charset="0"/>
                <a:sym typeface="+mn-ea"/>
              </a:endParaRPr>
            </a:p>
          </p:txBody>
        </p:sp>
      </p:grpSp>
      <p:sp>
        <p:nvSpPr>
          <p:cNvPr id="4" name="Rectangle 19"/>
          <p:cNvSpPr/>
          <p:nvPr/>
        </p:nvSpPr>
        <p:spPr>
          <a:xfrm>
            <a:off x="879475" y="36920805"/>
            <a:ext cx="7780020" cy="768350"/>
          </a:xfrm>
          <a:prstGeom prst="rect">
            <a:avLst/>
          </a:prstGeom>
        </p:spPr>
        <p:txBody>
          <a:bodyPr wrap="square">
            <a:spAutoFit/>
          </a:bodyPr>
          <a:p>
            <a:pPr algn="just"/>
            <a:r>
              <a:rPr lang="fr-FR" sz="4400" dirty="0">
                <a:latin typeface="Roboto Bk" charset="0"/>
                <a:cs typeface="Roboto Bk" charset="0"/>
              </a:rPr>
              <a:t>Discussion</a:t>
            </a:r>
            <a:endParaRPr lang="fr-FR" sz="4400" dirty="0">
              <a:latin typeface="Roboto Bk" charset="0"/>
              <a:cs typeface="Roboto Bk" charset="0"/>
            </a:endParaRPr>
          </a:p>
        </p:txBody>
      </p:sp>
      <p:grpSp>
        <p:nvGrpSpPr>
          <p:cNvPr id="329" name="Group 328"/>
          <p:cNvGrpSpPr>
            <a:grpSpLocks noChangeAspect="1"/>
          </p:cNvGrpSpPr>
          <p:nvPr/>
        </p:nvGrpSpPr>
        <p:grpSpPr>
          <a:xfrm rot="0">
            <a:off x="618981" y="30982920"/>
            <a:ext cx="9023494" cy="5501640"/>
            <a:chOff x="29552" y="38570"/>
            <a:chExt cx="16373" cy="9982"/>
          </a:xfrm>
        </p:grpSpPr>
        <p:pic>
          <p:nvPicPr>
            <p:cNvPr id="307" name="Picture 306" descr="precision"/>
            <p:cNvPicPr>
              <a:picLocks noChangeAspect="1"/>
            </p:cNvPicPr>
            <p:nvPr/>
          </p:nvPicPr>
          <p:blipFill>
            <a:blip r:embed="rId9"/>
            <a:srcRect l="5306" t="7692" b="17139"/>
            <a:stretch>
              <a:fillRect/>
            </a:stretch>
          </p:blipFill>
          <p:spPr>
            <a:xfrm>
              <a:off x="30228" y="39342"/>
              <a:ext cx="15697" cy="9210"/>
            </a:xfrm>
            <a:prstGeom prst="rect">
              <a:avLst/>
            </a:prstGeom>
            <a:ln>
              <a:solidFill>
                <a:schemeClr val="bg1">
                  <a:lumMod val="65000"/>
                </a:schemeClr>
              </a:solidFill>
            </a:ln>
          </p:spPr>
        </p:pic>
        <p:sp>
          <p:nvSpPr>
            <p:cNvPr id="310" name="ZoneTexte 189"/>
            <p:cNvSpPr txBox="1"/>
            <p:nvPr/>
          </p:nvSpPr>
          <p:spPr>
            <a:xfrm rot="16200000">
              <a:off x="28834" y="43444"/>
              <a:ext cx="2047" cy="612"/>
            </a:xfrm>
            <a:prstGeom prst="rect">
              <a:avLst/>
            </a:prstGeom>
            <a:noFill/>
            <a:ln>
              <a:noFill/>
            </a:ln>
          </p:spPr>
          <p:txBody>
            <a:bodyPr wrap="square" rtlCol="0">
              <a:spAutoFit/>
            </a:bodyPr>
            <a:p>
              <a:pPr indent="0" algn="ctr">
                <a:buFont typeface="Arial" panose="020B0604020202020204" pitchFamily="34" charset="0"/>
                <a:buNone/>
              </a:pPr>
              <a:r>
                <a:rPr lang="fr-FR" sz="1600" dirty="0">
                  <a:latin typeface="Arial CE" charset="0"/>
                  <a:ea typeface="Cambria" panose="02040503050406030204" pitchFamily="18" charset="0"/>
                  <a:cs typeface="Arial CE" charset="0"/>
                </a:rPr>
                <a:t>Precision</a:t>
              </a:r>
              <a:endParaRPr lang="fr-FR" sz="1600" dirty="0">
                <a:latin typeface="Arial CE" charset="0"/>
                <a:ea typeface="Cambria" panose="02040503050406030204" pitchFamily="18" charset="0"/>
                <a:cs typeface="Arial CE" charset="0"/>
              </a:endParaRPr>
            </a:p>
          </p:txBody>
        </p:sp>
        <p:sp>
          <p:nvSpPr>
            <p:cNvPr id="315" name="ZoneTexte 189"/>
            <p:cNvSpPr txBox="1"/>
            <p:nvPr/>
          </p:nvSpPr>
          <p:spPr>
            <a:xfrm>
              <a:off x="33226" y="38570"/>
              <a:ext cx="2826" cy="612"/>
            </a:xfrm>
            <a:prstGeom prst="rect">
              <a:avLst/>
            </a:prstGeom>
            <a:noFill/>
            <a:ln>
              <a:noFill/>
            </a:ln>
          </p:spPr>
          <p:txBody>
            <a:bodyPr wrap="square" rtlCol="0">
              <a:spAutoFit/>
            </a:bodyPr>
            <a:p>
              <a:pPr indent="0" algn="ctr">
                <a:buFont typeface="Arial" panose="020B0604020202020204" pitchFamily="34" charset="0"/>
                <a:buNone/>
              </a:pPr>
              <a:r>
                <a:rPr lang="fr-FR" sz="1600" dirty="0">
                  <a:latin typeface="Arial CE" charset="0"/>
                  <a:ea typeface="Cambria" panose="02040503050406030204" pitchFamily="18" charset="0"/>
                  <a:cs typeface="Arial CE" charset="0"/>
                </a:rPr>
                <a:t>SNP mutator</a:t>
              </a:r>
              <a:endParaRPr lang="fr-FR" sz="1600" dirty="0">
                <a:latin typeface="Arial CE" charset="0"/>
                <a:ea typeface="Cambria" panose="02040503050406030204" pitchFamily="18" charset="0"/>
                <a:cs typeface="Arial CE" charset="0"/>
              </a:endParaRPr>
            </a:p>
          </p:txBody>
        </p:sp>
        <p:sp>
          <p:nvSpPr>
            <p:cNvPr id="316" name="ZoneTexte 189"/>
            <p:cNvSpPr txBox="1"/>
            <p:nvPr/>
          </p:nvSpPr>
          <p:spPr>
            <a:xfrm>
              <a:off x="40775" y="38570"/>
              <a:ext cx="2826" cy="612"/>
            </a:xfrm>
            <a:prstGeom prst="rect">
              <a:avLst/>
            </a:prstGeom>
            <a:noFill/>
            <a:ln>
              <a:noFill/>
            </a:ln>
          </p:spPr>
          <p:txBody>
            <a:bodyPr wrap="square" rtlCol="0">
              <a:spAutoFit/>
            </a:bodyPr>
            <a:p>
              <a:pPr indent="0" algn="ctr">
                <a:buFont typeface="Arial" panose="020B0604020202020204" pitchFamily="34" charset="0"/>
                <a:buNone/>
              </a:pPr>
              <a:r>
                <a:rPr lang="fr-FR" sz="1600" dirty="0">
                  <a:latin typeface="Arial CE" charset="0"/>
                  <a:ea typeface="Cambria" panose="02040503050406030204" pitchFamily="18" charset="0"/>
                  <a:cs typeface="Arial CE" charset="0"/>
                </a:rPr>
                <a:t>maketube</a:t>
              </a:r>
              <a:endParaRPr lang="fr-FR" sz="1600" dirty="0">
                <a:latin typeface="Arial CE" charset="0"/>
                <a:ea typeface="Cambria" panose="02040503050406030204" pitchFamily="18" charset="0"/>
                <a:cs typeface="Arial CE" charset="0"/>
              </a:endParaRPr>
            </a:p>
          </p:txBody>
        </p:sp>
        <p:sp>
          <p:nvSpPr>
            <p:cNvPr id="319" name="Rectangles 318"/>
            <p:cNvSpPr/>
            <p:nvPr/>
          </p:nvSpPr>
          <p:spPr>
            <a:xfrm>
              <a:off x="38165" y="39917"/>
              <a:ext cx="58" cy="78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p>
          </p:txBody>
        </p:sp>
      </p:grpSp>
      <p:grpSp>
        <p:nvGrpSpPr>
          <p:cNvPr id="330" name="Group 329"/>
          <p:cNvGrpSpPr>
            <a:grpSpLocks noChangeAspect="1"/>
          </p:cNvGrpSpPr>
          <p:nvPr/>
        </p:nvGrpSpPr>
        <p:grpSpPr>
          <a:xfrm rot="0">
            <a:off x="11485424" y="31019750"/>
            <a:ext cx="8263076" cy="5470525"/>
            <a:chOff x="29537" y="49106"/>
            <a:chExt cx="16684" cy="11044"/>
          </a:xfrm>
        </p:grpSpPr>
        <p:pic>
          <p:nvPicPr>
            <p:cNvPr id="308" name="Picture 307"/>
            <p:cNvPicPr>
              <a:picLocks noChangeAspect="1"/>
            </p:cNvPicPr>
            <p:nvPr/>
          </p:nvPicPr>
          <p:blipFill>
            <a:blip r:embed="rId10"/>
            <a:srcRect l="1439" t="4385" r="10998" b="4239"/>
            <a:stretch>
              <a:fillRect/>
            </a:stretch>
          </p:blipFill>
          <p:spPr>
            <a:xfrm>
              <a:off x="30228" y="49901"/>
              <a:ext cx="15993" cy="10249"/>
            </a:xfrm>
            <a:prstGeom prst="rect">
              <a:avLst/>
            </a:prstGeom>
            <a:ln>
              <a:solidFill>
                <a:schemeClr val="bg1">
                  <a:lumMod val="65000"/>
                </a:schemeClr>
              </a:solidFill>
            </a:ln>
          </p:spPr>
        </p:pic>
        <p:sp>
          <p:nvSpPr>
            <p:cNvPr id="311" name="ZoneTexte 189"/>
            <p:cNvSpPr txBox="1"/>
            <p:nvPr/>
          </p:nvSpPr>
          <p:spPr>
            <a:xfrm rot="16200000">
              <a:off x="28854" y="54711"/>
              <a:ext cx="2047" cy="681"/>
            </a:xfrm>
            <a:prstGeom prst="rect">
              <a:avLst/>
            </a:prstGeom>
            <a:noFill/>
            <a:ln>
              <a:noFill/>
            </a:ln>
          </p:spPr>
          <p:txBody>
            <a:bodyPr wrap="square" rtlCol="0">
              <a:spAutoFit/>
            </a:bodyPr>
            <a:p>
              <a:pPr indent="0" algn="ctr">
                <a:buFont typeface="Arial" panose="020B0604020202020204" pitchFamily="34" charset="0"/>
                <a:buNone/>
              </a:pPr>
              <a:r>
                <a:rPr lang="fr-FR" sz="1600" dirty="0">
                  <a:latin typeface="Arial CE" charset="0"/>
                  <a:ea typeface="Cambria" panose="02040503050406030204" pitchFamily="18" charset="0"/>
                  <a:cs typeface="Arial CE" charset="0"/>
                </a:rPr>
                <a:t>Recall</a:t>
              </a:r>
              <a:endParaRPr lang="fr-FR" sz="1600" dirty="0">
                <a:latin typeface="Arial CE" charset="0"/>
                <a:ea typeface="Cambria" panose="02040503050406030204" pitchFamily="18" charset="0"/>
                <a:cs typeface="Arial CE" charset="0"/>
              </a:endParaRPr>
            </a:p>
          </p:txBody>
        </p:sp>
        <p:sp>
          <p:nvSpPr>
            <p:cNvPr id="317" name="ZoneTexte 189"/>
            <p:cNvSpPr txBox="1"/>
            <p:nvPr/>
          </p:nvSpPr>
          <p:spPr>
            <a:xfrm>
              <a:off x="32663" y="49106"/>
              <a:ext cx="3390" cy="681"/>
            </a:xfrm>
            <a:prstGeom prst="rect">
              <a:avLst/>
            </a:prstGeom>
            <a:noFill/>
            <a:ln>
              <a:noFill/>
            </a:ln>
          </p:spPr>
          <p:txBody>
            <a:bodyPr wrap="square" rtlCol="0">
              <a:spAutoFit/>
            </a:bodyPr>
            <a:p>
              <a:pPr indent="0" algn="ctr">
                <a:buFont typeface="Arial" panose="020B0604020202020204" pitchFamily="34" charset="0"/>
                <a:buNone/>
              </a:pPr>
              <a:r>
                <a:rPr lang="fr-FR" sz="1600" dirty="0">
                  <a:latin typeface="Arial CE" charset="0"/>
                  <a:ea typeface="Cambria" panose="02040503050406030204" pitchFamily="18" charset="0"/>
                  <a:cs typeface="Arial CE" charset="0"/>
                </a:rPr>
                <a:t>SNP mutator</a:t>
              </a:r>
              <a:endParaRPr lang="fr-FR" sz="1600" dirty="0">
                <a:latin typeface="Arial CE" charset="0"/>
                <a:ea typeface="Cambria" panose="02040503050406030204" pitchFamily="18" charset="0"/>
                <a:cs typeface="Arial CE" charset="0"/>
              </a:endParaRPr>
            </a:p>
          </p:txBody>
        </p:sp>
        <p:sp>
          <p:nvSpPr>
            <p:cNvPr id="318" name="ZoneTexte 189"/>
            <p:cNvSpPr txBox="1"/>
            <p:nvPr/>
          </p:nvSpPr>
          <p:spPr>
            <a:xfrm>
              <a:off x="40775" y="49106"/>
              <a:ext cx="2826" cy="681"/>
            </a:xfrm>
            <a:prstGeom prst="rect">
              <a:avLst/>
            </a:prstGeom>
            <a:noFill/>
            <a:ln>
              <a:noFill/>
            </a:ln>
          </p:spPr>
          <p:txBody>
            <a:bodyPr wrap="square" rtlCol="0">
              <a:spAutoFit/>
            </a:bodyPr>
            <a:p>
              <a:pPr indent="0" algn="ctr">
                <a:buFont typeface="Arial" panose="020B0604020202020204" pitchFamily="34" charset="0"/>
                <a:buNone/>
              </a:pPr>
              <a:r>
                <a:rPr lang="fr-FR" sz="1600" dirty="0">
                  <a:latin typeface="Arial CE" charset="0"/>
                  <a:ea typeface="Cambria" panose="02040503050406030204" pitchFamily="18" charset="0"/>
                  <a:cs typeface="Arial CE" charset="0"/>
                </a:rPr>
                <a:t>maketube</a:t>
              </a:r>
              <a:endParaRPr lang="fr-FR" sz="1600" dirty="0">
                <a:latin typeface="Arial CE" charset="0"/>
                <a:ea typeface="Cambria" panose="02040503050406030204" pitchFamily="18" charset="0"/>
                <a:cs typeface="Arial CE" charset="0"/>
              </a:endParaRPr>
            </a:p>
          </p:txBody>
        </p:sp>
        <p:sp>
          <p:nvSpPr>
            <p:cNvPr id="320" name="Rectangles 319"/>
            <p:cNvSpPr/>
            <p:nvPr/>
          </p:nvSpPr>
          <p:spPr>
            <a:xfrm>
              <a:off x="38223" y="51322"/>
              <a:ext cx="58" cy="78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p>
          </p:txBody>
        </p:sp>
      </p:grpSp>
      <p:sp>
        <p:nvSpPr>
          <p:cNvPr id="301" name="ZoneTexte 189"/>
          <p:cNvSpPr txBox="1"/>
          <p:nvPr/>
        </p:nvSpPr>
        <p:spPr>
          <a:xfrm>
            <a:off x="981710" y="30921325"/>
            <a:ext cx="366395" cy="460375"/>
          </a:xfrm>
          <a:prstGeom prst="rect">
            <a:avLst/>
          </a:prstGeom>
          <a:noFill/>
          <a:ln>
            <a:noFill/>
          </a:ln>
        </p:spPr>
        <p:txBody>
          <a:bodyPr wrap="square" rtlCol="0">
            <a:spAutoFit/>
          </a:bodyPr>
          <a:p>
            <a:pPr indent="0" algn="just">
              <a:buFont typeface="Arial" panose="020B0604020202020204" pitchFamily="34" charset="0"/>
              <a:buNone/>
            </a:pPr>
            <a:r>
              <a:rPr lang="fr-FR" sz="2400" b="1" dirty="0">
                <a:latin typeface="Arial CE" charset="0"/>
                <a:ea typeface="Cambria" panose="02040503050406030204" pitchFamily="18" charset="0"/>
                <a:cs typeface="Arial CE" charset="0"/>
                <a:sym typeface="+mn-ea"/>
              </a:rPr>
              <a:t>A</a:t>
            </a:r>
            <a:endParaRPr lang="fr-FR" sz="2400" b="1" dirty="0">
              <a:latin typeface="Arial CE" charset="0"/>
              <a:ea typeface="Cambria" panose="02040503050406030204" pitchFamily="18" charset="0"/>
              <a:cs typeface="Arial CE" charset="0"/>
              <a:sym typeface="+mn-ea"/>
            </a:endParaRPr>
          </a:p>
        </p:txBody>
      </p:sp>
      <p:sp>
        <p:nvSpPr>
          <p:cNvPr id="305" name="ZoneTexte 189"/>
          <p:cNvSpPr txBox="1"/>
          <p:nvPr/>
        </p:nvSpPr>
        <p:spPr>
          <a:xfrm>
            <a:off x="11822430" y="30982920"/>
            <a:ext cx="366395" cy="460375"/>
          </a:xfrm>
          <a:prstGeom prst="rect">
            <a:avLst/>
          </a:prstGeom>
          <a:noFill/>
          <a:ln>
            <a:noFill/>
          </a:ln>
        </p:spPr>
        <p:txBody>
          <a:bodyPr wrap="square" rtlCol="0">
            <a:spAutoFit/>
          </a:bodyPr>
          <a:p>
            <a:pPr indent="0" algn="just">
              <a:buFont typeface="Arial" panose="020B0604020202020204" pitchFamily="34" charset="0"/>
              <a:buNone/>
            </a:pPr>
            <a:r>
              <a:rPr lang="fr-FR" sz="2400" b="1" dirty="0">
                <a:latin typeface="Arial CE" charset="0"/>
                <a:ea typeface="Cambria" panose="02040503050406030204" pitchFamily="18" charset="0"/>
                <a:cs typeface="Arial CE" charset="0"/>
                <a:sym typeface="+mn-ea"/>
              </a:rPr>
              <a:t>B</a:t>
            </a:r>
            <a:endParaRPr lang="fr-FR" sz="2400" b="1" dirty="0">
              <a:latin typeface="Arial CE" charset="0"/>
              <a:ea typeface="Cambria" panose="02040503050406030204" pitchFamily="18" charset="0"/>
              <a:cs typeface="Arial CE" charset="0"/>
              <a:sym typeface="+mn-ea"/>
            </a:endParaRPr>
          </a:p>
        </p:txBody>
      </p:sp>
      <p:grpSp>
        <p:nvGrpSpPr>
          <p:cNvPr id="57" name="Group 56"/>
          <p:cNvGrpSpPr/>
          <p:nvPr/>
        </p:nvGrpSpPr>
        <p:grpSpPr>
          <a:xfrm rot="0">
            <a:off x="21182965" y="34401760"/>
            <a:ext cx="2274570" cy="1442085"/>
            <a:chOff x="13342" y="1205"/>
            <a:chExt cx="4249" cy="2452"/>
          </a:xfrm>
        </p:grpSpPr>
        <p:pic>
          <p:nvPicPr>
            <p:cNvPr id="58" name="Picture 57"/>
            <p:cNvPicPr>
              <a:picLocks noChangeAspect="1"/>
            </p:cNvPicPr>
            <p:nvPr/>
          </p:nvPicPr>
          <p:blipFill>
            <a:blip r:embed="rId10"/>
            <a:srcRect l="89636" t="43334" r="8351" b="42673"/>
            <a:stretch>
              <a:fillRect/>
            </a:stretch>
          </p:blipFill>
          <p:spPr>
            <a:xfrm>
              <a:off x="13342" y="1205"/>
              <a:ext cx="574" cy="2452"/>
            </a:xfrm>
            <a:prstGeom prst="rect">
              <a:avLst/>
            </a:prstGeom>
          </p:spPr>
        </p:pic>
        <p:sp>
          <p:nvSpPr>
            <p:cNvPr id="59" name="Text Box 58"/>
            <p:cNvSpPr txBox="1"/>
            <p:nvPr/>
          </p:nvSpPr>
          <p:spPr>
            <a:xfrm>
              <a:off x="13891" y="1318"/>
              <a:ext cx="3474" cy="417"/>
            </a:xfrm>
            <a:prstGeom prst="rect">
              <a:avLst/>
            </a:prstGeom>
            <a:noFill/>
          </p:spPr>
          <p:txBody>
            <a:bodyPr wrap="square" rtlCol="0">
              <a:spAutoFit/>
            </a:bodyPr>
            <a:p>
              <a:pPr algn="l"/>
              <a:r>
                <a:rPr lang="fr-FR" altLang="en-US" sz="1000">
                  <a:latin typeface="Georgia" panose="02040502050405020303" charset="0"/>
                  <a:cs typeface="Georgia" panose="02040502050405020303" charset="0"/>
                </a:rPr>
                <a:t>GATK (unfiltered call)</a:t>
              </a:r>
              <a:endParaRPr lang="fr-FR" altLang="en-US" sz="1000">
                <a:latin typeface="Georgia" panose="02040502050405020303" charset="0"/>
                <a:cs typeface="Georgia" panose="02040502050405020303" charset="0"/>
              </a:endParaRPr>
            </a:p>
          </p:txBody>
        </p:sp>
        <p:sp>
          <p:nvSpPr>
            <p:cNvPr id="61" name="Text Box 60"/>
            <p:cNvSpPr txBox="1"/>
            <p:nvPr/>
          </p:nvSpPr>
          <p:spPr>
            <a:xfrm>
              <a:off x="13888" y="1772"/>
              <a:ext cx="2353" cy="417"/>
            </a:xfrm>
            <a:prstGeom prst="rect">
              <a:avLst/>
            </a:prstGeom>
            <a:noFill/>
          </p:spPr>
          <p:txBody>
            <a:bodyPr wrap="square" rtlCol="0">
              <a:spAutoFit/>
            </a:bodyPr>
            <a:p>
              <a:r>
                <a:rPr lang="fr-FR" altLang="en-US" sz="1000">
                  <a:latin typeface="Georgia" panose="02040502050405020303" charset="0"/>
                  <a:cs typeface="Georgia" panose="02040502050405020303" charset="0"/>
                </a:rPr>
                <a:t>MTBseq (GATK)</a:t>
              </a:r>
              <a:endParaRPr lang="fr-FR" altLang="en-US" sz="1000">
                <a:latin typeface="Georgia" panose="02040502050405020303" charset="0"/>
                <a:cs typeface="Georgia" panose="02040502050405020303" charset="0"/>
              </a:endParaRPr>
            </a:p>
          </p:txBody>
        </p:sp>
        <p:sp>
          <p:nvSpPr>
            <p:cNvPr id="64" name="Text Box 63"/>
            <p:cNvSpPr txBox="1"/>
            <p:nvPr/>
          </p:nvSpPr>
          <p:spPr>
            <a:xfrm>
              <a:off x="13900" y="2679"/>
              <a:ext cx="3691" cy="417"/>
            </a:xfrm>
            <a:prstGeom prst="rect">
              <a:avLst/>
            </a:prstGeom>
            <a:noFill/>
          </p:spPr>
          <p:txBody>
            <a:bodyPr wrap="square" rtlCol="0">
              <a:spAutoFit/>
            </a:bodyPr>
            <a:p>
              <a:r>
                <a:rPr lang="fr-FR" altLang="en-US" sz="1000">
                  <a:latin typeface="Georgia" panose="02040502050405020303" charset="0"/>
                  <a:cs typeface="Georgia" panose="02040502050405020303" charset="0"/>
                </a:rPr>
                <a:t>Freebayes (</a:t>
              </a:r>
              <a:r>
                <a:rPr lang="fr-FR" altLang="en-US" sz="1000">
                  <a:latin typeface="Georgia" panose="02040502050405020303" charset="0"/>
                  <a:cs typeface="Georgia" panose="02040502050405020303" charset="0"/>
                  <a:sym typeface="+mn-ea"/>
                </a:rPr>
                <a:t>unfiltered </a:t>
              </a:r>
              <a:r>
                <a:rPr lang="fr-FR" altLang="en-US" sz="1000">
                  <a:latin typeface="Georgia" panose="02040502050405020303" charset="0"/>
                  <a:cs typeface="Georgia" panose="02040502050405020303" charset="0"/>
                </a:rPr>
                <a:t>call)</a:t>
              </a:r>
              <a:endParaRPr lang="fr-FR" altLang="en-US" sz="1000">
                <a:latin typeface="Georgia" panose="02040502050405020303" charset="0"/>
                <a:cs typeface="Georgia" panose="02040502050405020303" charset="0"/>
              </a:endParaRPr>
            </a:p>
          </p:txBody>
        </p:sp>
        <p:sp>
          <p:nvSpPr>
            <p:cNvPr id="65" name="Text Box 64"/>
            <p:cNvSpPr txBox="1"/>
            <p:nvPr/>
          </p:nvSpPr>
          <p:spPr>
            <a:xfrm>
              <a:off x="13909" y="2255"/>
              <a:ext cx="3455" cy="417"/>
            </a:xfrm>
            <a:prstGeom prst="rect">
              <a:avLst/>
            </a:prstGeom>
            <a:noFill/>
          </p:spPr>
          <p:txBody>
            <a:bodyPr wrap="square" rtlCol="0">
              <a:spAutoFit/>
            </a:bodyPr>
            <a:p>
              <a:r>
                <a:rPr lang="fr-FR" altLang="en-US" sz="1000">
                  <a:latin typeface="Georgia" panose="02040502050405020303" charset="0"/>
                  <a:cs typeface="Georgia" panose="02040502050405020303" charset="0"/>
                </a:rPr>
                <a:t>TBprofiler (mpileup)</a:t>
              </a:r>
              <a:endParaRPr lang="fr-FR" altLang="en-US" sz="1000">
                <a:latin typeface="Georgia" panose="02040502050405020303" charset="0"/>
                <a:cs typeface="Georgia" panose="02040502050405020303" charset="0"/>
              </a:endParaRPr>
            </a:p>
          </p:txBody>
        </p:sp>
        <p:sp>
          <p:nvSpPr>
            <p:cNvPr id="69" name="Text Box 68"/>
            <p:cNvSpPr txBox="1"/>
            <p:nvPr/>
          </p:nvSpPr>
          <p:spPr>
            <a:xfrm>
              <a:off x="13894" y="3132"/>
              <a:ext cx="3093" cy="417"/>
            </a:xfrm>
            <a:prstGeom prst="rect">
              <a:avLst/>
            </a:prstGeom>
            <a:noFill/>
          </p:spPr>
          <p:txBody>
            <a:bodyPr wrap="square" rtlCol="0">
              <a:spAutoFit/>
            </a:bodyPr>
            <a:p>
              <a:r>
                <a:rPr lang="fr-FR" altLang="en-US" sz="1000">
                  <a:latin typeface="Georgia" panose="02040502050405020303" charset="0"/>
                  <a:cs typeface="Georgia" panose="02040502050405020303" charset="0"/>
                </a:rPr>
                <a:t>Genotube (freebayes)</a:t>
              </a:r>
              <a:endParaRPr lang="fr-FR" altLang="en-US" sz="1000">
                <a:latin typeface="Georgia" panose="02040502050405020303" charset="0"/>
                <a:cs typeface="Georgia" panose="02040502050405020303" charset="0"/>
              </a:endParaRPr>
            </a:p>
          </p:txBody>
        </p:sp>
      </p:grpSp>
      <p:sp>
        <p:nvSpPr>
          <p:cNvPr id="5" name="Text Box 4"/>
          <p:cNvSpPr txBox="1"/>
          <p:nvPr/>
        </p:nvSpPr>
        <p:spPr>
          <a:xfrm>
            <a:off x="824230" y="30126940"/>
            <a:ext cx="15568930" cy="583565"/>
          </a:xfrm>
          <a:prstGeom prst="rect">
            <a:avLst/>
          </a:prstGeom>
          <a:noFill/>
        </p:spPr>
        <p:txBody>
          <a:bodyPr wrap="none" rtlCol="0" anchor="t">
            <a:spAutoFit/>
          </a:bodyPr>
          <a:p>
            <a:pPr lvl="1" algn="l"/>
            <a:r>
              <a:rPr lang="fr-FR" sz="3200" b="1" dirty="0">
                <a:solidFill>
                  <a:srgbClr val="FF0000"/>
                </a:solidFill>
                <a:latin typeface="Arial CE" charset="0"/>
                <a:cs typeface="Arial CE" charset="0"/>
                <a:sym typeface="+mn-ea"/>
              </a:rPr>
              <a:t>C</a:t>
            </a:r>
            <a:r>
              <a:rPr lang="fr-FR" sz="2800" dirty="0">
                <a:latin typeface="Roboto Bk" charset="0"/>
                <a:cs typeface="Roboto Bk" charset="0"/>
                <a:sym typeface="+mn-ea"/>
              </a:rPr>
              <a:t>. Maketube genomes give more insightful performance metrics to distinguish variant callers</a:t>
            </a:r>
            <a:endParaRPr lang="en-US" sz="2800"/>
          </a:p>
        </p:txBody>
      </p:sp>
      <p:sp>
        <p:nvSpPr>
          <p:cNvPr id="7" name="Text Box 6"/>
          <p:cNvSpPr txBox="1"/>
          <p:nvPr/>
        </p:nvSpPr>
        <p:spPr>
          <a:xfrm>
            <a:off x="15509875" y="26761440"/>
            <a:ext cx="13621385" cy="1814830"/>
          </a:xfrm>
          <a:prstGeom prst="rect">
            <a:avLst/>
          </a:prstGeom>
          <a:noFill/>
        </p:spPr>
        <p:txBody>
          <a:bodyPr wrap="square" rtlCol="0">
            <a:spAutoFit/>
          </a:bodyPr>
          <a:p>
            <a:pPr marL="285750" indent="-285750">
              <a:buFont typeface="Arial" panose="020B0604020202020204" pitchFamily="34" charset="0"/>
              <a:buChar char="•"/>
            </a:pPr>
            <a:r>
              <a:rPr lang="fr-FR" altLang="en-US" sz="2800"/>
              <a:t>Near perfect precision and recall of nucmer and minimap2 for finding SNP in SNP mutator genomes</a:t>
            </a:r>
            <a:endParaRPr lang="fr-FR" altLang="en-US" sz="2800"/>
          </a:p>
          <a:p>
            <a:pPr marL="285750" indent="-285750">
              <a:buFont typeface="Arial" panose="020B0604020202020204" pitchFamily="34" charset="0"/>
              <a:buChar char="•"/>
            </a:pPr>
            <a:r>
              <a:rPr lang="fr-FR" altLang="en-US" sz="2800"/>
              <a:t>Performance drop for maketube genome &amp; especially recall (1 &gt;  0.94)</a:t>
            </a:r>
            <a:endParaRPr lang="fr-FR" altLang="en-US" sz="2800"/>
          </a:p>
          <a:p>
            <a:pPr marL="285750" indent="-285750">
              <a:buFont typeface="Arial" panose="020B0604020202020204" pitchFamily="34" charset="0"/>
              <a:buChar char="•"/>
            </a:pPr>
            <a:r>
              <a:rPr lang="fr-FR" altLang="en-US" sz="2800"/>
              <a:t>Genome wide aligners miss a significant number of variants</a:t>
            </a:r>
            <a:endParaRPr lang="fr-FR" altLang="en-US" sz="2800"/>
          </a:p>
        </p:txBody>
      </p:sp>
      <p:sp>
        <p:nvSpPr>
          <p:cNvPr id="8" name="Text Box 7"/>
          <p:cNvSpPr txBox="1"/>
          <p:nvPr/>
        </p:nvSpPr>
        <p:spPr>
          <a:xfrm>
            <a:off x="930275" y="28951555"/>
            <a:ext cx="13415010" cy="953135"/>
          </a:xfrm>
          <a:prstGeom prst="rect">
            <a:avLst/>
          </a:prstGeom>
          <a:noFill/>
        </p:spPr>
        <p:txBody>
          <a:bodyPr wrap="square" rtlCol="0">
            <a:spAutoFit/>
          </a:bodyPr>
          <a:p>
            <a:pPr marL="285750" indent="-285750">
              <a:buFont typeface="Arial" panose="020B0604020202020204" pitchFamily="34" charset="0"/>
              <a:buChar char="•"/>
            </a:pPr>
            <a:r>
              <a:rPr lang="fr-FR" altLang="en-US" sz="2800"/>
              <a:t>SNP mutator genomes have almost 100% identity with the reference with no diversity</a:t>
            </a:r>
            <a:endParaRPr lang="fr-FR" altLang="en-US" sz="2800"/>
          </a:p>
          <a:p>
            <a:pPr marL="285750" indent="-285750">
              <a:buFont typeface="Arial" panose="020B0604020202020204" pitchFamily="34" charset="0"/>
              <a:buChar char="•"/>
            </a:pPr>
            <a:r>
              <a:rPr lang="fr-FR" altLang="en-US" sz="2800"/>
              <a:t>Maketube genomes are more distant to the reference (equivalent to real genomes)</a:t>
            </a:r>
            <a:endParaRPr lang="fr-FR" altLang="en-US" sz="2800"/>
          </a:p>
        </p:txBody>
      </p:sp>
      <p:sp>
        <p:nvSpPr>
          <p:cNvPr id="18" name="Text Box 17"/>
          <p:cNvSpPr txBox="1"/>
          <p:nvPr/>
        </p:nvSpPr>
        <p:spPr>
          <a:xfrm>
            <a:off x="14792325" y="16078200"/>
            <a:ext cx="13660755" cy="1383665"/>
          </a:xfrm>
          <a:prstGeom prst="rect">
            <a:avLst/>
          </a:prstGeom>
          <a:noFill/>
        </p:spPr>
        <p:txBody>
          <a:bodyPr wrap="square" rtlCol="0">
            <a:spAutoFit/>
          </a:bodyPr>
          <a:p>
            <a:pPr marL="285750" indent="-285750">
              <a:buFont typeface="Arial" panose="020B0604020202020204" pitchFamily="34" charset="0"/>
              <a:buChar char="•"/>
            </a:pPr>
            <a:r>
              <a:rPr lang="fr-FR" altLang="en-US" sz="2800"/>
              <a:t>Dataset of 20 natural genome built from long read + short read polishing or Sanger (</a:t>
            </a:r>
            <a:r>
              <a:rPr lang="fr-FR" altLang="en-US" sz="2800">
                <a:solidFill>
                  <a:srgbClr val="FF0000"/>
                </a:solidFill>
              </a:rPr>
              <a:t>A</a:t>
            </a:r>
            <a:r>
              <a:rPr lang="fr-FR" altLang="en-US" sz="2800"/>
              <a:t>)</a:t>
            </a:r>
            <a:endParaRPr lang="fr-FR" altLang="en-US" sz="2800"/>
          </a:p>
          <a:p>
            <a:pPr marL="285750" indent="-285750">
              <a:buFont typeface="Arial" panose="020B0604020202020204" pitchFamily="34" charset="0"/>
              <a:buChar char="•"/>
            </a:pPr>
            <a:r>
              <a:rPr lang="fr-FR" altLang="en-US" sz="2800"/>
              <a:t>20 maketube genomes from 5 independant run (</a:t>
            </a:r>
            <a:r>
              <a:rPr lang="fr-FR" altLang="en-US" sz="2800">
                <a:solidFill>
                  <a:srgbClr val="FF0000"/>
                </a:solidFill>
              </a:rPr>
              <a:t>A</a:t>
            </a:r>
            <a:r>
              <a:rPr lang="fr-FR" altLang="en-US" sz="2800"/>
              <a:t>, </a:t>
            </a:r>
            <a:r>
              <a:rPr lang="fr-FR" altLang="en-US" sz="2800">
                <a:solidFill>
                  <a:srgbClr val="FF0000"/>
                </a:solidFill>
              </a:rPr>
              <a:t>B</a:t>
            </a:r>
            <a:r>
              <a:rPr lang="fr-FR" altLang="en-US" sz="2800"/>
              <a:t>, </a:t>
            </a:r>
            <a:r>
              <a:rPr lang="fr-FR" altLang="en-US" sz="2800">
                <a:solidFill>
                  <a:srgbClr val="FF0000"/>
                </a:solidFill>
              </a:rPr>
              <a:t>C</a:t>
            </a:r>
            <a:r>
              <a:rPr lang="fr-FR" altLang="en-US" sz="2800"/>
              <a:t>)</a:t>
            </a:r>
            <a:endParaRPr lang="fr-FR" altLang="en-US" sz="2800"/>
          </a:p>
          <a:p>
            <a:pPr marL="285750" indent="-285750">
              <a:buFont typeface="Arial" panose="020B0604020202020204" pitchFamily="34" charset="0"/>
              <a:buChar char="•"/>
            </a:pPr>
            <a:r>
              <a:rPr lang="fr-FR" altLang="en-US" sz="2800"/>
              <a:t>20 SNP mutator genomes from 5 independant run (</a:t>
            </a:r>
            <a:r>
              <a:rPr lang="fr-FR" altLang="en-US" sz="2800">
                <a:solidFill>
                  <a:srgbClr val="FF0000"/>
                </a:solidFill>
              </a:rPr>
              <a:t>A</a:t>
            </a:r>
            <a:r>
              <a:rPr lang="fr-FR" altLang="en-US" sz="2800"/>
              <a:t>, </a:t>
            </a:r>
            <a:r>
              <a:rPr lang="fr-FR" altLang="en-US" sz="2800">
                <a:solidFill>
                  <a:srgbClr val="FF0000"/>
                </a:solidFill>
              </a:rPr>
              <a:t>B</a:t>
            </a:r>
            <a:r>
              <a:rPr lang="fr-FR" altLang="en-US" sz="2800"/>
              <a:t>, </a:t>
            </a:r>
            <a:r>
              <a:rPr lang="fr-FR" altLang="en-US" sz="2800">
                <a:solidFill>
                  <a:srgbClr val="FF0000"/>
                </a:solidFill>
              </a:rPr>
              <a:t>C</a:t>
            </a:r>
            <a:r>
              <a:rPr lang="fr-FR" altLang="en-US" sz="2800"/>
              <a:t>)</a:t>
            </a:r>
            <a:endParaRPr lang="fr-FR" altLang="en-US" sz="2800"/>
          </a:p>
        </p:txBody>
      </p:sp>
      <p:sp>
        <p:nvSpPr>
          <p:cNvPr id="55" name="Text Box 54"/>
          <p:cNvSpPr txBox="1"/>
          <p:nvPr/>
        </p:nvSpPr>
        <p:spPr>
          <a:xfrm>
            <a:off x="21551265" y="31480760"/>
            <a:ext cx="7869555" cy="2245360"/>
          </a:xfrm>
          <a:prstGeom prst="rect">
            <a:avLst/>
          </a:prstGeom>
          <a:noFill/>
        </p:spPr>
        <p:txBody>
          <a:bodyPr wrap="square" rtlCol="0">
            <a:spAutoFit/>
          </a:bodyPr>
          <a:p>
            <a:pPr marL="285750" indent="-285750">
              <a:buFont typeface="Arial" panose="020B0604020202020204" pitchFamily="34" charset="0"/>
              <a:buChar char="•"/>
            </a:pPr>
            <a:r>
              <a:rPr lang="fr-FR" altLang="en-US" sz="2800"/>
              <a:t>The most conservative strategy is MTBseq (GATK)</a:t>
            </a:r>
            <a:endParaRPr lang="fr-FR" altLang="en-US" sz="2800"/>
          </a:p>
          <a:p>
            <a:pPr marL="285750" indent="-285750">
              <a:buFont typeface="Arial" panose="020B0604020202020204" pitchFamily="34" charset="0"/>
              <a:buChar char="•"/>
            </a:pPr>
            <a:r>
              <a:rPr lang="fr-FR" altLang="en-US" sz="2800"/>
              <a:t>The less conservative strategy is TBprofiler (mpileup)</a:t>
            </a:r>
            <a:endParaRPr lang="fr-FR" altLang="en-US" sz="2800"/>
          </a:p>
          <a:p>
            <a:pPr marL="285750" indent="-285750">
              <a:buFont typeface="Arial" panose="020B0604020202020204" pitchFamily="34" charset="0"/>
              <a:buChar char="•"/>
            </a:pPr>
            <a:r>
              <a:rPr lang="fr-FR" altLang="en-US" sz="2800"/>
              <a:t>The middle ground with the best precision is Genotube (freebayes)</a:t>
            </a:r>
            <a:endParaRPr lang="fr-FR" altLang="en-US" sz="2800"/>
          </a:p>
        </p:txBody>
      </p:sp>
      <p:sp>
        <p:nvSpPr>
          <p:cNvPr id="73" name="Text Box 72"/>
          <p:cNvSpPr txBox="1"/>
          <p:nvPr/>
        </p:nvSpPr>
        <p:spPr>
          <a:xfrm>
            <a:off x="879475" y="37892990"/>
            <a:ext cx="14629765" cy="3969385"/>
          </a:xfrm>
          <a:prstGeom prst="rect">
            <a:avLst/>
          </a:prstGeom>
          <a:noFill/>
        </p:spPr>
        <p:txBody>
          <a:bodyPr wrap="square" rtlCol="0">
            <a:spAutoFit/>
          </a:bodyPr>
          <a:p>
            <a:pPr marL="285750" indent="-285750">
              <a:buFont typeface="Arial" panose="020B0604020202020204" pitchFamily="34" charset="0"/>
              <a:buChar char="•"/>
            </a:pPr>
            <a:r>
              <a:rPr lang="fr-FR" altLang="en-US" sz="2800"/>
              <a:t>Maketube genomes retain the cost effectiveness of </a:t>
            </a:r>
            <a:r>
              <a:rPr lang="fr-FR" altLang="en-US" sz="2800" i="1"/>
              <a:t>in silico</a:t>
            </a:r>
            <a:r>
              <a:rPr lang="fr-FR" altLang="en-US" sz="2800"/>
              <a:t> generated genomes</a:t>
            </a:r>
            <a:endParaRPr lang="fr-FR" altLang="en-US" sz="2800"/>
          </a:p>
          <a:p>
            <a:pPr marL="285750" indent="-285750">
              <a:buFont typeface="Arial" panose="020B0604020202020204" pitchFamily="34" charset="0"/>
              <a:buChar char="•"/>
            </a:pPr>
            <a:r>
              <a:rPr lang="fr-FR" altLang="en-US" sz="2800"/>
              <a:t>Like natural genomes, these genome underwent several structural rearrangement</a:t>
            </a:r>
            <a:endParaRPr lang="fr-FR" altLang="en-US" sz="2800"/>
          </a:p>
          <a:p>
            <a:pPr marL="285750" indent="-285750">
              <a:buFont typeface="Arial" panose="020B0604020202020204" pitchFamily="34" charset="0"/>
              <a:buChar char="•"/>
            </a:pPr>
            <a:r>
              <a:rPr lang="fr-FR" altLang="en-US" sz="2800"/>
              <a:t>Their genetic distance to the reference and their diversity is closer to real genomes</a:t>
            </a:r>
            <a:endParaRPr lang="fr-FR" altLang="en-US" sz="2800"/>
          </a:p>
          <a:p>
            <a:pPr marL="285750" indent="-285750">
              <a:buFont typeface="Arial" panose="020B0604020202020204" pitchFamily="34" charset="0"/>
              <a:buChar char="•"/>
            </a:pPr>
            <a:r>
              <a:rPr lang="fr-FR" altLang="en-US" sz="2800"/>
              <a:t>They provide insightful metrics for the evaluation of bioinformatics tools</a:t>
            </a:r>
            <a:endParaRPr lang="fr-FR" altLang="en-US" sz="2800"/>
          </a:p>
          <a:p>
            <a:pPr marL="285750" indent="-285750">
              <a:buFont typeface="Arial" panose="020B0604020202020204" pitchFamily="34" charset="0"/>
              <a:buChar char="•"/>
            </a:pPr>
            <a:r>
              <a:rPr lang="fr-FR" altLang="en-US" sz="2800"/>
              <a:t>TBprofiler variant strategy captures more variant to the cost of a few false positives</a:t>
            </a:r>
            <a:endParaRPr lang="fr-FR" altLang="en-US" sz="2800"/>
          </a:p>
          <a:p>
            <a:pPr marL="285750" indent="-285750">
              <a:buFont typeface="Arial" panose="020B0604020202020204" pitchFamily="34" charset="0"/>
              <a:buChar char="•"/>
            </a:pPr>
            <a:r>
              <a:rPr lang="fr-FR" altLang="en-US" sz="2800"/>
              <a:t>Genotube variant strategy have the best precision to the cost of a few false negative</a:t>
            </a:r>
            <a:endParaRPr lang="fr-FR" altLang="en-US" sz="2800"/>
          </a:p>
          <a:p>
            <a:pPr marL="285750" indent="-285750">
              <a:buFont typeface="Arial" panose="020B0604020202020204" pitchFamily="34" charset="0"/>
              <a:buChar char="•"/>
            </a:pPr>
            <a:endParaRPr lang="fr-FR" altLang="en-US" sz="2800"/>
          </a:p>
          <a:p>
            <a:pPr marL="285750" indent="-285750">
              <a:buFont typeface="Arial" panose="020B0604020202020204" pitchFamily="34" charset="0"/>
              <a:buChar char="•"/>
            </a:pPr>
            <a:r>
              <a:rPr lang="fr-FR" altLang="en-US" sz="2800"/>
              <a:t>Although they are more complex, genome built with maketube are still simplistic representation</a:t>
            </a:r>
            <a:endParaRPr lang="fr-FR" altLang="en-US" sz="2800"/>
          </a:p>
          <a:p>
            <a:pPr marL="285750" indent="-285750">
              <a:buFont typeface="Arial" panose="020B0604020202020204" pitchFamily="34" charset="0"/>
              <a:buChar char="•"/>
            </a:pPr>
            <a:r>
              <a:rPr lang="fr-FR" altLang="en-US" sz="2800"/>
              <a:t>Some features such as region of duplication are rare and only appear in a few sublineages</a:t>
            </a:r>
            <a:endParaRPr lang="fr-FR" altLang="en-US" sz="2800"/>
          </a:p>
        </p:txBody>
      </p:sp>
      <p:sp>
        <p:nvSpPr>
          <p:cNvPr id="74" name="Text Box 73"/>
          <p:cNvSpPr txBox="1"/>
          <p:nvPr/>
        </p:nvSpPr>
        <p:spPr>
          <a:xfrm>
            <a:off x="1032510" y="16073755"/>
            <a:ext cx="13660755" cy="2676525"/>
          </a:xfrm>
          <a:prstGeom prst="rect">
            <a:avLst/>
          </a:prstGeom>
          <a:noFill/>
        </p:spPr>
        <p:txBody>
          <a:bodyPr wrap="square" rtlCol="0">
            <a:spAutoFit/>
          </a:bodyPr>
          <a:p>
            <a:pPr marL="285750" indent="-285750">
              <a:buFont typeface="Arial" panose="020B0604020202020204" pitchFamily="34" charset="0"/>
              <a:buChar char="•"/>
            </a:pPr>
            <a:r>
              <a:rPr lang="fr-FR" altLang="en-US" sz="2800"/>
              <a:t>All IS6110 were moved once across the genome</a:t>
            </a:r>
            <a:endParaRPr lang="fr-FR" altLang="en-US" sz="2800"/>
          </a:p>
          <a:p>
            <a:pPr marL="285750" indent="-285750">
              <a:buFont typeface="Arial" panose="020B0604020202020204" pitchFamily="34" charset="0"/>
              <a:buChar char="•"/>
            </a:pPr>
            <a:r>
              <a:rPr lang="fr-FR" altLang="en-US" sz="2800"/>
              <a:t>Deletion size and number were chosen from a gamma distribution inspired from</a:t>
            </a:r>
            <a:endParaRPr lang="fr-FR" altLang="en-US" sz="2800"/>
          </a:p>
          <a:p>
            <a:pPr marL="285750" indent="-285750">
              <a:buFont typeface="Arial" panose="020B0604020202020204" pitchFamily="34" charset="0"/>
              <a:buChar char="•"/>
            </a:pPr>
            <a:r>
              <a:rPr lang="fr-FR" altLang="en-US" sz="2800"/>
              <a:t>Non-homologuous regions are taken from a pool of 31-mer found in the 20 natural genomes but not in H37Rv</a:t>
            </a:r>
            <a:endParaRPr lang="fr-FR" altLang="en-US" sz="2800"/>
          </a:p>
          <a:p>
            <a:pPr marL="285750" indent="-285750">
              <a:buFont typeface="Arial" panose="020B0604020202020204" pitchFamily="34" charset="0"/>
              <a:buChar char="•"/>
            </a:pPr>
            <a:r>
              <a:rPr lang="fr-FR" altLang="en-US" sz="2800"/>
              <a:t>A large portion of 350kbp is duplicated and inserted at the end of the newly constructed genome</a:t>
            </a:r>
            <a:endParaRPr lang="fr-FR" altLang="en-US" sz="2800"/>
          </a:p>
        </p:txBody>
      </p:sp>
      <p:sp>
        <p:nvSpPr>
          <p:cNvPr id="76" name="Text Box 75"/>
          <p:cNvSpPr txBox="1"/>
          <p:nvPr/>
        </p:nvSpPr>
        <p:spPr>
          <a:xfrm>
            <a:off x="15509240" y="37270055"/>
            <a:ext cx="14629765" cy="1383665"/>
          </a:xfrm>
          <a:prstGeom prst="rect">
            <a:avLst/>
          </a:prstGeom>
          <a:noFill/>
        </p:spPr>
        <p:txBody>
          <a:bodyPr wrap="square" rtlCol="0">
            <a:spAutoFit/>
          </a:bodyPr>
          <a:p>
            <a:pPr indent="0">
              <a:buFont typeface="Arial" panose="020B0604020202020204" pitchFamily="34" charset="0"/>
              <a:buNone/>
            </a:pPr>
            <a:r>
              <a:rPr lang="fr-FR" altLang="en-US" sz="2800"/>
              <a:t>What is next :</a:t>
            </a:r>
            <a:endParaRPr lang="fr-FR" altLang="en-US" sz="2800"/>
          </a:p>
          <a:p>
            <a:pPr marL="457200" indent="-457200">
              <a:buFont typeface="Arial" panose="020B0604020202020204" pitchFamily="34" charset="0"/>
              <a:buChar char="•"/>
            </a:pPr>
            <a:r>
              <a:rPr lang="fr-FR" altLang="en-US" sz="2800"/>
              <a:t>Study the performance of variant calling in the vicinity of structural variants</a:t>
            </a:r>
            <a:endParaRPr lang="fr-FR" altLang="en-US" sz="2800"/>
          </a:p>
          <a:p>
            <a:pPr marL="457200" indent="-457200">
              <a:buFont typeface="Arial" panose="020B0604020202020204" pitchFamily="34" charset="0"/>
              <a:buChar char="•"/>
            </a:pPr>
            <a:r>
              <a:rPr lang="fr-FR" altLang="en-US" sz="2800"/>
              <a:t>Compare a more tools</a:t>
            </a:r>
            <a:endParaRPr lang="fr-FR" altLang="en-US" sz="2800"/>
          </a:p>
        </p:txBody>
      </p:sp>
      <p:sp>
        <p:nvSpPr>
          <p:cNvPr id="79" name="Text Box 78"/>
          <p:cNvSpPr txBox="1"/>
          <p:nvPr/>
        </p:nvSpPr>
        <p:spPr>
          <a:xfrm>
            <a:off x="16159480" y="39555420"/>
            <a:ext cx="13329920" cy="230695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algn="ctr"/>
            <a:r>
              <a:rPr lang="fr-FR" altLang="en-US" sz="2400">
                <a:sym typeface="+mn-ea"/>
              </a:rPr>
              <a:t>1 Université Paris-Saclay–AgroParisTech, Gif-sur-Yvette, France</a:t>
            </a:r>
            <a:endParaRPr lang="fr-FR" altLang="en-US" sz="2400">
              <a:sym typeface="+mn-ea"/>
            </a:endParaRPr>
          </a:p>
          <a:p>
            <a:pPr algn="ctr"/>
            <a:r>
              <a:rPr lang="fr-FR" altLang="en-US" sz="2400"/>
              <a:t>This work was supported by the French Bioinformatics Society (SFBI)</a:t>
            </a:r>
            <a:endParaRPr lang="fr-FR" altLang="en-US" sz="2400"/>
          </a:p>
          <a:p>
            <a:pPr algn="ctr"/>
            <a:endParaRPr lang="fr-FR" altLang="en-US" sz="2400"/>
          </a:p>
          <a:p>
            <a:pPr algn="ctr"/>
            <a:r>
              <a:rPr lang="fr-FR" altLang="en-US" sz="2400"/>
              <a:t>Contact information :</a:t>
            </a:r>
            <a:endParaRPr lang="fr-FR" altLang="en-US" sz="2400"/>
          </a:p>
          <a:p>
            <a:pPr algn="ctr"/>
            <a:r>
              <a:rPr lang="fr-FR" altLang="en-US" sz="2400"/>
              <a:t>Adrien Le Meur : adrien.le-meur@universite-paris-saclay.fr</a:t>
            </a:r>
            <a:endParaRPr lang="fr-FR" altLang="en-US" sz="2400"/>
          </a:p>
          <a:p>
            <a:pPr algn="ctr"/>
            <a:r>
              <a:rPr lang="fr-FR" altLang="en-US" sz="2400"/>
              <a:t>Guislaine Refrégier : </a:t>
            </a:r>
            <a:r>
              <a:rPr lang="fr-FR" altLang="en-US" sz="2400">
                <a:sym typeface="+mn-ea"/>
              </a:rPr>
              <a:t>guislaine.refregier@universite-paris-saclay.fr</a:t>
            </a:r>
            <a:endParaRPr lang="fr-FR" altLang="en-US" sz="2400">
              <a:sym typeface="+mn-ea"/>
            </a:endParaRPr>
          </a:p>
        </p:txBody>
      </p:sp>
    </p:spTree>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5104</Words>
  <Application>WPS Presentation</Application>
  <PresentationFormat>Personnalisé</PresentationFormat>
  <Paragraphs>206</Paragraphs>
  <Slides>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vt:i4>
      </vt:variant>
    </vt:vector>
  </HeadingPairs>
  <TitlesOfParts>
    <vt:vector size="16" baseType="lpstr">
      <vt:lpstr>Arial</vt:lpstr>
      <vt:lpstr>SimSun</vt:lpstr>
      <vt:lpstr>Wingdings</vt:lpstr>
      <vt:lpstr>Arial CE</vt:lpstr>
      <vt:lpstr>Roboto Bk</vt:lpstr>
      <vt:lpstr>Georgia</vt:lpstr>
      <vt:lpstr>Cambria</vt:lpstr>
      <vt:lpstr>Calibri</vt:lpstr>
      <vt:lpstr>Microsoft YaHei</vt:lpstr>
      <vt:lpstr>Droid Sans Fallback</vt:lpstr>
      <vt:lpstr>Arial Unicode MS</vt:lpstr>
      <vt:lpstr>Calibri Light</vt:lpstr>
      <vt:lpstr>FontAwesome</vt:lpstr>
      <vt:lpstr>OpenSymbol</vt:lpstr>
      <vt:lpstr>Office Theme</vt:lpstr>
      <vt:lpstr>A systematic evaluation of tools and benchmarks used for short read sequencing of Mycobacterium tuberculosis using genome evolved in silico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 LM</dc:creator>
  <cp:lastModifiedBy>alemeur</cp:lastModifiedBy>
  <cp:revision>3262</cp:revision>
  <dcterms:created xsi:type="dcterms:W3CDTF">2024-07-01T13:59:54Z</dcterms:created>
  <dcterms:modified xsi:type="dcterms:W3CDTF">2024-07-01T13:59:54Z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