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9" r:id="rId4"/>
    <p:sldId id="267" r:id="rId5"/>
    <p:sldId id="268" r:id="rId6"/>
    <p:sldId id="262" r:id="rId7"/>
    <p:sldId id="271" r:id="rId8"/>
    <p:sldId id="272" r:id="rId9"/>
    <p:sldId id="269" r:id="rId10"/>
    <p:sldId id="265"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53" autoAdjust="0"/>
    <p:restoredTop sz="96327"/>
  </p:normalViewPr>
  <p:slideViewPr>
    <p:cSldViewPr>
      <p:cViewPr varScale="1">
        <p:scale>
          <a:sx n="137" d="100"/>
          <a:sy n="137" d="100"/>
        </p:scale>
        <p:origin x="904" y="19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adriennficsor/Desktop/Turing/M3S4/Graded%20tas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adriennficsor/Desktop/Turing/M3S4/Graded%20task.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Users/adriennficsor/Desktop/Turing/M3S4/Graded%20tas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adriennficsor/Desktop/Turing/M3S4/Graded%20task.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adriennficsor/Desktop/Turing/M3S4/Graded%20task.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adriennficsor/Desktop/Turing/M3S4/Graded%20task.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Testing set – Model1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'Testing dataset'!$T$22</c:f>
              <c:strCache>
                <c:ptCount val="1"/>
                <c:pt idx="0">
                  <c:v>Accuracy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'Testing dataset'!$S$23:$S$32</c:f>
              <c:numCache>
                <c:formatCode>General</c:formatCode>
                <c:ptCount val="10"/>
                <c:pt idx="1">
                  <c:v>0</c:v>
                </c:pt>
                <c:pt idx="2">
                  <c:v>0.1</c:v>
                </c:pt>
                <c:pt idx="3">
                  <c:v>0.15</c:v>
                </c:pt>
                <c:pt idx="4">
                  <c:v>0.2</c:v>
                </c:pt>
                <c:pt idx="5">
                  <c:v>0.3</c:v>
                </c:pt>
                <c:pt idx="6">
                  <c:v>0.4</c:v>
                </c:pt>
                <c:pt idx="7">
                  <c:v>0.5</c:v>
                </c:pt>
                <c:pt idx="8">
                  <c:v>0.6</c:v>
                </c:pt>
                <c:pt idx="9">
                  <c:v>0.7</c:v>
                </c:pt>
              </c:numCache>
            </c:numRef>
          </c:xVal>
          <c:yVal>
            <c:numRef>
              <c:f>'Testing dataset'!$T$23:$T$31</c:f>
              <c:numCache>
                <c:formatCode>0.00%</c:formatCode>
                <c:ptCount val="9"/>
                <c:pt idx="0">
                  <c:v>0.51328502415458932</c:v>
                </c:pt>
                <c:pt idx="1">
                  <c:v>0.15338164251207728</c:v>
                </c:pt>
                <c:pt idx="2">
                  <c:v>0.51328502415458932</c:v>
                </c:pt>
                <c:pt idx="3">
                  <c:v>0.65821256038647347</c:v>
                </c:pt>
                <c:pt idx="4">
                  <c:v>0.74637681159420288</c:v>
                </c:pt>
                <c:pt idx="5">
                  <c:v>0.8248792270531401</c:v>
                </c:pt>
                <c:pt idx="6">
                  <c:v>0.85386473429951693</c:v>
                </c:pt>
                <c:pt idx="7">
                  <c:v>0.86473429951690817</c:v>
                </c:pt>
                <c:pt idx="8">
                  <c:v>0.85265700483091789</c:v>
                </c:pt>
              </c:numCache>
            </c:numRef>
          </c:yVal>
          <c:smooth val="1"/>
          <c:extLst>
            <c:ext xmlns:c16="http://schemas.microsoft.com/office/drawing/2014/chart" uri="{C3380CC4-5D6E-409C-BE32-E72D297353CC}">
              <c16:uniqueId val="{00000000-2E8E-6E4A-90C1-B9D1F9DA2894}"/>
            </c:ext>
          </c:extLst>
        </c:ser>
        <c:ser>
          <c:idx val="1"/>
          <c:order val="1"/>
          <c:tx>
            <c:strRef>
              <c:f>'Testing dataset'!$U$22</c:f>
              <c:strCache>
                <c:ptCount val="1"/>
                <c:pt idx="0">
                  <c:v>Precision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'Testing dataset'!$S$23:$S$32</c:f>
              <c:numCache>
                <c:formatCode>General</c:formatCode>
                <c:ptCount val="10"/>
                <c:pt idx="1">
                  <c:v>0</c:v>
                </c:pt>
                <c:pt idx="2">
                  <c:v>0.1</c:v>
                </c:pt>
                <c:pt idx="3">
                  <c:v>0.15</c:v>
                </c:pt>
                <c:pt idx="4">
                  <c:v>0.2</c:v>
                </c:pt>
                <c:pt idx="5">
                  <c:v>0.3</c:v>
                </c:pt>
                <c:pt idx="6">
                  <c:v>0.4</c:v>
                </c:pt>
                <c:pt idx="7">
                  <c:v>0.5</c:v>
                </c:pt>
                <c:pt idx="8">
                  <c:v>0.6</c:v>
                </c:pt>
                <c:pt idx="9">
                  <c:v>0.7</c:v>
                </c:pt>
              </c:numCache>
            </c:numRef>
          </c:xVal>
          <c:yVal>
            <c:numRef>
              <c:f>'Testing dataset'!$U$23:$U$31</c:f>
              <c:numCache>
                <c:formatCode>0.00%</c:formatCode>
                <c:ptCount val="9"/>
                <c:pt idx="0">
                  <c:v>0.22289156626506024</c:v>
                </c:pt>
                <c:pt idx="1">
                  <c:v>0.15338164251207728</c:v>
                </c:pt>
                <c:pt idx="2">
                  <c:v>0.22289156626506024</c:v>
                </c:pt>
                <c:pt idx="3">
                  <c:v>0.27192982456140352</c:v>
                </c:pt>
                <c:pt idx="4">
                  <c:v>0.31390134529147984</c:v>
                </c:pt>
                <c:pt idx="5">
                  <c:v>0.40625</c:v>
                </c:pt>
                <c:pt idx="6">
                  <c:v>0.57894736842105265</c:v>
                </c:pt>
                <c:pt idx="7">
                  <c:v>0.94117647058823528</c:v>
                </c:pt>
                <c:pt idx="8">
                  <c:v>1</c:v>
                </c:pt>
              </c:numCache>
            </c:numRef>
          </c:yVal>
          <c:smooth val="1"/>
          <c:extLst>
            <c:ext xmlns:c16="http://schemas.microsoft.com/office/drawing/2014/chart" uri="{C3380CC4-5D6E-409C-BE32-E72D297353CC}">
              <c16:uniqueId val="{00000001-2E8E-6E4A-90C1-B9D1F9DA2894}"/>
            </c:ext>
          </c:extLst>
        </c:ser>
        <c:ser>
          <c:idx val="2"/>
          <c:order val="2"/>
          <c:tx>
            <c:strRef>
              <c:f>'Testing dataset'!$V$22</c:f>
              <c:strCache>
                <c:ptCount val="1"/>
                <c:pt idx="0">
                  <c:v>Recall</c:v>
                </c:pt>
              </c:strCache>
            </c:strRef>
          </c:tx>
          <c:spPr>
            <a:ln w="19050" cap="rnd">
              <a:solidFill>
                <a:schemeClr val="accent3"/>
              </a:solidFill>
              <a:round/>
            </a:ln>
            <a:effectLst/>
          </c:spPr>
          <c:marker>
            <c:symbol val="circle"/>
            <c:size val="5"/>
            <c:spPr>
              <a:solidFill>
                <a:srgbClr val="0070C0"/>
              </a:solidFill>
              <a:ln w="9525">
                <a:solidFill>
                  <a:schemeClr val="accent3"/>
                </a:solidFill>
              </a:ln>
              <a:effectLst/>
            </c:spPr>
          </c:marker>
          <c:xVal>
            <c:numRef>
              <c:f>'Testing dataset'!$S$23:$S$32</c:f>
              <c:numCache>
                <c:formatCode>General</c:formatCode>
                <c:ptCount val="10"/>
                <c:pt idx="1">
                  <c:v>0</c:v>
                </c:pt>
                <c:pt idx="2">
                  <c:v>0.1</c:v>
                </c:pt>
                <c:pt idx="3">
                  <c:v>0.15</c:v>
                </c:pt>
                <c:pt idx="4">
                  <c:v>0.2</c:v>
                </c:pt>
                <c:pt idx="5">
                  <c:v>0.3</c:v>
                </c:pt>
                <c:pt idx="6">
                  <c:v>0.4</c:v>
                </c:pt>
                <c:pt idx="7">
                  <c:v>0.5</c:v>
                </c:pt>
                <c:pt idx="8">
                  <c:v>0.6</c:v>
                </c:pt>
                <c:pt idx="9">
                  <c:v>0.7</c:v>
                </c:pt>
              </c:numCache>
            </c:numRef>
          </c:xVal>
          <c:yVal>
            <c:numRef>
              <c:f>'Testing dataset'!$V$23:$V$31</c:f>
              <c:numCache>
                <c:formatCode>0.00%</c:formatCode>
                <c:ptCount val="9"/>
                <c:pt idx="0">
                  <c:v>0.87401574803149606</c:v>
                </c:pt>
                <c:pt idx="1">
                  <c:v>1</c:v>
                </c:pt>
                <c:pt idx="2">
                  <c:v>0.87401574803149606</c:v>
                </c:pt>
                <c:pt idx="3">
                  <c:v>0.73228346456692917</c:v>
                </c:pt>
                <c:pt idx="4">
                  <c:v>0.55118110236220474</c:v>
                </c:pt>
                <c:pt idx="5">
                  <c:v>0.30708661417322836</c:v>
                </c:pt>
                <c:pt idx="6">
                  <c:v>0.17322834645669291</c:v>
                </c:pt>
                <c:pt idx="7">
                  <c:v>0.12598425196850394</c:v>
                </c:pt>
                <c:pt idx="8">
                  <c:v>3.937007874015748E-2</c:v>
                </c:pt>
              </c:numCache>
            </c:numRef>
          </c:yVal>
          <c:smooth val="1"/>
          <c:extLst>
            <c:ext xmlns:c16="http://schemas.microsoft.com/office/drawing/2014/chart" uri="{C3380CC4-5D6E-409C-BE32-E72D297353CC}">
              <c16:uniqueId val="{00000002-2E8E-6E4A-90C1-B9D1F9DA2894}"/>
            </c:ext>
          </c:extLst>
        </c:ser>
        <c:dLbls>
          <c:showLegendKey val="0"/>
          <c:showVal val="0"/>
          <c:showCatName val="0"/>
          <c:showSerName val="0"/>
          <c:showPercent val="0"/>
          <c:showBubbleSize val="0"/>
        </c:dLbls>
        <c:axId val="1822070432"/>
        <c:axId val="407873215"/>
      </c:scatterChart>
      <c:valAx>
        <c:axId val="1822070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873215"/>
        <c:crosses val="autoZero"/>
        <c:crossBetween val="midCat"/>
      </c:valAx>
      <c:valAx>
        <c:axId val="40787321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20704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ROC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'Testing dataset'!$AA$24:$AA$31</c:f>
              <c:numCache>
                <c:formatCode>0.00%</c:formatCode>
                <c:ptCount val="8"/>
                <c:pt idx="0">
                  <c:v>1</c:v>
                </c:pt>
                <c:pt idx="1">
                  <c:v>0.55206847360912981</c:v>
                </c:pt>
                <c:pt idx="2">
                  <c:v>0.35520684736091301</c:v>
                </c:pt>
                <c:pt idx="3">
                  <c:v>0.21825962910128383</c:v>
                </c:pt>
                <c:pt idx="4">
                  <c:v>8.1312410841654748E-2</c:v>
                </c:pt>
                <c:pt idx="5">
                  <c:v>2.2824536376604865E-2</c:v>
                </c:pt>
                <c:pt idx="6">
                  <c:v>1.4265335235378318E-3</c:v>
                </c:pt>
                <c:pt idx="7">
                  <c:v>0</c:v>
                </c:pt>
              </c:numCache>
            </c:numRef>
          </c:xVal>
          <c:yVal>
            <c:numRef>
              <c:f>'Testing dataset'!$Z$24:$Z$31</c:f>
              <c:numCache>
                <c:formatCode>0.00%</c:formatCode>
                <c:ptCount val="8"/>
                <c:pt idx="0">
                  <c:v>1</c:v>
                </c:pt>
                <c:pt idx="1">
                  <c:v>0.87401574803149606</c:v>
                </c:pt>
                <c:pt idx="2">
                  <c:v>0.73228346456692917</c:v>
                </c:pt>
                <c:pt idx="3">
                  <c:v>0.55118110236220474</c:v>
                </c:pt>
                <c:pt idx="4">
                  <c:v>0.30708661417322836</c:v>
                </c:pt>
                <c:pt idx="5">
                  <c:v>0.17322834645669291</c:v>
                </c:pt>
                <c:pt idx="6">
                  <c:v>0.12598425196850394</c:v>
                </c:pt>
                <c:pt idx="7">
                  <c:v>3.937007874015748E-2</c:v>
                </c:pt>
              </c:numCache>
            </c:numRef>
          </c:yVal>
          <c:smooth val="1"/>
          <c:extLst>
            <c:ext xmlns:c16="http://schemas.microsoft.com/office/drawing/2014/chart" uri="{C3380CC4-5D6E-409C-BE32-E72D297353CC}">
              <c16:uniqueId val="{00000000-5736-C94A-852B-F32DABB5BD1E}"/>
            </c:ext>
          </c:extLst>
        </c:ser>
        <c:dLbls>
          <c:showLegendKey val="0"/>
          <c:showVal val="0"/>
          <c:showCatName val="0"/>
          <c:showSerName val="0"/>
          <c:showPercent val="0"/>
          <c:showBubbleSize val="0"/>
        </c:dLbls>
        <c:axId val="139489631"/>
        <c:axId val="140318063"/>
      </c:scatterChart>
      <c:valAx>
        <c:axId val="139489631"/>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318063"/>
        <c:crosses val="autoZero"/>
        <c:crossBetween val="midCat"/>
      </c:valAx>
      <c:valAx>
        <c:axId val="14031806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48963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ROC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Testing_outliers!$V$24:$V$32</c:f>
              <c:numCache>
                <c:formatCode>0.00%</c:formatCode>
                <c:ptCount val="9"/>
                <c:pt idx="0">
                  <c:v>1</c:v>
                </c:pt>
                <c:pt idx="1">
                  <c:v>0.55206847360912981</c:v>
                </c:pt>
                <c:pt idx="2">
                  <c:v>0.35520684736091301</c:v>
                </c:pt>
                <c:pt idx="3">
                  <c:v>0.22111269614835949</c:v>
                </c:pt>
                <c:pt idx="4">
                  <c:v>9.1298145506419348E-2</c:v>
                </c:pt>
                <c:pt idx="5">
                  <c:v>2.7104136947218249E-2</c:v>
                </c:pt>
                <c:pt idx="6">
                  <c:v>9.9857346647646006E-3</c:v>
                </c:pt>
                <c:pt idx="7">
                  <c:v>5.7061340941512162E-3</c:v>
                </c:pt>
                <c:pt idx="8" formatCode="General">
                  <c:v>1.4265335235378318E-3</c:v>
                </c:pt>
              </c:numCache>
            </c:numRef>
          </c:xVal>
          <c:yVal>
            <c:numRef>
              <c:f>Testing_outliers!$U$24:$U$32</c:f>
              <c:numCache>
                <c:formatCode>0.00%</c:formatCode>
                <c:ptCount val="9"/>
                <c:pt idx="0">
                  <c:v>1</c:v>
                </c:pt>
                <c:pt idx="1">
                  <c:v>0.7857142857142857</c:v>
                </c:pt>
                <c:pt idx="2">
                  <c:v>0.65079365079365081</c:v>
                </c:pt>
                <c:pt idx="3">
                  <c:v>0.5</c:v>
                </c:pt>
                <c:pt idx="4">
                  <c:v>0.25396825396825395</c:v>
                </c:pt>
                <c:pt idx="5">
                  <c:v>0.13492063492063491</c:v>
                </c:pt>
                <c:pt idx="6">
                  <c:v>7.1428571428571425E-2</c:v>
                </c:pt>
                <c:pt idx="7">
                  <c:v>4.7619047619047616E-2</c:v>
                </c:pt>
                <c:pt idx="8" formatCode="General">
                  <c:v>3.1746031746031744E-2</c:v>
                </c:pt>
              </c:numCache>
            </c:numRef>
          </c:yVal>
          <c:smooth val="1"/>
          <c:extLst>
            <c:ext xmlns:c16="http://schemas.microsoft.com/office/drawing/2014/chart" uri="{C3380CC4-5D6E-409C-BE32-E72D297353CC}">
              <c16:uniqueId val="{00000000-016E-9F41-9852-5E7E9A609858}"/>
            </c:ext>
          </c:extLst>
        </c:ser>
        <c:dLbls>
          <c:showLegendKey val="0"/>
          <c:showVal val="0"/>
          <c:showCatName val="0"/>
          <c:showSerName val="0"/>
          <c:showPercent val="0"/>
          <c:showBubbleSize val="0"/>
        </c:dLbls>
        <c:axId val="2003705648"/>
        <c:axId val="2003707920"/>
      </c:scatterChart>
      <c:valAx>
        <c:axId val="2003705648"/>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3707920"/>
        <c:crosses val="autoZero"/>
        <c:crossBetween val="midCat"/>
      </c:valAx>
      <c:valAx>
        <c:axId val="20037079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37056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Testing set – Model2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Testing_outliers!$O$22</c:f>
              <c:strCache>
                <c:ptCount val="1"/>
                <c:pt idx="0">
                  <c:v>Accuracy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Testing_outliers!$N$23:$N$32</c:f>
              <c:numCache>
                <c:formatCode>General</c:formatCode>
                <c:ptCount val="10"/>
                <c:pt idx="1">
                  <c:v>0</c:v>
                </c:pt>
                <c:pt idx="2">
                  <c:v>0.1</c:v>
                </c:pt>
                <c:pt idx="3">
                  <c:v>0.15</c:v>
                </c:pt>
                <c:pt idx="4">
                  <c:v>0.2</c:v>
                </c:pt>
                <c:pt idx="5">
                  <c:v>0.3</c:v>
                </c:pt>
                <c:pt idx="6">
                  <c:v>0.4</c:v>
                </c:pt>
                <c:pt idx="7">
                  <c:v>0.5</c:v>
                </c:pt>
                <c:pt idx="8">
                  <c:v>0.6</c:v>
                </c:pt>
                <c:pt idx="9">
                  <c:v>0.7</c:v>
                </c:pt>
              </c:numCache>
            </c:numRef>
          </c:xVal>
          <c:yVal>
            <c:numRef>
              <c:f>Testing_outliers!$O$23:$O$32</c:f>
              <c:numCache>
                <c:formatCode>0.00%</c:formatCode>
                <c:ptCount val="10"/>
                <c:pt idx="0">
                  <c:v>0.49939540507859737</c:v>
                </c:pt>
                <c:pt idx="1">
                  <c:v>0.15235792019347039</c:v>
                </c:pt>
                <c:pt idx="2">
                  <c:v>0.49939540507859737</c:v>
                </c:pt>
                <c:pt idx="3">
                  <c:v>0.64570737605804107</c:v>
                </c:pt>
                <c:pt idx="4">
                  <c:v>0.73639661426844016</c:v>
                </c:pt>
                <c:pt idx="5">
                  <c:v>0.80894800483675933</c:v>
                </c:pt>
                <c:pt idx="6">
                  <c:v>0.84522370012091896</c:v>
                </c:pt>
                <c:pt idx="7">
                  <c:v>0.85006045949214026</c:v>
                </c:pt>
                <c:pt idx="8">
                  <c:v>0.85006045949214026</c:v>
                </c:pt>
                <c:pt idx="9">
                  <c:v>0.85126964933494553</c:v>
                </c:pt>
              </c:numCache>
            </c:numRef>
          </c:yVal>
          <c:smooth val="1"/>
          <c:extLst>
            <c:ext xmlns:c16="http://schemas.microsoft.com/office/drawing/2014/chart" uri="{C3380CC4-5D6E-409C-BE32-E72D297353CC}">
              <c16:uniqueId val="{00000000-8C40-1A4F-AD21-95DB929CE30A}"/>
            </c:ext>
          </c:extLst>
        </c:ser>
        <c:ser>
          <c:idx val="1"/>
          <c:order val="1"/>
          <c:tx>
            <c:strRef>
              <c:f>Testing_outliers!$P$22</c:f>
              <c:strCache>
                <c:ptCount val="1"/>
                <c:pt idx="0">
                  <c:v>Precision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Testing_outliers!$N$23:$N$32</c:f>
              <c:numCache>
                <c:formatCode>General</c:formatCode>
                <c:ptCount val="10"/>
                <c:pt idx="1">
                  <c:v>0</c:v>
                </c:pt>
                <c:pt idx="2">
                  <c:v>0.1</c:v>
                </c:pt>
                <c:pt idx="3">
                  <c:v>0.15</c:v>
                </c:pt>
                <c:pt idx="4">
                  <c:v>0.2</c:v>
                </c:pt>
                <c:pt idx="5">
                  <c:v>0.3</c:v>
                </c:pt>
                <c:pt idx="6">
                  <c:v>0.4</c:v>
                </c:pt>
                <c:pt idx="7">
                  <c:v>0.5</c:v>
                </c:pt>
                <c:pt idx="8">
                  <c:v>0.6</c:v>
                </c:pt>
                <c:pt idx="9">
                  <c:v>0.7</c:v>
                </c:pt>
              </c:numCache>
            </c:numRef>
          </c:xVal>
          <c:yVal>
            <c:numRef>
              <c:f>Testing_outliers!$P$23:$P$32</c:f>
              <c:numCache>
                <c:formatCode>0.00%</c:formatCode>
                <c:ptCount val="10"/>
                <c:pt idx="0">
                  <c:v>0.20370370370370369</c:v>
                </c:pt>
                <c:pt idx="1">
                  <c:v>0.15235792019347039</c:v>
                </c:pt>
                <c:pt idx="2">
                  <c:v>0.20370370370370369</c:v>
                </c:pt>
                <c:pt idx="3">
                  <c:v>0.24773413897280966</c:v>
                </c:pt>
                <c:pt idx="4">
                  <c:v>0.28899082568807338</c:v>
                </c:pt>
                <c:pt idx="5">
                  <c:v>0.33333333333333331</c:v>
                </c:pt>
                <c:pt idx="6">
                  <c:v>0.47222222222222221</c:v>
                </c:pt>
                <c:pt idx="7">
                  <c:v>0.5625</c:v>
                </c:pt>
                <c:pt idx="8">
                  <c:v>0.6</c:v>
                </c:pt>
                <c:pt idx="9">
                  <c:v>0.8</c:v>
                </c:pt>
              </c:numCache>
            </c:numRef>
          </c:yVal>
          <c:smooth val="1"/>
          <c:extLst>
            <c:ext xmlns:c16="http://schemas.microsoft.com/office/drawing/2014/chart" uri="{C3380CC4-5D6E-409C-BE32-E72D297353CC}">
              <c16:uniqueId val="{00000001-8C40-1A4F-AD21-95DB929CE30A}"/>
            </c:ext>
          </c:extLst>
        </c:ser>
        <c:ser>
          <c:idx val="2"/>
          <c:order val="2"/>
          <c:tx>
            <c:strRef>
              <c:f>Testing_outliers!$Q$22</c:f>
              <c:strCache>
                <c:ptCount val="1"/>
                <c:pt idx="0">
                  <c:v>Recall</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Testing_outliers!$N$23:$N$32</c:f>
              <c:numCache>
                <c:formatCode>General</c:formatCode>
                <c:ptCount val="10"/>
                <c:pt idx="1">
                  <c:v>0</c:v>
                </c:pt>
                <c:pt idx="2">
                  <c:v>0.1</c:v>
                </c:pt>
                <c:pt idx="3">
                  <c:v>0.15</c:v>
                </c:pt>
                <c:pt idx="4">
                  <c:v>0.2</c:v>
                </c:pt>
                <c:pt idx="5">
                  <c:v>0.3</c:v>
                </c:pt>
                <c:pt idx="6">
                  <c:v>0.4</c:v>
                </c:pt>
                <c:pt idx="7">
                  <c:v>0.5</c:v>
                </c:pt>
                <c:pt idx="8">
                  <c:v>0.6</c:v>
                </c:pt>
                <c:pt idx="9">
                  <c:v>0.7</c:v>
                </c:pt>
              </c:numCache>
            </c:numRef>
          </c:xVal>
          <c:yVal>
            <c:numRef>
              <c:f>Testing_outliers!$Q$23:$Q$32</c:f>
              <c:numCache>
                <c:formatCode>0.00%</c:formatCode>
                <c:ptCount val="10"/>
                <c:pt idx="0">
                  <c:v>0.7857142857142857</c:v>
                </c:pt>
                <c:pt idx="1">
                  <c:v>1</c:v>
                </c:pt>
                <c:pt idx="2">
                  <c:v>0.7857142857142857</c:v>
                </c:pt>
                <c:pt idx="3">
                  <c:v>0.65079365079365081</c:v>
                </c:pt>
                <c:pt idx="4">
                  <c:v>0.5</c:v>
                </c:pt>
                <c:pt idx="5">
                  <c:v>0.25396825396825395</c:v>
                </c:pt>
                <c:pt idx="6">
                  <c:v>0.13492063492063491</c:v>
                </c:pt>
                <c:pt idx="7">
                  <c:v>7.1428571428571425E-2</c:v>
                </c:pt>
                <c:pt idx="8">
                  <c:v>4.7619047619047616E-2</c:v>
                </c:pt>
                <c:pt idx="9">
                  <c:v>3.1746031746031744E-2</c:v>
                </c:pt>
              </c:numCache>
            </c:numRef>
          </c:yVal>
          <c:smooth val="1"/>
          <c:extLst>
            <c:ext xmlns:c16="http://schemas.microsoft.com/office/drawing/2014/chart" uri="{C3380CC4-5D6E-409C-BE32-E72D297353CC}">
              <c16:uniqueId val="{00000002-8C40-1A4F-AD21-95DB929CE30A}"/>
            </c:ext>
          </c:extLst>
        </c:ser>
        <c:dLbls>
          <c:showLegendKey val="0"/>
          <c:showVal val="0"/>
          <c:showCatName val="0"/>
          <c:showSerName val="0"/>
          <c:showPercent val="0"/>
          <c:showBubbleSize val="0"/>
        </c:dLbls>
        <c:axId val="760109583"/>
        <c:axId val="760002783"/>
      </c:scatterChart>
      <c:valAx>
        <c:axId val="7601095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0002783"/>
        <c:crosses val="autoZero"/>
        <c:crossBetween val="midCat"/>
      </c:valAx>
      <c:valAx>
        <c:axId val="76000278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010958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ROC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Testing_generated!$W$24:$W$34</c:f>
              <c:numCache>
                <c:formatCode>0.00%</c:formatCode>
                <c:ptCount val="11"/>
                <c:pt idx="0">
                  <c:v>1</c:v>
                </c:pt>
                <c:pt idx="1">
                  <c:v>0.99</c:v>
                </c:pt>
                <c:pt idx="2">
                  <c:v>0.94499999999999995</c:v>
                </c:pt>
                <c:pt idx="3">
                  <c:v>0.875</c:v>
                </c:pt>
                <c:pt idx="4">
                  <c:v>0.68500000000000005</c:v>
                </c:pt>
                <c:pt idx="5">
                  <c:v>0.51</c:v>
                </c:pt>
                <c:pt idx="6">
                  <c:v>0.29500000000000004</c:v>
                </c:pt>
                <c:pt idx="7">
                  <c:v>0.15500000000000003</c:v>
                </c:pt>
                <c:pt idx="8">
                  <c:v>0.10499999999999998</c:v>
                </c:pt>
                <c:pt idx="9">
                  <c:v>3.5000000000000031E-2</c:v>
                </c:pt>
                <c:pt idx="10">
                  <c:v>1.0000000000000009E-2</c:v>
                </c:pt>
              </c:numCache>
            </c:numRef>
          </c:xVal>
          <c:yVal>
            <c:numRef>
              <c:f>Testing_generated!$V$24:$V$34</c:f>
              <c:numCache>
                <c:formatCode>0.00%</c:formatCode>
                <c:ptCount val="11"/>
                <c:pt idx="0">
                  <c:v>1</c:v>
                </c:pt>
                <c:pt idx="1">
                  <c:v>0.995</c:v>
                </c:pt>
                <c:pt idx="2">
                  <c:v>0.98499999999999999</c:v>
                </c:pt>
                <c:pt idx="3">
                  <c:v>0.96499999999999997</c:v>
                </c:pt>
                <c:pt idx="4">
                  <c:v>0.9</c:v>
                </c:pt>
                <c:pt idx="5">
                  <c:v>0.79500000000000004</c:v>
                </c:pt>
                <c:pt idx="6">
                  <c:v>0.66500000000000004</c:v>
                </c:pt>
                <c:pt idx="7">
                  <c:v>0.51</c:v>
                </c:pt>
                <c:pt idx="8">
                  <c:v>0.35499999999999998</c:v>
                </c:pt>
                <c:pt idx="9">
                  <c:v>0.14499999999999999</c:v>
                </c:pt>
                <c:pt idx="10">
                  <c:v>3.5000000000000003E-2</c:v>
                </c:pt>
              </c:numCache>
            </c:numRef>
          </c:yVal>
          <c:smooth val="1"/>
          <c:extLst>
            <c:ext xmlns:c16="http://schemas.microsoft.com/office/drawing/2014/chart" uri="{C3380CC4-5D6E-409C-BE32-E72D297353CC}">
              <c16:uniqueId val="{00000000-28E4-854B-8581-3C75DB2ACB7F}"/>
            </c:ext>
          </c:extLst>
        </c:ser>
        <c:dLbls>
          <c:showLegendKey val="0"/>
          <c:showVal val="0"/>
          <c:showCatName val="0"/>
          <c:showSerName val="0"/>
          <c:showPercent val="0"/>
          <c:showBubbleSize val="0"/>
        </c:dLbls>
        <c:axId val="2003705648"/>
        <c:axId val="2003707920"/>
      </c:scatterChart>
      <c:valAx>
        <c:axId val="2003705648"/>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3707920"/>
        <c:crosses val="autoZero"/>
        <c:crossBetween val="midCat"/>
      </c:valAx>
      <c:valAx>
        <c:axId val="20037079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37056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Testing set – Model3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Testing_generated!$P$22</c:f>
              <c:strCache>
                <c:ptCount val="1"/>
                <c:pt idx="0">
                  <c:v>Accuracy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Testing_generated!$O$23:$O$34</c:f>
              <c:numCache>
                <c:formatCode>General</c:formatCode>
                <c:ptCount val="12"/>
                <c:pt idx="1">
                  <c:v>0</c:v>
                </c:pt>
                <c:pt idx="2">
                  <c:v>0.1</c:v>
                </c:pt>
                <c:pt idx="3">
                  <c:v>0.15</c:v>
                </c:pt>
                <c:pt idx="4">
                  <c:v>0.2</c:v>
                </c:pt>
                <c:pt idx="5">
                  <c:v>0.3</c:v>
                </c:pt>
                <c:pt idx="6">
                  <c:v>0.4</c:v>
                </c:pt>
                <c:pt idx="7">
                  <c:v>0.5</c:v>
                </c:pt>
                <c:pt idx="8">
                  <c:v>0.6</c:v>
                </c:pt>
                <c:pt idx="9">
                  <c:v>0.7</c:v>
                </c:pt>
                <c:pt idx="10">
                  <c:v>0.8</c:v>
                </c:pt>
                <c:pt idx="11">
                  <c:v>0.9</c:v>
                </c:pt>
              </c:numCache>
            </c:numRef>
          </c:xVal>
          <c:yVal>
            <c:numRef>
              <c:f>Testing_generated!$P$23:$P$34</c:f>
              <c:numCache>
                <c:formatCode>0.00%</c:formatCode>
                <c:ptCount val="12"/>
                <c:pt idx="0">
                  <c:v>0.60750000000000004</c:v>
                </c:pt>
                <c:pt idx="1">
                  <c:v>0.5</c:v>
                </c:pt>
                <c:pt idx="2">
                  <c:v>0.50249999999999995</c:v>
                </c:pt>
                <c:pt idx="3">
                  <c:v>0.52</c:v>
                </c:pt>
                <c:pt idx="4">
                  <c:v>0.54500000000000004</c:v>
                </c:pt>
                <c:pt idx="5">
                  <c:v>0.60750000000000004</c:v>
                </c:pt>
                <c:pt idx="6">
                  <c:v>0.64249999999999996</c:v>
                </c:pt>
                <c:pt idx="7">
                  <c:v>0.68500000000000005</c:v>
                </c:pt>
                <c:pt idx="8">
                  <c:v>0.67749999999999999</c:v>
                </c:pt>
                <c:pt idx="9">
                  <c:v>0.625</c:v>
                </c:pt>
                <c:pt idx="10">
                  <c:v>0.55500000000000005</c:v>
                </c:pt>
                <c:pt idx="11">
                  <c:v>0.51249999999999996</c:v>
                </c:pt>
              </c:numCache>
            </c:numRef>
          </c:yVal>
          <c:smooth val="1"/>
          <c:extLst>
            <c:ext xmlns:c16="http://schemas.microsoft.com/office/drawing/2014/chart" uri="{C3380CC4-5D6E-409C-BE32-E72D297353CC}">
              <c16:uniqueId val="{00000000-DA2F-5240-8A2E-DFF33BE0CF3C}"/>
            </c:ext>
          </c:extLst>
        </c:ser>
        <c:ser>
          <c:idx val="1"/>
          <c:order val="1"/>
          <c:tx>
            <c:strRef>
              <c:f>Testing_generated!$Q$22</c:f>
              <c:strCache>
                <c:ptCount val="1"/>
                <c:pt idx="0">
                  <c:v>Precision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Testing_generated!$O$23:$O$34</c:f>
              <c:numCache>
                <c:formatCode>General</c:formatCode>
                <c:ptCount val="12"/>
                <c:pt idx="1">
                  <c:v>0</c:v>
                </c:pt>
                <c:pt idx="2">
                  <c:v>0.1</c:v>
                </c:pt>
                <c:pt idx="3">
                  <c:v>0.15</c:v>
                </c:pt>
                <c:pt idx="4">
                  <c:v>0.2</c:v>
                </c:pt>
                <c:pt idx="5">
                  <c:v>0.3</c:v>
                </c:pt>
                <c:pt idx="6">
                  <c:v>0.4</c:v>
                </c:pt>
                <c:pt idx="7">
                  <c:v>0.5</c:v>
                </c:pt>
                <c:pt idx="8">
                  <c:v>0.6</c:v>
                </c:pt>
                <c:pt idx="9">
                  <c:v>0.7</c:v>
                </c:pt>
                <c:pt idx="10">
                  <c:v>0.8</c:v>
                </c:pt>
                <c:pt idx="11">
                  <c:v>0.9</c:v>
                </c:pt>
              </c:numCache>
            </c:numRef>
          </c:xVal>
          <c:yVal>
            <c:numRef>
              <c:f>Testing_generated!$Q$23:$Q$34</c:f>
              <c:numCache>
                <c:formatCode>0.00%</c:formatCode>
                <c:ptCount val="12"/>
                <c:pt idx="0">
                  <c:v>0.56782334384858046</c:v>
                </c:pt>
                <c:pt idx="1">
                  <c:v>0.5</c:v>
                </c:pt>
                <c:pt idx="2">
                  <c:v>0.50125944584382875</c:v>
                </c:pt>
                <c:pt idx="3">
                  <c:v>0.51036269430051817</c:v>
                </c:pt>
                <c:pt idx="4">
                  <c:v>0.52445652173913049</c:v>
                </c:pt>
                <c:pt idx="5">
                  <c:v>0.56782334384858046</c:v>
                </c:pt>
                <c:pt idx="6">
                  <c:v>0.60919540229885061</c:v>
                </c:pt>
                <c:pt idx="7">
                  <c:v>0.69270833333333337</c:v>
                </c:pt>
                <c:pt idx="8">
                  <c:v>0.76691729323308266</c:v>
                </c:pt>
                <c:pt idx="9">
                  <c:v>0.77173913043478259</c:v>
                </c:pt>
                <c:pt idx="10">
                  <c:v>0.80555555555555558</c:v>
                </c:pt>
                <c:pt idx="11">
                  <c:v>0.77777777777777779</c:v>
                </c:pt>
              </c:numCache>
            </c:numRef>
          </c:yVal>
          <c:smooth val="1"/>
          <c:extLst>
            <c:ext xmlns:c16="http://schemas.microsoft.com/office/drawing/2014/chart" uri="{C3380CC4-5D6E-409C-BE32-E72D297353CC}">
              <c16:uniqueId val="{00000001-DA2F-5240-8A2E-DFF33BE0CF3C}"/>
            </c:ext>
          </c:extLst>
        </c:ser>
        <c:ser>
          <c:idx val="2"/>
          <c:order val="2"/>
          <c:tx>
            <c:strRef>
              <c:f>Testing_generated!$R$22</c:f>
              <c:strCache>
                <c:ptCount val="1"/>
                <c:pt idx="0">
                  <c:v>Recall</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Testing_generated!$O$23:$O$34</c:f>
              <c:numCache>
                <c:formatCode>General</c:formatCode>
                <c:ptCount val="12"/>
                <c:pt idx="1">
                  <c:v>0</c:v>
                </c:pt>
                <c:pt idx="2">
                  <c:v>0.1</c:v>
                </c:pt>
                <c:pt idx="3">
                  <c:v>0.15</c:v>
                </c:pt>
                <c:pt idx="4">
                  <c:v>0.2</c:v>
                </c:pt>
                <c:pt idx="5">
                  <c:v>0.3</c:v>
                </c:pt>
                <c:pt idx="6">
                  <c:v>0.4</c:v>
                </c:pt>
                <c:pt idx="7">
                  <c:v>0.5</c:v>
                </c:pt>
                <c:pt idx="8">
                  <c:v>0.6</c:v>
                </c:pt>
                <c:pt idx="9">
                  <c:v>0.7</c:v>
                </c:pt>
                <c:pt idx="10">
                  <c:v>0.8</c:v>
                </c:pt>
                <c:pt idx="11">
                  <c:v>0.9</c:v>
                </c:pt>
              </c:numCache>
            </c:numRef>
          </c:xVal>
          <c:yVal>
            <c:numRef>
              <c:f>Testing_generated!$R$23:$R$34</c:f>
              <c:numCache>
                <c:formatCode>0.00%</c:formatCode>
                <c:ptCount val="12"/>
                <c:pt idx="0">
                  <c:v>0.9</c:v>
                </c:pt>
                <c:pt idx="1">
                  <c:v>1</c:v>
                </c:pt>
                <c:pt idx="2">
                  <c:v>0.995</c:v>
                </c:pt>
                <c:pt idx="3">
                  <c:v>0.98499999999999999</c:v>
                </c:pt>
                <c:pt idx="4">
                  <c:v>0.96499999999999997</c:v>
                </c:pt>
                <c:pt idx="5">
                  <c:v>0.9</c:v>
                </c:pt>
                <c:pt idx="6">
                  <c:v>0.79500000000000004</c:v>
                </c:pt>
                <c:pt idx="7">
                  <c:v>0.66500000000000004</c:v>
                </c:pt>
                <c:pt idx="8">
                  <c:v>0.51</c:v>
                </c:pt>
                <c:pt idx="9">
                  <c:v>0.35499999999999998</c:v>
                </c:pt>
                <c:pt idx="10">
                  <c:v>0.14499999999999999</c:v>
                </c:pt>
                <c:pt idx="11">
                  <c:v>3.5000000000000003E-2</c:v>
                </c:pt>
              </c:numCache>
            </c:numRef>
          </c:yVal>
          <c:smooth val="1"/>
          <c:extLst>
            <c:ext xmlns:c16="http://schemas.microsoft.com/office/drawing/2014/chart" uri="{C3380CC4-5D6E-409C-BE32-E72D297353CC}">
              <c16:uniqueId val="{00000002-DA2F-5240-8A2E-DFF33BE0CF3C}"/>
            </c:ext>
          </c:extLst>
        </c:ser>
        <c:dLbls>
          <c:showLegendKey val="0"/>
          <c:showVal val="0"/>
          <c:showCatName val="0"/>
          <c:showSerName val="0"/>
          <c:showPercent val="0"/>
          <c:showBubbleSize val="0"/>
        </c:dLbls>
        <c:axId val="760109583"/>
        <c:axId val="760002783"/>
      </c:scatterChart>
      <c:valAx>
        <c:axId val="7601095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0002783"/>
        <c:crosses val="autoZero"/>
        <c:crossBetween val="midCat"/>
      </c:valAx>
      <c:valAx>
        <c:axId val="76000278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010958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Missing values</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3FE03ED9-3066-4E28-8291-0B1764DC85D6}">
      <dgm:prSet phldrT="[Text]"/>
      <dgm:spPr/>
      <dgm:t>
        <a:bodyPr/>
        <a:lstStyle/>
        <a:p>
          <a:r>
            <a:rPr lang="en-US" dirty="0"/>
            <a:t>Outliers</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B5387FF0-0982-441E-9F8E-19335142671C}">
      <dgm:prSet phldrT="[Text]"/>
      <dgm:spPr/>
      <dgm:t>
        <a:bodyPr/>
        <a:lstStyle/>
        <a:p>
          <a:r>
            <a:rPr lang="en-US" dirty="0"/>
            <a:t>Data randomization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0F0AC827-ACAE-4C23-875D-A4B53006A73F}" type="pres">
      <dgm:prSet presAssocID="{B5387FF0-0982-441E-9F8E-19335142671C}" presName="childTextBox" presStyleLbl="fgAccFollowNode1" presStyleIdx="0" presStyleCnt="3">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6EE397C-6C28-4128-BFFE-CFF44F70153F}" type="pres">
      <dgm:prSet presAssocID="{3FE03ED9-3066-4E28-8291-0B1764DC85D6}" presName="childTextArrow" presStyleLbl="fgAccFollowNode1" presStyleIdx="1" presStyleCnt="3">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2" presStyleCnt="3">
        <dgm:presLayoutVars>
          <dgm:bulletEnabled val="1"/>
        </dgm:presLayoutVars>
      </dgm:prSet>
      <dgm:spPr/>
    </dgm:pt>
  </dgm:ptLst>
  <dgm:cxnLst>
    <dgm:cxn modelId="{EF7A2011-FCAC-41A8-A305-634BF780B59D}" srcId="{DB6AA457-F75F-415D-BDD5-92045774FE4B}" destId="{3FE03ED9-3066-4E28-8291-0B1764DC85D6}" srcOrd="0"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2F493247-DD71-42E2-BA13-315F9C6D9D25}" type="presOf" srcId="{C712D637-7FF1-401C-9304-F85D1B95B226}" destId="{A48265CE-F3A3-46DB-9DD2-97590B4DBB84}" srcOrd="1" destOrd="0" presId="urn:microsoft.com/office/officeart/2005/8/layout/process4"/>
    <dgm:cxn modelId="{93F76B4F-907D-4630-B1A9-C3BE3C102DFF}" srcId="{CD5204CD-6958-4A55-82AA-4AD73B3B6A19}" destId="{DB6AA457-F75F-415D-BDD5-92045774FE4B}" srcOrd="1" destOrd="0" parTransId="{195DBB62-3C1E-4BED-ADB6-6E31CA6ABD63}" sibTransId="{C684833D-85CC-4010-A138-ABC65E139C69}"/>
    <dgm:cxn modelId="{9653D664-EC18-40D7-9F5E-3B27A70DCA4D}" srcId="{CD5204CD-6958-4A55-82AA-4AD73B3B6A19}" destId="{C712D637-7FF1-401C-9304-F85D1B95B226}" srcOrd="0" destOrd="0" parTransId="{05E1DD5C-7FEF-48F0-9651-C74D082ACBA9}" sibTransId="{F14B97BF-E90F-4D5A-A42B-6364BCB81249}"/>
    <dgm:cxn modelId="{8C9BD688-12E5-4F5A-8BDA-E772A4740AB3}" type="presOf" srcId="{C712D637-7FF1-401C-9304-F85D1B95B226}" destId="{859CA2CA-8A33-4975-9F01-7A3C8BB729DE}"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7F70C7BE-72E8-441E-B7CF-522ADEA91ECB}" srcId="{C3DC95A2-4D92-42C5-966E-8600E4BA31BD}" destId="{B5387FF0-0982-441E-9F8E-19335142671C}" srcOrd="0"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02D123F8-1DC9-4E29-B79E-8AF74BABCE28}" type="presParOf" srcId="{2DA8AD2F-BF50-4911-9A17-8274766C00A6}" destId="{0F0AC827-ACAE-4C23-875D-A4B53006A73F}" srcOrd="0"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3F8AE4D0-C1B9-49A3-9D85-FA13C986C03B}" type="presParOf" srcId="{72E9B7A5-E5DC-46EA-A30C-DAC09ADD2BF7}" destId="{A6EE397C-6C28-4128-BFFE-CFF44F70153F}" srcOrd="0"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0F0AC827-ACAE-4C23-875D-A4B53006A73F}">
      <dsp:nvSpPr>
        <dsp:cNvPr id="0" name=""/>
        <dsp:cNvSpPr/>
      </dsp:nvSpPr>
      <dsp:spPr>
        <a:xfrm>
          <a:off x="0" y="4031779"/>
          <a:ext cx="48006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4696" tIns="41910" rIns="234696" bIns="41910" numCol="1" spcCol="1270" anchor="ctr" anchorCtr="0">
          <a:noAutofit/>
        </a:bodyPr>
        <a:lstStyle/>
        <a:p>
          <a:pPr marL="0" lvl="0" indent="0" algn="ctr" defTabSz="1466850">
            <a:lnSpc>
              <a:spcPct val="90000"/>
            </a:lnSpc>
            <a:spcBef>
              <a:spcPct val="0"/>
            </a:spcBef>
            <a:spcAft>
              <a:spcPct val="35000"/>
            </a:spcAft>
            <a:buNone/>
          </a:pPr>
          <a:r>
            <a:rPr lang="en-US" sz="3300" kern="1200" dirty="0"/>
            <a:t>Data randomization</a:t>
          </a:r>
        </a:p>
      </dsp:txBody>
      <dsp:txXfrm>
        <a:off x="0" y="4031779"/>
        <a:ext cx="48006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6EE397C-6C28-4128-BFFE-CFF44F70153F}">
      <dsp:nvSpPr>
        <dsp:cNvPr id="0" name=""/>
        <dsp:cNvSpPr/>
      </dsp:nvSpPr>
      <dsp:spPr>
        <a:xfrm>
          <a:off x="0" y="2332619"/>
          <a:ext cx="4800600" cy="519823"/>
        </a:xfrm>
        <a:prstGeom prst="rect">
          <a:avLst/>
        </a:prstGeom>
        <a:solidFill>
          <a:schemeClr val="accent3">
            <a:tint val="40000"/>
            <a:alpha val="90000"/>
            <a:hueOff val="-2741727"/>
            <a:satOff val="-1431"/>
            <a:lumOff val="123"/>
            <a:alphaOff val="0"/>
          </a:schemeClr>
        </a:solidFill>
        <a:ln w="12700" cap="flat" cmpd="sng" algn="ctr">
          <a:solidFill>
            <a:schemeClr val="accent3">
              <a:tint val="40000"/>
              <a:alpha val="90000"/>
              <a:hueOff val="-2741727"/>
              <a:satOff val="-1431"/>
              <a:lumOff val="1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4696" tIns="41910" rIns="234696" bIns="41910" numCol="1" spcCol="1270" anchor="ctr" anchorCtr="0">
          <a:noAutofit/>
        </a:bodyPr>
        <a:lstStyle/>
        <a:p>
          <a:pPr marL="0" lvl="0" indent="0" algn="ctr" defTabSz="1466850">
            <a:lnSpc>
              <a:spcPct val="90000"/>
            </a:lnSpc>
            <a:spcBef>
              <a:spcPct val="0"/>
            </a:spcBef>
            <a:spcAft>
              <a:spcPct val="35000"/>
            </a:spcAft>
            <a:buNone/>
          </a:pPr>
          <a:r>
            <a:rPr lang="en-US" sz="3300" kern="1200" dirty="0"/>
            <a:t>Outliers</a:t>
          </a:r>
        </a:p>
      </dsp:txBody>
      <dsp:txXfrm>
        <a:off x="0" y="2332619"/>
        <a:ext cx="48006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48006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4696" tIns="41910" rIns="234696" bIns="41910" numCol="1" spcCol="1270" anchor="ctr" anchorCtr="0">
          <a:noAutofit/>
        </a:bodyPr>
        <a:lstStyle/>
        <a:p>
          <a:pPr marL="0" lvl="0" indent="0" algn="ctr" defTabSz="1466850">
            <a:lnSpc>
              <a:spcPct val="90000"/>
            </a:lnSpc>
            <a:spcBef>
              <a:spcPct val="0"/>
            </a:spcBef>
            <a:spcAft>
              <a:spcPct val="35000"/>
            </a:spcAft>
            <a:buNone/>
          </a:pPr>
          <a:r>
            <a:rPr lang="en-US" sz="3300" kern="1200" dirty="0"/>
            <a:t>Missing values</a:t>
          </a:r>
        </a:p>
      </dsp:txBody>
      <dsp:txXfrm>
        <a:off x="0" y="611036"/>
        <a:ext cx="48006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11.emf"/></Relationships>
</file>

<file path=ppt/drawings/drawing1.xml><?xml version="1.0" encoding="utf-8"?>
<c:userShapes xmlns:c="http://schemas.openxmlformats.org/drawingml/2006/chart">
  <cdr:relSizeAnchor xmlns:cdr="http://schemas.openxmlformats.org/drawingml/2006/chartDrawing">
    <cdr:from>
      <cdr:x>0.41092</cdr:x>
      <cdr:y>0.55405</cdr:y>
    </cdr:from>
    <cdr:to>
      <cdr:x>0.66885</cdr:x>
      <cdr:y>0.65315</cdr:y>
    </cdr:to>
    <cdr:pic>
      <cdr:nvPicPr>
        <cdr:cNvPr id="2" name="chart">
          <a:extLst xmlns:a="http://schemas.openxmlformats.org/drawingml/2006/main">
            <a:ext uri="{FF2B5EF4-FFF2-40B4-BE49-F238E27FC236}">
              <a16:creationId xmlns:a16="http://schemas.microsoft.com/office/drawing/2014/main" id="{F9087AF7-638F-DB1A-4BB9-487FEE8E0DD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315099" y="1562100"/>
          <a:ext cx="825500" cy="279400"/>
        </a:xfrm>
        <a:prstGeom xmlns:a="http://schemas.openxmlformats.org/drawingml/2006/main" prst="rect">
          <a:avLst/>
        </a:prstGeom>
      </cdr:spPr>
    </cdr:pic>
  </cdr:relSizeAnchor>
  <cdr:relSizeAnchor xmlns:cdr="http://schemas.openxmlformats.org/drawingml/2006/chartDrawing">
    <cdr:from>
      <cdr:x>0.01729</cdr:x>
      <cdr:y>0.07407</cdr:y>
    </cdr:from>
    <cdr:to>
      <cdr:x>0.21408</cdr:x>
      <cdr:y>0.18519</cdr:y>
    </cdr:to>
    <cdr:sp macro="" textlink="">
      <cdr:nvSpPr>
        <cdr:cNvPr id="3" name="TextBox 1">
          <a:extLst xmlns:a="http://schemas.openxmlformats.org/drawingml/2006/main">
            <a:ext uri="{FF2B5EF4-FFF2-40B4-BE49-F238E27FC236}">
              <a16:creationId xmlns:a16="http://schemas.microsoft.com/office/drawing/2014/main" id="{F348A24F-8BBC-1A9E-2AF3-1D47F258DDB6}"/>
            </a:ext>
          </a:extLst>
        </cdr:cNvPr>
        <cdr:cNvSpPr txBox="1"/>
      </cdr:nvSpPr>
      <cdr:spPr>
        <a:xfrm xmlns:a="http://schemas.openxmlformats.org/drawingml/2006/main">
          <a:off x="49246" y="152400"/>
          <a:ext cx="560354" cy="228600"/>
        </a:xfrm>
        <a:prstGeom xmlns:a="http://schemas.openxmlformats.org/drawingml/2006/main" prst="rect">
          <a:avLst/>
        </a:prstGeom>
      </cdr:spPr>
      <cdr:txBody>
        <a:bodyPr xmlns:a="http://schemas.openxmlformats.org/drawingml/2006/main" wrap="none" rtlCol="0"/>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100" dirty="0">
              <a:solidFill>
                <a:srgbClr val="595959"/>
              </a:solidFill>
            </a:rPr>
            <a:t>Recall</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5/10/24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5/10/24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5/10/24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5/10/24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5/10/24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5/10/24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5/10/24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8.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Logistic regression</a:t>
            </a:r>
          </a:p>
        </p:txBody>
      </p:sp>
      <p:sp>
        <p:nvSpPr>
          <p:cNvPr id="3" name="Subtitle 2"/>
          <p:cNvSpPr>
            <a:spLocks noGrp="1"/>
          </p:cNvSpPr>
          <p:nvPr>
            <p:ph type="subTitle" idx="1"/>
          </p:nvPr>
        </p:nvSpPr>
        <p:spPr/>
        <p:txBody>
          <a:bodyPr/>
          <a:lstStyle/>
          <a:p>
            <a:r>
              <a:rPr lang="en-US" dirty="0"/>
              <a:t>Graded task – </a:t>
            </a:r>
            <a:br>
              <a:rPr lang="en-US" dirty="0"/>
            </a:br>
            <a:r>
              <a:rPr lang="en-US" dirty="0"/>
              <a:t>coronary heart disease</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2700" y="381000"/>
            <a:ext cx="3932237" cy="1219200"/>
          </a:xfrm>
        </p:spPr>
        <p:txBody>
          <a:bodyPr>
            <a:normAutofit fontScale="90000"/>
          </a:bodyPr>
          <a:lstStyle/>
          <a:p>
            <a:r>
              <a:rPr lang="en-US" dirty="0"/>
              <a:t>Performance Measures – Model1</a:t>
            </a:r>
          </a:p>
        </p:txBody>
      </p:sp>
      <p:sp>
        <p:nvSpPr>
          <p:cNvPr id="4" name="Text Placeholder 3"/>
          <p:cNvSpPr>
            <a:spLocks noGrp="1"/>
          </p:cNvSpPr>
          <p:nvPr>
            <p:ph type="body" sz="half" idx="2"/>
          </p:nvPr>
        </p:nvSpPr>
        <p:spPr>
          <a:xfrm>
            <a:off x="7632699" y="1752600"/>
            <a:ext cx="3932237" cy="2133600"/>
          </a:xfrm>
        </p:spPr>
        <p:txBody>
          <a:bodyPr/>
          <a:lstStyle/>
          <a:p>
            <a:r>
              <a:rPr lang="en-US" dirty="0"/>
              <a:t>Accuracy</a:t>
            </a:r>
          </a:p>
          <a:p>
            <a:r>
              <a:rPr lang="en-US" dirty="0"/>
              <a:t>Precision</a:t>
            </a:r>
          </a:p>
          <a:p>
            <a:r>
              <a:rPr lang="en-US" dirty="0"/>
              <a:t>Sensitivity (recall)</a:t>
            </a:r>
          </a:p>
          <a:p>
            <a:r>
              <a:rPr lang="en-US" dirty="0"/>
              <a:t>False Positive rate</a:t>
            </a:r>
          </a:p>
        </p:txBody>
      </p:sp>
      <p:graphicFrame>
        <p:nvGraphicFramePr>
          <p:cNvPr id="10" name="Chart 9">
            <a:extLst>
              <a:ext uri="{FF2B5EF4-FFF2-40B4-BE49-F238E27FC236}">
                <a16:creationId xmlns:a16="http://schemas.microsoft.com/office/drawing/2014/main" id="{0ECA82C4-1B41-A043-C9B3-6D2470F8BB21}"/>
              </a:ext>
            </a:extLst>
          </p:cNvPr>
          <p:cNvGraphicFramePr>
            <a:graphicFrameLocks/>
          </p:cNvGraphicFramePr>
          <p:nvPr>
            <p:extLst>
              <p:ext uri="{D42A27DB-BD31-4B8C-83A1-F6EECF244321}">
                <p14:modId xmlns:p14="http://schemas.microsoft.com/office/powerpoint/2010/main" val="4043948084"/>
              </p:ext>
            </p:extLst>
          </p:nvPr>
        </p:nvGraphicFramePr>
        <p:xfrm>
          <a:off x="533400" y="547973"/>
          <a:ext cx="2617754" cy="20573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F3237719-5044-8E5A-9DB9-7936F317BFDE}"/>
              </a:ext>
            </a:extLst>
          </p:cNvPr>
          <p:cNvGraphicFramePr>
            <a:graphicFrameLocks/>
          </p:cNvGraphicFramePr>
          <p:nvPr>
            <p:extLst>
              <p:ext uri="{D42A27DB-BD31-4B8C-83A1-F6EECF244321}">
                <p14:modId xmlns:p14="http://schemas.microsoft.com/office/powerpoint/2010/main" val="421727892"/>
              </p:ext>
            </p:extLst>
          </p:nvPr>
        </p:nvGraphicFramePr>
        <p:xfrm>
          <a:off x="3400911" y="381000"/>
          <a:ext cx="2847489" cy="2057392"/>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
            <a:extLst>
              <a:ext uri="{FF2B5EF4-FFF2-40B4-BE49-F238E27FC236}">
                <a16:creationId xmlns:a16="http://schemas.microsoft.com/office/drawing/2014/main" id="{2994E2DD-1CF4-2C4D-CA92-22FB34ACAE4A}"/>
              </a:ext>
            </a:extLst>
          </p:cNvPr>
          <p:cNvSpPr txBox="1"/>
          <p:nvPr/>
        </p:nvSpPr>
        <p:spPr>
          <a:xfrm>
            <a:off x="5655389" y="2324092"/>
            <a:ext cx="560354" cy="22860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solidFill>
                  <a:srgbClr val="595959"/>
                </a:solidFill>
              </a:rPr>
              <a:t>FPR</a:t>
            </a:r>
          </a:p>
        </p:txBody>
      </p:sp>
      <p:sp>
        <p:nvSpPr>
          <p:cNvPr id="19" name="TextBox 18">
            <a:extLst>
              <a:ext uri="{FF2B5EF4-FFF2-40B4-BE49-F238E27FC236}">
                <a16:creationId xmlns:a16="http://schemas.microsoft.com/office/drawing/2014/main" id="{094BA1CE-E10B-126F-DF99-0D2327022452}"/>
              </a:ext>
            </a:extLst>
          </p:cNvPr>
          <p:cNvSpPr txBox="1"/>
          <p:nvPr/>
        </p:nvSpPr>
        <p:spPr>
          <a:xfrm>
            <a:off x="7632699" y="4343399"/>
            <a:ext cx="1892301" cy="923330"/>
          </a:xfrm>
          <a:prstGeom prst="rect">
            <a:avLst/>
          </a:prstGeom>
          <a:noFill/>
        </p:spPr>
        <p:txBody>
          <a:bodyPr wrap="square" rtlCol="0">
            <a:spAutoFit/>
          </a:bodyPr>
          <a:lstStyle/>
          <a:p>
            <a:r>
              <a:rPr lang="en-US" dirty="0">
                <a:solidFill>
                  <a:schemeClr val="bg1"/>
                </a:solidFill>
              </a:rPr>
              <a:t>Ideal cut-off: </a:t>
            </a:r>
            <a:br>
              <a:rPr lang="en-US" dirty="0">
                <a:solidFill>
                  <a:schemeClr val="bg1"/>
                </a:solidFill>
              </a:rPr>
            </a:br>
            <a:r>
              <a:rPr lang="en-US" dirty="0">
                <a:solidFill>
                  <a:schemeClr val="bg1"/>
                </a:solidFill>
              </a:rPr>
              <a:t>Model 1&amp;2: 0.1</a:t>
            </a:r>
          </a:p>
          <a:p>
            <a:r>
              <a:rPr lang="en-US" dirty="0">
                <a:solidFill>
                  <a:schemeClr val="bg1"/>
                </a:solidFill>
              </a:rPr>
              <a:t>Model 3: 0.3 </a:t>
            </a:r>
          </a:p>
        </p:txBody>
      </p:sp>
      <p:sp>
        <p:nvSpPr>
          <p:cNvPr id="20" name="Down Arrow 19">
            <a:extLst>
              <a:ext uri="{FF2B5EF4-FFF2-40B4-BE49-F238E27FC236}">
                <a16:creationId xmlns:a16="http://schemas.microsoft.com/office/drawing/2014/main" id="{33A68CCC-AC32-04DA-DC4E-984E237C5473}"/>
              </a:ext>
            </a:extLst>
          </p:cNvPr>
          <p:cNvSpPr/>
          <p:nvPr/>
        </p:nvSpPr>
        <p:spPr>
          <a:xfrm>
            <a:off x="8293452" y="3554963"/>
            <a:ext cx="240948" cy="6096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782FFA4B-D544-CAF1-55E8-6796FC3F5488}"/>
              </a:ext>
            </a:extLst>
          </p:cNvPr>
          <p:cNvSpPr txBox="1"/>
          <p:nvPr/>
        </p:nvSpPr>
        <p:spPr>
          <a:xfrm>
            <a:off x="8668562" y="3619500"/>
            <a:ext cx="1728358" cy="369332"/>
          </a:xfrm>
          <a:prstGeom prst="rect">
            <a:avLst/>
          </a:prstGeom>
          <a:noFill/>
        </p:spPr>
        <p:txBody>
          <a:bodyPr wrap="none" rtlCol="0">
            <a:spAutoFit/>
          </a:bodyPr>
          <a:lstStyle/>
          <a:p>
            <a:r>
              <a:rPr lang="en-US" dirty="0">
                <a:solidFill>
                  <a:schemeClr val="bg1"/>
                </a:solidFill>
              </a:rPr>
              <a:t>Maximize recall</a:t>
            </a:r>
          </a:p>
        </p:txBody>
      </p:sp>
      <p:graphicFrame>
        <p:nvGraphicFramePr>
          <p:cNvPr id="3" name="Chart 2">
            <a:extLst>
              <a:ext uri="{FF2B5EF4-FFF2-40B4-BE49-F238E27FC236}">
                <a16:creationId xmlns:a16="http://schemas.microsoft.com/office/drawing/2014/main" id="{69FE1589-A0F9-A543-85B9-A166233CC831}"/>
              </a:ext>
            </a:extLst>
          </p:cNvPr>
          <p:cNvGraphicFramePr>
            <a:graphicFrameLocks/>
          </p:cNvGraphicFramePr>
          <p:nvPr>
            <p:extLst>
              <p:ext uri="{D42A27DB-BD31-4B8C-83A1-F6EECF244321}">
                <p14:modId xmlns:p14="http://schemas.microsoft.com/office/powerpoint/2010/main" val="569567331"/>
              </p:ext>
            </p:extLst>
          </p:nvPr>
        </p:nvGraphicFramePr>
        <p:xfrm>
          <a:off x="3397801" y="2629778"/>
          <a:ext cx="2698199" cy="2133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BA617C24-50A5-A040-B497-B28E0677583C}"/>
              </a:ext>
            </a:extLst>
          </p:cNvPr>
          <p:cNvGraphicFramePr>
            <a:graphicFrameLocks/>
          </p:cNvGraphicFramePr>
          <p:nvPr>
            <p:extLst>
              <p:ext uri="{D42A27DB-BD31-4B8C-83A1-F6EECF244321}">
                <p14:modId xmlns:p14="http://schemas.microsoft.com/office/powerpoint/2010/main" val="2917532110"/>
              </p:ext>
            </p:extLst>
          </p:nvPr>
        </p:nvGraphicFramePr>
        <p:xfrm>
          <a:off x="533400" y="2634784"/>
          <a:ext cx="2617754" cy="2133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Table 5">
            <a:extLst>
              <a:ext uri="{FF2B5EF4-FFF2-40B4-BE49-F238E27FC236}">
                <a16:creationId xmlns:a16="http://schemas.microsoft.com/office/drawing/2014/main" id="{21E1D46D-CD70-51DF-46BC-EF56661B8A87}"/>
              </a:ext>
            </a:extLst>
          </p:cNvPr>
          <p:cNvGraphicFramePr>
            <a:graphicFrameLocks noGrp="1"/>
          </p:cNvGraphicFramePr>
          <p:nvPr>
            <p:extLst>
              <p:ext uri="{D42A27DB-BD31-4B8C-83A1-F6EECF244321}">
                <p14:modId xmlns:p14="http://schemas.microsoft.com/office/powerpoint/2010/main" val="774200391"/>
              </p:ext>
            </p:extLst>
          </p:nvPr>
        </p:nvGraphicFramePr>
        <p:xfrm>
          <a:off x="4450118" y="3804166"/>
          <a:ext cx="749074" cy="169575"/>
        </p:xfrm>
        <a:graphic>
          <a:graphicData uri="http://schemas.openxmlformats.org/drawingml/2006/table">
            <a:tbl>
              <a:tblPr>
                <a:tableStyleId>{21E4AEA4-8DFA-4A89-87EB-49C32662AFE0}</a:tableStyleId>
              </a:tblPr>
              <a:tblGrid>
                <a:gridCol w="749074">
                  <a:extLst>
                    <a:ext uri="{9D8B030D-6E8A-4147-A177-3AD203B41FA5}">
                      <a16:colId xmlns:a16="http://schemas.microsoft.com/office/drawing/2014/main" val="1161885706"/>
                    </a:ext>
                  </a:extLst>
                </a:gridCol>
              </a:tblGrid>
              <a:tr h="169575">
                <a:tc>
                  <a:txBody>
                    <a:bodyPr/>
                    <a:lstStyle/>
                    <a:p>
                      <a:pPr algn="r" fontAlgn="b"/>
                      <a:r>
                        <a:rPr lang="en-US" sz="900" u="none" strike="noStrike" dirty="0">
                          <a:effectLst/>
                        </a:rPr>
                        <a:t>AUC=0.6867</a:t>
                      </a:r>
                      <a:endParaRPr lang="en-US"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296892192"/>
                  </a:ext>
                </a:extLst>
              </a:tr>
            </a:tbl>
          </a:graphicData>
        </a:graphic>
      </p:graphicFrame>
      <p:graphicFrame>
        <p:nvGraphicFramePr>
          <p:cNvPr id="7" name="Chart 6">
            <a:extLst>
              <a:ext uri="{FF2B5EF4-FFF2-40B4-BE49-F238E27FC236}">
                <a16:creationId xmlns:a16="http://schemas.microsoft.com/office/drawing/2014/main" id="{5144BC1C-2DD4-E54E-B976-99A7B857B103}"/>
              </a:ext>
            </a:extLst>
          </p:cNvPr>
          <p:cNvGraphicFramePr>
            <a:graphicFrameLocks/>
          </p:cNvGraphicFramePr>
          <p:nvPr>
            <p:extLst>
              <p:ext uri="{D42A27DB-BD31-4B8C-83A1-F6EECF244321}">
                <p14:modId xmlns:p14="http://schemas.microsoft.com/office/powerpoint/2010/main" val="4119533004"/>
              </p:ext>
            </p:extLst>
          </p:nvPr>
        </p:nvGraphicFramePr>
        <p:xfrm>
          <a:off x="3397800" y="4763378"/>
          <a:ext cx="2847489" cy="1917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a:extLst>
              <a:ext uri="{FF2B5EF4-FFF2-40B4-BE49-F238E27FC236}">
                <a16:creationId xmlns:a16="http://schemas.microsoft.com/office/drawing/2014/main" id="{7D04B7AE-A8B9-CD47-98DE-26C01FDD5478}"/>
              </a:ext>
            </a:extLst>
          </p:cNvPr>
          <p:cNvGraphicFramePr>
            <a:graphicFrameLocks/>
          </p:cNvGraphicFramePr>
          <p:nvPr>
            <p:extLst>
              <p:ext uri="{D42A27DB-BD31-4B8C-83A1-F6EECF244321}">
                <p14:modId xmlns:p14="http://schemas.microsoft.com/office/powerpoint/2010/main" val="842605153"/>
              </p:ext>
            </p:extLst>
          </p:nvPr>
        </p:nvGraphicFramePr>
        <p:xfrm>
          <a:off x="535968" y="4763378"/>
          <a:ext cx="2812035" cy="196948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able 10">
            <a:extLst>
              <a:ext uri="{FF2B5EF4-FFF2-40B4-BE49-F238E27FC236}">
                <a16:creationId xmlns:a16="http://schemas.microsoft.com/office/drawing/2014/main" id="{1D4F8899-C829-9DA9-6F6E-EED2A247448D}"/>
              </a:ext>
            </a:extLst>
          </p:cNvPr>
          <p:cNvGraphicFramePr>
            <a:graphicFrameLocks noGrp="1"/>
          </p:cNvGraphicFramePr>
          <p:nvPr>
            <p:extLst>
              <p:ext uri="{D42A27DB-BD31-4B8C-83A1-F6EECF244321}">
                <p14:modId xmlns:p14="http://schemas.microsoft.com/office/powerpoint/2010/main" val="192221452"/>
              </p:ext>
            </p:extLst>
          </p:nvPr>
        </p:nvGraphicFramePr>
        <p:xfrm>
          <a:off x="4609100" y="5769309"/>
          <a:ext cx="590092" cy="178836"/>
        </p:xfrm>
        <a:graphic>
          <a:graphicData uri="http://schemas.openxmlformats.org/drawingml/2006/table">
            <a:tbl>
              <a:tblPr>
                <a:tableStyleId>{21E4AEA4-8DFA-4A89-87EB-49C32662AFE0}</a:tableStyleId>
              </a:tblPr>
              <a:tblGrid>
                <a:gridCol w="590092">
                  <a:extLst>
                    <a:ext uri="{9D8B030D-6E8A-4147-A177-3AD203B41FA5}">
                      <a16:colId xmlns:a16="http://schemas.microsoft.com/office/drawing/2014/main" val="1469505702"/>
                    </a:ext>
                  </a:extLst>
                </a:gridCol>
              </a:tblGrid>
              <a:tr h="178836">
                <a:tc>
                  <a:txBody>
                    <a:bodyPr/>
                    <a:lstStyle/>
                    <a:p>
                      <a:pPr algn="r" fontAlgn="b"/>
                      <a:r>
                        <a:rPr lang="en-US" sz="900" u="none" strike="noStrike" dirty="0">
                          <a:effectLst/>
                        </a:rPr>
                        <a:t>AUC=0.73</a:t>
                      </a:r>
                      <a:endParaRPr lang="en-US"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87092636"/>
                  </a:ext>
                </a:extLst>
              </a:tr>
            </a:tbl>
          </a:graphicData>
        </a:graphic>
      </p:graphicFrame>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90C3-70B4-1798-8A75-680C403CC966}"/>
              </a:ext>
            </a:extLst>
          </p:cNvPr>
          <p:cNvSpPr>
            <a:spLocks noGrp="1"/>
          </p:cNvSpPr>
          <p:nvPr>
            <p:ph type="title"/>
          </p:nvPr>
        </p:nvSpPr>
        <p:spPr/>
        <p:txBody>
          <a:bodyPr/>
          <a:lstStyle/>
          <a:p>
            <a:r>
              <a:rPr lang="en-US" dirty="0"/>
              <a:t>Performance measures</a:t>
            </a:r>
          </a:p>
        </p:txBody>
      </p:sp>
      <p:sp>
        <p:nvSpPr>
          <p:cNvPr id="3" name="Text Placeholder 2">
            <a:extLst>
              <a:ext uri="{FF2B5EF4-FFF2-40B4-BE49-F238E27FC236}">
                <a16:creationId xmlns:a16="http://schemas.microsoft.com/office/drawing/2014/main" id="{EA0FF15E-3AA5-1C3A-41BE-B897E21C0D1B}"/>
              </a:ext>
            </a:extLst>
          </p:cNvPr>
          <p:cNvSpPr>
            <a:spLocks noGrp="1"/>
          </p:cNvSpPr>
          <p:nvPr>
            <p:ph type="body" idx="1"/>
          </p:nvPr>
        </p:nvSpPr>
        <p:spPr>
          <a:xfrm>
            <a:off x="1066800" y="1752600"/>
            <a:ext cx="1600200" cy="762000"/>
          </a:xfrm>
        </p:spPr>
        <p:txBody>
          <a:bodyPr/>
          <a:lstStyle/>
          <a:p>
            <a:pPr algn="ctr"/>
            <a:r>
              <a:rPr lang="en-US" dirty="0"/>
              <a:t>Model 1</a:t>
            </a:r>
          </a:p>
        </p:txBody>
      </p:sp>
      <p:sp>
        <p:nvSpPr>
          <p:cNvPr id="9" name="Text Placeholder 2">
            <a:extLst>
              <a:ext uri="{FF2B5EF4-FFF2-40B4-BE49-F238E27FC236}">
                <a16:creationId xmlns:a16="http://schemas.microsoft.com/office/drawing/2014/main" id="{67CD43FC-FCF7-D0D4-D19A-864AE55BD6F6}"/>
              </a:ext>
            </a:extLst>
          </p:cNvPr>
          <p:cNvSpPr txBox="1">
            <a:spLocks/>
          </p:cNvSpPr>
          <p:nvPr/>
        </p:nvSpPr>
        <p:spPr>
          <a:xfrm>
            <a:off x="9525000" y="1752600"/>
            <a:ext cx="1600200"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pPr algn="ctr"/>
            <a:r>
              <a:rPr lang="en-US" dirty="0"/>
              <a:t>Model 3</a:t>
            </a:r>
          </a:p>
        </p:txBody>
      </p:sp>
      <p:sp>
        <p:nvSpPr>
          <p:cNvPr id="10" name="Text Placeholder 2">
            <a:extLst>
              <a:ext uri="{FF2B5EF4-FFF2-40B4-BE49-F238E27FC236}">
                <a16:creationId xmlns:a16="http://schemas.microsoft.com/office/drawing/2014/main" id="{B78C00A4-9575-E5C6-430E-EFCA76C106FF}"/>
              </a:ext>
            </a:extLst>
          </p:cNvPr>
          <p:cNvSpPr txBox="1">
            <a:spLocks/>
          </p:cNvSpPr>
          <p:nvPr/>
        </p:nvSpPr>
        <p:spPr>
          <a:xfrm>
            <a:off x="5295900" y="1752600"/>
            <a:ext cx="1600200"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pPr algn="ctr"/>
            <a:r>
              <a:rPr lang="en-US" dirty="0"/>
              <a:t>Model 2</a:t>
            </a:r>
          </a:p>
        </p:txBody>
      </p:sp>
      <p:graphicFrame>
        <p:nvGraphicFramePr>
          <p:cNvPr id="13" name="Table 12">
            <a:extLst>
              <a:ext uri="{FF2B5EF4-FFF2-40B4-BE49-F238E27FC236}">
                <a16:creationId xmlns:a16="http://schemas.microsoft.com/office/drawing/2014/main" id="{FECCDA2A-674B-2D51-6D3D-2F33D9F0C359}"/>
              </a:ext>
            </a:extLst>
          </p:cNvPr>
          <p:cNvGraphicFramePr>
            <a:graphicFrameLocks noGrp="1"/>
          </p:cNvGraphicFramePr>
          <p:nvPr>
            <p:extLst>
              <p:ext uri="{D42A27DB-BD31-4B8C-83A1-F6EECF244321}">
                <p14:modId xmlns:p14="http://schemas.microsoft.com/office/powerpoint/2010/main" val="395993230"/>
              </p:ext>
            </p:extLst>
          </p:nvPr>
        </p:nvGraphicFramePr>
        <p:xfrm>
          <a:off x="577850" y="2590800"/>
          <a:ext cx="3384549" cy="2133600"/>
        </p:xfrm>
        <a:graphic>
          <a:graphicData uri="http://schemas.openxmlformats.org/drawingml/2006/table">
            <a:tbl>
              <a:tblPr>
                <a:tableStyleId>{21E4AEA4-8DFA-4A89-87EB-49C32662AFE0}</a:tableStyleId>
              </a:tblPr>
              <a:tblGrid>
                <a:gridCol w="669725">
                  <a:extLst>
                    <a:ext uri="{9D8B030D-6E8A-4147-A177-3AD203B41FA5}">
                      <a16:colId xmlns:a16="http://schemas.microsoft.com/office/drawing/2014/main" val="3908489015"/>
                    </a:ext>
                  </a:extLst>
                </a:gridCol>
                <a:gridCol w="669725">
                  <a:extLst>
                    <a:ext uri="{9D8B030D-6E8A-4147-A177-3AD203B41FA5}">
                      <a16:colId xmlns:a16="http://schemas.microsoft.com/office/drawing/2014/main" val="3459893039"/>
                    </a:ext>
                  </a:extLst>
                </a:gridCol>
                <a:gridCol w="687687">
                  <a:extLst>
                    <a:ext uri="{9D8B030D-6E8A-4147-A177-3AD203B41FA5}">
                      <a16:colId xmlns:a16="http://schemas.microsoft.com/office/drawing/2014/main" val="1793957707"/>
                    </a:ext>
                  </a:extLst>
                </a:gridCol>
                <a:gridCol w="669725">
                  <a:extLst>
                    <a:ext uri="{9D8B030D-6E8A-4147-A177-3AD203B41FA5}">
                      <a16:colId xmlns:a16="http://schemas.microsoft.com/office/drawing/2014/main" val="456626787"/>
                    </a:ext>
                  </a:extLst>
                </a:gridCol>
                <a:gridCol w="687687">
                  <a:extLst>
                    <a:ext uri="{9D8B030D-6E8A-4147-A177-3AD203B41FA5}">
                      <a16:colId xmlns:a16="http://schemas.microsoft.com/office/drawing/2014/main" val="2695903144"/>
                    </a:ext>
                  </a:extLst>
                </a:gridCol>
              </a:tblGrid>
              <a:tr h="213360">
                <a:tc>
                  <a:txBody>
                    <a:bodyPr/>
                    <a:lstStyle/>
                    <a:p>
                      <a:pPr algn="l" fontAlgn="b"/>
                      <a:r>
                        <a:rPr lang="en-US" sz="1200" u="none" strike="noStrike">
                          <a:effectLst/>
                        </a:rPr>
                        <a:t>Cutoff</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a:effectLst/>
                        </a:rPr>
                        <a:t>Accuracy</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a:effectLst/>
                        </a:rPr>
                        <a:t>Precision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a:effectLst/>
                        </a:rPr>
                        <a:t>Recall</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a:effectLst/>
                        </a:rPr>
                        <a:t>FP rate</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88885908"/>
                  </a:ext>
                </a:extLst>
              </a:tr>
              <a:tr h="213360">
                <a:tc>
                  <a:txBody>
                    <a:bodyPr/>
                    <a:lstStyle/>
                    <a:p>
                      <a:pPr algn="r" fontAlgn="b"/>
                      <a:r>
                        <a:rPr lang="en-US" sz="1200" u="none" strike="noStrike">
                          <a:effectLst/>
                        </a:rPr>
                        <a:t>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15.34%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15.34%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100.00%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dirty="0">
                          <a:effectLst/>
                        </a:rPr>
                        <a:t>100.00%</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408136279"/>
                  </a:ext>
                </a:extLst>
              </a:tr>
              <a:tr h="213360">
                <a:tc>
                  <a:txBody>
                    <a:bodyPr/>
                    <a:lstStyle/>
                    <a:p>
                      <a:pPr algn="r" fontAlgn="b"/>
                      <a:r>
                        <a:rPr lang="en-US" sz="1200" u="none" strike="noStrike">
                          <a:solidFill>
                            <a:srgbClr val="00B050"/>
                          </a:solidFill>
                          <a:effectLst/>
                        </a:rPr>
                        <a:t>0.1</a:t>
                      </a:r>
                      <a:endParaRPr lang="en-US" sz="1200" b="0" i="0" u="none" strike="noStrike">
                        <a:solidFill>
                          <a:srgbClr val="00B050"/>
                        </a:solidFill>
                        <a:effectLst/>
                        <a:latin typeface="Arial" panose="020B0604020202020204" pitchFamily="34" charset="0"/>
                      </a:endParaRPr>
                    </a:p>
                  </a:txBody>
                  <a:tcPr marL="9525" marR="9525" marT="9525" marB="0" anchor="b"/>
                </a:tc>
                <a:tc>
                  <a:txBody>
                    <a:bodyPr/>
                    <a:lstStyle/>
                    <a:p>
                      <a:pPr algn="r" fontAlgn="b"/>
                      <a:r>
                        <a:rPr lang="en-US" sz="1200" u="none" strike="noStrike">
                          <a:solidFill>
                            <a:srgbClr val="00B050"/>
                          </a:solidFill>
                          <a:effectLst/>
                        </a:rPr>
                        <a:t>51.33%</a:t>
                      </a:r>
                      <a:endParaRPr lang="en-US" sz="1200" b="0" i="0" u="none" strike="noStrike">
                        <a:solidFill>
                          <a:srgbClr val="00B050"/>
                        </a:solidFill>
                        <a:effectLst/>
                        <a:latin typeface="Arial" panose="020B0604020202020204" pitchFamily="34" charset="0"/>
                      </a:endParaRPr>
                    </a:p>
                  </a:txBody>
                  <a:tcPr marL="9525" marR="9525" marT="9525" marB="0" anchor="b"/>
                </a:tc>
                <a:tc>
                  <a:txBody>
                    <a:bodyPr/>
                    <a:lstStyle/>
                    <a:p>
                      <a:pPr algn="r" fontAlgn="b"/>
                      <a:r>
                        <a:rPr lang="en-US" sz="1200" u="none" strike="noStrike">
                          <a:solidFill>
                            <a:srgbClr val="00B050"/>
                          </a:solidFill>
                          <a:effectLst/>
                        </a:rPr>
                        <a:t>22.29%</a:t>
                      </a:r>
                      <a:endParaRPr lang="en-US" sz="1200" b="0" i="0" u="none" strike="noStrike">
                        <a:solidFill>
                          <a:srgbClr val="00B050"/>
                        </a:solidFill>
                        <a:effectLst/>
                        <a:latin typeface="Arial" panose="020B0604020202020204" pitchFamily="34" charset="0"/>
                      </a:endParaRPr>
                    </a:p>
                  </a:txBody>
                  <a:tcPr marL="9525" marR="9525" marT="9525" marB="0" anchor="b"/>
                </a:tc>
                <a:tc>
                  <a:txBody>
                    <a:bodyPr/>
                    <a:lstStyle/>
                    <a:p>
                      <a:pPr algn="r" fontAlgn="b"/>
                      <a:r>
                        <a:rPr lang="en-US" sz="1200" u="none" strike="noStrike">
                          <a:solidFill>
                            <a:srgbClr val="00B050"/>
                          </a:solidFill>
                          <a:effectLst/>
                        </a:rPr>
                        <a:t>87.40%</a:t>
                      </a:r>
                      <a:endParaRPr lang="en-US" sz="1200" b="0" i="0" u="none" strike="noStrike">
                        <a:solidFill>
                          <a:srgbClr val="00B050"/>
                        </a:solidFill>
                        <a:effectLst/>
                        <a:latin typeface="Arial" panose="020B0604020202020204" pitchFamily="34" charset="0"/>
                      </a:endParaRPr>
                    </a:p>
                  </a:txBody>
                  <a:tcPr marL="9525" marR="9525" marT="9525" marB="0" anchor="b"/>
                </a:tc>
                <a:tc>
                  <a:txBody>
                    <a:bodyPr/>
                    <a:lstStyle/>
                    <a:p>
                      <a:pPr algn="r" fontAlgn="b"/>
                      <a:r>
                        <a:rPr lang="en-US" sz="1200" u="none" strike="noStrike" dirty="0">
                          <a:solidFill>
                            <a:srgbClr val="00B050"/>
                          </a:solidFill>
                          <a:effectLst/>
                        </a:rPr>
                        <a:t>55.21%</a:t>
                      </a:r>
                      <a:endParaRPr lang="en-US" sz="1200" b="0" i="0" u="none" strike="noStrike" dirty="0">
                        <a:solidFill>
                          <a:srgbClr val="00B05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837525558"/>
                  </a:ext>
                </a:extLst>
              </a:tr>
              <a:tr h="213360">
                <a:tc>
                  <a:txBody>
                    <a:bodyPr/>
                    <a:lstStyle/>
                    <a:p>
                      <a:pPr algn="r" fontAlgn="b"/>
                      <a:r>
                        <a:rPr lang="en-US" sz="1200" u="none" strike="noStrike">
                          <a:effectLst/>
                        </a:rPr>
                        <a:t>0.15</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65.82%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27.19%</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73.23%</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35.52%</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72233995"/>
                  </a:ext>
                </a:extLst>
              </a:tr>
              <a:tr h="213360">
                <a:tc>
                  <a:txBody>
                    <a:bodyPr/>
                    <a:lstStyle/>
                    <a:p>
                      <a:pPr algn="r" fontAlgn="b"/>
                      <a:r>
                        <a:rPr lang="en-US" sz="1200" u="none" strike="noStrike">
                          <a:effectLst/>
                        </a:rPr>
                        <a:t>0.2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74.64%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31.39%</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55.12%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21.83%</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94714695"/>
                  </a:ext>
                </a:extLst>
              </a:tr>
              <a:tr h="213360">
                <a:tc>
                  <a:txBody>
                    <a:bodyPr/>
                    <a:lstStyle/>
                    <a:p>
                      <a:pPr algn="r" fontAlgn="b"/>
                      <a:r>
                        <a:rPr lang="en-US" sz="1200" u="none" strike="noStrike">
                          <a:effectLst/>
                        </a:rPr>
                        <a:t>0.3</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82.49%</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40.63%</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30.71%</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8.13%</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78979018"/>
                  </a:ext>
                </a:extLst>
              </a:tr>
              <a:tr h="213360">
                <a:tc>
                  <a:txBody>
                    <a:bodyPr/>
                    <a:lstStyle/>
                    <a:p>
                      <a:pPr algn="r" fontAlgn="b"/>
                      <a:r>
                        <a:rPr lang="en-US" sz="1200" u="none" strike="noStrike">
                          <a:effectLst/>
                        </a:rPr>
                        <a:t>0.4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dirty="0">
                          <a:effectLst/>
                        </a:rPr>
                        <a:t>85.39%</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dirty="0">
                          <a:effectLst/>
                        </a:rPr>
                        <a:t>57.89%</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17.32%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2.28%</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937980152"/>
                  </a:ext>
                </a:extLst>
              </a:tr>
              <a:tr h="213360">
                <a:tc>
                  <a:txBody>
                    <a:bodyPr/>
                    <a:lstStyle/>
                    <a:p>
                      <a:pPr algn="r" fontAlgn="b"/>
                      <a:r>
                        <a:rPr lang="en-US" sz="1200" u="none" strike="noStrike">
                          <a:effectLst/>
                        </a:rPr>
                        <a:t>0.5</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dirty="0">
                          <a:effectLst/>
                        </a:rPr>
                        <a:t>86.47%</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94.12%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12.60%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0.14%</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813264807"/>
                  </a:ext>
                </a:extLst>
              </a:tr>
              <a:tr h="213360">
                <a:tc>
                  <a:txBody>
                    <a:bodyPr/>
                    <a:lstStyle/>
                    <a:p>
                      <a:pPr algn="r" fontAlgn="b"/>
                      <a:r>
                        <a:rPr lang="en-US" sz="1200" u="none" strike="noStrike">
                          <a:effectLst/>
                        </a:rPr>
                        <a:t>0.6</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dirty="0">
                          <a:effectLst/>
                        </a:rPr>
                        <a:t>85.27%</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100.00%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3.94%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0.00%</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71444720"/>
                  </a:ext>
                </a:extLst>
              </a:tr>
              <a:tr h="213360">
                <a:tc>
                  <a:txBody>
                    <a:bodyPr/>
                    <a:lstStyle/>
                    <a:p>
                      <a:pPr algn="r" fontAlgn="b"/>
                      <a:r>
                        <a:rPr lang="en-US" sz="1200" u="none" strike="noStrike">
                          <a:effectLst/>
                        </a:rPr>
                        <a:t>0.7</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84.78%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100.00%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0.79%</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dirty="0">
                          <a:effectLst/>
                        </a:rPr>
                        <a:t>0.00%</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97587388"/>
                  </a:ext>
                </a:extLst>
              </a:tr>
            </a:tbl>
          </a:graphicData>
        </a:graphic>
      </p:graphicFrame>
      <p:graphicFrame>
        <p:nvGraphicFramePr>
          <p:cNvPr id="15" name="Table 14">
            <a:extLst>
              <a:ext uri="{FF2B5EF4-FFF2-40B4-BE49-F238E27FC236}">
                <a16:creationId xmlns:a16="http://schemas.microsoft.com/office/drawing/2014/main" id="{A6E25491-5C5E-1D46-5595-31045AAFBC30}"/>
              </a:ext>
            </a:extLst>
          </p:cNvPr>
          <p:cNvGraphicFramePr>
            <a:graphicFrameLocks noGrp="1"/>
          </p:cNvGraphicFramePr>
          <p:nvPr>
            <p:extLst>
              <p:ext uri="{D42A27DB-BD31-4B8C-83A1-F6EECF244321}">
                <p14:modId xmlns:p14="http://schemas.microsoft.com/office/powerpoint/2010/main" val="464804470"/>
              </p:ext>
            </p:extLst>
          </p:nvPr>
        </p:nvGraphicFramePr>
        <p:xfrm>
          <a:off x="4403725" y="2590798"/>
          <a:ext cx="3384550" cy="2133602"/>
        </p:xfrm>
        <a:graphic>
          <a:graphicData uri="http://schemas.openxmlformats.org/drawingml/2006/table">
            <a:tbl>
              <a:tblPr>
                <a:tableStyleId>{21E4AEA4-8DFA-4A89-87EB-49C32662AFE0}</a:tableStyleId>
              </a:tblPr>
              <a:tblGrid>
                <a:gridCol w="676910">
                  <a:extLst>
                    <a:ext uri="{9D8B030D-6E8A-4147-A177-3AD203B41FA5}">
                      <a16:colId xmlns:a16="http://schemas.microsoft.com/office/drawing/2014/main" val="3960498212"/>
                    </a:ext>
                  </a:extLst>
                </a:gridCol>
                <a:gridCol w="676910">
                  <a:extLst>
                    <a:ext uri="{9D8B030D-6E8A-4147-A177-3AD203B41FA5}">
                      <a16:colId xmlns:a16="http://schemas.microsoft.com/office/drawing/2014/main" val="1182319232"/>
                    </a:ext>
                  </a:extLst>
                </a:gridCol>
                <a:gridCol w="676910">
                  <a:extLst>
                    <a:ext uri="{9D8B030D-6E8A-4147-A177-3AD203B41FA5}">
                      <a16:colId xmlns:a16="http://schemas.microsoft.com/office/drawing/2014/main" val="2447436842"/>
                    </a:ext>
                  </a:extLst>
                </a:gridCol>
                <a:gridCol w="676910">
                  <a:extLst>
                    <a:ext uri="{9D8B030D-6E8A-4147-A177-3AD203B41FA5}">
                      <a16:colId xmlns:a16="http://schemas.microsoft.com/office/drawing/2014/main" val="2009733142"/>
                    </a:ext>
                  </a:extLst>
                </a:gridCol>
                <a:gridCol w="676910">
                  <a:extLst>
                    <a:ext uri="{9D8B030D-6E8A-4147-A177-3AD203B41FA5}">
                      <a16:colId xmlns:a16="http://schemas.microsoft.com/office/drawing/2014/main" val="1871314816"/>
                    </a:ext>
                  </a:extLst>
                </a:gridCol>
              </a:tblGrid>
              <a:tr h="212035">
                <a:tc>
                  <a:txBody>
                    <a:bodyPr/>
                    <a:lstStyle/>
                    <a:p>
                      <a:pPr algn="l" fontAlgn="b"/>
                      <a:r>
                        <a:rPr lang="en-US" sz="1200" u="none" strike="noStrike">
                          <a:effectLst/>
                        </a:rPr>
                        <a:t>Cutoff</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a:effectLst/>
                        </a:rPr>
                        <a:t>Accuracy</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a:effectLst/>
                        </a:rPr>
                        <a:t>Precision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a:effectLst/>
                        </a:rPr>
                        <a:t>Recall</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a:effectLst/>
                        </a:rPr>
                        <a:t>FP rate</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19415209"/>
                  </a:ext>
                </a:extLst>
              </a:tr>
              <a:tr h="212035">
                <a:tc>
                  <a:txBody>
                    <a:bodyPr/>
                    <a:lstStyle/>
                    <a:p>
                      <a:pPr algn="r" fontAlgn="b"/>
                      <a:r>
                        <a:rPr lang="en-US" sz="1200" u="none" strike="noStrike">
                          <a:effectLst/>
                        </a:rPr>
                        <a:t>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15.24%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15.24%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100.00%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dirty="0">
                          <a:effectLst/>
                        </a:rPr>
                        <a:t>100.00%</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237672524"/>
                  </a:ext>
                </a:extLst>
              </a:tr>
              <a:tr h="212035">
                <a:tc>
                  <a:txBody>
                    <a:bodyPr/>
                    <a:lstStyle/>
                    <a:p>
                      <a:pPr algn="r" fontAlgn="b"/>
                      <a:r>
                        <a:rPr lang="en-US" sz="1200" u="none" strike="noStrike">
                          <a:solidFill>
                            <a:srgbClr val="00B050"/>
                          </a:solidFill>
                          <a:effectLst/>
                        </a:rPr>
                        <a:t>0.1</a:t>
                      </a:r>
                      <a:endParaRPr lang="en-US" sz="1200" b="0" i="0" u="none" strike="noStrike">
                        <a:solidFill>
                          <a:srgbClr val="00B050"/>
                        </a:solidFill>
                        <a:effectLst/>
                        <a:latin typeface="Arial" panose="020B0604020202020204" pitchFamily="34" charset="0"/>
                      </a:endParaRPr>
                    </a:p>
                  </a:txBody>
                  <a:tcPr marL="9525" marR="9525" marT="9525" marB="0" anchor="b"/>
                </a:tc>
                <a:tc>
                  <a:txBody>
                    <a:bodyPr/>
                    <a:lstStyle/>
                    <a:p>
                      <a:pPr algn="r" fontAlgn="b"/>
                      <a:r>
                        <a:rPr lang="en-US" sz="1200" u="none" strike="noStrike">
                          <a:solidFill>
                            <a:srgbClr val="00B050"/>
                          </a:solidFill>
                          <a:effectLst/>
                        </a:rPr>
                        <a:t>49.94%</a:t>
                      </a:r>
                      <a:endParaRPr lang="en-US" sz="1200" b="0" i="0" u="none" strike="noStrike">
                        <a:solidFill>
                          <a:srgbClr val="00B050"/>
                        </a:solidFill>
                        <a:effectLst/>
                        <a:latin typeface="Arial" panose="020B0604020202020204" pitchFamily="34" charset="0"/>
                      </a:endParaRPr>
                    </a:p>
                  </a:txBody>
                  <a:tcPr marL="9525" marR="9525" marT="9525" marB="0" anchor="b"/>
                </a:tc>
                <a:tc>
                  <a:txBody>
                    <a:bodyPr/>
                    <a:lstStyle/>
                    <a:p>
                      <a:pPr algn="r" fontAlgn="b"/>
                      <a:r>
                        <a:rPr lang="en-US" sz="1200" u="none" strike="noStrike">
                          <a:solidFill>
                            <a:srgbClr val="00B050"/>
                          </a:solidFill>
                          <a:effectLst/>
                        </a:rPr>
                        <a:t>20.37%</a:t>
                      </a:r>
                      <a:endParaRPr lang="en-US" sz="1200" b="0" i="0" u="none" strike="noStrike">
                        <a:solidFill>
                          <a:srgbClr val="00B050"/>
                        </a:solidFill>
                        <a:effectLst/>
                        <a:latin typeface="Arial" panose="020B0604020202020204" pitchFamily="34" charset="0"/>
                      </a:endParaRPr>
                    </a:p>
                  </a:txBody>
                  <a:tcPr marL="9525" marR="9525" marT="9525" marB="0" anchor="b"/>
                </a:tc>
                <a:tc>
                  <a:txBody>
                    <a:bodyPr/>
                    <a:lstStyle/>
                    <a:p>
                      <a:pPr algn="r" fontAlgn="b"/>
                      <a:r>
                        <a:rPr lang="en-US" sz="1200" u="none" strike="noStrike">
                          <a:solidFill>
                            <a:srgbClr val="00B050"/>
                          </a:solidFill>
                          <a:effectLst/>
                        </a:rPr>
                        <a:t>78.57%</a:t>
                      </a:r>
                      <a:endParaRPr lang="en-US" sz="1200" b="0" i="0" u="none" strike="noStrike">
                        <a:solidFill>
                          <a:srgbClr val="00B050"/>
                        </a:solidFill>
                        <a:effectLst/>
                        <a:latin typeface="Arial" panose="020B0604020202020204" pitchFamily="34" charset="0"/>
                      </a:endParaRPr>
                    </a:p>
                  </a:txBody>
                  <a:tcPr marL="9525" marR="9525" marT="9525" marB="0" anchor="b"/>
                </a:tc>
                <a:tc>
                  <a:txBody>
                    <a:bodyPr/>
                    <a:lstStyle/>
                    <a:p>
                      <a:pPr algn="r" fontAlgn="b"/>
                      <a:r>
                        <a:rPr lang="en-US" sz="1200" u="none" strike="noStrike" dirty="0">
                          <a:solidFill>
                            <a:srgbClr val="00B050"/>
                          </a:solidFill>
                          <a:effectLst/>
                        </a:rPr>
                        <a:t>55.21%</a:t>
                      </a:r>
                      <a:endParaRPr lang="en-US" sz="1200" b="0" i="0" u="none" strike="noStrike" dirty="0">
                        <a:solidFill>
                          <a:srgbClr val="00B05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371548749"/>
                  </a:ext>
                </a:extLst>
              </a:tr>
              <a:tr h="212035">
                <a:tc>
                  <a:txBody>
                    <a:bodyPr/>
                    <a:lstStyle/>
                    <a:p>
                      <a:pPr algn="r" fontAlgn="b"/>
                      <a:r>
                        <a:rPr lang="en-US" sz="1200" u="none" strike="noStrike">
                          <a:effectLst/>
                        </a:rPr>
                        <a:t>0.15</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64.57%</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24.77%</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65.08%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35.52%</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032314847"/>
                  </a:ext>
                </a:extLst>
              </a:tr>
              <a:tr h="212035">
                <a:tc>
                  <a:txBody>
                    <a:bodyPr/>
                    <a:lstStyle/>
                    <a:p>
                      <a:pPr algn="r" fontAlgn="b"/>
                      <a:r>
                        <a:rPr lang="en-US" sz="1200" u="none" strike="noStrike">
                          <a:effectLst/>
                        </a:rPr>
                        <a:t>0.2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73.64%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28.90%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50.00%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22.11%</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402801661"/>
                  </a:ext>
                </a:extLst>
              </a:tr>
              <a:tr h="212035">
                <a:tc>
                  <a:txBody>
                    <a:bodyPr/>
                    <a:lstStyle/>
                    <a:p>
                      <a:pPr algn="r" fontAlgn="b"/>
                      <a:r>
                        <a:rPr lang="en-US" sz="1200" u="none" strike="noStrike">
                          <a:effectLst/>
                        </a:rPr>
                        <a:t>0.3</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80.89%</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33.33%</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25.40%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9.13%</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058492643"/>
                  </a:ext>
                </a:extLst>
              </a:tr>
              <a:tr h="212035">
                <a:tc>
                  <a:txBody>
                    <a:bodyPr/>
                    <a:lstStyle/>
                    <a:p>
                      <a:pPr algn="r" fontAlgn="b"/>
                      <a:r>
                        <a:rPr lang="en-US" sz="1200" u="none" strike="noStrike">
                          <a:effectLst/>
                        </a:rPr>
                        <a:t>0.4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84.52%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47.22%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13.49%</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2.71%</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383938249"/>
                  </a:ext>
                </a:extLst>
              </a:tr>
              <a:tr h="212035">
                <a:tc>
                  <a:txBody>
                    <a:bodyPr/>
                    <a:lstStyle/>
                    <a:p>
                      <a:pPr algn="r" fontAlgn="b"/>
                      <a:r>
                        <a:rPr lang="en-US" sz="1200" u="none" strike="noStrike">
                          <a:effectLst/>
                        </a:rPr>
                        <a:t>0.5</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85.01%</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56.25%</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7.14%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1.00%</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3256271"/>
                  </a:ext>
                </a:extLst>
              </a:tr>
              <a:tr h="212035">
                <a:tc>
                  <a:txBody>
                    <a:bodyPr/>
                    <a:lstStyle/>
                    <a:p>
                      <a:pPr algn="r" fontAlgn="b"/>
                      <a:r>
                        <a:rPr lang="en-US" sz="1200" u="none" strike="noStrike">
                          <a:effectLst/>
                        </a:rPr>
                        <a:t>0.6</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85.01%</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60.00%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4.76%</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0.57%</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996955673"/>
                  </a:ext>
                </a:extLst>
              </a:tr>
              <a:tr h="225287">
                <a:tc>
                  <a:txBody>
                    <a:bodyPr/>
                    <a:lstStyle/>
                    <a:p>
                      <a:pPr algn="r" fontAlgn="b"/>
                      <a:r>
                        <a:rPr lang="en-US" sz="1200" u="none" strike="noStrike">
                          <a:effectLst/>
                        </a:rPr>
                        <a:t>0.7</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85.13%</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80.00%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3.17%</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dirty="0">
                          <a:effectLst/>
                        </a:rPr>
                        <a:t>0.14%</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046414912"/>
                  </a:ext>
                </a:extLst>
              </a:tr>
            </a:tbl>
          </a:graphicData>
        </a:graphic>
      </p:graphicFrame>
      <p:graphicFrame>
        <p:nvGraphicFramePr>
          <p:cNvPr id="16" name="Table 15">
            <a:extLst>
              <a:ext uri="{FF2B5EF4-FFF2-40B4-BE49-F238E27FC236}">
                <a16:creationId xmlns:a16="http://schemas.microsoft.com/office/drawing/2014/main" id="{FB1ADB6B-E5CA-164D-1B63-AB18181E0C0D}"/>
              </a:ext>
            </a:extLst>
          </p:cNvPr>
          <p:cNvGraphicFramePr>
            <a:graphicFrameLocks noGrp="1"/>
          </p:cNvGraphicFramePr>
          <p:nvPr>
            <p:extLst>
              <p:ext uri="{D42A27DB-BD31-4B8C-83A1-F6EECF244321}">
                <p14:modId xmlns:p14="http://schemas.microsoft.com/office/powerpoint/2010/main" val="1402575995"/>
              </p:ext>
            </p:extLst>
          </p:nvPr>
        </p:nvGraphicFramePr>
        <p:xfrm>
          <a:off x="8229601" y="2590799"/>
          <a:ext cx="3384550" cy="2514597"/>
        </p:xfrm>
        <a:graphic>
          <a:graphicData uri="http://schemas.openxmlformats.org/drawingml/2006/table">
            <a:tbl>
              <a:tblPr>
                <a:tableStyleId>{21E4AEA4-8DFA-4A89-87EB-49C32662AFE0}</a:tableStyleId>
              </a:tblPr>
              <a:tblGrid>
                <a:gridCol w="676910">
                  <a:extLst>
                    <a:ext uri="{9D8B030D-6E8A-4147-A177-3AD203B41FA5}">
                      <a16:colId xmlns:a16="http://schemas.microsoft.com/office/drawing/2014/main" val="2925510472"/>
                    </a:ext>
                  </a:extLst>
                </a:gridCol>
                <a:gridCol w="676910">
                  <a:extLst>
                    <a:ext uri="{9D8B030D-6E8A-4147-A177-3AD203B41FA5}">
                      <a16:colId xmlns:a16="http://schemas.microsoft.com/office/drawing/2014/main" val="2053670525"/>
                    </a:ext>
                  </a:extLst>
                </a:gridCol>
                <a:gridCol w="676910">
                  <a:extLst>
                    <a:ext uri="{9D8B030D-6E8A-4147-A177-3AD203B41FA5}">
                      <a16:colId xmlns:a16="http://schemas.microsoft.com/office/drawing/2014/main" val="4027555678"/>
                    </a:ext>
                  </a:extLst>
                </a:gridCol>
                <a:gridCol w="676910">
                  <a:extLst>
                    <a:ext uri="{9D8B030D-6E8A-4147-A177-3AD203B41FA5}">
                      <a16:colId xmlns:a16="http://schemas.microsoft.com/office/drawing/2014/main" val="1337770927"/>
                    </a:ext>
                  </a:extLst>
                </a:gridCol>
                <a:gridCol w="676910">
                  <a:extLst>
                    <a:ext uri="{9D8B030D-6E8A-4147-A177-3AD203B41FA5}">
                      <a16:colId xmlns:a16="http://schemas.microsoft.com/office/drawing/2014/main" val="2744882664"/>
                    </a:ext>
                  </a:extLst>
                </a:gridCol>
              </a:tblGrid>
              <a:tr h="208464">
                <a:tc>
                  <a:txBody>
                    <a:bodyPr/>
                    <a:lstStyle/>
                    <a:p>
                      <a:pPr algn="l" fontAlgn="b"/>
                      <a:r>
                        <a:rPr lang="en-US" sz="1200" u="none" strike="noStrike">
                          <a:effectLst/>
                        </a:rPr>
                        <a:t>Cutoff</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a:effectLst/>
                        </a:rPr>
                        <a:t>Accuracy</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a:effectLst/>
                        </a:rPr>
                        <a:t>Precision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a:effectLst/>
                        </a:rPr>
                        <a:t>Recall</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a:effectLst/>
                        </a:rPr>
                        <a:t>FP rate</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651250817"/>
                  </a:ext>
                </a:extLst>
              </a:tr>
              <a:tr h="208464">
                <a:tc>
                  <a:txBody>
                    <a:bodyPr/>
                    <a:lstStyle/>
                    <a:p>
                      <a:pPr algn="r" fontAlgn="b"/>
                      <a:r>
                        <a:rPr lang="en-US" sz="1200" u="none" strike="noStrike">
                          <a:effectLst/>
                        </a:rPr>
                        <a:t>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50.00%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50.00%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100.00%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dirty="0">
                          <a:effectLst/>
                        </a:rPr>
                        <a:t>100.00%</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29880393"/>
                  </a:ext>
                </a:extLst>
              </a:tr>
              <a:tr h="208464">
                <a:tc>
                  <a:txBody>
                    <a:bodyPr/>
                    <a:lstStyle/>
                    <a:p>
                      <a:pPr algn="r" fontAlgn="b"/>
                      <a:r>
                        <a:rPr lang="en-US" sz="1200" u="none" strike="noStrike">
                          <a:effectLst/>
                        </a:rPr>
                        <a:t>0.1</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50.25%</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50.13%</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99.50%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99.00%</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233449196"/>
                  </a:ext>
                </a:extLst>
              </a:tr>
              <a:tr h="208464">
                <a:tc>
                  <a:txBody>
                    <a:bodyPr/>
                    <a:lstStyle/>
                    <a:p>
                      <a:pPr algn="r" fontAlgn="b"/>
                      <a:r>
                        <a:rPr lang="en-US" sz="1200" u="none" strike="noStrike">
                          <a:effectLst/>
                        </a:rPr>
                        <a:t>0.15</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52.00%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51.04%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98.50%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94.50%</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30243181"/>
                  </a:ext>
                </a:extLst>
              </a:tr>
              <a:tr h="208464">
                <a:tc>
                  <a:txBody>
                    <a:bodyPr/>
                    <a:lstStyle/>
                    <a:p>
                      <a:pPr algn="r" fontAlgn="b"/>
                      <a:r>
                        <a:rPr lang="en-US" sz="1200" u="none" strike="noStrike">
                          <a:effectLst/>
                        </a:rPr>
                        <a:t>0.2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54.50%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52.45%</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96.50%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87.50%</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37681049"/>
                  </a:ext>
                </a:extLst>
              </a:tr>
              <a:tr h="208464">
                <a:tc>
                  <a:txBody>
                    <a:bodyPr/>
                    <a:lstStyle/>
                    <a:p>
                      <a:pPr algn="r" fontAlgn="b"/>
                      <a:r>
                        <a:rPr lang="en-US" sz="1200" u="none" strike="noStrike">
                          <a:solidFill>
                            <a:srgbClr val="00B050"/>
                          </a:solidFill>
                          <a:effectLst/>
                        </a:rPr>
                        <a:t>0.3</a:t>
                      </a:r>
                      <a:endParaRPr lang="en-US" sz="1200" b="0" i="0" u="none" strike="noStrike">
                        <a:solidFill>
                          <a:srgbClr val="00B050"/>
                        </a:solidFill>
                        <a:effectLst/>
                        <a:latin typeface="Arial" panose="020B0604020202020204" pitchFamily="34" charset="0"/>
                      </a:endParaRPr>
                    </a:p>
                  </a:txBody>
                  <a:tcPr marL="9525" marR="9525" marT="9525" marB="0" anchor="b"/>
                </a:tc>
                <a:tc>
                  <a:txBody>
                    <a:bodyPr/>
                    <a:lstStyle/>
                    <a:p>
                      <a:pPr algn="r" fontAlgn="b"/>
                      <a:r>
                        <a:rPr lang="en-US" sz="1200" u="none" strike="noStrike">
                          <a:solidFill>
                            <a:srgbClr val="00B050"/>
                          </a:solidFill>
                          <a:effectLst/>
                        </a:rPr>
                        <a:t>60.75%</a:t>
                      </a:r>
                      <a:endParaRPr lang="en-US" sz="1200" b="0" i="0" u="none" strike="noStrike">
                        <a:solidFill>
                          <a:srgbClr val="00B050"/>
                        </a:solidFill>
                        <a:effectLst/>
                        <a:latin typeface="Arial" panose="020B0604020202020204" pitchFamily="34" charset="0"/>
                      </a:endParaRPr>
                    </a:p>
                  </a:txBody>
                  <a:tcPr marL="9525" marR="9525" marT="9525" marB="0" anchor="b"/>
                </a:tc>
                <a:tc>
                  <a:txBody>
                    <a:bodyPr/>
                    <a:lstStyle/>
                    <a:p>
                      <a:pPr algn="r" fontAlgn="b"/>
                      <a:r>
                        <a:rPr lang="en-US" sz="1200" u="none" strike="noStrike">
                          <a:solidFill>
                            <a:srgbClr val="00B050"/>
                          </a:solidFill>
                          <a:effectLst/>
                        </a:rPr>
                        <a:t>56.78%</a:t>
                      </a:r>
                      <a:endParaRPr lang="en-US" sz="1200" b="0" i="0" u="none" strike="noStrike">
                        <a:solidFill>
                          <a:srgbClr val="00B050"/>
                        </a:solidFill>
                        <a:effectLst/>
                        <a:latin typeface="Arial" panose="020B0604020202020204" pitchFamily="34" charset="0"/>
                      </a:endParaRPr>
                    </a:p>
                  </a:txBody>
                  <a:tcPr marL="9525" marR="9525" marT="9525" marB="0" anchor="b"/>
                </a:tc>
                <a:tc>
                  <a:txBody>
                    <a:bodyPr/>
                    <a:lstStyle/>
                    <a:p>
                      <a:pPr algn="r" fontAlgn="b"/>
                      <a:r>
                        <a:rPr lang="en-US" sz="1200" u="none" strike="noStrike">
                          <a:solidFill>
                            <a:srgbClr val="00B050"/>
                          </a:solidFill>
                          <a:effectLst/>
                        </a:rPr>
                        <a:t>90.00%</a:t>
                      </a:r>
                      <a:endParaRPr lang="en-US" sz="1200" b="0" i="0" u="none" strike="noStrike">
                        <a:solidFill>
                          <a:srgbClr val="00B050"/>
                        </a:solidFill>
                        <a:effectLst/>
                        <a:latin typeface="Arial" panose="020B0604020202020204" pitchFamily="34" charset="0"/>
                      </a:endParaRPr>
                    </a:p>
                  </a:txBody>
                  <a:tcPr marL="9525" marR="9525" marT="9525" marB="0" anchor="b"/>
                </a:tc>
                <a:tc>
                  <a:txBody>
                    <a:bodyPr/>
                    <a:lstStyle/>
                    <a:p>
                      <a:pPr algn="r" fontAlgn="b"/>
                      <a:r>
                        <a:rPr lang="en-US" sz="1200" u="none" strike="noStrike" dirty="0">
                          <a:solidFill>
                            <a:srgbClr val="00B050"/>
                          </a:solidFill>
                          <a:effectLst/>
                        </a:rPr>
                        <a:t>68.50%</a:t>
                      </a:r>
                      <a:endParaRPr lang="en-US" sz="1200" b="0" i="0" u="none" strike="noStrike" dirty="0">
                        <a:solidFill>
                          <a:srgbClr val="00B05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42192622"/>
                  </a:ext>
                </a:extLst>
              </a:tr>
              <a:tr h="208464">
                <a:tc>
                  <a:txBody>
                    <a:bodyPr/>
                    <a:lstStyle/>
                    <a:p>
                      <a:pPr algn="r" fontAlgn="b"/>
                      <a:r>
                        <a:rPr lang="en-US" sz="1200" u="none" strike="noStrike">
                          <a:effectLst/>
                        </a:rPr>
                        <a:t>0.4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64.25%</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60.92%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79.50%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51.00%</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93965435"/>
                  </a:ext>
                </a:extLst>
              </a:tr>
              <a:tr h="208464">
                <a:tc>
                  <a:txBody>
                    <a:bodyPr/>
                    <a:lstStyle/>
                    <a:p>
                      <a:pPr algn="r" fontAlgn="b"/>
                      <a:r>
                        <a:rPr lang="en-US" sz="1200" u="none" strike="noStrike">
                          <a:effectLst/>
                        </a:rPr>
                        <a:t>0.5</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68.50%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69.27%</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66.50%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29.50%</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725640445"/>
                  </a:ext>
                </a:extLst>
              </a:tr>
              <a:tr h="208464">
                <a:tc>
                  <a:txBody>
                    <a:bodyPr/>
                    <a:lstStyle/>
                    <a:p>
                      <a:pPr algn="r" fontAlgn="b"/>
                      <a:r>
                        <a:rPr lang="en-US" sz="1200" u="none" strike="noStrike">
                          <a:effectLst/>
                        </a:rPr>
                        <a:t>0.6</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67.75%</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76.69%</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51.00%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15.50%</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992794893"/>
                  </a:ext>
                </a:extLst>
              </a:tr>
              <a:tr h="208464">
                <a:tc>
                  <a:txBody>
                    <a:bodyPr/>
                    <a:lstStyle/>
                    <a:p>
                      <a:pPr algn="r" fontAlgn="b"/>
                      <a:r>
                        <a:rPr lang="en-US" sz="1200" u="none" strike="noStrike">
                          <a:effectLst/>
                        </a:rPr>
                        <a:t>0.7</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62.50%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77.17%</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35.50%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10.50%</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887451914"/>
                  </a:ext>
                </a:extLst>
              </a:tr>
              <a:tr h="208464">
                <a:tc>
                  <a:txBody>
                    <a:bodyPr/>
                    <a:lstStyle/>
                    <a:p>
                      <a:pPr algn="r" fontAlgn="b"/>
                      <a:r>
                        <a:rPr lang="en-US" sz="1200" u="none" strike="noStrike">
                          <a:effectLst/>
                        </a:rPr>
                        <a:t>0.8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55.50%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80.56%</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14.50%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3.50%</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133551956"/>
                  </a:ext>
                </a:extLst>
              </a:tr>
              <a:tr h="221493">
                <a:tc>
                  <a:txBody>
                    <a:bodyPr/>
                    <a:lstStyle/>
                    <a:p>
                      <a:pPr algn="r" fontAlgn="b"/>
                      <a:r>
                        <a:rPr lang="en-US" sz="1200" u="none" strike="noStrike">
                          <a:effectLst/>
                        </a:rPr>
                        <a:t>0.9</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51.25%</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77.78%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3.50%</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dirty="0">
                          <a:effectLst/>
                        </a:rPr>
                        <a:t>1.00%</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91150200"/>
                  </a:ext>
                </a:extLst>
              </a:tr>
            </a:tbl>
          </a:graphicData>
        </a:graphic>
      </p:graphicFrame>
    </p:spTree>
    <p:extLst>
      <p:ext uri="{BB962C8B-B14F-4D97-AF65-F5344CB8AC3E}">
        <p14:creationId xmlns:p14="http://schemas.microsoft.com/office/powerpoint/2010/main" val="12762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914400" y="1742492"/>
            <a:ext cx="7010400" cy="2362200"/>
          </a:xfrm>
        </p:spPr>
        <p:txBody>
          <a:bodyPr>
            <a:normAutofit fontScale="77500" lnSpcReduction="20000"/>
          </a:bodyPr>
          <a:lstStyle/>
          <a:p>
            <a:r>
              <a:rPr lang="en-US" dirty="0"/>
              <a:t>4238 patients</a:t>
            </a:r>
          </a:p>
          <a:p>
            <a:r>
              <a:rPr lang="en-US" dirty="0"/>
              <a:t>15 variables: 6 binary, 9 continuous</a:t>
            </a:r>
          </a:p>
          <a:p>
            <a:r>
              <a:rPr lang="en-US" dirty="0"/>
              <a:t>1 dependent variable (binary)</a:t>
            </a:r>
          </a:p>
          <a:p>
            <a:r>
              <a:rPr lang="en-US" dirty="0"/>
              <a:t>Prediction: 10-year risk of coronary heart disease (0: 3505 </a:t>
            </a:r>
            <a:br>
              <a:rPr lang="en-US" dirty="0"/>
            </a:br>
            <a:r>
              <a:rPr lang="en-US" dirty="0"/>
              <a:t>1: 628 (15%))</a:t>
            </a:r>
          </a:p>
          <a:p>
            <a:r>
              <a:rPr lang="en-US" dirty="0"/>
              <a:t>Goal: create a logistic regression model for future predictions</a:t>
            </a:r>
          </a:p>
        </p:txBody>
      </p:sp>
      <p:sp>
        <p:nvSpPr>
          <p:cNvPr id="5" name="Content Placeholder 2">
            <a:extLst>
              <a:ext uri="{FF2B5EF4-FFF2-40B4-BE49-F238E27FC236}">
                <a16:creationId xmlns:a16="http://schemas.microsoft.com/office/drawing/2014/main" id="{6BF1FA10-8164-83D8-2E2F-C65C68370262}"/>
              </a:ext>
            </a:extLst>
          </p:cNvPr>
          <p:cNvSpPr txBox="1">
            <a:spLocks/>
          </p:cNvSpPr>
          <p:nvPr/>
        </p:nvSpPr>
        <p:spPr>
          <a:xfrm>
            <a:off x="914400" y="4267200"/>
            <a:ext cx="8534400" cy="213360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US" dirty="0"/>
              <a:t>Questions: </a:t>
            </a:r>
          </a:p>
          <a:p>
            <a:r>
              <a:rPr lang="en-US" dirty="0"/>
              <a:t>Prediction</a:t>
            </a:r>
          </a:p>
          <a:p>
            <a:r>
              <a:rPr lang="en-US" dirty="0"/>
              <a:t>What are the best attributes to include in the model?</a:t>
            </a:r>
          </a:p>
          <a:p>
            <a:r>
              <a:rPr lang="en-US" dirty="0"/>
              <a:t>Which is better model? What is the model equation?</a:t>
            </a:r>
          </a:p>
          <a:p>
            <a:r>
              <a:rPr lang="en-US" dirty="0"/>
              <a:t>What are the models’ performance metrics?</a:t>
            </a:r>
          </a:p>
        </p:txBody>
      </p:sp>
      <p:sp>
        <p:nvSpPr>
          <p:cNvPr id="6" name="Content Placeholder 2">
            <a:extLst>
              <a:ext uri="{FF2B5EF4-FFF2-40B4-BE49-F238E27FC236}">
                <a16:creationId xmlns:a16="http://schemas.microsoft.com/office/drawing/2014/main" id="{DC9127B9-A933-50F9-807E-6DEB42CD5E49}"/>
              </a:ext>
            </a:extLst>
          </p:cNvPr>
          <p:cNvSpPr txBox="1">
            <a:spLocks/>
          </p:cNvSpPr>
          <p:nvPr/>
        </p:nvSpPr>
        <p:spPr>
          <a:xfrm>
            <a:off x="8686800" y="1828800"/>
            <a:ext cx="3124200" cy="449580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lgn="l">
              <a:spcBef>
                <a:spcPts val="1200"/>
              </a:spcBef>
              <a:buFont typeface="Arial" panose="020B0604020202020204" pitchFamily="34" charset="0"/>
              <a:buChar char="•"/>
            </a:pPr>
            <a:r>
              <a:rPr lang="en-US" b="1" i="0" dirty="0">
                <a:effectLst/>
                <a:latin typeface="system-ui"/>
              </a:rPr>
              <a:t>sex</a:t>
            </a:r>
            <a:r>
              <a:rPr lang="en-US" b="0" i="0" dirty="0">
                <a:effectLst/>
                <a:latin typeface="system-ui"/>
              </a:rPr>
              <a:t>: binary</a:t>
            </a:r>
          </a:p>
          <a:p>
            <a:pPr algn="l">
              <a:spcBef>
                <a:spcPts val="1200"/>
              </a:spcBef>
              <a:buFont typeface="Arial" panose="020B0604020202020204" pitchFamily="34" charset="0"/>
              <a:buChar char="•"/>
            </a:pPr>
            <a:r>
              <a:rPr lang="en-US" b="1" i="0" dirty="0">
                <a:effectLst/>
                <a:latin typeface="system-ui"/>
              </a:rPr>
              <a:t>age</a:t>
            </a:r>
            <a:r>
              <a:rPr lang="en-US" b="0" i="0" dirty="0">
                <a:effectLst/>
                <a:latin typeface="system-ui"/>
              </a:rPr>
              <a:t>: continuous</a:t>
            </a:r>
          </a:p>
          <a:p>
            <a:pPr algn="l">
              <a:spcBef>
                <a:spcPts val="1200"/>
              </a:spcBef>
              <a:buFont typeface="Arial" panose="020B0604020202020204" pitchFamily="34" charset="0"/>
              <a:buChar char="•"/>
            </a:pPr>
            <a:r>
              <a:rPr lang="en-US" b="1" i="0" dirty="0" err="1">
                <a:effectLst/>
                <a:latin typeface="system-ui"/>
              </a:rPr>
              <a:t>currentSmoker</a:t>
            </a:r>
            <a:r>
              <a:rPr lang="en-US" b="0" i="0" dirty="0">
                <a:effectLst/>
                <a:latin typeface="system-ui"/>
              </a:rPr>
              <a:t>: binary</a:t>
            </a:r>
          </a:p>
          <a:p>
            <a:pPr algn="l">
              <a:spcBef>
                <a:spcPts val="1200"/>
              </a:spcBef>
              <a:buFont typeface="Arial" panose="020B0604020202020204" pitchFamily="34" charset="0"/>
              <a:buChar char="•"/>
            </a:pPr>
            <a:r>
              <a:rPr lang="en-US" b="1" i="0" dirty="0" err="1">
                <a:effectLst/>
                <a:latin typeface="system-ui"/>
              </a:rPr>
              <a:t>cigsPerDay</a:t>
            </a:r>
            <a:r>
              <a:rPr lang="en-US" b="0" i="0" dirty="0">
                <a:effectLst/>
                <a:latin typeface="system-ui"/>
              </a:rPr>
              <a:t>: continuous </a:t>
            </a:r>
          </a:p>
          <a:p>
            <a:pPr algn="l">
              <a:spcBef>
                <a:spcPts val="1200"/>
              </a:spcBef>
              <a:buFont typeface="Arial" panose="020B0604020202020204" pitchFamily="34" charset="0"/>
              <a:buChar char="•"/>
            </a:pPr>
            <a:r>
              <a:rPr lang="en-US" b="1" i="0" dirty="0" err="1">
                <a:effectLst/>
                <a:latin typeface="system-ui"/>
              </a:rPr>
              <a:t>BPMeds</a:t>
            </a:r>
            <a:r>
              <a:rPr lang="en-US" b="0" i="0" dirty="0">
                <a:effectLst/>
                <a:latin typeface="system-ui"/>
              </a:rPr>
              <a:t>: binary</a:t>
            </a:r>
          </a:p>
          <a:p>
            <a:pPr algn="l">
              <a:spcBef>
                <a:spcPts val="1200"/>
              </a:spcBef>
              <a:buFont typeface="Arial" panose="020B0604020202020204" pitchFamily="34" charset="0"/>
              <a:buChar char="•"/>
            </a:pPr>
            <a:r>
              <a:rPr lang="en-US" b="1" i="0" dirty="0" err="1">
                <a:effectLst/>
                <a:latin typeface="system-ui"/>
              </a:rPr>
              <a:t>prevalentStroke</a:t>
            </a:r>
            <a:r>
              <a:rPr lang="en-US" b="0" i="0" dirty="0">
                <a:effectLst/>
                <a:latin typeface="system-ui"/>
              </a:rPr>
              <a:t>: binary </a:t>
            </a:r>
          </a:p>
          <a:p>
            <a:pPr algn="l">
              <a:spcBef>
                <a:spcPts val="1200"/>
              </a:spcBef>
              <a:buFont typeface="Arial" panose="020B0604020202020204" pitchFamily="34" charset="0"/>
              <a:buChar char="•"/>
            </a:pPr>
            <a:r>
              <a:rPr lang="en-US" b="1" i="0" dirty="0" err="1">
                <a:effectLst/>
                <a:latin typeface="system-ui"/>
              </a:rPr>
              <a:t>prevalentHyp</a:t>
            </a:r>
            <a:r>
              <a:rPr lang="en-US" b="0" i="0" dirty="0">
                <a:effectLst/>
                <a:latin typeface="system-ui"/>
              </a:rPr>
              <a:t>: binary</a:t>
            </a:r>
          </a:p>
          <a:p>
            <a:pPr algn="l">
              <a:spcBef>
                <a:spcPts val="1200"/>
              </a:spcBef>
              <a:buFont typeface="Arial" panose="020B0604020202020204" pitchFamily="34" charset="0"/>
              <a:buChar char="•"/>
            </a:pPr>
            <a:r>
              <a:rPr lang="en-US" b="1" i="0" dirty="0">
                <a:effectLst/>
                <a:latin typeface="system-ui"/>
              </a:rPr>
              <a:t>diabetes</a:t>
            </a:r>
            <a:r>
              <a:rPr lang="en-US" b="0" i="0" dirty="0">
                <a:effectLst/>
                <a:latin typeface="system-ui"/>
              </a:rPr>
              <a:t>: binary</a:t>
            </a:r>
          </a:p>
          <a:p>
            <a:pPr algn="l">
              <a:spcBef>
                <a:spcPts val="1200"/>
              </a:spcBef>
              <a:buFont typeface="Arial" panose="020B0604020202020204" pitchFamily="34" charset="0"/>
              <a:buChar char="•"/>
            </a:pPr>
            <a:r>
              <a:rPr lang="en-US" b="1" i="0" dirty="0" err="1">
                <a:effectLst/>
                <a:latin typeface="system-ui"/>
              </a:rPr>
              <a:t>totChol</a:t>
            </a:r>
            <a:r>
              <a:rPr lang="en-US" b="0" i="0" dirty="0">
                <a:effectLst/>
                <a:latin typeface="system-ui"/>
              </a:rPr>
              <a:t>: continuous </a:t>
            </a:r>
          </a:p>
          <a:p>
            <a:pPr algn="l">
              <a:spcBef>
                <a:spcPts val="1200"/>
              </a:spcBef>
              <a:buFont typeface="Arial" panose="020B0604020202020204" pitchFamily="34" charset="0"/>
              <a:buChar char="•"/>
            </a:pPr>
            <a:r>
              <a:rPr lang="en-US" b="1" i="0" dirty="0" err="1">
                <a:effectLst/>
                <a:latin typeface="system-ui"/>
              </a:rPr>
              <a:t>sysBP</a:t>
            </a:r>
            <a:r>
              <a:rPr lang="en-US" b="0" i="0" dirty="0">
                <a:effectLst/>
                <a:latin typeface="system-ui"/>
              </a:rPr>
              <a:t>: continuous</a:t>
            </a:r>
          </a:p>
          <a:p>
            <a:pPr algn="l">
              <a:spcBef>
                <a:spcPts val="1200"/>
              </a:spcBef>
              <a:buFont typeface="Arial" panose="020B0604020202020204" pitchFamily="34" charset="0"/>
              <a:buChar char="•"/>
            </a:pPr>
            <a:r>
              <a:rPr lang="en-US" b="1" i="0" dirty="0" err="1">
                <a:effectLst/>
                <a:latin typeface="system-ui"/>
              </a:rPr>
              <a:t>diaBP</a:t>
            </a:r>
            <a:r>
              <a:rPr lang="en-US" b="0" i="0" dirty="0">
                <a:effectLst/>
                <a:latin typeface="system-ui"/>
              </a:rPr>
              <a:t>: continuous</a:t>
            </a:r>
          </a:p>
          <a:p>
            <a:pPr algn="l">
              <a:spcBef>
                <a:spcPts val="1200"/>
              </a:spcBef>
              <a:buFont typeface="Arial" panose="020B0604020202020204" pitchFamily="34" charset="0"/>
              <a:buChar char="•"/>
            </a:pPr>
            <a:r>
              <a:rPr lang="en-US" b="1" i="0" dirty="0">
                <a:effectLst/>
                <a:latin typeface="system-ui"/>
              </a:rPr>
              <a:t>BMI</a:t>
            </a:r>
            <a:r>
              <a:rPr lang="en-US" b="0" i="0" dirty="0">
                <a:effectLst/>
                <a:latin typeface="system-ui"/>
              </a:rPr>
              <a:t>: continuous)</a:t>
            </a:r>
          </a:p>
          <a:p>
            <a:pPr algn="l">
              <a:spcBef>
                <a:spcPts val="1200"/>
              </a:spcBef>
              <a:buFont typeface="Arial" panose="020B0604020202020204" pitchFamily="34" charset="0"/>
              <a:buChar char="•"/>
            </a:pPr>
            <a:r>
              <a:rPr lang="en-US" b="1" i="0" dirty="0" err="1">
                <a:effectLst/>
                <a:latin typeface="system-ui"/>
              </a:rPr>
              <a:t>heartRate</a:t>
            </a:r>
            <a:r>
              <a:rPr lang="en-US" b="0" i="0" dirty="0">
                <a:effectLst/>
                <a:latin typeface="system-ui"/>
              </a:rPr>
              <a:t>: continuous</a:t>
            </a:r>
          </a:p>
          <a:p>
            <a:pPr algn="l">
              <a:spcBef>
                <a:spcPts val="1200"/>
              </a:spcBef>
              <a:buFont typeface="Arial" panose="020B0604020202020204" pitchFamily="34" charset="0"/>
              <a:buChar char="•"/>
            </a:pPr>
            <a:r>
              <a:rPr lang="en-US" b="1" i="0" dirty="0">
                <a:effectLst/>
                <a:latin typeface="system-ui"/>
              </a:rPr>
              <a:t>glucose</a:t>
            </a:r>
            <a:r>
              <a:rPr lang="en-US" b="0" i="0" dirty="0">
                <a:effectLst/>
                <a:latin typeface="system-ui"/>
              </a:rPr>
              <a:t>: continuous </a:t>
            </a:r>
          </a:p>
          <a:p>
            <a:pPr algn="l">
              <a:spcBef>
                <a:spcPts val="1200"/>
              </a:spcBef>
              <a:buFont typeface="Arial" panose="020B0604020202020204" pitchFamily="34" charset="0"/>
              <a:buChar char="•"/>
            </a:pPr>
            <a:r>
              <a:rPr lang="en-US" b="1" i="0" dirty="0">
                <a:effectLst/>
                <a:latin typeface="system-ui"/>
              </a:rPr>
              <a:t>10 year risk of coronary heart disease CHD:</a:t>
            </a:r>
            <a:r>
              <a:rPr lang="en-US" b="0" i="0" dirty="0">
                <a:effectLst/>
                <a:latin typeface="system-ui"/>
              </a:rPr>
              <a:t>  binary</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p>
        </p:txBody>
      </p:sp>
      <p:sp>
        <p:nvSpPr>
          <p:cNvPr id="3" name="Content Placeholder 2"/>
          <p:cNvSpPr>
            <a:spLocks noGrp="1"/>
          </p:cNvSpPr>
          <p:nvPr>
            <p:ph sz="half" idx="1"/>
          </p:nvPr>
        </p:nvSpPr>
        <p:spPr/>
        <p:txBody>
          <a:bodyPr>
            <a:normAutofit/>
          </a:bodyPr>
          <a:lstStyle/>
          <a:p>
            <a:pPr marL="0" indent="0">
              <a:buNone/>
            </a:pPr>
            <a:r>
              <a:rPr lang="en-US" dirty="0">
                <a:solidFill>
                  <a:srgbClr val="404040"/>
                </a:solidFill>
              </a:rPr>
              <a:t>1. Missing values</a:t>
            </a:r>
            <a:r>
              <a:rPr lang="en-US" dirty="0"/>
              <a:t>:</a:t>
            </a:r>
          </a:p>
          <a:p>
            <a:pPr lvl="1"/>
            <a:r>
              <a:rPr lang="en-US" dirty="0"/>
              <a:t>Deleted: </a:t>
            </a:r>
          </a:p>
          <a:p>
            <a:pPr lvl="2"/>
            <a:r>
              <a:rPr lang="en-US" dirty="0">
                <a:solidFill>
                  <a:schemeClr val="bg1">
                    <a:lumMod val="65000"/>
                  </a:schemeClr>
                </a:solidFill>
              </a:rPr>
              <a:t>education (105)</a:t>
            </a:r>
          </a:p>
          <a:p>
            <a:pPr lvl="1"/>
            <a:r>
              <a:rPr lang="en-US" dirty="0"/>
              <a:t>Replaced by mode: </a:t>
            </a:r>
          </a:p>
          <a:p>
            <a:pPr lvl="2"/>
            <a:r>
              <a:rPr lang="en-US" dirty="0" err="1">
                <a:solidFill>
                  <a:schemeClr val="bg1">
                    <a:lumMod val="65000"/>
                  </a:schemeClr>
                </a:solidFill>
              </a:rPr>
              <a:t>BPMeds</a:t>
            </a:r>
            <a:r>
              <a:rPr lang="en-US" dirty="0">
                <a:solidFill>
                  <a:schemeClr val="bg1">
                    <a:lumMod val="65000"/>
                  </a:schemeClr>
                </a:solidFill>
              </a:rPr>
              <a:t> (53) – ”0”</a:t>
            </a:r>
          </a:p>
          <a:p>
            <a:pPr lvl="1"/>
            <a:r>
              <a:rPr lang="en-US" dirty="0"/>
              <a:t>Replaced by mean: </a:t>
            </a:r>
          </a:p>
          <a:p>
            <a:pPr lvl="2"/>
            <a:r>
              <a:rPr lang="en-US" dirty="0" err="1">
                <a:solidFill>
                  <a:schemeClr val="bg1">
                    <a:lumMod val="65000"/>
                  </a:schemeClr>
                </a:solidFill>
              </a:rPr>
              <a:t>cigsPerDay</a:t>
            </a:r>
            <a:r>
              <a:rPr lang="en-US" dirty="0">
                <a:solidFill>
                  <a:schemeClr val="bg1">
                    <a:lumMod val="65000"/>
                  </a:schemeClr>
                </a:solidFill>
              </a:rPr>
              <a:t> (29) – “9.03”</a:t>
            </a:r>
          </a:p>
          <a:p>
            <a:pPr lvl="1"/>
            <a:r>
              <a:rPr lang="en-US" dirty="0"/>
              <a:t>Replaced by median: </a:t>
            </a:r>
          </a:p>
          <a:p>
            <a:pPr lvl="2"/>
            <a:r>
              <a:rPr lang="en-US" dirty="0" err="1">
                <a:solidFill>
                  <a:schemeClr val="bg1">
                    <a:lumMod val="65000"/>
                  </a:schemeClr>
                </a:solidFill>
              </a:rPr>
              <a:t>totChol</a:t>
            </a:r>
            <a:r>
              <a:rPr lang="en-US" dirty="0">
                <a:solidFill>
                  <a:schemeClr val="bg1">
                    <a:lumMod val="65000"/>
                  </a:schemeClr>
                </a:solidFill>
              </a:rPr>
              <a:t> (50) – “234”</a:t>
            </a:r>
          </a:p>
          <a:p>
            <a:pPr lvl="2"/>
            <a:r>
              <a:rPr lang="en-US" dirty="0">
                <a:solidFill>
                  <a:schemeClr val="bg1">
                    <a:lumMod val="65000"/>
                  </a:schemeClr>
                </a:solidFill>
              </a:rPr>
              <a:t>BMI (19) – “25.38”</a:t>
            </a:r>
          </a:p>
          <a:p>
            <a:pPr lvl="2"/>
            <a:r>
              <a:rPr lang="en-US" dirty="0" err="1">
                <a:solidFill>
                  <a:schemeClr val="bg1">
                    <a:lumMod val="65000"/>
                  </a:schemeClr>
                </a:solidFill>
              </a:rPr>
              <a:t>heartRate</a:t>
            </a:r>
            <a:r>
              <a:rPr lang="en-US" dirty="0">
                <a:solidFill>
                  <a:schemeClr val="bg1">
                    <a:lumMod val="65000"/>
                  </a:schemeClr>
                </a:solidFill>
              </a:rPr>
              <a:t> (1) – “75”</a:t>
            </a:r>
          </a:p>
          <a:p>
            <a:pPr lvl="2"/>
            <a:r>
              <a:rPr lang="en-US" dirty="0">
                <a:solidFill>
                  <a:schemeClr val="bg1">
                    <a:lumMod val="65000"/>
                  </a:schemeClr>
                </a:solidFill>
              </a:rPr>
              <a:t>glucose (388) – “78”</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3541046928"/>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p>
        </p:txBody>
      </p:sp>
      <p:sp>
        <p:nvSpPr>
          <p:cNvPr id="3" name="Content Placeholder 2"/>
          <p:cNvSpPr>
            <a:spLocks noGrp="1"/>
          </p:cNvSpPr>
          <p:nvPr>
            <p:ph sz="half" idx="1"/>
          </p:nvPr>
        </p:nvSpPr>
        <p:spPr>
          <a:xfrm>
            <a:off x="685800" y="1825622"/>
            <a:ext cx="4800600" cy="4575175"/>
          </a:xfrm>
        </p:spPr>
        <p:txBody>
          <a:bodyPr/>
          <a:lstStyle/>
          <a:p>
            <a:pPr marL="0" indent="0">
              <a:buNone/>
            </a:pPr>
            <a:r>
              <a:rPr lang="en-US" dirty="0">
                <a:solidFill>
                  <a:srgbClr val="404040"/>
                </a:solidFill>
              </a:rPr>
              <a:t>2. Outliers</a:t>
            </a:r>
            <a:r>
              <a:rPr lang="en-US" dirty="0"/>
              <a:t>:</a:t>
            </a:r>
          </a:p>
          <a:p>
            <a:pPr lvl="1"/>
            <a:r>
              <a:rPr lang="en-US" dirty="0"/>
              <a:t>Model 1:</a:t>
            </a:r>
          </a:p>
          <a:p>
            <a:pPr lvl="1"/>
            <a:r>
              <a:rPr lang="en-US" dirty="0"/>
              <a:t>Calculated with quartiles (IQR)</a:t>
            </a:r>
          </a:p>
          <a:p>
            <a:pPr lvl="1"/>
            <a:r>
              <a:rPr lang="en-US" dirty="0"/>
              <a:t>Replaced by lower &amp; upper bounds</a:t>
            </a:r>
          </a:p>
          <a:p>
            <a:pPr lvl="1"/>
            <a:r>
              <a:rPr lang="en-US" dirty="0"/>
              <a:t>Created new variables with binary data (outlier or not)</a:t>
            </a:r>
          </a:p>
          <a:p>
            <a:pPr lvl="1"/>
            <a:r>
              <a:rPr lang="en-US" dirty="0"/>
              <a:t>Model 2 &amp; 3: left outliers</a:t>
            </a:r>
          </a:p>
          <a:p>
            <a:pPr marL="0" indent="0">
              <a:buNone/>
            </a:pPr>
            <a:r>
              <a:rPr lang="en-US" dirty="0"/>
              <a:t>3. Randomization</a:t>
            </a:r>
          </a:p>
          <a:p>
            <a:pPr lvl="1"/>
            <a:r>
              <a:rPr lang="en-US" dirty="0"/>
              <a:t>Shuffled the order to avoid similar data grouped together</a:t>
            </a:r>
          </a:p>
          <a:p>
            <a:pPr lvl="1"/>
            <a:r>
              <a:rPr lang="en-US" dirty="0"/>
              <a:t>Model 3: also generated data beforehand</a:t>
            </a:r>
          </a:p>
        </p:txBody>
      </p:sp>
      <p:pic>
        <p:nvPicPr>
          <p:cNvPr id="6" name="Picture 5">
            <a:extLst>
              <a:ext uri="{FF2B5EF4-FFF2-40B4-BE49-F238E27FC236}">
                <a16:creationId xmlns:a16="http://schemas.microsoft.com/office/drawing/2014/main" id="{1B7350B3-9DAB-D83B-E1EC-C4C0554DB6C2}"/>
              </a:ext>
            </a:extLst>
          </p:cNvPr>
          <p:cNvPicPr>
            <a:picLocks noChangeAspect="1"/>
          </p:cNvPicPr>
          <p:nvPr/>
        </p:nvPicPr>
        <p:blipFill>
          <a:blip r:embed="rId2"/>
          <a:stretch>
            <a:fillRect/>
          </a:stretch>
        </p:blipFill>
        <p:spPr>
          <a:xfrm>
            <a:off x="5870510" y="2112601"/>
            <a:ext cx="6089694" cy="4001219"/>
          </a:xfrm>
          <a:prstGeom prst="rect">
            <a:avLst/>
          </a:prstGeom>
        </p:spPr>
      </p:pic>
    </p:spTree>
    <p:extLst>
      <p:ext uri="{BB962C8B-B14F-4D97-AF65-F5344CB8AC3E}">
        <p14:creationId xmlns:p14="http://schemas.microsoft.com/office/powerpoint/2010/main" val="135209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 GRETL</a:t>
            </a:r>
          </a:p>
        </p:txBody>
      </p:sp>
      <p:sp>
        <p:nvSpPr>
          <p:cNvPr id="3" name="Content Placeholder 2"/>
          <p:cNvSpPr>
            <a:spLocks noGrp="1"/>
          </p:cNvSpPr>
          <p:nvPr>
            <p:ph sz="half" idx="1"/>
          </p:nvPr>
        </p:nvSpPr>
        <p:spPr>
          <a:xfrm>
            <a:off x="1066800" y="1905000"/>
            <a:ext cx="4419600" cy="4724400"/>
          </a:xfrm>
        </p:spPr>
        <p:txBody>
          <a:bodyPr>
            <a:normAutofit/>
          </a:bodyPr>
          <a:lstStyle/>
          <a:p>
            <a:pPr marL="457200" indent="-457200">
              <a:buAutoNum type="arabicPeriod"/>
            </a:pPr>
            <a:r>
              <a:rPr lang="en-US" dirty="0"/>
              <a:t>Dividing data set:</a:t>
            </a:r>
          </a:p>
          <a:p>
            <a:pPr lvl="1"/>
            <a:r>
              <a:rPr lang="en-US" dirty="0"/>
              <a:t>Separated 0-1</a:t>
            </a:r>
          </a:p>
          <a:p>
            <a:pPr lvl="1"/>
            <a:r>
              <a:rPr lang="en-US" dirty="0"/>
              <a:t>Training data set (80%)</a:t>
            </a:r>
          </a:p>
          <a:p>
            <a:pPr lvl="1"/>
            <a:r>
              <a:rPr lang="en-US" dirty="0"/>
              <a:t>Testing data set (20%)</a:t>
            </a:r>
          </a:p>
          <a:p>
            <a:pPr lvl="1"/>
            <a:r>
              <a:rPr lang="en-US" dirty="0"/>
              <a:t>Model 1 &amp; 2: kept the ratio (15%)</a:t>
            </a:r>
          </a:p>
          <a:p>
            <a:pPr lvl="1"/>
            <a:r>
              <a:rPr lang="en-US" dirty="0"/>
              <a:t>Model 3: 50-50% (1000-1000 data record)</a:t>
            </a:r>
          </a:p>
          <a:p>
            <a:pPr marL="457200" indent="-457200">
              <a:buFont typeface="+mj-lt"/>
              <a:buAutoNum type="arabicPeriod"/>
            </a:pPr>
            <a:r>
              <a:rPr lang="en-US" dirty="0"/>
              <a:t>Correlation matrix</a:t>
            </a:r>
          </a:p>
          <a:p>
            <a:pPr lvl="1"/>
            <a:r>
              <a:rPr lang="en-US" dirty="0"/>
              <a:t>Eliminated attributes to avoid multicollinearity:</a:t>
            </a:r>
          </a:p>
          <a:p>
            <a:pPr lvl="2"/>
            <a:r>
              <a:rPr lang="en-US" dirty="0" err="1"/>
              <a:t>currentSmoker</a:t>
            </a:r>
            <a:endParaRPr lang="en-US" dirty="0"/>
          </a:p>
          <a:p>
            <a:pPr lvl="2"/>
            <a:r>
              <a:rPr lang="en-US" dirty="0" err="1"/>
              <a:t>diaBP</a:t>
            </a:r>
            <a:endParaRPr lang="en-US" dirty="0"/>
          </a:p>
          <a:p>
            <a:pPr lvl="2"/>
            <a:r>
              <a:rPr lang="en-US" dirty="0" err="1"/>
              <a:t>prevalentHyp</a:t>
            </a:r>
            <a:endParaRPr lang="en-US" dirty="0"/>
          </a:p>
        </p:txBody>
      </p:sp>
      <p:sp>
        <p:nvSpPr>
          <p:cNvPr id="5" name="TextBox 4">
            <a:extLst>
              <a:ext uri="{FF2B5EF4-FFF2-40B4-BE49-F238E27FC236}">
                <a16:creationId xmlns:a16="http://schemas.microsoft.com/office/drawing/2014/main" id="{E11F80A2-5F07-98FD-5B83-7C588BCE3C13}"/>
              </a:ext>
            </a:extLst>
          </p:cNvPr>
          <p:cNvSpPr txBox="1"/>
          <p:nvPr/>
        </p:nvSpPr>
        <p:spPr>
          <a:xfrm>
            <a:off x="7861010" y="1764268"/>
            <a:ext cx="1346779" cy="369332"/>
          </a:xfrm>
          <a:prstGeom prst="rect">
            <a:avLst/>
          </a:prstGeom>
          <a:noFill/>
        </p:spPr>
        <p:txBody>
          <a:bodyPr wrap="none" rtlCol="0">
            <a:spAutoFit/>
          </a:bodyPr>
          <a:lstStyle/>
          <a:p>
            <a:r>
              <a:rPr lang="en-US" dirty="0"/>
              <a:t>Initial state:</a:t>
            </a:r>
          </a:p>
        </p:txBody>
      </p:sp>
      <p:pic>
        <p:nvPicPr>
          <p:cNvPr id="6" name="Picture 5">
            <a:extLst>
              <a:ext uri="{FF2B5EF4-FFF2-40B4-BE49-F238E27FC236}">
                <a16:creationId xmlns:a16="http://schemas.microsoft.com/office/drawing/2014/main" id="{B3840920-A0DF-96F6-BFB8-A5AD66260120}"/>
              </a:ext>
            </a:extLst>
          </p:cNvPr>
          <p:cNvPicPr>
            <a:picLocks noChangeAspect="1"/>
          </p:cNvPicPr>
          <p:nvPr/>
        </p:nvPicPr>
        <p:blipFill>
          <a:blip r:embed="rId2"/>
          <a:stretch>
            <a:fillRect/>
          </a:stretch>
        </p:blipFill>
        <p:spPr>
          <a:xfrm>
            <a:off x="6248400" y="2362200"/>
            <a:ext cx="4758018" cy="3676650"/>
          </a:xfrm>
          <a:prstGeom prst="rect">
            <a:avLst/>
          </a:prstGeom>
        </p:spPr>
      </p:pic>
    </p:spTree>
    <p:extLst>
      <p:ext uri="{BB962C8B-B14F-4D97-AF65-F5344CB8AC3E}">
        <p14:creationId xmlns:p14="http://schemas.microsoft.com/office/powerpoint/2010/main" val="354232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1 – outliers replaced</a:t>
            </a:r>
          </a:p>
        </p:txBody>
      </p:sp>
      <p:sp>
        <p:nvSpPr>
          <p:cNvPr id="3" name="Text Placeholder 2"/>
          <p:cNvSpPr>
            <a:spLocks noGrp="1"/>
          </p:cNvSpPr>
          <p:nvPr>
            <p:ph type="body" idx="1"/>
          </p:nvPr>
        </p:nvSpPr>
        <p:spPr/>
        <p:txBody>
          <a:bodyPr/>
          <a:lstStyle/>
          <a:p>
            <a:r>
              <a:rPr lang="en-US" dirty="0"/>
              <a:t>Initial Model</a:t>
            </a:r>
          </a:p>
        </p:txBody>
      </p:sp>
      <p:sp>
        <p:nvSpPr>
          <p:cNvPr id="5" name="Text Placeholder 4"/>
          <p:cNvSpPr>
            <a:spLocks noGrp="1"/>
          </p:cNvSpPr>
          <p:nvPr>
            <p:ph type="body" sz="quarter" idx="3"/>
          </p:nvPr>
        </p:nvSpPr>
        <p:spPr/>
        <p:txBody>
          <a:bodyPr/>
          <a:lstStyle/>
          <a:p>
            <a:r>
              <a:rPr lang="en-US" dirty="0"/>
              <a:t>Final Model (backward selection)</a:t>
            </a:r>
          </a:p>
        </p:txBody>
      </p:sp>
      <p:pic>
        <p:nvPicPr>
          <p:cNvPr id="7" name="Picture 6">
            <a:extLst>
              <a:ext uri="{FF2B5EF4-FFF2-40B4-BE49-F238E27FC236}">
                <a16:creationId xmlns:a16="http://schemas.microsoft.com/office/drawing/2014/main" id="{41ED9050-5FC4-9D8F-7BA4-7730DEC8F41D}"/>
              </a:ext>
            </a:extLst>
          </p:cNvPr>
          <p:cNvPicPr>
            <a:picLocks noChangeAspect="1"/>
          </p:cNvPicPr>
          <p:nvPr/>
        </p:nvPicPr>
        <p:blipFill>
          <a:blip r:embed="rId2"/>
          <a:stretch>
            <a:fillRect/>
          </a:stretch>
        </p:blipFill>
        <p:spPr>
          <a:xfrm>
            <a:off x="1066800" y="2569028"/>
            <a:ext cx="4148359" cy="3374572"/>
          </a:xfrm>
          <a:prstGeom prst="rect">
            <a:avLst/>
          </a:prstGeom>
        </p:spPr>
      </p:pic>
      <p:pic>
        <p:nvPicPr>
          <p:cNvPr id="8" name="Picture 7">
            <a:extLst>
              <a:ext uri="{FF2B5EF4-FFF2-40B4-BE49-F238E27FC236}">
                <a16:creationId xmlns:a16="http://schemas.microsoft.com/office/drawing/2014/main" id="{D1763126-0538-5CCC-B64C-8B9A3A0AC7A2}"/>
              </a:ext>
            </a:extLst>
          </p:cNvPr>
          <p:cNvPicPr>
            <a:picLocks noChangeAspect="1"/>
          </p:cNvPicPr>
          <p:nvPr/>
        </p:nvPicPr>
        <p:blipFill>
          <a:blip r:embed="rId3"/>
          <a:stretch>
            <a:fillRect/>
          </a:stretch>
        </p:blipFill>
        <p:spPr>
          <a:xfrm>
            <a:off x="6400800" y="2569029"/>
            <a:ext cx="4343873" cy="2841172"/>
          </a:xfrm>
          <a:prstGeom prst="rect">
            <a:avLst/>
          </a:prstGeom>
        </p:spPr>
      </p:pic>
      <p:sp>
        <p:nvSpPr>
          <p:cNvPr id="9" name="Right Arrow 8">
            <a:extLst>
              <a:ext uri="{FF2B5EF4-FFF2-40B4-BE49-F238E27FC236}">
                <a16:creationId xmlns:a16="http://schemas.microsoft.com/office/drawing/2014/main" id="{11AE7032-4AB7-405F-AD7F-933FF3062BA9}"/>
              </a:ext>
            </a:extLst>
          </p:cNvPr>
          <p:cNvSpPr/>
          <p:nvPr/>
        </p:nvSpPr>
        <p:spPr>
          <a:xfrm>
            <a:off x="5524500" y="3940631"/>
            <a:ext cx="685800"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71E3ECF-CD8D-3018-9A00-B98EE74E32F6}"/>
              </a:ext>
            </a:extLst>
          </p:cNvPr>
          <p:cNvSpPr/>
          <p:nvPr/>
        </p:nvSpPr>
        <p:spPr>
          <a:xfrm>
            <a:off x="6400800" y="2819400"/>
            <a:ext cx="1828800" cy="838200"/>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2E0D54D-2E28-381B-6FD1-D1E71F165904}"/>
              </a:ext>
            </a:extLst>
          </p:cNvPr>
          <p:cNvPicPr>
            <a:picLocks noChangeAspect="1"/>
          </p:cNvPicPr>
          <p:nvPr/>
        </p:nvPicPr>
        <p:blipFill>
          <a:blip r:embed="rId2"/>
          <a:stretch>
            <a:fillRect/>
          </a:stretch>
        </p:blipFill>
        <p:spPr>
          <a:xfrm>
            <a:off x="6324600" y="2590799"/>
            <a:ext cx="4385106" cy="2970556"/>
          </a:xfrm>
          <a:prstGeom prst="rect">
            <a:avLst/>
          </a:prstGeom>
        </p:spPr>
      </p:pic>
      <p:sp>
        <p:nvSpPr>
          <p:cNvPr id="2" name="Title 1"/>
          <p:cNvSpPr>
            <a:spLocks noGrp="1"/>
          </p:cNvSpPr>
          <p:nvPr>
            <p:ph type="title"/>
          </p:nvPr>
        </p:nvSpPr>
        <p:spPr/>
        <p:txBody>
          <a:bodyPr/>
          <a:lstStyle/>
          <a:p>
            <a:r>
              <a:rPr lang="en-US" dirty="0"/>
              <a:t>Model 2 – With outliers</a:t>
            </a:r>
          </a:p>
        </p:txBody>
      </p:sp>
      <p:sp>
        <p:nvSpPr>
          <p:cNvPr id="3" name="Text Placeholder 2"/>
          <p:cNvSpPr>
            <a:spLocks noGrp="1"/>
          </p:cNvSpPr>
          <p:nvPr>
            <p:ph type="body" idx="1"/>
          </p:nvPr>
        </p:nvSpPr>
        <p:spPr/>
        <p:txBody>
          <a:bodyPr/>
          <a:lstStyle/>
          <a:p>
            <a:r>
              <a:rPr lang="en-US" dirty="0"/>
              <a:t>Initial Model</a:t>
            </a:r>
          </a:p>
        </p:txBody>
      </p:sp>
      <p:sp>
        <p:nvSpPr>
          <p:cNvPr id="5" name="Text Placeholder 4"/>
          <p:cNvSpPr>
            <a:spLocks noGrp="1"/>
          </p:cNvSpPr>
          <p:nvPr>
            <p:ph type="body" sz="quarter" idx="3"/>
          </p:nvPr>
        </p:nvSpPr>
        <p:spPr/>
        <p:txBody>
          <a:bodyPr/>
          <a:lstStyle/>
          <a:p>
            <a:r>
              <a:rPr lang="en-US" dirty="0"/>
              <a:t>Final Model (backward selection)</a:t>
            </a:r>
          </a:p>
        </p:txBody>
      </p:sp>
      <p:sp>
        <p:nvSpPr>
          <p:cNvPr id="9" name="Right Arrow 8">
            <a:extLst>
              <a:ext uri="{FF2B5EF4-FFF2-40B4-BE49-F238E27FC236}">
                <a16:creationId xmlns:a16="http://schemas.microsoft.com/office/drawing/2014/main" id="{11AE7032-4AB7-405F-AD7F-933FF3062BA9}"/>
              </a:ext>
            </a:extLst>
          </p:cNvPr>
          <p:cNvSpPr/>
          <p:nvPr/>
        </p:nvSpPr>
        <p:spPr>
          <a:xfrm>
            <a:off x="5524500" y="3940631"/>
            <a:ext cx="685800"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71E3ECF-CD8D-3018-9A00-B98EE74E32F6}"/>
              </a:ext>
            </a:extLst>
          </p:cNvPr>
          <p:cNvSpPr/>
          <p:nvPr/>
        </p:nvSpPr>
        <p:spPr>
          <a:xfrm>
            <a:off x="6400800" y="2819400"/>
            <a:ext cx="1828800" cy="914400"/>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5A8BA2D-BA8A-A2BB-2B09-61D3C2C54A85}"/>
              </a:ext>
            </a:extLst>
          </p:cNvPr>
          <p:cNvPicPr>
            <a:picLocks noChangeAspect="1"/>
          </p:cNvPicPr>
          <p:nvPr/>
        </p:nvPicPr>
        <p:blipFill>
          <a:blip r:embed="rId3"/>
          <a:stretch>
            <a:fillRect/>
          </a:stretch>
        </p:blipFill>
        <p:spPr>
          <a:xfrm>
            <a:off x="1066800" y="2590799"/>
            <a:ext cx="4049486" cy="3374572"/>
          </a:xfrm>
          <a:prstGeom prst="rect">
            <a:avLst/>
          </a:prstGeom>
        </p:spPr>
      </p:pic>
    </p:spTree>
    <p:extLst>
      <p:ext uri="{BB962C8B-B14F-4D97-AF65-F5344CB8AC3E}">
        <p14:creationId xmlns:p14="http://schemas.microsoft.com/office/powerpoint/2010/main" val="3482611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D54ABEB-30A1-CA1D-6567-8C8DC7ACDC5A}"/>
              </a:ext>
            </a:extLst>
          </p:cNvPr>
          <p:cNvPicPr>
            <a:picLocks noChangeAspect="1"/>
          </p:cNvPicPr>
          <p:nvPr/>
        </p:nvPicPr>
        <p:blipFill>
          <a:blip r:embed="rId2"/>
          <a:stretch>
            <a:fillRect/>
          </a:stretch>
        </p:blipFill>
        <p:spPr>
          <a:xfrm>
            <a:off x="6324600" y="2569029"/>
            <a:ext cx="4343873" cy="2749287"/>
          </a:xfrm>
          <a:prstGeom prst="rect">
            <a:avLst/>
          </a:prstGeom>
        </p:spPr>
      </p:pic>
      <p:sp>
        <p:nvSpPr>
          <p:cNvPr id="2" name="Title 1"/>
          <p:cNvSpPr>
            <a:spLocks noGrp="1"/>
          </p:cNvSpPr>
          <p:nvPr>
            <p:ph type="title"/>
          </p:nvPr>
        </p:nvSpPr>
        <p:spPr/>
        <p:txBody>
          <a:bodyPr/>
          <a:lstStyle/>
          <a:p>
            <a:r>
              <a:rPr lang="en-US" dirty="0"/>
              <a:t>Model 3 – Generated data</a:t>
            </a:r>
          </a:p>
        </p:txBody>
      </p:sp>
      <p:sp>
        <p:nvSpPr>
          <p:cNvPr id="3" name="Text Placeholder 2"/>
          <p:cNvSpPr>
            <a:spLocks noGrp="1"/>
          </p:cNvSpPr>
          <p:nvPr>
            <p:ph type="body" idx="1"/>
          </p:nvPr>
        </p:nvSpPr>
        <p:spPr/>
        <p:txBody>
          <a:bodyPr/>
          <a:lstStyle/>
          <a:p>
            <a:r>
              <a:rPr lang="en-US" dirty="0"/>
              <a:t>Initial Model</a:t>
            </a:r>
          </a:p>
        </p:txBody>
      </p:sp>
      <p:sp>
        <p:nvSpPr>
          <p:cNvPr id="5" name="Text Placeholder 4"/>
          <p:cNvSpPr>
            <a:spLocks noGrp="1"/>
          </p:cNvSpPr>
          <p:nvPr>
            <p:ph type="body" sz="quarter" idx="3"/>
          </p:nvPr>
        </p:nvSpPr>
        <p:spPr/>
        <p:txBody>
          <a:bodyPr/>
          <a:lstStyle/>
          <a:p>
            <a:r>
              <a:rPr lang="en-US" dirty="0"/>
              <a:t>Final Model (backward selection)</a:t>
            </a:r>
          </a:p>
        </p:txBody>
      </p:sp>
      <p:sp>
        <p:nvSpPr>
          <p:cNvPr id="9" name="Right Arrow 8">
            <a:extLst>
              <a:ext uri="{FF2B5EF4-FFF2-40B4-BE49-F238E27FC236}">
                <a16:creationId xmlns:a16="http://schemas.microsoft.com/office/drawing/2014/main" id="{11AE7032-4AB7-405F-AD7F-933FF3062BA9}"/>
              </a:ext>
            </a:extLst>
          </p:cNvPr>
          <p:cNvSpPr/>
          <p:nvPr/>
        </p:nvSpPr>
        <p:spPr>
          <a:xfrm>
            <a:off x="5524500" y="3940631"/>
            <a:ext cx="685800"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71E3ECF-CD8D-3018-9A00-B98EE74E32F6}"/>
              </a:ext>
            </a:extLst>
          </p:cNvPr>
          <p:cNvSpPr/>
          <p:nvPr/>
        </p:nvSpPr>
        <p:spPr>
          <a:xfrm>
            <a:off x="6357257" y="2819400"/>
            <a:ext cx="1905000" cy="914400"/>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E75DB5D-36E2-378B-CB8F-EEFFDE1FA0D9}"/>
              </a:ext>
            </a:extLst>
          </p:cNvPr>
          <p:cNvPicPr>
            <a:picLocks noChangeAspect="1"/>
          </p:cNvPicPr>
          <p:nvPr/>
        </p:nvPicPr>
        <p:blipFill>
          <a:blip r:embed="rId3"/>
          <a:stretch>
            <a:fillRect/>
          </a:stretch>
        </p:blipFill>
        <p:spPr>
          <a:xfrm>
            <a:off x="1062449" y="2569029"/>
            <a:ext cx="4032328" cy="3374572"/>
          </a:xfrm>
          <a:prstGeom prst="rect">
            <a:avLst/>
          </a:prstGeom>
        </p:spPr>
      </p:pic>
    </p:spTree>
    <p:extLst>
      <p:ext uri="{BB962C8B-B14F-4D97-AF65-F5344CB8AC3E}">
        <p14:creationId xmlns:p14="http://schemas.microsoft.com/office/powerpoint/2010/main" val="3003435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90C3-70B4-1798-8A75-680C403CC966}"/>
              </a:ext>
            </a:extLst>
          </p:cNvPr>
          <p:cNvSpPr>
            <a:spLocks noGrp="1"/>
          </p:cNvSpPr>
          <p:nvPr>
            <p:ph type="title"/>
          </p:nvPr>
        </p:nvSpPr>
        <p:spPr/>
        <p:txBody>
          <a:bodyPr/>
          <a:lstStyle/>
          <a:p>
            <a:r>
              <a:rPr lang="en-US" dirty="0"/>
              <a:t>Result</a:t>
            </a:r>
          </a:p>
        </p:txBody>
      </p:sp>
      <p:sp>
        <p:nvSpPr>
          <p:cNvPr id="3" name="Text Placeholder 2">
            <a:extLst>
              <a:ext uri="{FF2B5EF4-FFF2-40B4-BE49-F238E27FC236}">
                <a16:creationId xmlns:a16="http://schemas.microsoft.com/office/drawing/2014/main" id="{EA0FF15E-3AA5-1C3A-41BE-B897E21C0D1B}"/>
              </a:ext>
            </a:extLst>
          </p:cNvPr>
          <p:cNvSpPr>
            <a:spLocks noGrp="1"/>
          </p:cNvSpPr>
          <p:nvPr>
            <p:ph type="body" idx="1"/>
          </p:nvPr>
        </p:nvSpPr>
        <p:spPr>
          <a:xfrm>
            <a:off x="1066800" y="2590800"/>
            <a:ext cx="2514600" cy="2514600"/>
          </a:xfrm>
        </p:spPr>
        <p:txBody>
          <a:bodyPr anchor="t"/>
          <a:lstStyle/>
          <a:p>
            <a:r>
              <a:rPr lang="en-US" dirty="0"/>
              <a:t>Model 1:</a:t>
            </a:r>
          </a:p>
          <a:p>
            <a:pPr marL="342900" indent="-342900">
              <a:spcBef>
                <a:spcPts val="600"/>
              </a:spcBef>
              <a:buFont typeface="Arial" panose="020B0604020202020204" pitchFamily="34" charset="0"/>
              <a:buChar char="•"/>
            </a:pPr>
            <a:r>
              <a:rPr lang="en-US" sz="1800" dirty="0"/>
              <a:t>0.471 * male</a:t>
            </a:r>
          </a:p>
          <a:p>
            <a:pPr marL="342900" indent="-342900">
              <a:spcBef>
                <a:spcPts val="600"/>
              </a:spcBef>
              <a:buFont typeface="Arial" panose="020B0604020202020204" pitchFamily="34" charset="0"/>
              <a:buChar char="•"/>
            </a:pPr>
            <a:r>
              <a:rPr lang="en-US" sz="1800" dirty="0"/>
              <a:t>0.069 * age</a:t>
            </a:r>
          </a:p>
          <a:p>
            <a:pPr marL="342900" indent="-342900">
              <a:spcBef>
                <a:spcPts val="600"/>
              </a:spcBef>
              <a:buFont typeface="Arial" panose="020B0604020202020204" pitchFamily="34" charset="0"/>
              <a:buChar char="•"/>
            </a:pPr>
            <a:r>
              <a:rPr lang="en-US" sz="1800" dirty="0"/>
              <a:t>0.02 * cigs</a:t>
            </a:r>
          </a:p>
          <a:p>
            <a:pPr marL="342900" indent="-342900">
              <a:spcBef>
                <a:spcPts val="600"/>
              </a:spcBef>
              <a:buFont typeface="Arial" panose="020B0604020202020204" pitchFamily="34" charset="0"/>
              <a:buChar char="•"/>
            </a:pPr>
            <a:r>
              <a:rPr lang="en-US" sz="1800" dirty="0"/>
              <a:t>0.723 * diabetes</a:t>
            </a:r>
          </a:p>
          <a:p>
            <a:pPr marL="342900" indent="-342900">
              <a:spcBef>
                <a:spcPts val="600"/>
              </a:spcBef>
              <a:buFont typeface="Arial" panose="020B0604020202020204" pitchFamily="34" charset="0"/>
              <a:buChar char="•"/>
            </a:pPr>
            <a:r>
              <a:rPr lang="en-US" sz="1800" dirty="0"/>
              <a:t>0.016 * </a:t>
            </a:r>
            <a:r>
              <a:rPr lang="en-US" sz="1800" dirty="0" err="1"/>
              <a:t>sysBP</a:t>
            </a:r>
            <a:endParaRPr lang="en-US" sz="1800" dirty="0"/>
          </a:p>
          <a:p>
            <a:pPr marL="342900" indent="-342900">
              <a:spcBef>
                <a:spcPts val="600"/>
              </a:spcBef>
              <a:buFont typeface="Arial" panose="020B0604020202020204" pitchFamily="34" charset="0"/>
              <a:buChar char="•"/>
            </a:pPr>
            <a:r>
              <a:rPr lang="en-US" sz="1800" dirty="0"/>
              <a:t>-7.885</a:t>
            </a:r>
          </a:p>
        </p:txBody>
      </p:sp>
      <p:sp>
        <p:nvSpPr>
          <p:cNvPr id="7" name="Text Placeholder 2">
            <a:extLst>
              <a:ext uri="{FF2B5EF4-FFF2-40B4-BE49-F238E27FC236}">
                <a16:creationId xmlns:a16="http://schemas.microsoft.com/office/drawing/2014/main" id="{C3F7F575-7BFF-A804-1771-D94D855A9378}"/>
              </a:ext>
            </a:extLst>
          </p:cNvPr>
          <p:cNvSpPr txBox="1">
            <a:spLocks/>
          </p:cNvSpPr>
          <p:nvPr/>
        </p:nvSpPr>
        <p:spPr>
          <a:xfrm>
            <a:off x="1066800" y="1676399"/>
            <a:ext cx="9448800" cy="990601"/>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pPr marL="342900" indent="-342900">
              <a:buFont typeface="Arial" panose="020B0604020202020204" pitchFamily="34" charset="0"/>
              <a:buChar char="•"/>
            </a:pPr>
            <a:r>
              <a:rPr lang="en-US" dirty="0"/>
              <a:t>Log(odds) equation:</a:t>
            </a:r>
            <a:br>
              <a:rPr lang="en-US" dirty="0"/>
            </a:br>
            <a:r>
              <a:rPr lang="en-US" dirty="0"/>
              <a:t>y= coefficients * variables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4CF15FE-10E9-2ADB-D7F5-5A16DBC48C2F}"/>
                  </a:ext>
                </a:extLst>
              </p:cNvPr>
              <p:cNvSpPr txBox="1"/>
              <p:nvPr/>
            </p:nvSpPr>
            <p:spPr>
              <a:xfrm>
                <a:off x="1066800" y="5181601"/>
                <a:ext cx="2148793" cy="1256178"/>
              </a:xfrm>
              <a:prstGeom prst="rect">
                <a:avLst/>
              </a:prstGeom>
              <a:noFill/>
            </p:spPr>
            <p:txBody>
              <a:bodyPr wrap="none" rtlCol="0">
                <a:spAutoFit/>
              </a:bodyPr>
              <a:lstStyle/>
              <a:p>
                <a:r>
                  <a:rPr lang="en-US" sz="2000" dirty="0"/>
                  <a:t>Probability:</a:t>
                </a:r>
                <a:br>
                  <a:rPr lang="en-US" dirty="0"/>
                </a:b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𝑝</m:t>
                      </m:r>
                      <m:r>
                        <a:rPr lang="es-ES" b="0" i="1" smtClean="0">
                          <a:latin typeface="Cambria Math" panose="02040503050406030204" pitchFamily="18" charset="0"/>
                        </a:rPr>
                        <m:t>=</m:t>
                      </m:r>
                      <m:f>
                        <m:fPr>
                          <m:ctrlPr>
                            <a:rPr lang="es-ES" b="0" i="1" smtClean="0">
                              <a:latin typeface="Cambria Math" panose="02040503050406030204" pitchFamily="18" charset="0"/>
                            </a:rPr>
                          </m:ctrlPr>
                        </m:fPr>
                        <m:num>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m:rPr>
                                  <m:sty m:val="p"/>
                                </m:rPr>
                                <a:rPr lang="es-ES" b="0" i="0" smtClean="0">
                                  <a:latin typeface="Cambria Math" panose="02040503050406030204" pitchFamily="18" charset="0"/>
                                </a:rPr>
                                <m:t>log</m:t>
                              </m:r>
                              <m:r>
                                <a:rPr lang="es-ES" b="0" i="1" smtClean="0">
                                  <a:latin typeface="Cambria Math" panose="02040503050406030204" pitchFamily="18" charset="0"/>
                                </a:rPr>
                                <m:t>⁡(</m:t>
                              </m:r>
                              <m:r>
                                <a:rPr lang="es-ES" b="0" i="1" smtClean="0">
                                  <a:latin typeface="Cambria Math" panose="02040503050406030204" pitchFamily="18" charset="0"/>
                                </a:rPr>
                                <m:t>𝑜𝑑𝑑𝑠</m:t>
                              </m:r>
                              <m:r>
                                <a:rPr lang="es-ES" b="0" i="1" smtClean="0">
                                  <a:latin typeface="Cambria Math" panose="02040503050406030204" pitchFamily="18" charset="0"/>
                                </a:rPr>
                                <m:t>)</m:t>
                              </m:r>
                            </m:sup>
                          </m:sSup>
                        </m:num>
                        <m:den>
                          <m:sSup>
                            <m:sSupPr>
                              <m:ctrlPr>
                                <a:rPr lang="es-ES" i="1">
                                  <a:latin typeface="Cambria Math" panose="02040503050406030204" pitchFamily="18" charset="0"/>
                                </a:rPr>
                              </m:ctrlPr>
                            </m:sSupPr>
                            <m:e>
                              <m:r>
                                <a:rPr lang="es-ES" i="1">
                                  <a:latin typeface="Cambria Math" panose="02040503050406030204" pitchFamily="18" charset="0"/>
                                </a:rPr>
                                <m:t>𝑒</m:t>
                              </m:r>
                            </m:e>
                            <m:sup>
                              <m:r>
                                <m:rPr>
                                  <m:sty m:val="p"/>
                                </m:rPr>
                                <a:rPr lang="es-ES">
                                  <a:latin typeface="Cambria Math" panose="02040503050406030204" pitchFamily="18" charset="0"/>
                                </a:rPr>
                                <m:t>log</m:t>
                              </m:r>
                              <m:r>
                                <a:rPr lang="es-ES" i="1">
                                  <a:latin typeface="Cambria Math" panose="02040503050406030204" pitchFamily="18" charset="0"/>
                                </a:rPr>
                                <m:t>⁡(</m:t>
                              </m:r>
                              <m:r>
                                <a:rPr lang="es-ES" i="1">
                                  <a:latin typeface="Cambria Math" panose="02040503050406030204" pitchFamily="18" charset="0"/>
                                </a:rPr>
                                <m:t>𝑜𝑑𝑑𝑠</m:t>
                              </m:r>
                              <m:r>
                                <a:rPr lang="es-ES" i="1">
                                  <a:latin typeface="Cambria Math" panose="02040503050406030204" pitchFamily="18" charset="0"/>
                                </a:rPr>
                                <m:t>)</m:t>
                              </m:r>
                            </m:sup>
                          </m:sSup>
                          <m:r>
                            <a:rPr lang="es-ES" b="0" i="1" smtClean="0">
                              <a:latin typeface="Cambria Math" panose="02040503050406030204" pitchFamily="18" charset="0"/>
                            </a:rPr>
                            <m:t>+1</m:t>
                          </m:r>
                        </m:den>
                      </m:f>
                    </m:oMath>
                  </m:oMathPara>
                </a14:m>
                <a:endParaRPr lang="en-US" dirty="0"/>
              </a:p>
              <a:p>
                <a:endParaRPr lang="en-US" dirty="0"/>
              </a:p>
            </p:txBody>
          </p:sp>
        </mc:Choice>
        <mc:Fallback>
          <p:sp>
            <p:nvSpPr>
              <p:cNvPr id="4" name="TextBox 3">
                <a:extLst>
                  <a:ext uri="{FF2B5EF4-FFF2-40B4-BE49-F238E27FC236}">
                    <a16:creationId xmlns:a16="http://schemas.microsoft.com/office/drawing/2014/main" id="{F4CF15FE-10E9-2ADB-D7F5-5A16DBC48C2F}"/>
                  </a:ext>
                </a:extLst>
              </p:cNvPr>
              <p:cNvSpPr txBox="1">
                <a:spLocks noRot="1" noChangeAspect="1" noMove="1" noResize="1" noEditPoints="1" noAdjustHandles="1" noChangeArrowheads="1" noChangeShapeType="1" noTextEdit="1"/>
              </p:cNvSpPr>
              <p:nvPr/>
            </p:nvSpPr>
            <p:spPr>
              <a:xfrm>
                <a:off x="1066800" y="5181601"/>
                <a:ext cx="2148793" cy="1256178"/>
              </a:xfrm>
              <a:prstGeom prst="rect">
                <a:avLst/>
              </a:prstGeom>
              <a:blipFill>
                <a:blip r:embed="rId2"/>
                <a:stretch>
                  <a:fillRect l="-2959" t="-3030"/>
                </a:stretch>
              </a:blipFill>
            </p:spPr>
            <p:txBody>
              <a:bodyPr/>
              <a:lstStyle/>
              <a:p>
                <a:r>
                  <a:rPr lang="en-US">
                    <a:noFill/>
                  </a:rPr>
                  <a:t> </a:t>
                </a:r>
              </a:p>
            </p:txBody>
          </p:sp>
        </mc:Fallback>
      </mc:AlternateContent>
      <p:sp>
        <p:nvSpPr>
          <p:cNvPr id="11" name="Text Placeholder 2">
            <a:extLst>
              <a:ext uri="{FF2B5EF4-FFF2-40B4-BE49-F238E27FC236}">
                <a16:creationId xmlns:a16="http://schemas.microsoft.com/office/drawing/2014/main" id="{7E000DB0-0DBC-9F12-2C00-2E13FCEA0C76}"/>
              </a:ext>
            </a:extLst>
          </p:cNvPr>
          <p:cNvSpPr txBox="1">
            <a:spLocks/>
          </p:cNvSpPr>
          <p:nvPr/>
        </p:nvSpPr>
        <p:spPr>
          <a:xfrm>
            <a:off x="4838700" y="2590800"/>
            <a:ext cx="2514600" cy="251460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r>
              <a:rPr lang="en-US" dirty="0"/>
              <a:t>Model 2:</a:t>
            </a:r>
          </a:p>
          <a:p>
            <a:pPr marL="342900" indent="-342900">
              <a:spcBef>
                <a:spcPts val="600"/>
              </a:spcBef>
              <a:buFont typeface="Arial" pitchFamily="34" charset="0"/>
              <a:buChar char="•"/>
            </a:pPr>
            <a:r>
              <a:rPr lang="en-US" sz="1800" dirty="0"/>
              <a:t>0.509 * male</a:t>
            </a:r>
          </a:p>
          <a:p>
            <a:pPr marL="342900" indent="-342900">
              <a:spcBef>
                <a:spcPts val="600"/>
              </a:spcBef>
              <a:buFont typeface="Arial" pitchFamily="34" charset="0"/>
              <a:buChar char="•"/>
            </a:pPr>
            <a:r>
              <a:rPr lang="en-US" sz="1800" dirty="0"/>
              <a:t>0.069 * age</a:t>
            </a:r>
          </a:p>
          <a:p>
            <a:pPr marL="342900" indent="-342900">
              <a:spcBef>
                <a:spcPts val="600"/>
              </a:spcBef>
              <a:buFont typeface="Arial" pitchFamily="34" charset="0"/>
              <a:buChar char="•"/>
            </a:pPr>
            <a:r>
              <a:rPr lang="en-US" sz="1800" dirty="0"/>
              <a:t>0.02 * cigs</a:t>
            </a:r>
          </a:p>
          <a:p>
            <a:pPr marL="342900" indent="-342900">
              <a:spcBef>
                <a:spcPts val="600"/>
              </a:spcBef>
              <a:buFont typeface="Arial" pitchFamily="34" charset="0"/>
              <a:buChar char="•"/>
            </a:pPr>
            <a:r>
              <a:rPr lang="en-US" sz="1800" dirty="0"/>
              <a:t>0.018 * </a:t>
            </a:r>
            <a:r>
              <a:rPr lang="en-US" sz="1800" dirty="0" err="1"/>
              <a:t>sysBP</a:t>
            </a:r>
            <a:endParaRPr lang="en-US" sz="1800" dirty="0"/>
          </a:p>
          <a:p>
            <a:pPr marL="342900" indent="-342900">
              <a:spcBef>
                <a:spcPts val="600"/>
              </a:spcBef>
              <a:buFont typeface="Arial" pitchFamily="34" charset="0"/>
              <a:buChar char="•"/>
            </a:pPr>
            <a:r>
              <a:rPr lang="en-US" sz="1800" dirty="0"/>
              <a:t>0.008 * glucose</a:t>
            </a:r>
          </a:p>
          <a:p>
            <a:pPr marL="342900" indent="-342900">
              <a:spcBef>
                <a:spcPts val="600"/>
              </a:spcBef>
              <a:buFont typeface="Arial" pitchFamily="34" charset="0"/>
              <a:buChar char="•"/>
            </a:pPr>
            <a:r>
              <a:rPr lang="en-US" sz="1800" dirty="0"/>
              <a:t>-8.904</a:t>
            </a:r>
          </a:p>
        </p:txBody>
      </p:sp>
      <p:sp>
        <p:nvSpPr>
          <p:cNvPr id="14" name="Text Placeholder 2">
            <a:extLst>
              <a:ext uri="{FF2B5EF4-FFF2-40B4-BE49-F238E27FC236}">
                <a16:creationId xmlns:a16="http://schemas.microsoft.com/office/drawing/2014/main" id="{01FAEAF6-5874-431D-8D41-357736320646}"/>
              </a:ext>
            </a:extLst>
          </p:cNvPr>
          <p:cNvSpPr txBox="1">
            <a:spLocks/>
          </p:cNvSpPr>
          <p:nvPr/>
        </p:nvSpPr>
        <p:spPr>
          <a:xfrm>
            <a:off x="8610600" y="2667000"/>
            <a:ext cx="2514600" cy="304799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r>
              <a:rPr lang="en-US" dirty="0"/>
              <a:t>Model 3:</a:t>
            </a:r>
          </a:p>
          <a:p>
            <a:pPr marL="342900" indent="-342900">
              <a:spcBef>
                <a:spcPts val="600"/>
              </a:spcBef>
              <a:buFont typeface="Arial" pitchFamily="34" charset="0"/>
              <a:buChar char="•"/>
            </a:pPr>
            <a:r>
              <a:rPr lang="en-US" sz="1800" dirty="0"/>
              <a:t>0.493 * male</a:t>
            </a:r>
          </a:p>
          <a:p>
            <a:pPr marL="342900" indent="-342900">
              <a:spcBef>
                <a:spcPts val="600"/>
              </a:spcBef>
              <a:buFont typeface="Arial" pitchFamily="34" charset="0"/>
              <a:buChar char="•"/>
            </a:pPr>
            <a:r>
              <a:rPr lang="en-US" sz="1800" dirty="0"/>
              <a:t>0.067 * age</a:t>
            </a:r>
          </a:p>
          <a:p>
            <a:pPr marL="342900" indent="-342900">
              <a:spcBef>
                <a:spcPts val="600"/>
              </a:spcBef>
              <a:buFont typeface="Arial" pitchFamily="34" charset="0"/>
              <a:buChar char="•"/>
            </a:pPr>
            <a:r>
              <a:rPr lang="en-US" sz="1800" dirty="0"/>
              <a:t>0.025 * cigs</a:t>
            </a:r>
          </a:p>
          <a:p>
            <a:pPr marL="342900" indent="-342900">
              <a:spcBef>
                <a:spcPts val="600"/>
              </a:spcBef>
              <a:buFont typeface="Arial" pitchFamily="34" charset="0"/>
              <a:buChar char="•"/>
            </a:pPr>
            <a:r>
              <a:rPr lang="en-US" sz="1800" dirty="0"/>
              <a:t>1.528 * </a:t>
            </a:r>
            <a:r>
              <a:rPr lang="en-US" sz="1800" dirty="0" err="1"/>
              <a:t>prevStroke</a:t>
            </a:r>
            <a:endParaRPr lang="en-US" sz="1800" dirty="0"/>
          </a:p>
          <a:p>
            <a:pPr marL="342900" indent="-342900">
              <a:spcBef>
                <a:spcPts val="600"/>
              </a:spcBef>
              <a:buFont typeface="Arial" pitchFamily="34" charset="0"/>
              <a:buChar char="•"/>
            </a:pPr>
            <a:r>
              <a:rPr lang="en-US" sz="1800" dirty="0"/>
              <a:t>0.021 * </a:t>
            </a:r>
            <a:r>
              <a:rPr lang="en-US" sz="1800" dirty="0" err="1"/>
              <a:t>sysBP</a:t>
            </a:r>
            <a:endParaRPr lang="en-US" sz="1800" dirty="0"/>
          </a:p>
          <a:p>
            <a:pPr marL="342900" indent="-342900">
              <a:spcBef>
                <a:spcPts val="600"/>
              </a:spcBef>
              <a:buFont typeface="Arial" pitchFamily="34" charset="0"/>
              <a:buChar char="•"/>
            </a:pPr>
            <a:r>
              <a:rPr lang="en-US" sz="1800" dirty="0"/>
              <a:t>0.005 * glucose</a:t>
            </a:r>
          </a:p>
          <a:p>
            <a:pPr marL="342900" indent="-342900">
              <a:spcBef>
                <a:spcPts val="600"/>
              </a:spcBef>
              <a:buFont typeface="Arial" pitchFamily="34" charset="0"/>
              <a:buChar char="•"/>
            </a:pPr>
            <a:r>
              <a:rPr lang="en-US" sz="1800" dirty="0"/>
              <a:t>-7.317</a:t>
            </a:r>
          </a:p>
        </p:txBody>
      </p:sp>
    </p:spTree>
    <p:extLst>
      <p:ext uri="{BB962C8B-B14F-4D97-AF65-F5344CB8AC3E}">
        <p14:creationId xmlns:p14="http://schemas.microsoft.com/office/powerpoint/2010/main" val="380837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16x9</Template>
  <TotalTime>6397</TotalTime>
  <Words>800</Words>
  <Application>Microsoft Macintosh PowerPoint</Application>
  <PresentationFormat>Widescreen</PresentationFormat>
  <Paragraphs>286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 Math</vt:lpstr>
      <vt:lpstr>Franklin Gothic Medium</vt:lpstr>
      <vt:lpstr>system-ui</vt:lpstr>
      <vt:lpstr>Medical Design 16x9</vt:lpstr>
      <vt:lpstr>Logistic regression</vt:lpstr>
      <vt:lpstr>Dataset</vt:lpstr>
      <vt:lpstr>Data cleaning</vt:lpstr>
      <vt:lpstr>Data cleaning</vt:lpstr>
      <vt:lpstr>Analysis - GRETL</vt:lpstr>
      <vt:lpstr>Model 1 – outliers replaced</vt:lpstr>
      <vt:lpstr>Model 2 – With outliers</vt:lpstr>
      <vt:lpstr>Model 3 – Generated data</vt:lpstr>
      <vt:lpstr>Result</vt:lpstr>
      <vt:lpstr>Performance Measures – Model1</vt:lpstr>
      <vt:lpstr>Performance measures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Adrienn Ficsor</dc:creator>
  <cp:lastModifiedBy>Adrienn Ficsor</cp:lastModifiedBy>
  <cp:revision>10</cp:revision>
  <dcterms:created xsi:type="dcterms:W3CDTF">2024-05-07T12:14:49Z</dcterms:created>
  <dcterms:modified xsi:type="dcterms:W3CDTF">2024-05-13T18:58:18Z</dcterms:modified>
</cp:coreProperties>
</file>