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5" r:id="rId4"/>
  </p:sldMasterIdLst>
  <p:notesMasterIdLst>
    <p:notesMasterId r:id="rId16"/>
  </p:notesMasterIdLst>
  <p:handoutMasterIdLst>
    <p:handoutMasterId r:id="rId17"/>
  </p:handoutMasterIdLst>
  <p:sldIdLst>
    <p:sldId id="257" r:id="rId5"/>
    <p:sldId id="268" r:id="rId6"/>
    <p:sldId id="272" r:id="rId7"/>
    <p:sldId id="284" r:id="rId8"/>
    <p:sldId id="282" r:id="rId9"/>
    <p:sldId id="283" r:id="rId10"/>
    <p:sldId id="285" r:id="rId11"/>
    <p:sldId id="286" r:id="rId12"/>
    <p:sldId id="288" r:id="rId13"/>
    <p:sldId id="287" r:id="rId14"/>
    <p:sldId id="280" r:id="rId15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260"/>
    <a:srgbClr val="0F0D31"/>
    <a:srgbClr val="394404"/>
    <a:srgbClr val="5F6F0F"/>
    <a:srgbClr val="718412"/>
    <a:srgbClr val="65741A"/>
    <a:srgbClr val="70811D"/>
    <a:srgbClr val="7B8D1F"/>
    <a:srgbClr val="839721"/>
    <a:srgbClr val="95A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 autoAdjust="0"/>
    <p:restoredTop sz="94660"/>
  </p:normalViewPr>
  <p:slideViewPr>
    <p:cSldViewPr>
      <p:cViewPr varScale="1">
        <p:scale>
          <a:sx n="111" d="100"/>
          <a:sy n="111" d="100"/>
        </p:scale>
        <p:origin x="624" y="1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Mintaszöveg szerkesztése</a:t>
            </a:r>
          </a:p>
          <a:p>
            <a:pPr lvl="1" rtl="0"/>
            <a:r>
              <a:t>Második szint</a:t>
            </a:r>
          </a:p>
          <a:p>
            <a:pPr lvl="2" rtl="0"/>
            <a:r>
              <a:t>Harmadik szint</a:t>
            </a:r>
          </a:p>
          <a:p>
            <a:pPr lvl="3" rtl="0"/>
            <a:r>
              <a:t>Negyedik szint</a:t>
            </a:r>
          </a:p>
          <a:p>
            <a:pPr lvl="4" rtl="0"/>
            <a:r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418" y="3085765"/>
            <a:ext cx="11259933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040" y="1020431"/>
            <a:ext cx="10990686" cy="1475013"/>
          </a:xfrm>
          <a:effectLst/>
        </p:spPr>
        <p:txBody>
          <a:bodyPr anchor="b">
            <a:normAutofit/>
          </a:bodyPr>
          <a:lstStyle>
            <a:lvl1pPr>
              <a:defRPr sz="3599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043" y="2495446"/>
            <a:ext cx="10990683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3970" y="5956138"/>
            <a:ext cx="284405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/>
              <a:t>2016. 08. 01.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040" y="5951812"/>
            <a:ext cx="691540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5551" y="5956138"/>
            <a:ext cx="101617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736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171" y="614407"/>
            <a:ext cx="11306393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041" y="702156"/>
            <a:ext cx="11026744" cy="1013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2016. 08. 01.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55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6900" y="599725"/>
            <a:ext cx="2906060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9" y="675727"/>
            <a:ext cx="2003642" cy="5183073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722" y="675727"/>
            <a:ext cx="7894223" cy="5183073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1331" y="5956138"/>
            <a:ext cx="13277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/>
              <a:t>2016. 08. 01.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722" y="5951812"/>
            <a:ext cx="7894223" cy="365125"/>
          </a:xfrm>
        </p:spPr>
        <p:txBody>
          <a:bodyPr/>
          <a:lstStyle/>
          <a:p>
            <a:pPr rtl="0"/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3895" y="5956138"/>
            <a:ext cx="116389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293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171" y="614407"/>
            <a:ext cx="11306393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41" y="702156"/>
            <a:ext cx="11026744" cy="1013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41" y="2180497"/>
            <a:ext cx="11026743" cy="367830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2016. 08. 01.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5550" y="5956138"/>
            <a:ext cx="1052234" cy="365125"/>
          </a:xfrm>
        </p:spPr>
        <p:txBody>
          <a:bodyPr/>
          <a:lstStyle/>
          <a:p>
            <a:pPr rtl="0"/>
            <a:fld id="{C014DD1E-5D91-48A3-AD6D-45FBA980D10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9384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700" y="5141975"/>
            <a:ext cx="1128792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42" y="3043911"/>
            <a:ext cx="11026743" cy="1497507"/>
          </a:xfrm>
        </p:spPr>
        <p:txBody>
          <a:bodyPr anchor="b">
            <a:normAutofit/>
          </a:bodyPr>
          <a:lstStyle>
            <a:lvl1pPr algn="l">
              <a:defRPr sz="3599" b="0" cap="all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041" y="4541417"/>
            <a:ext cx="11026743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799" cap="all">
                <a:solidFill>
                  <a:schemeClr val="accent2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/>
              <a:t>2016. 08. 01.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660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866" y="606555"/>
            <a:ext cx="11297093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41" y="729658"/>
            <a:ext cx="11026744" cy="98833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042" y="2228004"/>
            <a:ext cx="5420978" cy="363304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6805" y="2228004"/>
            <a:ext cx="5420980" cy="363304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2016. 08. 01.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352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866" y="606555"/>
            <a:ext cx="11297093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041" y="729658"/>
            <a:ext cx="11026744" cy="98833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6989" y="2250893"/>
            <a:ext cx="5085750" cy="536005"/>
          </a:xfrm>
        </p:spPr>
        <p:txBody>
          <a:bodyPr anchor="b">
            <a:noAutofit/>
          </a:bodyPr>
          <a:lstStyle>
            <a:lvl1pPr marL="0" indent="0">
              <a:buNone/>
              <a:defRPr sz="2199" b="0">
                <a:solidFill>
                  <a:schemeClr val="accent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042" y="2926053"/>
            <a:ext cx="5391696" cy="2934999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2037" y="2250893"/>
            <a:ext cx="5085748" cy="553373"/>
          </a:xfrm>
        </p:spPr>
        <p:txBody>
          <a:bodyPr anchor="b">
            <a:noAutofit/>
          </a:bodyPr>
          <a:lstStyle>
            <a:lvl1pPr marL="0" indent="0">
              <a:buNone/>
              <a:defRPr sz="2199" b="0">
                <a:solidFill>
                  <a:schemeClr val="accent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090" y="2926053"/>
            <a:ext cx="5391696" cy="2934999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2016. 08. 01.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72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2016. 08. 01.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hu-HU" smtClean="0"/>
              <a:t>‹#›</a:t>
            </a:fld>
            <a:endParaRPr lang="hu-HU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568" y="606555"/>
            <a:ext cx="11297093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744" y="729658"/>
            <a:ext cx="11026744" cy="98833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60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2016. 08. 01.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451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700" y="5141973"/>
            <a:ext cx="11295258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41" y="5262296"/>
            <a:ext cx="4908166" cy="689514"/>
          </a:xfrm>
        </p:spPr>
        <p:txBody>
          <a:bodyPr anchor="ctr"/>
          <a:lstStyle>
            <a:lvl1pPr algn="l">
              <a:defRPr sz="1999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99" y="601200"/>
            <a:ext cx="11289899" cy="4204800"/>
          </a:xfrm>
        </p:spPr>
        <p:txBody>
          <a:bodyPr anchor="ctr">
            <a:normAutofit/>
          </a:bodyPr>
          <a:lstStyle>
            <a:lvl1pPr>
              <a:defRPr sz="1999">
                <a:solidFill>
                  <a:schemeClr val="tx2"/>
                </a:solidFill>
              </a:defRPr>
            </a:lvl1pPr>
            <a:lvl2pPr>
              <a:defRPr sz="1799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9329" y="5262297"/>
            <a:ext cx="5868458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063" indent="0">
              <a:buNone/>
              <a:defRPr sz="11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/>
              <a:t>2016. 08. 01.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335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41" y="4693389"/>
            <a:ext cx="11026744" cy="566738"/>
          </a:xfrm>
        </p:spPr>
        <p:txBody>
          <a:bodyPr anchor="b">
            <a:normAutofit/>
          </a:bodyPr>
          <a:lstStyle>
            <a:lvl1pPr algn="l">
              <a:defRPr sz="2399" b="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701" y="599725"/>
            <a:ext cx="1128791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041" y="5260128"/>
            <a:ext cx="11026745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2016. 08. 01.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798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041" y="705124"/>
            <a:ext cx="11026744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041" y="2336003"/>
            <a:ext cx="11026744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3971" y="5956138"/>
            <a:ext cx="28440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r>
              <a:rPr lang="en-US"/>
              <a:t>2016. 08. 01.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040" y="5951812"/>
            <a:ext cx="69154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5550" y="5956138"/>
            <a:ext cx="10522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C014DD1E-5D91-48A3-AD6D-45FBA980D106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446418" y="457200"/>
            <a:ext cx="3702356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0052" y="453643"/>
            <a:ext cx="3702356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0725" y="457200"/>
            <a:ext cx="3702356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65282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063" rtl="0" eaLnBrk="1" latinLnBrk="0" hangingPunct="1">
        <a:spcBef>
          <a:spcPct val="0"/>
        </a:spcBef>
        <a:buNone/>
        <a:defRPr sz="2799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08" indent="-305908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799" kern="1200">
          <a:solidFill>
            <a:schemeClr val="tx2"/>
          </a:solidFill>
          <a:latin typeface="+mn-lt"/>
          <a:ea typeface="+mn-ea"/>
          <a:cs typeface="+mn-cs"/>
        </a:defRPr>
      </a:lvl1pPr>
      <a:lvl2pPr marL="629811" indent="-305908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730" indent="-269919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627" indent="-233930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519" indent="-233930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43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34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25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16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hu" dirty="0">
                <a:solidFill>
                  <a:srgbClr val="1A3260"/>
                </a:solidFill>
              </a:rPr>
              <a:t>Payments analysis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75AF1F9-9906-1611-81F7-5B4A8F9D2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660" y="1152232"/>
            <a:ext cx="3019846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4EF325-8D44-5B7D-243A-957036F7F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Products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D12480C-E443-2358-6DE8-CBB2F770AB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42" y="2636912"/>
            <a:ext cx="5420978" cy="3633047"/>
          </a:xfrm>
        </p:spPr>
        <p:txBody>
          <a:bodyPr/>
          <a:lstStyle/>
          <a:p>
            <a:r>
              <a:rPr lang="hu-HU" dirty="0" err="1"/>
              <a:t>Biggest</a:t>
            </a:r>
            <a:r>
              <a:rPr lang="hu-HU" dirty="0"/>
              <a:t> </a:t>
            </a:r>
            <a:r>
              <a:rPr lang="hu-HU" dirty="0" err="1"/>
              <a:t>categories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Health-</a:t>
            </a:r>
            <a:r>
              <a:rPr lang="hu-HU" dirty="0" err="1"/>
              <a:t>beauty</a:t>
            </a:r>
            <a:r>
              <a:rPr lang="hu-HU" dirty="0"/>
              <a:t>, </a:t>
            </a:r>
            <a:r>
              <a:rPr lang="hu-HU" dirty="0" err="1"/>
              <a:t>Watches-gifts</a:t>
            </a:r>
            <a:endParaRPr lang="hu-HU" dirty="0"/>
          </a:p>
          <a:p>
            <a:r>
              <a:rPr lang="hu-HU" dirty="0" err="1"/>
              <a:t>Pareto</a:t>
            </a:r>
            <a:r>
              <a:rPr lang="hu-HU" dirty="0"/>
              <a:t> </a:t>
            </a:r>
            <a:r>
              <a:rPr lang="hu-HU" dirty="0" err="1"/>
              <a:t>chart</a:t>
            </a:r>
            <a:r>
              <a:rPr lang="hu-HU" dirty="0"/>
              <a:t>: 80%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revenue</a:t>
            </a:r>
            <a:r>
              <a:rPr lang="hu-HU" dirty="0"/>
              <a:t> </a:t>
            </a:r>
            <a:r>
              <a:rPr lang="hu-HU" dirty="0" err="1"/>
              <a:t>comes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~24%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product</a:t>
            </a:r>
            <a:r>
              <a:rPr lang="hu-HU" dirty="0"/>
              <a:t> </a:t>
            </a:r>
            <a:r>
              <a:rPr lang="hu-HU" dirty="0" err="1"/>
              <a:t>categories</a:t>
            </a:r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 err="1"/>
              <a:t>Special</a:t>
            </a:r>
            <a:r>
              <a:rPr lang="hu-HU" dirty="0"/>
              <a:t> </a:t>
            </a:r>
            <a:r>
              <a:rPr lang="hu-HU" dirty="0" err="1"/>
              <a:t>offers</a:t>
            </a:r>
            <a:r>
              <a:rPr lang="hu-HU" dirty="0"/>
              <a:t>, </a:t>
            </a:r>
            <a:r>
              <a:rPr lang="hu-HU" dirty="0" err="1"/>
              <a:t>product</a:t>
            </a:r>
            <a:r>
              <a:rPr lang="hu-HU" dirty="0"/>
              <a:t> </a:t>
            </a:r>
            <a:r>
              <a:rPr lang="hu-HU" dirty="0" err="1"/>
              <a:t>promotions</a:t>
            </a:r>
            <a:r>
              <a:rPr lang="hu-HU" dirty="0"/>
              <a:t> </a:t>
            </a:r>
            <a:r>
              <a:rPr lang="hu-HU" dirty="0" err="1"/>
              <a:t>would</a:t>
            </a:r>
            <a:r>
              <a:rPr lang="hu-HU" dirty="0"/>
              <a:t> be </a:t>
            </a:r>
            <a:r>
              <a:rPr lang="hu-HU" dirty="0" err="1"/>
              <a:t>useful</a:t>
            </a:r>
            <a:endParaRPr lang="hu-HU" dirty="0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4055EE58-2C84-8E71-F9AE-771B055C12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2816" y="2060848"/>
            <a:ext cx="5421312" cy="2137895"/>
          </a:xfr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69D50608-2341-3BAF-CEB9-B5A416825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445" y="4437113"/>
            <a:ext cx="4608512" cy="1834668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F854CF61-AFB7-FF7D-1737-B1BF17A18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2204" y="1916832"/>
            <a:ext cx="1707405" cy="1055487"/>
          </a:xfrm>
          <a:prstGeom prst="rect">
            <a:avLst/>
          </a:prstGeom>
        </p:spPr>
      </p:pic>
      <p:cxnSp>
        <p:nvCxnSpPr>
          <p:cNvPr id="8" name="Egyenes összekötő nyíllal 7">
            <a:extLst>
              <a:ext uri="{FF2B5EF4-FFF2-40B4-BE49-F238E27FC236}">
                <a16:creationId xmlns:a16="http://schemas.microsoft.com/office/drawing/2014/main" id="{AA03F68A-A624-348F-B748-2365E0932440}"/>
              </a:ext>
            </a:extLst>
          </p:cNvPr>
          <p:cNvCxnSpPr/>
          <p:nvPr/>
        </p:nvCxnSpPr>
        <p:spPr>
          <a:xfrm>
            <a:off x="3247471" y="4557989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596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BB79AC-3C68-26CB-9EF0-DFA7CA8D7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Conclusions</a:t>
            </a:r>
            <a:r>
              <a:rPr lang="hu-HU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&amp; </a:t>
            </a:r>
            <a:r>
              <a:rPr lang="hu-HU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insights</a:t>
            </a:r>
            <a:endParaRPr lang="hu-HU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B7FBC44-DEDB-DDDC-7E95-4344B4764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622" y="2132856"/>
            <a:ext cx="10817582" cy="3312368"/>
          </a:xfrm>
        </p:spPr>
        <p:txBody>
          <a:bodyPr/>
          <a:lstStyle/>
          <a:p>
            <a:r>
              <a:rPr lang="hu-HU" dirty="0" err="1">
                <a:solidFill>
                  <a:srgbClr val="1A3260"/>
                </a:solidFill>
              </a:rPr>
              <a:t>Revenue</a:t>
            </a:r>
            <a:r>
              <a:rPr lang="hu-HU" dirty="0">
                <a:solidFill>
                  <a:srgbClr val="1A3260"/>
                </a:solidFill>
              </a:rPr>
              <a:t> </a:t>
            </a:r>
            <a:r>
              <a:rPr lang="hu-HU" dirty="0" err="1">
                <a:solidFill>
                  <a:srgbClr val="1A3260"/>
                </a:solidFill>
              </a:rPr>
              <a:t>growth</a:t>
            </a:r>
            <a:r>
              <a:rPr lang="hu-HU" dirty="0">
                <a:solidFill>
                  <a:srgbClr val="1A3260"/>
                </a:solidFill>
              </a:rPr>
              <a:t> is </a:t>
            </a:r>
            <a:r>
              <a:rPr lang="hu-HU" dirty="0" err="1">
                <a:solidFill>
                  <a:srgbClr val="1A3260"/>
                </a:solidFill>
              </a:rPr>
              <a:t>slowing</a:t>
            </a:r>
            <a:r>
              <a:rPr lang="hu-HU" dirty="0">
                <a:solidFill>
                  <a:srgbClr val="1A3260"/>
                </a:solidFill>
              </a:rPr>
              <a:t> down: </a:t>
            </a:r>
            <a:r>
              <a:rPr lang="hu-HU" dirty="0" err="1">
                <a:solidFill>
                  <a:srgbClr val="1A3260"/>
                </a:solidFill>
              </a:rPr>
              <a:t>Implement</a:t>
            </a:r>
            <a:r>
              <a:rPr lang="hu-HU" dirty="0">
                <a:solidFill>
                  <a:srgbClr val="1A3260"/>
                </a:solidFill>
              </a:rPr>
              <a:t> marketing </a:t>
            </a:r>
            <a:r>
              <a:rPr lang="hu-HU" dirty="0" err="1">
                <a:solidFill>
                  <a:srgbClr val="1A3260"/>
                </a:solidFill>
              </a:rPr>
              <a:t>strategies</a:t>
            </a:r>
            <a:r>
              <a:rPr lang="hu-HU" dirty="0">
                <a:solidFill>
                  <a:srgbClr val="1A3260"/>
                </a:solidFill>
              </a:rPr>
              <a:t> </a:t>
            </a:r>
            <a:r>
              <a:rPr lang="hu-HU" dirty="0" err="1">
                <a:solidFill>
                  <a:srgbClr val="1A3260"/>
                </a:solidFill>
              </a:rPr>
              <a:t>to</a:t>
            </a:r>
            <a:endParaRPr lang="hu-HU" dirty="0">
              <a:solidFill>
                <a:srgbClr val="1A3260"/>
              </a:solidFill>
            </a:endParaRPr>
          </a:p>
          <a:p>
            <a:pPr lvl="1"/>
            <a:r>
              <a:rPr lang="hu-HU" dirty="0" err="1">
                <a:solidFill>
                  <a:srgbClr val="1A3260"/>
                </a:solidFill>
              </a:rPr>
              <a:t>Sttract</a:t>
            </a:r>
            <a:r>
              <a:rPr lang="hu-HU" dirty="0">
                <a:solidFill>
                  <a:srgbClr val="1A3260"/>
                </a:solidFill>
              </a:rPr>
              <a:t> more </a:t>
            </a:r>
            <a:r>
              <a:rPr lang="hu-HU" dirty="0" err="1">
                <a:solidFill>
                  <a:srgbClr val="1A3260"/>
                </a:solidFill>
              </a:rPr>
              <a:t>customers</a:t>
            </a:r>
            <a:endParaRPr lang="hu-HU" dirty="0">
              <a:solidFill>
                <a:srgbClr val="1A3260"/>
              </a:solidFill>
            </a:endParaRPr>
          </a:p>
          <a:p>
            <a:pPr lvl="1"/>
            <a:r>
              <a:rPr lang="hu-HU" dirty="0" err="1">
                <a:solidFill>
                  <a:srgbClr val="1A3260"/>
                </a:solidFill>
              </a:rPr>
              <a:t>Retain</a:t>
            </a:r>
            <a:r>
              <a:rPr lang="hu-HU" dirty="0">
                <a:solidFill>
                  <a:srgbClr val="1A3260"/>
                </a:solidFill>
              </a:rPr>
              <a:t> </a:t>
            </a:r>
            <a:r>
              <a:rPr lang="hu-HU" dirty="0" err="1">
                <a:solidFill>
                  <a:srgbClr val="1A3260"/>
                </a:solidFill>
              </a:rPr>
              <a:t>existing</a:t>
            </a:r>
            <a:r>
              <a:rPr lang="hu-HU" dirty="0">
                <a:solidFill>
                  <a:srgbClr val="1A3260"/>
                </a:solidFill>
              </a:rPr>
              <a:t> </a:t>
            </a:r>
            <a:r>
              <a:rPr lang="hu-HU" dirty="0" err="1">
                <a:solidFill>
                  <a:srgbClr val="1A3260"/>
                </a:solidFill>
              </a:rPr>
              <a:t>customers</a:t>
            </a:r>
            <a:endParaRPr lang="hu-HU" dirty="0">
              <a:solidFill>
                <a:srgbClr val="1A3260"/>
              </a:solidFill>
            </a:endParaRPr>
          </a:p>
          <a:p>
            <a:pPr lvl="1"/>
            <a:r>
              <a:rPr lang="hu-HU" dirty="0" err="1">
                <a:solidFill>
                  <a:srgbClr val="1A3260"/>
                </a:solidFill>
              </a:rPr>
              <a:t>Increase</a:t>
            </a:r>
            <a:r>
              <a:rPr lang="hu-HU" dirty="0">
                <a:solidFill>
                  <a:srgbClr val="1A3260"/>
                </a:solidFill>
              </a:rPr>
              <a:t> </a:t>
            </a:r>
            <a:r>
              <a:rPr lang="hu-HU" dirty="0" err="1">
                <a:solidFill>
                  <a:srgbClr val="1A3260"/>
                </a:solidFill>
              </a:rPr>
              <a:t>order</a:t>
            </a:r>
            <a:r>
              <a:rPr lang="hu-HU" dirty="0">
                <a:solidFill>
                  <a:srgbClr val="1A3260"/>
                </a:solidFill>
              </a:rPr>
              <a:t> </a:t>
            </a:r>
            <a:r>
              <a:rPr lang="hu-HU" dirty="0" err="1">
                <a:solidFill>
                  <a:srgbClr val="1A3260"/>
                </a:solidFill>
              </a:rPr>
              <a:t>value</a:t>
            </a:r>
            <a:endParaRPr lang="hu-HU" dirty="0">
              <a:solidFill>
                <a:srgbClr val="1A3260"/>
              </a:solidFill>
            </a:endParaRPr>
          </a:p>
          <a:p>
            <a:r>
              <a:rPr lang="hu-HU" dirty="0">
                <a:solidFill>
                  <a:srgbClr val="1A3260"/>
                </a:solidFill>
              </a:rPr>
              <a:t>Prepare </a:t>
            </a:r>
            <a:r>
              <a:rPr lang="hu-HU" dirty="0" err="1">
                <a:solidFill>
                  <a:srgbClr val="1A3260"/>
                </a:solidFill>
              </a:rPr>
              <a:t>for</a:t>
            </a:r>
            <a:r>
              <a:rPr lang="hu-HU" dirty="0">
                <a:solidFill>
                  <a:srgbClr val="1A3260"/>
                </a:solidFill>
              </a:rPr>
              <a:t> </a:t>
            </a:r>
            <a:r>
              <a:rPr lang="hu-HU" dirty="0" err="1">
                <a:solidFill>
                  <a:srgbClr val="1A3260"/>
                </a:solidFill>
              </a:rPr>
              <a:t>holidays</a:t>
            </a:r>
            <a:r>
              <a:rPr lang="hu-HU" dirty="0">
                <a:solidFill>
                  <a:srgbClr val="1A3260"/>
                </a:solidFill>
              </a:rPr>
              <a:t>, </a:t>
            </a:r>
            <a:r>
              <a:rPr lang="hu-HU" dirty="0" err="1">
                <a:solidFill>
                  <a:srgbClr val="1A3260"/>
                </a:solidFill>
              </a:rPr>
              <a:t>special</a:t>
            </a:r>
            <a:r>
              <a:rPr lang="hu-HU" dirty="0">
                <a:solidFill>
                  <a:srgbClr val="1A3260"/>
                </a:solidFill>
              </a:rPr>
              <a:t> </a:t>
            </a:r>
            <a:r>
              <a:rPr lang="hu-HU" dirty="0" err="1">
                <a:solidFill>
                  <a:srgbClr val="1A3260"/>
                </a:solidFill>
              </a:rPr>
              <a:t>occasions</a:t>
            </a:r>
            <a:r>
              <a:rPr lang="hu-HU" dirty="0">
                <a:solidFill>
                  <a:srgbClr val="1A3260"/>
                </a:solidFill>
              </a:rPr>
              <a:t> </a:t>
            </a:r>
            <a:r>
              <a:rPr lang="hu-HU" dirty="0" err="1">
                <a:solidFill>
                  <a:srgbClr val="1A3260"/>
                </a:solidFill>
              </a:rPr>
              <a:t>with</a:t>
            </a:r>
            <a:r>
              <a:rPr lang="hu-HU" dirty="0">
                <a:solidFill>
                  <a:srgbClr val="1A3260"/>
                </a:solidFill>
              </a:rPr>
              <a:t> </a:t>
            </a:r>
            <a:r>
              <a:rPr lang="hu-HU" dirty="0" err="1">
                <a:solidFill>
                  <a:srgbClr val="1A3260"/>
                </a:solidFill>
              </a:rPr>
              <a:t>targeted</a:t>
            </a:r>
            <a:r>
              <a:rPr lang="hu-HU" dirty="0">
                <a:solidFill>
                  <a:srgbClr val="1A3260"/>
                </a:solidFill>
              </a:rPr>
              <a:t> </a:t>
            </a:r>
            <a:r>
              <a:rPr lang="hu-HU" dirty="0" err="1">
                <a:solidFill>
                  <a:srgbClr val="1A3260"/>
                </a:solidFill>
              </a:rPr>
              <a:t>campaigns</a:t>
            </a:r>
            <a:r>
              <a:rPr lang="hu-HU" dirty="0">
                <a:solidFill>
                  <a:srgbClr val="1A3260"/>
                </a:solidFill>
              </a:rPr>
              <a:t>, </a:t>
            </a:r>
            <a:r>
              <a:rPr lang="hu-HU" dirty="0" err="1">
                <a:solidFill>
                  <a:srgbClr val="1A3260"/>
                </a:solidFill>
              </a:rPr>
              <a:t>increased</a:t>
            </a:r>
            <a:r>
              <a:rPr lang="hu-HU" dirty="0">
                <a:solidFill>
                  <a:srgbClr val="1A3260"/>
                </a:solidFill>
              </a:rPr>
              <a:t> </a:t>
            </a:r>
            <a:r>
              <a:rPr lang="hu-HU" dirty="0" err="1">
                <a:solidFill>
                  <a:srgbClr val="1A3260"/>
                </a:solidFill>
              </a:rPr>
              <a:t>capacity</a:t>
            </a:r>
            <a:endParaRPr lang="hu-HU" dirty="0">
              <a:solidFill>
                <a:srgbClr val="1A3260"/>
              </a:solidFill>
            </a:endParaRPr>
          </a:p>
          <a:p>
            <a:endParaRPr lang="hu-HU" dirty="0">
              <a:solidFill>
                <a:srgbClr val="1A3260"/>
              </a:solidFill>
            </a:endParaRPr>
          </a:p>
          <a:p>
            <a:pPr marL="0" indent="0">
              <a:buNone/>
            </a:pPr>
            <a:r>
              <a:rPr lang="hu-HU" dirty="0" err="1">
                <a:solidFill>
                  <a:srgbClr val="1A3260"/>
                </a:solidFill>
              </a:rPr>
              <a:t>Further</a:t>
            </a:r>
            <a:r>
              <a:rPr lang="hu-HU" dirty="0">
                <a:solidFill>
                  <a:srgbClr val="1A3260"/>
                </a:solidFill>
              </a:rPr>
              <a:t> </a:t>
            </a:r>
            <a:r>
              <a:rPr lang="hu-HU" dirty="0" err="1">
                <a:solidFill>
                  <a:srgbClr val="1A3260"/>
                </a:solidFill>
              </a:rPr>
              <a:t>analysis</a:t>
            </a:r>
            <a:r>
              <a:rPr lang="hu-HU" dirty="0">
                <a:solidFill>
                  <a:srgbClr val="1A3260"/>
                </a:solidFill>
              </a:rPr>
              <a:t>:</a:t>
            </a:r>
          </a:p>
          <a:p>
            <a:r>
              <a:rPr lang="hu-HU" dirty="0" err="1">
                <a:solidFill>
                  <a:srgbClr val="1A3260"/>
                </a:solidFill>
              </a:rPr>
              <a:t>Get</a:t>
            </a:r>
            <a:r>
              <a:rPr lang="hu-HU" dirty="0">
                <a:solidFill>
                  <a:srgbClr val="1A3260"/>
                </a:solidFill>
              </a:rPr>
              <a:t> </a:t>
            </a:r>
            <a:r>
              <a:rPr lang="hu-HU" dirty="0" err="1">
                <a:solidFill>
                  <a:srgbClr val="1A3260"/>
                </a:solidFill>
              </a:rPr>
              <a:t>data</a:t>
            </a:r>
            <a:r>
              <a:rPr lang="hu-HU" dirty="0">
                <a:solidFill>
                  <a:srgbClr val="1A3260"/>
                </a:solidFill>
              </a:rPr>
              <a:t> </a:t>
            </a:r>
            <a:r>
              <a:rPr lang="hu-HU" dirty="0" err="1">
                <a:solidFill>
                  <a:srgbClr val="1A3260"/>
                </a:solidFill>
              </a:rPr>
              <a:t>on</a:t>
            </a:r>
            <a:r>
              <a:rPr lang="hu-HU" dirty="0">
                <a:solidFill>
                  <a:srgbClr val="1A3260"/>
                </a:solidFill>
              </a:rPr>
              <a:t> </a:t>
            </a:r>
            <a:r>
              <a:rPr lang="hu-HU" dirty="0" err="1">
                <a:solidFill>
                  <a:srgbClr val="1A3260"/>
                </a:solidFill>
              </a:rPr>
              <a:t>costs</a:t>
            </a:r>
            <a:r>
              <a:rPr lang="hu-HU" dirty="0">
                <a:solidFill>
                  <a:srgbClr val="1A3260"/>
                </a:solidFill>
              </a:rPr>
              <a:t> </a:t>
            </a:r>
            <a:r>
              <a:rPr lang="hu-HU" dirty="0" err="1">
                <a:solidFill>
                  <a:srgbClr val="1A3260"/>
                </a:solidFill>
              </a:rPr>
              <a:t>for</a:t>
            </a:r>
            <a:r>
              <a:rPr lang="hu-HU" dirty="0">
                <a:solidFill>
                  <a:srgbClr val="1A3260"/>
                </a:solidFill>
              </a:rPr>
              <a:t> profit </a:t>
            </a:r>
            <a:r>
              <a:rPr lang="hu-HU" dirty="0" err="1">
                <a:solidFill>
                  <a:srgbClr val="1A3260"/>
                </a:solidFill>
              </a:rPr>
              <a:t>calculation</a:t>
            </a:r>
            <a:endParaRPr lang="hu-HU" dirty="0">
              <a:solidFill>
                <a:srgbClr val="1A32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85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artalom helye 13"/>
          <p:cNvSpPr>
            <a:spLocks noGrp="1"/>
          </p:cNvSpPr>
          <p:nvPr>
            <p:ph idx="1"/>
          </p:nvPr>
        </p:nvSpPr>
        <p:spPr>
          <a:xfrm>
            <a:off x="1218883" y="2276872"/>
            <a:ext cx="10360501" cy="3887196"/>
          </a:xfrm>
        </p:spPr>
        <p:txBody>
          <a:bodyPr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hu-HU" dirty="0" err="1">
                <a:solidFill>
                  <a:srgbClr val="1A3260"/>
                </a:solidFill>
              </a:rPr>
              <a:t>Timeframe</a:t>
            </a:r>
            <a:r>
              <a:rPr lang="hu-HU" dirty="0">
                <a:solidFill>
                  <a:srgbClr val="1A3260"/>
                </a:solidFill>
              </a:rPr>
              <a:t>: 2017 jan – 2018 aug</a:t>
            </a:r>
          </a:p>
          <a:p>
            <a:pPr>
              <a:lnSpc>
                <a:spcPct val="150000"/>
              </a:lnSpc>
            </a:pPr>
            <a:r>
              <a:rPr lang="hu-HU" b="0" i="0" dirty="0" err="1">
                <a:solidFill>
                  <a:srgbClr val="1A3260"/>
                </a:solidFill>
                <a:effectLst/>
              </a:rPr>
              <a:t>Dataset</a:t>
            </a:r>
            <a:r>
              <a:rPr lang="hu-HU" b="0" i="0" dirty="0">
                <a:solidFill>
                  <a:srgbClr val="1A3260"/>
                </a:solidFill>
                <a:effectLst/>
              </a:rPr>
              <a:t>: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b="0" i="0" dirty="0" err="1">
                <a:solidFill>
                  <a:srgbClr val="1A3260"/>
                </a:solidFill>
                <a:effectLst/>
              </a:rPr>
              <a:t>Order</a:t>
            </a:r>
            <a:r>
              <a:rPr lang="hu-HU" b="0" i="0" dirty="0">
                <a:solidFill>
                  <a:srgbClr val="1A3260"/>
                </a:solidFill>
                <a:effectLst/>
              </a:rPr>
              <a:t> </a:t>
            </a:r>
            <a:r>
              <a:rPr lang="hu-HU" b="0" i="0" dirty="0" err="1">
                <a:solidFill>
                  <a:srgbClr val="1A3260"/>
                </a:solidFill>
                <a:effectLst/>
              </a:rPr>
              <a:t>list</a:t>
            </a:r>
            <a:endParaRPr lang="hu-HU" b="0" i="0" dirty="0">
              <a:solidFill>
                <a:srgbClr val="1A3260"/>
              </a:solidFill>
              <a:effectLst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dirty="0" err="1">
                <a:solidFill>
                  <a:srgbClr val="1A3260"/>
                </a:solidFill>
              </a:rPr>
              <a:t>Customer</a:t>
            </a:r>
            <a:r>
              <a:rPr lang="hu-HU" dirty="0">
                <a:solidFill>
                  <a:srgbClr val="1A3260"/>
                </a:solidFill>
              </a:rPr>
              <a:t> </a:t>
            </a:r>
            <a:r>
              <a:rPr lang="hu-HU" dirty="0" err="1">
                <a:solidFill>
                  <a:srgbClr val="1A3260"/>
                </a:solidFill>
              </a:rPr>
              <a:t>data</a:t>
            </a:r>
            <a:endParaRPr lang="hu-HU" dirty="0">
              <a:solidFill>
                <a:srgbClr val="1A326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b="0" i="0" dirty="0" err="1">
                <a:solidFill>
                  <a:srgbClr val="1A3260"/>
                </a:solidFill>
                <a:effectLst/>
              </a:rPr>
              <a:t>Seller</a:t>
            </a:r>
            <a:r>
              <a:rPr lang="hu-HU" b="0" i="0" dirty="0">
                <a:solidFill>
                  <a:srgbClr val="1A3260"/>
                </a:solidFill>
                <a:effectLst/>
              </a:rPr>
              <a:t> </a:t>
            </a:r>
            <a:r>
              <a:rPr lang="hu-HU" b="0" i="0" dirty="0" err="1">
                <a:solidFill>
                  <a:srgbClr val="1A3260"/>
                </a:solidFill>
                <a:effectLst/>
              </a:rPr>
              <a:t>data</a:t>
            </a:r>
            <a:endParaRPr lang="hu-HU" b="0" i="0" dirty="0">
              <a:solidFill>
                <a:srgbClr val="1A3260"/>
              </a:solidFill>
              <a:effectLst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dirty="0" err="1">
                <a:solidFill>
                  <a:srgbClr val="1A3260"/>
                </a:solidFill>
              </a:rPr>
              <a:t>Payment</a:t>
            </a:r>
            <a:r>
              <a:rPr lang="hu-HU" dirty="0">
                <a:solidFill>
                  <a:srgbClr val="1A3260"/>
                </a:solidFill>
              </a:rPr>
              <a:t>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b="0" i="0" dirty="0">
                <a:solidFill>
                  <a:srgbClr val="1A3260"/>
                </a:solidFill>
                <a:effectLst/>
              </a:rPr>
              <a:t>Products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b="0" i="0" dirty="0" err="1">
                <a:solidFill>
                  <a:srgbClr val="1A3260"/>
                </a:solidFill>
                <a:effectLst/>
              </a:rPr>
              <a:t>Reviews</a:t>
            </a:r>
            <a:endParaRPr lang="hu-HU" b="0" i="0" dirty="0">
              <a:solidFill>
                <a:srgbClr val="1A3260"/>
              </a:solidFill>
              <a:effectLst/>
            </a:endParaRPr>
          </a:p>
        </p:txBody>
      </p:sp>
      <p:sp>
        <p:nvSpPr>
          <p:cNvPr id="4" name="Cím 3">
            <a:extLst>
              <a:ext uri="{FF2B5EF4-FFF2-40B4-BE49-F238E27FC236}">
                <a16:creationId xmlns:a16="http://schemas.microsoft.com/office/drawing/2014/main" id="{E5EB16FF-B93C-4530-17EA-775CF5121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9127E7-EE0A-2B76-05FF-5CF9D1C544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artalom helye 13">
            <a:extLst>
              <a:ext uri="{FF2B5EF4-FFF2-40B4-BE49-F238E27FC236}">
                <a16:creationId xmlns:a16="http://schemas.microsoft.com/office/drawing/2014/main" id="{51B8245F-E6A6-C937-0DFB-891C7C1FE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72816"/>
            <a:ext cx="10360501" cy="5040559"/>
          </a:xfrm>
        </p:spPr>
        <p:txBody>
          <a:bodyPr rtlCol="0">
            <a:normAutofit/>
          </a:bodyPr>
          <a:lstStyle/>
          <a:p>
            <a:r>
              <a:rPr lang="hu-HU" dirty="0">
                <a:solidFill>
                  <a:srgbClr val="1A3260"/>
                </a:solidFill>
              </a:rPr>
              <a:t>Main </a:t>
            </a:r>
            <a:r>
              <a:rPr lang="hu-HU" dirty="0" err="1">
                <a:solidFill>
                  <a:srgbClr val="1A3260"/>
                </a:solidFill>
              </a:rPr>
              <a:t>KPIs</a:t>
            </a:r>
            <a:endParaRPr lang="hu-HU" dirty="0">
              <a:solidFill>
                <a:srgbClr val="1A3260"/>
              </a:solidFill>
            </a:endParaRPr>
          </a:p>
          <a:p>
            <a:r>
              <a:rPr lang="hu-HU" dirty="0">
                <a:solidFill>
                  <a:srgbClr val="1A3260"/>
                </a:solidFill>
              </a:rPr>
              <a:t>Overall </a:t>
            </a:r>
            <a:r>
              <a:rPr lang="hu-HU" dirty="0" err="1">
                <a:solidFill>
                  <a:srgbClr val="1A3260"/>
                </a:solidFill>
              </a:rPr>
              <a:t>trajectory</a:t>
            </a:r>
            <a:r>
              <a:rPr lang="hu-HU" dirty="0">
                <a:solidFill>
                  <a:srgbClr val="1A3260"/>
                </a:solidFill>
              </a:rPr>
              <a:t> of </a:t>
            </a:r>
            <a:r>
              <a:rPr lang="hu-HU" dirty="0" err="1">
                <a:solidFill>
                  <a:srgbClr val="1A3260"/>
                </a:solidFill>
              </a:rPr>
              <a:t>the</a:t>
            </a:r>
            <a:r>
              <a:rPr lang="hu-HU" dirty="0">
                <a:solidFill>
                  <a:srgbClr val="1A3260"/>
                </a:solidFill>
              </a:rPr>
              <a:t> </a:t>
            </a:r>
            <a:r>
              <a:rPr lang="hu-HU" dirty="0" err="1">
                <a:solidFill>
                  <a:srgbClr val="1A3260"/>
                </a:solidFill>
              </a:rPr>
              <a:t>revenue</a:t>
            </a:r>
            <a:r>
              <a:rPr lang="hu-HU" dirty="0">
                <a:solidFill>
                  <a:srgbClr val="1A3260"/>
                </a:solidFill>
              </a:rPr>
              <a:t> and </a:t>
            </a:r>
            <a:r>
              <a:rPr lang="hu-HU" dirty="0" err="1">
                <a:solidFill>
                  <a:srgbClr val="1A3260"/>
                </a:solidFill>
              </a:rPr>
              <a:t>average</a:t>
            </a:r>
            <a:r>
              <a:rPr lang="hu-HU" dirty="0">
                <a:solidFill>
                  <a:srgbClr val="1A3260"/>
                </a:solidFill>
              </a:rPr>
              <a:t> </a:t>
            </a:r>
            <a:r>
              <a:rPr lang="hu-HU" dirty="0" err="1">
                <a:solidFill>
                  <a:srgbClr val="1A3260"/>
                </a:solidFill>
              </a:rPr>
              <a:t>order</a:t>
            </a:r>
            <a:r>
              <a:rPr lang="hu-HU" dirty="0">
                <a:solidFill>
                  <a:srgbClr val="1A3260"/>
                </a:solidFill>
              </a:rPr>
              <a:t> </a:t>
            </a:r>
            <a:r>
              <a:rPr lang="hu-HU" dirty="0" err="1">
                <a:solidFill>
                  <a:srgbClr val="1A3260"/>
                </a:solidFill>
              </a:rPr>
              <a:t>value</a:t>
            </a:r>
            <a:r>
              <a:rPr lang="hu-HU" dirty="0">
                <a:solidFill>
                  <a:srgbClr val="1A3260"/>
                </a:solidFill>
              </a:rPr>
              <a:t> </a:t>
            </a:r>
          </a:p>
          <a:p>
            <a:r>
              <a:rPr lang="hu-HU" dirty="0" err="1">
                <a:solidFill>
                  <a:srgbClr val="1A3260"/>
                </a:solidFill>
              </a:rPr>
              <a:t>Delivery</a:t>
            </a:r>
            <a:r>
              <a:rPr lang="hu-HU" dirty="0">
                <a:solidFill>
                  <a:srgbClr val="1A3260"/>
                </a:solidFill>
              </a:rPr>
              <a:t> </a:t>
            </a:r>
            <a:r>
              <a:rPr lang="hu-HU" dirty="0" err="1">
                <a:solidFill>
                  <a:srgbClr val="1A3260"/>
                </a:solidFill>
              </a:rPr>
              <a:t>overview</a:t>
            </a:r>
            <a:endParaRPr lang="hu-HU" dirty="0">
              <a:solidFill>
                <a:srgbClr val="1A3260"/>
              </a:solidFill>
            </a:endParaRPr>
          </a:p>
          <a:p>
            <a:r>
              <a:rPr lang="hu-HU" dirty="0" err="1">
                <a:solidFill>
                  <a:srgbClr val="1A3260"/>
                </a:solidFill>
              </a:rPr>
              <a:t>Product</a:t>
            </a:r>
            <a:r>
              <a:rPr lang="hu-HU" dirty="0">
                <a:solidFill>
                  <a:srgbClr val="1A3260"/>
                </a:solidFill>
              </a:rPr>
              <a:t> </a:t>
            </a:r>
            <a:r>
              <a:rPr lang="hu-HU" dirty="0" err="1">
                <a:solidFill>
                  <a:srgbClr val="1A3260"/>
                </a:solidFill>
              </a:rPr>
              <a:t>overview</a:t>
            </a:r>
            <a:endParaRPr lang="hu-HU" dirty="0">
              <a:solidFill>
                <a:srgbClr val="1A3260"/>
              </a:solidFill>
            </a:endParaRPr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4E416A4E-29AA-D32E-ED2C-95E69F153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OBJECTIVE - MAIN AREAS</a:t>
            </a:r>
          </a:p>
        </p:txBody>
      </p:sp>
    </p:spTree>
    <p:extLst>
      <p:ext uri="{BB962C8B-B14F-4D97-AF65-F5344CB8AC3E}">
        <p14:creationId xmlns:p14="http://schemas.microsoft.com/office/powerpoint/2010/main" val="95666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86FB55F-E27C-F12E-72F6-0F60B762D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Main </a:t>
            </a:r>
            <a:r>
              <a:rPr lang="hu-HU" dirty="0" err="1"/>
              <a:t>kpis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DB9F4A2-8E1D-84C5-771A-0399F29C6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037" y="2282282"/>
            <a:ext cx="1800200" cy="1138681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08C1776D-4D00-5309-BCCD-C8B7ECA00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710" y="2329138"/>
            <a:ext cx="1707405" cy="1099862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C8929BE4-EF9B-461C-48F7-FC500C29BF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0037" y="4221088"/>
            <a:ext cx="1709725" cy="1045949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0A9E0CC5-DE09-20FC-7341-741F0FCE0D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6743" y="4179598"/>
            <a:ext cx="1707405" cy="1055487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233F6015-CA6B-2554-FE7C-E435D816FB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0710" y="4217085"/>
            <a:ext cx="1707405" cy="1053954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AD28B316-9F78-5C61-C61C-F049CFC863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8588" y="2350462"/>
            <a:ext cx="1723717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36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023648-ACED-23CC-D677-28F9EE846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Revenue</a:t>
            </a:r>
            <a:r>
              <a:rPr lang="hu-HU" dirty="0"/>
              <a:t> over </a:t>
            </a:r>
            <a:r>
              <a:rPr lang="hu-HU" dirty="0" err="1"/>
              <a:t>time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4E16AB2-5AAE-C941-5FC1-02B06911D0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/>
              <a:t>Overall </a:t>
            </a:r>
            <a:r>
              <a:rPr lang="hu-HU" dirty="0" err="1"/>
              <a:t>revenue</a:t>
            </a:r>
            <a:r>
              <a:rPr lang="hu-HU" dirty="0"/>
              <a:t> </a:t>
            </a:r>
            <a:r>
              <a:rPr lang="hu-HU" dirty="0" err="1"/>
              <a:t>growth</a:t>
            </a:r>
            <a:endParaRPr lang="hu-HU" dirty="0"/>
          </a:p>
          <a:p>
            <a:r>
              <a:rPr lang="hu-HU" dirty="0"/>
              <a:t>2018: </a:t>
            </a:r>
            <a:r>
              <a:rPr lang="hu-HU" dirty="0" err="1"/>
              <a:t>slow</a:t>
            </a:r>
            <a:r>
              <a:rPr lang="hu-HU" dirty="0"/>
              <a:t> </a:t>
            </a:r>
            <a:r>
              <a:rPr lang="hu-HU" dirty="0" err="1"/>
              <a:t>recession</a:t>
            </a:r>
            <a:r>
              <a:rPr lang="hu-HU" dirty="0"/>
              <a:t> </a:t>
            </a:r>
          </a:p>
        </p:txBody>
      </p:sp>
      <p:pic>
        <p:nvPicPr>
          <p:cNvPr id="10" name="Tartalom helye 9">
            <a:extLst>
              <a:ext uri="{FF2B5EF4-FFF2-40B4-BE49-F238E27FC236}">
                <a16:creationId xmlns:a16="http://schemas.microsoft.com/office/drawing/2014/main" id="{9A3EB828-6940-FF29-4B2B-4E41EAAD4A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26260" y="2520369"/>
            <a:ext cx="5421312" cy="3048315"/>
          </a:xfrm>
        </p:spPr>
      </p:pic>
    </p:spTree>
    <p:extLst>
      <p:ext uri="{BB962C8B-B14F-4D97-AF65-F5344CB8AC3E}">
        <p14:creationId xmlns:p14="http://schemas.microsoft.com/office/powerpoint/2010/main" val="2438058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FADA6-B0C4-82F1-0D60-67F75CD92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0BBC6B-7BE1-31D8-4101-CACC982A4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Revenue</a:t>
            </a:r>
            <a:r>
              <a:rPr lang="hu-HU" dirty="0"/>
              <a:t> over </a:t>
            </a:r>
            <a:r>
              <a:rPr lang="hu-HU" dirty="0" err="1"/>
              <a:t>time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E691E7F-EB22-BA41-E63F-F905CC9CE6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/>
              <a:t>Black </a:t>
            </a:r>
            <a:r>
              <a:rPr lang="hu-HU" dirty="0" err="1"/>
              <a:t>Friday</a:t>
            </a:r>
            <a:r>
              <a:rPr lang="hu-HU" dirty="0"/>
              <a:t> had a </a:t>
            </a:r>
            <a:r>
              <a:rPr lang="hu-HU" dirty="0" err="1"/>
              <a:t>big</a:t>
            </a:r>
            <a:r>
              <a:rPr lang="hu-HU" dirty="0"/>
              <a:t> </a:t>
            </a:r>
            <a:r>
              <a:rPr lang="hu-HU" dirty="0" err="1"/>
              <a:t>impact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revenue</a:t>
            </a:r>
            <a:endParaRPr lang="hu-HU" dirty="0"/>
          </a:p>
          <a:p>
            <a:r>
              <a:rPr lang="hu-HU" dirty="0"/>
              <a:t>AOV is </a:t>
            </a:r>
            <a:r>
              <a:rPr lang="hu-HU" dirty="0" err="1"/>
              <a:t>rather</a:t>
            </a:r>
            <a:r>
              <a:rPr lang="hu-HU" dirty="0"/>
              <a:t> </a:t>
            </a:r>
            <a:r>
              <a:rPr lang="hu-HU" dirty="0" err="1"/>
              <a:t>stagnant</a:t>
            </a:r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 err="1"/>
              <a:t>Campaign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effective</a:t>
            </a:r>
            <a:endParaRPr lang="hu-HU" dirty="0"/>
          </a:p>
          <a:p>
            <a:r>
              <a:rPr lang="hu-HU" dirty="0"/>
              <a:t>Marketing </a:t>
            </a:r>
            <a:r>
              <a:rPr lang="hu-HU" dirty="0" err="1"/>
              <a:t>strategy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increase</a:t>
            </a:r>
            <a:r>
              <a:rPr lang="hu-HU" dirty="0"/>
              <a:t> OV</a:t>
            </a:r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7E26826F-D57F-D2D3-0473-12CC125932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42284" y="2564904"/>
            <a:ext cx="5421312" cy="2917140"/>
          </a:xfrm>
        </p:spPr>
      </p:pic>
      <p:cxnSp>
        <p:nvCxnSpPr>
          <p:cNvPr id="9" name="Egyenes összekötő nyíllal 8">
            <a:extLst>
              <a:ext uri="{FF2B5EF4-FFF2-40B4-BE49-F238E27FC236}">
                <a16:creationId xmlns:a16="http://schemas.microsoft.com/office/drawing/2014/main" id="{CFD9E509-1D90-47DF-5149-959F6C01F7CA}"/>
              </a:ext>
            </a:extLst>
          </p:cNvPr>
          <p:cNvCxnSpPr/>
          <p:nvPr/>
        </p:nvCxnSpPr>
        <p:spPr>
          <a:xfrm>
            <a:off x="2205980" y="3789040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724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2DE192-3360-E83F-1D15-7609CAD7D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Delivery</a:t>
            </a:r>
            <a:r>
              <a:rPr lang="hu-HU" dirty="0"/>
              <a:t> </a:t>
            </a:r>
            <a:r>
              <a:rPr lang="hu-HU" dirty="0" err="1"/>
              <a:t>time</a:t>
            </a:r>
            <a:r>
              <a:rPr lang="hu-HU" dirty="0"/>
              <a:t> and </a:t>
            </a:r>
            <a:r>
              <a:rPr lang="hu-HU" dirty="0" err="1"/>
              <a:t>reviews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7777B4E-4DA2-61ED-274E-6D6CD9D56F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 err="1"/>
              <a:t>Clear</a:t>
            </a:r>
            <a:r>
              <a:rPr lang="hu-HU" dirty="0"/>
              <a:t> </a:t>
            </a:r>
            <a:r>
              <a:rPr lang="hu-HU" dirty="0" err="1"/>
              <a:t>correlation</a:t>
            </a:r>
            <a:r>
              <a:rPr lang="hu-HU" dirty="0"/>
              <a:t> </a:t>
            </a:r>
            <a:r>
              <a:rPr lang="hu-HU" dirty="0" err="1"/>
              <a:t>between</a:t>
            </a:r>
            <a:r>
              <a:rPr lang="hu-HU" dirty="0"/>
              <a:t> </a:t>
            </a:r>
            <a:r>
              <a:rPr lang="hu-HU" dirty="0" err="1"/>
              <a:t>delivery</a:t>
            </a:r>
            <a:r>
              <a:rPr lang="hu-HU" dirty="0"/>
              <a:t> </a:t>
            </a:r>
            <a:r>
              <a:rPr lang="hu-HU" dirty="0" err="1"/>
              <a:t>time</a:t>
            </a:r>
            <a:r>
              <a:rPr lang="hu-HU" dirty="0"/>
              <a:t> and </a:t>
            </a:r>
            <a:r>
              <a:rPr lang="hu-HU" dirty="0" err="1"/>
              <a:t>scores</a:t>
            </a:r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Prepare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busier</a:t>
            </a:r>
            <a:r>
              <a:rPr lang="hu-HU" dirty="0"/>
              <a:t> </a:t>
            </a:r>
            <a:r>
              <a:rPr lang="hu-HU" dirty="0" err="1"/>
              <a:t>periods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maintain</a:t>
            </a:r>
            <a:r>
              <a:rPr lang="hu-HU" dirty="0"/>
              <a:t> </a:t>
            </a:r>
            <a:r>
              <a:rPr lang="hu-HU" dirty="0" err="1"/>
              <a:t>good</a:t>
            </a:r>
            <a:r>
              <a:rPr lang="hu-HU" dirty="0"/>
              <a:t> </a:t>
            </a:r>
            <a:r>
              <a:rPr lang="hu-HU" dirty="0" err="1"/>
              <a:t>scores</a:t>
            </a:r>
            <a:endParaRPr lang="hu-HU" dirty="0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29653653-52F6-6F17-067E-4E218EB224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6488" y="2545476"/>
            <a:ext cx="5421312" cy="2997360"/>
          </a:xfrm>
        </p:spPr>
      </p:pic>
      <p:cxnSp>
        <p:nvCxnSpPr>
          <p:cNvPr id="7" name="Egyenes összekötő nyíllal 6">
            <a:extLst>
              <a:ext uri="{FF2B5EF4-FFF2-40B4-BE49-F238E27FC236}">
                <a16:creationId xmlns:a16="http://schemas.microsoft.com/office/drawing/2014/main" id="{A2D68763-8CF6-E76E-3C04-72FAF035E79E}"/>
              </a:ext>
            </a:extLst>
          </p:cNvPr>
          <p:cNvCxnSpPr/>
          <p:nvPr/>
        </p:nvCxnSpPr>
        <p:spPr>
          <a:xfrm>
            <a:off x="3286100" y="3789040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740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158D6-CB57-DCBE-BC64-44AC48BED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4B0D82-F87F-2B51-E7D7-A1D56484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Delivery</a:t>
            </a:r>
            <a:r>
              <a:rPr lang="hu-HU" dirty="0"/>
              <a:t> performance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FEC0954-B99E-CB58-6FC5-CC0E643FA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42" y="2204864"/>
            <a:ext cx="5420978" cy="3656187"/>
          </a:xfrm>
        </p:spPr>
        <p:txBody>
          <a:bodyPr/>
          <a:lstStyle/>
          <a:p>
            <a:r>
              <a:rPr lang="hu-HU" dirty="0"/>
              <a:t>~ 8% of </a:t>
            </a:r>
            <a:r>
              <a:rPr lang="hu-HU" dirty="0" err="1"/>
              <a:t>deliveries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late</a:t>
            </a:r>
            <a:endParaRPr lang="hu-HU" dirty="0"/>
          </a:p>
          <a:p>
            <a:r>
              <a:rPr lang="hu-HU" dirty="0"/>
              <a:t>4% of </a:t>
            </a:r>
            <a:r>
              <a:rPr lang="hu-HU" dirty="0" err="1"/>
              <a:t>deliveries</a:t>
            </a:r>
            <a:r>
              <a:rPr lang="hu-HU" dirty="0"/>
              <a:t> </a:t>
            </a:r>
            <a:r>
              <a:rPr lang="hu-HU" dirty="0" err="1"/>
              <a:t>takes</a:t>
            </a:r>
            <a:r>
              <a:rPr lang="hu-HU" dirty="0"/>
              <a:t> </a:t>
            </a:r>
            <a:r>
              <a:rPr lang="hu-HU" dirty="0" err="1"/>
              <a:t>longer</a:t>
            </a:r>
            <a:r>
              <a:rPr lang="hu-HU" dirty="0"/>
              <a:t> </a:t>
            </a:r>
            <a:r>
              <a:rPr lang="hu-HU" dirty="0" err="1"/>
              <a:t>than</a:t>
            </a:r>
            <a:r>
              <a:rPr lang="hu-HU" dirty="0"/>
              <a:t> a </a:t>
            </a:r>
            <a:r>
              <a:rPr lang="hu-HU" dirty="0" err="1"/>
              <a:t>month</a:t>
            </a:r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 err="1"/>
              <a:t>Investigate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reasons</a:t>
            </a:r>
            <a:r>
              <a:rPr lang="hu-HU" dirty="0"/>
              <a:t> (</a:t>
            </a:r>
            <a:r>
              <a:rPr lang="hu-HU" dirty="0" err="1"/>
              <a:t>might</a:t>
            </a:r>
            <a:r>
              <a:rPr lang="hu-HU" dirty="0"/>
              <a:t> </a:t>
            </a:r>
            <a:r>
              <a:rPr lang="hu-HU" dirty="0" err="1"/>
              <a:t>need</a:t>
            </a:r>
            <a:r>
              <a:rPr lang="hu-HU" dirty="0"/>
              <a:t> more </a:t>
            </a:r>
            <a:r>
              <a:rPr lang="hu-HU" dirty="0" err="1"/>
              <a:t>capacity</a:t>
            </a:r>
            <a:r>
              <a:rPr lang="hu-HU" dirty="0"/>
              <a:t>)</a:t>
            </a:r>
          </a:p>
        </p:txBody>
      </p:sp>
      <p:cxnSp>
        <p:nvCxnSpPr>
          <p:cNvPr id="7" name="Egyenes összekötő nyíllal 6">
            <a:extLst>
              <a:ext uri="{FF2B5EF4-FFF2-40B4-BE49-F238E27FC236}">
                <a16:creationId xmlns:a16="http://schemas.microsoft.com/office/drawing/2014/main" id="{A4D8FFA9-670F-6445-0493-5DF68B78DE26}"/>
              </a:ext>
            </a:extLst>
          </p:cNvPr>
          <p:cNvCxnSpPr/>
          <p:nvPr/>
        </p:nvCxnSpPr>
        <p:spPr>
          <a:xfrm>
            <a:off x="2926060" y="4005064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Tartalom helye 8">
            <a:extLst>
              <a:ext uri="{FF2B5EF4-FFF2-40B4-BE49-F238E27FC236}">
                <a16:creationId xmlns:a16="http://schemas.microsoft.com/office/drawing/2014/main" id="{E8EF17C8-38C4-61A1-BFDB-60405B7502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87419" y="2663031"/>
            <a:ext cx="3219450" cy="2762250"/>
          </a:xfrm>
        </p:spPr>
      </p:pic>
    </p:spTree>
    <p:extLst>
      <p:ext uri="{BB962C8B-B14F-4D97-AF65-F5344CB8AC3E}">
        <p14:creationId xmlns:p14="http://schemas.microsoft.com/office/powerpoint/2010/main" val="1615266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A3C802-4B4C-04C7-4EE8-09A933A57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Returning</a:t>
            </a:r>
            <a:r>
              <a:rPr lang="hu-HU" dirty="0"/>
              <a:t> </a:t>
            </a:r>
            <a:r>
              <a:rPr lang="hu-HU" dirty="0" err="1"/>
              <a:t>customers</a:t>
            </a:r>
            <a:endParaRPr lang="hu-HU" dirty="0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8133D4B0-3B27-70CC-27EE-24F1438A1C5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49996" y="2213159"/>
            <a:ext cx="1790700" cy="781050"/>
          </a:xfrm>
        </p:spPr>
      </p:pic>
      <p:sp>
        <p:nvSpPr>
          <p:cNvPr id="4" name="Tartalom helye 3">
            <a:extLst>
              <a:ext uri="{FF2B5EF4-FFF2-40B4-BE49-F238E27FC236}">
                <a16:creationId xmlns:a16="http://schemas.microsoft.com/office/drawing/2014/main" id="{76D1A761-EE13-E9AD-FE68-F15E2BA75C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 err="1"/>
              <a:t>Only</a:t>
            </a:r>
            <a:r>
              <a:rPr lang="hu-HU" dirty="0"/>
              <a:t> 3% </a:t>
            </a:r>
            <a:r>
              <a:rPr lang="hu-HU" dirty="0" err="1"/>
              <a:t>returning</a:t>
            </a:r>
            <a:r>
              <a:rPr lang="hu-HU" dirty="0"/>
              <a:t> </a:t>
            </a:r>
            <a:r>
              <a:rPr lang="hu-HU" dirty="0" err="1"/>
              <a:t>customer</a:t>
            </a:r>
            <a:endParaRPr lang="hu-HU" dirty="0"/>
          </a:p>
          <a:p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average</a:t>
            </a:r>
            <a:r>
              <a:rPr lang="hu-HU" dirty="0"/>
              <a:t> </a:t>
            </a:r>
            <a:r>
              <a:rPr lang="hu-HU" dirty="0" err="1"/>
              <a:t>they</a:t>
            </a:r>
            <a:r>
              <a:rPr lang="hu-HU" dirty="0"/>
              <a:t> </a:t>
            </a:r>
            <a:r>
              <a:rPr lang="hu-HU" dirty="0" err="1"/>
              <a:t>leave</a:t>
            </a:r>
            <a:r>
              <a:rPr lang="hu-HU" dirty="0"/>
              <a:t> a </a:t>
            </a:r>
            <a:r>
              <a:rPr lang="hu-HU" dirty="0" err="1"/>
              <a:t>better</a:t>
            </a:r>
            <a:r>
              <a:rPr lang="hu-HU" dirty="0"/>
              <a:t> </a:t>
            </a:r>
            <a:r>
              <a:rPr lang="hu-HU" dirty="0" err="1"/>
              <a:t>review</a:t>
            </a:r>
            <a:r>
              <a:rPr lang="hu-HU" dirty="0"/>
              <a:t> </a:t>
            </a:r>
            <a:r>
              <a:rPr lang="hu-HU" dirty="0" err="1"/>
              <a:t>score</a:t>
            </a:r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 err="1"/>
              <a:t>Focus</a:t>
            </a:r>
            <a:r>
              <a:rPr lang="hu-HU" dirty="0"/>
              <a:t> more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retention</a:t>
            </a:r>
            <a:r>
              <a:rPr lang="hu-HU" dirty="0"/>
              <a:t> (</a:t>
            </a:r>
            <a:r>
              <a:rPr lang="hu-HU" dirty="0" err="1"/>
              <a:t>special</a:t>
            </a:r>
            <a:r>
              <a:rPr lang="hu-HU" dirty="0"/>
              <a:t> </a:t>
            </a:r>
            <a:r>
              <a:rPr lang="hu-HU" dirty="0" err="1"/>
              <a:t>deals</a:t>
            </a:r>
            <a:r>
              <a:rPr lang="hu-HU" dirty="0"/>
              <a:t>)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37DB991B-7A14-5CA2-ED9B-315AA5306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876" y="3140968"/>
            <a:ext cx="4059138" cy="2774290"/>
          </a:xfrm>
          <a:prstGeom prst="rect">
            <a:avLst/>
          </a:prstGeom>
        </p:spPr>
      </p:pic>
      <p:cxnSp>
        <p:nvCxnSpPr>
          <p:cNvPr id="9" name="Egyenes összekötő nyíllal 8">
            <a:extLst>
              <a:ext uri="{FF2B5EF4-FFF2-40B4-BE49-F238E27FC236}">
                <a16:creationId xmlns:a16="http://schemas.microsoft.com/office/drawing/2014/main" id="{C4012238-095C-28A3-E135-04E0A35909DE}"/>
              </a:ext>
            </a:extLst>
          </p:cNvPr>
          <p:cNvCxnSpPr/>
          <p:nvPr/>
        </p:nvCxnSpPr>
        <p:spPr>
          <a:xfrm>
            <a:off x="8326660" y="4005064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423815"/>
      </p:ext>
    </p:extLst>
  </p:cSld>
  <p:clrMapOvr>
    <a:masterClrMapping/>
  </p:clrMapOvr>
</p:sld>
</file>

<file path=ppt/theme/theme1.xml><?xml version="1.0" encoding="utf-8"?>
<a:theme xmlns:a="http://schemas.openxmlformats.org/drawingml/2006/main" name="Osztalék">
  <a:themeElements>
    <a:clrScheme name="Osztalék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sztalék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sztalék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-téma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TM03457464[[fn=Osztalék]]</Template>
  <TotalTime>2014</TotalTime>
  <Words>221</Words>
  <Application>Microsoft Office PowerPoint</Application>
  <PresentationFormat>Egyéni</PresentationFormat>
  <Paragraphs>58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Calibri</vt:lpstr>
      <vt:lpstr>Gill Sans MT</vt:lpstr>
      <vt:lpstr>Wingdings 2</vt:lpstr>
      <vt:lpstr>Osztalék</vt:lpstr>
      <vt:lpstr>Payments analysis</vt:lpstr>
      <vt:lpstr>DATASET</vt:lpstr>
      <vt:lpstr>OBJECTIVE - MAIN AREAS</vt:lpstr>
      <vt:lpstr>Main kpis</vt:lpstr>
      <vt:lpstr>Revenue over time</vt:lpstr>
      <vt:lpstr>Revenue over time</vt:lpstr>
      <vt:lpstr>Delivery time and reviews</vt:lpstr>
      <vt:lpstr>Delivery performance</vt:lpstr>
      <vt:lpstr>Returning customers</vt:lpstr>
      <vt:lpstr>Products</vt:lpstr>
      <vt:lpstr>Conclusions &amp;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Anya</dc:creator>
  <cp:lastModifiedBy>Anya</cp:lastModifiedBy>
  <cp:revision>10</cp:revision>
  <dcterms:created xsi:type="dcterms:W3CDTF">2024-11-15T19:23:06Z</dcterms:created>
  <dcterms:modified xsi:type="dcterms:W3CDTF">2024-11-27T06:31:18Z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