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  <p:sldMasterId id="2147483713" r:id="rId2"/>
  </p:sldMasterIdLst>
  <p:notesMasterIdLst>
    <p:notesMasterId r:id="rId14"/>
  </p:notesMasterIdLst>
  <p:sldIdLst>
    <p:sldId id="256" r:id="rId3"/>
    <p:sldId id="257" r:id="rId4"/>
    <p:sldId id="275" r:id="rId5"/>
    <p:sldId id="269" r:id="rId6"/>
    <p:sldId id="276" r:id="rId7"/>
    <p:sldId id="262" r:id="rId8"/>
    <p:sldId id="267" r:id="rId9"/>
    <p:sldId id="274" r:id="rId10"/>
    <p:sldId id="264" r:id="rId11"/>
    <p:sldId id="263" r:id="rId12"/>
    <p:sldId id="273" r:id="rId1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9AF"/>
    <a:srgbClr val="F29C8E"/>
    <a:srgbClr val="31437A"/>
    <a:srgbClr val="FFFFFF"/>
    <a:srgbClr val="EC725F"/>
    <a:srgbClr val="B3B3B3"/>
    <a:srgbClr val="6977A7"/>
    <a:srgbClr val="6978A6"/>
    <a:srgbClr val="EC7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2"/>
    <p:restoredTop sz="82105" autoAdjust="0"/>
  </p:normalViewPr>
  <p:slideViewPr>
    <p:cSldViewPr snapToGrid="0">
      <p:cViewPr varScale="1">
        <p:scale>
          <a:sx n="94" d="100"/>
          <a:sy n="94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8220B-84A1-4CED-B22B-6152D623C59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0C6102F4-CA47-45E5-98CA-2C0DEBFC404E}">
      <dgm:prSet custT="1"/>
      <dgm:spPr/>
      <dgm:t>
        <a:bodyPr anchor="ctr"/>
        <a:lstStyle/>
        <a:p>
          <a:r>
            <a:rPr lang="en-US" sz="3200" b="0" dirty="0">
              <a:solidFill>
                <a:srgbClr val="31437A"/>
              </a:solidFill>
            </a:rPr>
            <a:t>KPI measures</a:t>
          </a:r>
        </a:p>
      </dgm:t>
    </dgm:pt>
    <dgm:pt modelId="{219EA386-DEF3-4E73-8DC4-9B5D97923E75}" type="sibTrans" cxnId="{9DB4ADF7-0F95-4EC8-BA6E-3842B7440966}">
      <dgm:prSet/>
      <dgm:spPr/>
      <dgm:t>
        <a:bodyPr/>
        <a:lstStyle/>
        <a:p>
          <a:endParaRPr lang="en-US"/>
        </a:p>
      </dgm:t>
    </dgm:pt>
    <dgm:pt modelId="{D80989C9-38AF-4CF1-8730-228F465CD7D4}" type="parTrans" cxnId="{9DB4ADF7-0F95-4EC8-BA6E-3842B7440966}">
      <dgm:prSet/>
      <dgm:spPr/>
      <dgm:t>
        <a:bodyPr/>
        <a:lstStyle/>
        <a:p>
          <a:endParaRPr lang="en-US"/>
        </a:p>
      </dgm:t>
    </dgm:pt>
    <dgm:pt modelId="{AC6FFC25-711D-4F05-9407-C589E8FAF2EE}">
      <dgm:prSet custT="1"/>
      <dgm:spPr/>
      <dgm:t>
        <a:bodyPr anchor="ctr"/>
        <a:lstStyle/>
        <a:p>
          <a:r>
            <a:rPr lang="en-US" sz="3200" b="0" dirty="0">
              <a:solidFill>
                <a:srgbClr val="31437A"/>
              </a:solidFill>
            </a:rPr>
            <a:t>Sales and product overview</a:t>
          </a:r>
        </a:p>
      </dgm:t>
    </dgm:pt>
    <dgm:pt modelId="{3CD417B5-3A51-46B8-A5FF-3DD5DD5CC3A7}" type="sibTrans" cxnId="{C5E20068-0A13-49DF-A38F-61DC180F547F}">
      <dgm:prSet/>
      <dgm:spPr/>
      <dgm:t>
        <a:bodyPr/>
        <a:lstStyle/>
        <a:p>
          <a:endParaRPr lang="en-US"/>
        </a:p>
      </dgm:t>
    </dgm:pt>
    <dgm:pt modelId="{2507A18A-4670-4257-9D69-FB355F5E0512}" type="parTrans" cxnId="{C5E20068-0A13-49DF-A38F-61DC180F547F}">
      <dgm:prSet/>
      <dgm:spPr/>
      <dgm:t>
        <a:bodyPr/>
        <a:lstStyle/>
        <a:p>
          <a:endParaRPr lang="en-US"/>
        </a:p>
      </dgm:t>
    </dgm:pt>
    <dgm:pt modelId="{FFE0782C-CEF4-471A-8454-BCDDC5BD8D7D}">
      <dgm:prSet custT="1"/>
      <dgm:spPr/>
      <dgm:t>
        <a:bodyPr anchor="ctr"/>
        <a:lstStyle/>
        <a:p>
          <a:r>
            <a:rPr lang="en-US" sz="3200" b="0" dirty="0">
              <a:solidFill>
                <a:srgbClr val="31437A"/>
              </a:solidFill>
            </a:rPr>
            <a:t>Regional overview</a:t>
          </a:r>
        </a:p>
      </dgm:t>
    </dgm:pt>
    <dgm:pt modelId="{0ED1862A-F53A-4865-AC5F-522C951AD06E}" type="sibTrans" cxnId="{403AB7BC-281A-468A-A615-339222BBB56A}">
      <dgm:prSet/>
      <dgm:spPr/>
      <dgm:t>
        <a:bodyPr/>
        <a:lstStyle/>
        <a:p>
          <a:endParaRPr lang="en-US"/>
        </a:p>
      </dgm:t>
    </dgm:pt>
    <dgm:pt modelId="{0E795218-F1B5-4095-AA33-7B480C189AA0}" type="parTrans" cxnId="{403AB7BC-281A-468A-A615-339222BBB56A}">
      <dgm:prSet/>
      <dgm:spPr/>
      <dgm:t>
        <a:bodyPr/>
        <a:lstStyle/>
        <a:p>
          <a:endParaRPr lang="en-US"/>
        </a:p>
      </dgm:t>
    </dgm:pt>
    <dgm:pt modelId="{C0FF8465-5CAB-4F62-9A97-9878F2626D19}">
      <dgm:prSet custT="1"/>
      <dgm:spPr>
        <a:solidFill>
          <a:srgbClr val="F5B9AF"/>
        </a:solidFill>
      </dgm:spPr>
      <dgm:t>
        <a:bodyPr anchor="ctr"/>
        <a:lstStyle/>
        <a:p>
          <a:r>
            <a:rPr lang="en-US" sz="3200" b="0" dirty="0">
              <a:solidFill>
                <a:srgbClr val="31437A"/>
              </a:solidFill>
            </a:rPr>
            <a:t>Recommendations</a:t>
          </a:r>
        </a:p>
      </dgm:t>
    </dgm:pt>
    <dgm:pt modelId="{2AD73A46-874F-4598-9A77-8C25651B1DBE}" type="sibTrans" cxnId="{5210FC24-B2D8-4E53-9C72-047C586E1F03}">
      <dgm:prSet/>
      <dgm:spPr/>
      <dgm:t>
        <a:bodyPr/>
        <a:lstStyle/>
        <a:p>
          <a:endParaRPr lang="en-US"/>
        </a:p>
      </dgm:t>
    </dgm:pt>
    <dgm:pt modelId="{0D5A619C-49CB-4532-B41F-C4AD6899CD2D}" type="parTrans" cxnId="{5210FC24-B2D8-4E53-9C72-047C586E1F03}">
      <dgm:prSet/>
      <dgm:spPr/>
      <dgm:t>
        <a:bodyPr/>
        <a:lstStyle/>
        <a:p>
          <a:endParaRPr lang="en-US"/>
        </a:p>
      </dgm:t>
    </dgm:pt>
    <dgm:pt modelId="{9E1CA6B0-A08A-4600-ADE7-401C2924B73B}" type="pres">
      <dgm:prSet presAssocID="{DE48220B-84A1-4CED-B22B-6152D623C59D}" presName="Name0" presStyleCnt="0">
        <dgm:presLayoutVars>
          <dgm:chMax val="7"/>
          <dgm:chPref val="7"/>
          <dgm:dir/>
        </dgm:presLayoutVars>
      </dgm:prSet>
      <dgm:spPr/>
    </dgm:pt>
    <dgm:pt modelId="{5EF44F73-F7B8-4023-84BD-451DCF628A81}" type="pres">
      <dgm:prSet presAssocID="{DE48220B-84A1-4CED-B22B-6152D623C59D}" presName="Name1" presStyleCnt="0"/>
      <dgm:spPr/>
    </dgm:pt>
    <dgm:pt modelId="{8479228A-80DB-418B-96C4-DEA5A8FF4E98}" type="pres">
      <dgm:prSet presAssocID="{DE48220B-84A1-4CED-B22B-6152D623C59D}" presName="cycle" presStyleCnt="0"/>
      <dgm:spPr/>
    </dgm:pt>
    <dgm:pt modelId="{56AB9F5E-BACE-4217-9FFE-6143289AF0D5}" type="pres">
      <dgm:prSet presAssocID="{DE48220B-84A1-4CED-B22B-6152D623C59D}" presName="srcNode" presStyleLbl="node1" presStyleIdx="0" presStyleCnt="4"/>
      <dgm:spPr/>
    </dgm:pt>
    <dgm:pt modelId="{68680D7B-874F-4FA9-BEE8-8D3F6EEA2DC5}" type="pres">
      <dgm:prSet presAssocID="{DE48220B-84A1-4CED-B22B-6152D623C59D}" presName="conn" presStyleLbl="parChTrans1D2" presStyleIdx="0" presStyleCnt="1"/>
      <dgm:spPr/>
    </dgm:pt>
    <dgm:pt modelId="{D36ABAA9-CF67-4CA9-A1FC-5F67A4EF5985}" type="pres">
      <dgm:prSet presAssocID="{DE48220B-84A1-4CED-B22B-6152D623C59D}" presName="extraNode" presStyleLbl="node1" presStyleIdx="0" presStyleCnt="4"/>
      <dgm:spPr/>
    </dgm:pt>
    <dgm:pt modelId="{9072613D-B39B-4A1F-9FE7-CA8201792248}" type="pres">
      <dgm:prSet presAssocID="{DE48220B-84A1-4CED-B22B-6152D623C59D}" presName="dstNode" presStyleLbl="node1" presStyleIdx="0" presStyleCnt="4"/>
      <dgm:spPr/>
    </dgm:pt>
    <dgm:pt modelId="{660894C3-1771-4D70-844E-7D95EA30F619}" type="pres">
      <dgm:prSet presAssocID="{0C6102F4-CA47-45E5-98CA-2C0DEBFC404E}" presName="text_1" presStyleLbl="node1" presStyleIdx="0" presStyleCnt="4">
        <dgm:presLayoutVars>
          <dgm:bulletEnabled val="1"/>
        </dgm:presLayoutVars>
      </dgm:prSet>
      <dgm:spPr/>
    </dgm:pt>
    <dgm:pt modelId="{9BABEBCE-8935-4355-B34C-CA1F64D291E7}" type="pres">
      <dgm:prSet presAssocID="{0C6102F4-CA47-45E5-98CA-2C0DEBFC404E}" presName="accent_1" presStyleCnt="0"/>
      <dgm:spPr/>
    </dgm:pt>
    <dgm:pt modelId="{CCA96020-0C5C-44C0-89DA-E3FE67194788}" type="pres">
      <dgm:prSet presAssocID="{0C6102F4-CA47-45E5-98CA-2C0DEBFC404E}" presName="accentRepeatNode" presStyleLbl="solidFgAcc1" presStyleIdx="0" presStyleCnt="4"/>
      <dgm:spPr/>
    </dgm:pt>
    <dgm:pt modelId="{6C5A7897-568C-4F7A-816B-2A5532E47E5F}" type="pres">
      <dgm:prSet presAssocID="{AC6FFC25-711D-4F05-9407-C589E8FAF2EE}" presName="text_2" presStyleLbl="node1" presStyleIdx="1" presStyleCnt="4">
        <dgm:presLayoutVars>
          <dgm:bulletEnabled val="1"/>
        </dgm:presLayoutVars>
      </dgm:prSet>
      <dgm:spPr/>
    </dgm:pt>
    <dgm:pt modelId="{80A4291C-1872-458B-B3BA-500B206A7405}" type="pres">
      <dgm:prSet presAssocID="{AC6FFC25-711D-4F05-9407-C589E8FAF2EE}" presName="accent_2" presStyleCnt="0"/>
      <dgm:spPr/>
    </dgm:pt>
    <dgm:pt modelId="{5CFD6ACF-3858-4208-8571-B5F33E01F8B7}" type="pres">
      <dgm:prSet presAssocID="{AC6FFC25-711D-4F05-9407-C589E8FAF2EE}" presName="accentRepeatNode" presStyleLbl="solidFgAcc1" presStyleIdx="1" presStyleCnt="4"/>
      <dgm:spPr/>
    </dgm:pt>
    <dgm:pt modelId="{0A969857-11C6-44C2-A195-648E4C93EC1D}" type="pres">
      <dgm:prSet presAssocID="{FFE0782C-CEF4-471A-8454-BCDDC5BD8D7D}" presName="text_3" presStyleLbl="node1" presStyleIdx="2" presStyleCnt="4">
        <dgm:presLayoutVars>
          <dgm:bulletEnabled val="1"/>
        </dgm:presLayoutVars>
      </dgm:prSet>
      <dgm:spPr/>
    </dgm:pt>
    <dgm:pt modelId="{044756EC-8A40-4177-B224-E9345580CC3F}" type="pres">
      <dgm:prSet presAssocID="{FFE0782C-CEF4-471A-8454-BCDDC5BD8D7D}" presName="accent_3" presStyleCnt="0"/>
      <dgm:spPr/>
    </dgm:pt>
    <dgm:pt modelId="{1745909D-53D6-45CD-A8B2-073B035AD55B}" type="pres">
      <dgm:prSet presAssocID="{FFE0782C-CEF4-471A-8454-BCDDC5BD8D7D}" presName="accentRepeatNode" presStyleLbl="solidFgAcc1" presStyleIdx="2" presStyleCnt="4"/>
      <dgm:spPr/>
    </dgm:pt>
    <dgm:pt modelId="{FCB2072A-27B8-4251-93D0-DC87AC3A85F2}" type="pres">
      <dgm:prSet presAssocID="{C0FF8465-5CAB-4F62-9A97-9878F2626D19}" presName="text_4" presStyleLbl="node1" presStyleIdx="3" presStyleCnt="4">
        <dgm:presLayoutVars>
          <dgm:bulletEnabled val="1"/>
        </dgm:presLayoutVars>
      </dgm:prSet>
      <dgm:spPr/>
    </dgm:pt>
    <dgm:pt modelId="{22B20954-242D-4628-ADBF-30DEBF918744}" type="pres">
      <dgm:prSet presAssocID="{C0FF8465-5CAB-4F62-9A97-9878F2626D19}" presName="accent_4" presStyleCnt="0"/>
      <dgm:spPr/>
    </dgm:pt>
    <dgm:pt modelId="{81CDB581-ABCD-4D67-9FC7-7A4C7E451A9F}" type="pres">
      <dgm:prSet presAssocID="{C0FF8465-5CAB-4F62-9A97-9878F2626D19}" presName="accentRepeatNode" presStyleLbl="solidFgAcc1" presStyleIdx="3" presStyleCnt="4"/>
      <dgm:spPr/>
    </dgm:pt>
  </dgm:ptLst>
  <dgm:cxnLst>
    <dgm:cxn modelId="{85507613-8EAE-4DA2-B25E-BEBF46568A05}" type="presOf" srcId="{AC6FFC25-711D-4F05-9407-C589E8FAF2EE}" destId="{6C5A7897-568C-4F7A-816B-2A5532E47E5F}" srcOrd="0" destOrd="0" presId="urn:microsoft.com/office/officeart/2008/layout/VerticalCurvedList"/>
    <dgm:cxn modelId="{1DD21018-DD65-4707-9DDE-1A94216348D9}" type="presOf" srcId="{219EA386-DEF3-4E73-8DC4-9B5D97923E75}" destId="{68680D7B-874F-4FA9-BEE8-8D3F6EEA2DC5}" srcOrd="0" destOrd="0" presId="urn:microsoft.com/office/officeart/2008/layout/VerticalCurvedList"/>
    <dgm:cxn modelId="{5210FC24-B2D8-4E53-9C72-047C586E1F03}" srcId="{DE48220B-84A1-4CED-B22B-6152D623C59D}" destId="{C0FF8465-5CAB-4F62-9A97-9878F2626D19}" srcOrd="3" destOrd="0" parTransId="{0D5A619C-49CB-4532-B41F-C4AD6899CD2D}" sibTransId="{2AD73A46-874F-4598-9A77-8C25651B1DBE}"/>
    <dgm:cxn modelId="{F3789C30-01E2-469C-8A48-B833F6949776}" type="presOf" srcId="{DE48220B-84A1-4CED-B22B-6152D623C59D}" destId="{9E1CA6B0-A08A-4600-ADE7-401C2924B73B}" srcOrd="0" destOrd="0" presId="urn:microsoft.com/office/officeart/2008/layout/VerticalCurvedList"/>
    <dgm:cxn modelId="{C5E20068-0A13-49DF-A38F-61DC180F547F}" srcId="{DE48220B-84A1-4CED-B22B-6152D623C59D}" destId="{AC6FFC25-711D-4F05-9407-C589E8FAF2EE}" srcOrd="1" destOrd="0" parTransId="{2507A18A-4670-4257-9D69-FB355F5E0512}" sibTransId="{3CD417B5-3A51-46B8-A5FF-3DD5DD5CC3A7}"/>
    <dgm:cxn modelId="{2F548C7B-CFDB-4EBA-90A3-B12D1D668FB6}" type="presOf" srcId="{C0FF8465-5CAB-4F62-9A97-9878F2626D19}" destId="{FCB2072A-27B8-4251-93D0-DC87AC3A85F2}" srcOrd="0" destOrd="0" presId="urn:microsoft.com/office/officeart/2008/layout/VerticalCurvedList"/>
    <dgm:cxn modelId="{403AB7BC-281A-468A-A615-339222BBB56A}" srcId="{DE48220B-84A1-4CED-B22B-6152D623C59D}" destId="{FFE0782C-CEF4-471A-8454-BCDDC5BD8D7D}" srcOrd="2" destOrd="0" parTransId="{0E795218-F1B5-4095-AA33-7B480C189AA0}" sibTransId="{0ED1862A-F53A-4865-AC5F-522C951AD06E}"/>
    <dgm:cxn modelId="{E56310C1-A4BC-4905-A669-026ED432F407}" type="presOf" srcId="{FFE0782C-CEF4-471A-8454-BCDDC5BD8D7D}" destId="{0A969857-11C6-44C2-A195-648E4C93EC1D}" srcOrd="0" destOrd="0" presId="urn:microsoft.com/office/officeart/2008/layout/VerticalCurvedList"/>
    <dgm:cxn modelId="{A8AFFBC4-28CE-438F-9C1E-F5295B6A704F}" type="presOf" srcId="{0C6102F4-CA47-45E5-98CA-2C0DEBFC404E}" destId="{660894C3-1771-4D70-844E-7D95EA30F619}" srcOrd="0" destOrd="0" presId="urn:microsoft.com/office/officeart/2008/layout/VerticalCurvedList"/>
    <dgm:cxn modelId="{9DB4ADF7-0F95-4EC8-BA6E-3842B7440966}" srcId="{DE48220B-84A1-4CED-B22B-6152D623C59D}" destId="{0C6102F4-CA47-45E5-98CA-2C0DEBFC404E}" srcOrd="0" destOrd="0" parTransId="{D80989C9-38AF-4CF1-8730-228F465CD7D4}" sibTransId="{219EA386-DEF3-4E73-8DC4-9B5D97923E75}"/>
    <dgm:cxn modelId="{EED60A22-D870-4975-B8F4-31033CB1F019}" type="presParOf" srcId="{9E1CA6B0-A08A-4600-ADE7-401C2924B73B}" destId="{5EF44F73-F7B8-4023-84BD-451DCF628A81}" srcOrd="0" destOrd="0" presId="urn:microsoft.com/office/officeart/2008/layout/VerticalCurvedList"/>
    <dgm:cxn modelId="{5AE0E3A1-94E9-44F3-BDE7-30F9D58D153A}" type="presParOf" srcId="{5EF44F73-F7B8-4023-84BD-451DCF628A81}" destId="{8479228A-80DB-418B-96C4-DEA5A8FF4E98}" srcOrd="0" destOrd="0" presId="urn:microsoft.com/office/officeart/2008/layout/VerticalCurvedList"/>
    <dgm:cxn modelId="{F8D63CE1-86A3-41A3-A97A-9B1C58D4ACC0}" type="presParOf" srcId="{8479228A-80DB-418B-96C4-DEA5A8FF4E98}" destId="{56AB9F5E-BACE-4217-9FFE-6143289AF0D5}" srcOrd="0" destOrd="0" presId="urn:microsoft.com/office/officeart/2008/layout/VerticalCurvedList"/>
    <dgm:cxn modelId="{CC02066A-B3BF-431C-A0A7-7A175034E0E0}" type="presParOf" srcId="{8479228A-80DB-418B-96C4-DEA5A8FF4E98}" destId="{68680D7B-874F-4FA9-BEE8-8D3F6EEA2DC5}" srcOrd="1" destOrd="0" presId="urn:microsoft.com/office/officeart/2008/layout/VerticalCurvedList"/>
    <dgm:cxn modelId="{D53A593F-48DD-4660-8C77-DE2ADDE02B9B}" type="presParOf" srcId="{8479228A-80DB-418B-96C4-DEA5A8FF4E98}" destId="{D36ABAA9-CF67-4CA9-A1FC-5F67A4EF5985}" srcOrd="2" destOrd="0" presId="urn:microsoft.com/office/officeart/2008/layout/VerticalCurvedList"/>
    <dgm:cxn modelId="{A7092832-9296-4E62-8B5A-9E8BC43E810D}" type="presParOf" srcId="{8479228A-80DB-418B-96C4-DEA5A8FF4E98}" destId="{9072613D-B39B-4A1F-9FE7-CA8201792248}" srcOrd="3" destOrd="0" presId="urn:microsoft.com/office/officeart/2008/layout/VerticalCurvedList"/>
    <dgm:cxn modelId="{66011D5C-5413-4475-9C7A-7BD32E48EC37}" type="presParOf" srcId="{5EF44F73-F7B8-4023-84BD-451DCF628A81}" destId="{660894C3-1771-4D70-844E-7D95EA30F619}" srcOrd="1" destOrd="0" presId="urn:microsoft.com/office/officeart/2008/layout/VerticalCurvedList"/>
    <dgm:cxn modelId="{DC758F06-21A9-4969-BA69-49437CF0CE86}" type="presParOf" srcId="{5EF44F73-F7B8-4023-84BD-451DCF628A81}" destId="{9BABEBCE-8935-4355-B34C-CA1F64D291E7}" srcOrd="2" destOrd="0" presId="urn:microsoft.com/office/officeart/2008/layout/VerticalCurvedList"/>
    <dgm:cxn modelId="{516DE29D-641A-4939-9161-15CFEB331457}" type="presParOf" srcId="{9BABEBCE-8935-4355-B34C-CA1F64D291E7}" destId="{CCA96020-0C5C-44C0-89DA-E3FE67194788}" srcOrd="0" destOrd="0" presId="urn:microsoft.com/office/officeart/2008/layout/VerticalCurvedList"/>
    <dgm:cxn modelId="{73368C2F-97B7-4859-BAC2-6395768AD036}" type="presParOf" srcId="{5EF44F73-F7B8-4023-84BD-451DCF628A81}" destId="{6C5A7897-568C-4F7A-816B-2A5532E47E5F}" srcOrd="3" destOrd="0" presId="urn:microsoft.com/office/officeart/2008/layout/VerticalCurvedList"/>
    <dgm:cxn modelId="{AEC96010-4753-4A46-90A0-734B5B122687}" type="presParOf" srcId="{5EF44F73-F7B8-4023-84BD-451DCF628A81}" destId="{80A4291C-1872-458B-B3BA-500B206A7405}" srcOrd="4" destOrd="0" presId="urn:microsoft.com/office/officeart/2008/layout/VerticalCurvedList"/>
    <dgm:cxn modelId="{3B5D87E0-7FEF-4F9C-8CF9-91CB5D26ADEA}" type="presParOf" srcId="{80A4291C-1872-458B-B3BA-500B206A7405}" destId="{5CFD6ACF-3858-4208-8571-B5F33E01F8B7}" srcOrd="0" destOrd="0" presId="urn:microsoft.com/office/officeart/2008/layout/VerticalCurvedList"/>
    <dgm:cxn modelId="{FFA5304F-2E4D-4682-9C33-9522DA19C4C9}" type="presParOf" srcId="{5EF44F73-F7B8-4023-84BD-451DCF628A81}" destId="{0A969857-11C6-44C2-A195-648E4C93EC1D}" srcOrd="5" destOrd="0" presId="urn:microsoft.com/office/officeart/2008/layout/VerticalCurvedList"/>
    <dgm:cxn modelId="{54E50940-DE58-4C7F-A234-DBC34417E02E}" type="presParOf" srcId="{5EF44F73-F7B8-4023-84BD-451DCF628A81}" destId="{044756EC-8A40-4177-B224-E9345580CC3F}" srcOrd="6" destOrd="0" presId="urn:microsoft.com/office/officeart/2008/layout/VerticalCurvedList"/>
    <dgm:cxn modelId="{DB4A9C93-FFEF-4D80-9FCD-70E5F0D0EF8D}" type="presParOf" srcId="{044756EC-8A40-4177-B224-E9345580CC3F}" destId="{1745909D-53D6-45CD-A8B2-073B035AD55B}" srcOrd="0" destOrd="0" presId="urn:microsoft.com/office/officeart/2008/layout/VerticalCurvedList"/>
    <dgm:cxn modelId="{FCFDBF7E-9287-4BD9-BA6E-E9462D17606C}" type="presParOf" srcId="{5EF44F73-F7B8-4023-84BD-451DCF628A81}" destId="{FCB2072A-27B8-4251-93D0-DC87AC3A85F2}" srcOrd="7" destOrd="0" presId="urn:microsoft.com/office/officeart/2008/layout/VerticalCurvedList"/>
    <dgm:cxn modelId="{FFAD9835-A57B-4DB7-AF23-ECBA4E2F14C1}" type="presParOf" srcId="{5EF44F73-F7B8-4023-84BD-451DCF628A81}" destId="{22B20954-242D-4628-ADBF-30DEBF918744}" srcOrd="8" destOrd="0" presId="urn:microsoft.com/office/officeart/2008/layout/VerticalCurvedList"/>
    <dgm:cxn modelId="{55FAD71C-0C6F-4368-9BD0-818E5E32BBCA}" type="presParOf" srcId="{22B20954-242D-4628-ADBF-30DEBF918744}" destId="{81CDB581-ABCD-4D67-9FC7-7A4C7E451A9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80D7B-874F-4FA9-BEE8-8D3F6EEA2DC5}">
      <dsp:nvSpPr>
        <dsp:cNvPr id="0" name=""/>
        <dsp:cNvSpPr/>
      </dsp:nvSpPr>
      <dsp:spPr>
        <a:xfrm>
          <a:off x="-6141541" y="-939624"/>
          <a:ext cx="7310784" cy="7310784"/>
        </a:xfrm>
        <a:prstGeom prst="blockArc">
          <a:avLst>
            <a:gd name="adj1" fmla="val 18900000"/>
            <a:gd name="adj2" fmla="val 2700000"/>
            <a:gd name="adj3" fmla="val 295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894C3-1771-4D70-844E-7D95EA30F619}">
      <dsp:nvSpPr>
        <dsp:cNvPr id="0" name=""/>
        <dsp:cNvSpPr/>
      </dsp:nvSpPr>
      <dsp:spPr>
        <a:xfrm>
          <a:off x="611933" y="417576"/>
          <a:ext cx="7222175" cy="83558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4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rgbClr val="31437A"/>
              </a:solidFill>
            </a:rPr>
            <a:t>KPI measures</a:t>
          </a:r>
        </a:p>
      </dsp:txBody>
      <dsp:txXfrm>
        <a:off x="611933" y="417576"/>
        <a:ext cx="7222175" cy="835587"/>
      </dsp:txXfrm>
    </dsp:sp>
    <dsp:sp modelId="{CCA96020-0C5C-44C0-89DA-E3FE67194788}">
      <dsp:nvSpPr>
        <dsp:cNvPr id="0" name=""/>
        <dsp:cNvSpPr/>
      </dsp:nvSpPr>
      <dsp:spPr>
        <a:xfrm>
          <a:off x="89691" y="313128"/>
          <a:ext cx="1044484" cy="1044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A7897-568C-4F7A-816B-2A5532E47E5F}">
      <dsp:nvSpPr>
        <dsp:cNvPr id="0" name=""/>
        <dsp:cNvSpPr/>
      </dsp:nvSpPr>
      <dsp:spPr>
        <a:xfrm>
          <a:off x="1090994" y="1671174"/>
          <a:ext cx="6743113" cy="83558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4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rgbClr val="31437A"/>
              </a:solidFill>
            </a:rPr>
            <a:t>Sales and product overview</a:t>
          </a:r>
        </a:p>
      </dsp:txBody>
      <dsp:txXfrm>
        <a:off x="1090994" y="1671174"/>
        <a:ext cx="6743113" cy="835587"/>
      </dsp:txXfrm>
    </dsp:sp>
    <dsp:sp modelId="{5CFD6ACF-3858-4208-8571-B5F33E01F8B7}">
      <dsp:nvSpPr>
        <dsp:cNvPr id="0" name=""/>
        <dsp:cNvSpPr/>
      </dsp:nvSpPr>
      <dsp:spPr>
        <a:xfrm>
          <a:off x="568752" y="1566726"/>
          <a:ext cx="1044484" cy="1044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69857-11C6-44C2-A195-648E4C93EC1D}">
      <dsp:nvSpPr>
        <dsp:cNvPr id="0" name=""/>
        <dsp:cNvSpPr/>
      </dsp:nvSpPr>
      <dsp:spPr>
        <a:xfrm>
          <a:off x="1090994" y="2924773"/>
          <a:ext cx="6743113" cy="835587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4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rgbClr val="31437A"/>
              </a:solidFill>
            </a:rPr>
            <a:t>Regional overview</a:t>
          </a:r>
        </a:p>
      </dsp:txBody>
      <dsp:txXfrm>
        <a:off x="1090994" y="2924773"/>
        <a:ext cx="6743113" cy="835587"/>
      </dsp:txXfrm>
    </dsp:sp>
    <dsp:sp modelId="{1745909D-53D6-45CD-A8B2-073B035AD55B}">
      <dsp:nvSpPr>
        <dsp:cNvPr id="0" name=""/>
        <dsp:cNvSpPr/>
      </dsp:nvSpPr>
      <dsp:spPr>
        <a:xfrm>
          <a:off x="568752" y="2820325"/>
          <a:ext cx="1044484" cy="1044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2072A-27B8-4251-93D0-DC87AC3A85F2}">
      <dsp:nvSpPr>
        <dsp:cNvPr id="0" name=""/>
        <dsp:cNvSpPr/>
      </dsp:nvSpPr>
      <dsp:spPr>
        <a:xfrm>
          <a:off x="611933" y="4178372"/>
          <a:ext cx="7222175" cy="835587"/>
        </a:xfrm>
        <a:prstGeom prst="rect">
          <a:avLst/>
        </a:prstGeom>
        <a:solidFill>
          <a:srgbClr val="F5B9A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24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rgbClr val="31437A"/>
              </a:solidFill>
            </a:rPr>
            <a:t>Recommendations</a:t>
          </a:r>
        </a:p>
      </dsp:txBody>
      <dsp:txXfrm>
        <a:off x="611933" y="4178372"/>
        <a:ext cx="7222175" cy="835587"/>
      </dsp:txXfrm>
    </dsp:sp>
    <dsp:sp modelId="{81CDB581-ABCD-4D67-9FC7-7A4C7E451A9F}">
      <dsp:nvSpPr>
        <dsp:cNvPr id="0" name=""/>
        <dsp:cNvSpPr/>
      </dsp:nvSpPr>
      <dsp:spPr>
        <a:xfrm>
          <a:off x="89691" y="4073923"/>
          <a:ext cx="1044484" cy="10444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3A70C-C164-40BE-8983-92DB05DBBC5C}" type="datetimeFigureOut">
              <a:rPr lang="hu-HU" smtClean="0"/>
              <a:t>2024. 02. 29.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68015-D93C-45F8-8FAA-A865B5FC4F6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39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FEBC5-D597-867B-08A3-58BBA382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A801D730-80B8-301C-FEE3-CF1747E52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959469A1-9DA2-6502-0B3D-451E31757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Overall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a </a:t>
            </a:r>
            <a:r>
              <a:rPr lang="hu-HU" dirty="0" err="1"/>
              <a:t>positive</a:t>
            </a:r>
            <a:r>
              <a:rPr lang="hu-HU" dirty="0"/>
              <a:t> trend in </a:t>
            </a:r>
            <a:r>
              <a:rPr lang="hu-HU" dirty="0" err="1"/>
              <a:t>Sales</a:t>
            </a:r>
            <a:r>
              <a:rPr lang="hu-HU" dirty="0"/>
              <a:t> </a:t>
            </a:r>
            <a:r>
              <a:rPr lang="hu-HU" dirty="0" err="1"/>
              <a:t>Revenue</a:t>
            </a:r>
            <a:r>
              <a:rPr lang="hu-HU" dirty="0"/>
              <a:t>.</a:t>
            </a:r>
            <a:endParaRPr lang="en-MX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4C40099-38D9-EE14-FEAA-26B27C7A4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68015-D93C-45F8-8FAA-A865B5FC4F6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450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91FB-D73B-1184-55E4-BA3C3A885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6D11B83-21D4-FFC7-C676-A8E7B24D2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433F1AD-9527-1A27-110F-6A9F76A53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Overall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a </a:t>
            </a:r>
            <a:r>
              <a:rPr lang="hu-HU" dirty="0" err="1"/>
              <a:t>positive</a:t>
            </a:r>
            <a:r>
              <a:rPr lang="hu-HU" dirty="0"/>
              <a:t> trend in </a:t>
            </a:r>
            <a:r>
              <a:rPr lang="hu-HU" dirty="0" err="1"/>
              <a:t>Sales</a:t>
            </a:r>
            <a:r>
              <a:rPr lang="hu-HU" dirty="0"/>
              <a:t> </a:t>
            </a:r>
            <a:r>
              <a:rPr lang="hu-HU" dirty="0" err="1"/>
              <a:t>Revenue</a:t>
            </a:r>
            <a:r>
              <a:rPr lang="hu-HU" dirty="0"/>
              <a:t>.</a:t>
            </a:r>
            <a:endParaRPr lang="en-MX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CA2542F-D571-ACCE-43FE-C3881D582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68015-D93C-45F8-8FAA-A865B5FC4F6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82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1389D-2DEC-7B70-0058-8975DF9FC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A3D7F10A-FADE-3B6D-0DC3-4EEA78B88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806A903-3EF0-A5E1-348F-400BCF41A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Overall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a </a:t>
            </a:r>
            <a:r>
              <a:rPr lang="hu-HU" dirty="0" err="1"/>
              <a:t>positive</a:t>
            </a:r>
            <a:r>
              <a:rPr lang="hu-HU" dirty="0"/>
              <a:t> trend in </a:t>
            </a:r>
            <a:r>
              <a:rPr lang="hu-HU" dirty="0" err="1"/>
              <a:t>Sales</a:t>
            </a:r>
            <a:r>
              <a:rPr lang="hu-HU" dirty="0"/>
              <a:t> </a:t>
            </a:r>
            <a:r>
              <a:rPr lang="hu-HU" dirty="0" err="1"/>
              <a:t>Revenue</a:t>
            </a:r>
            <a:r>
              <a:rPr lang="hu-HU" dirty="0"/>
              <a:t>.</a:t>
            </a:r>
            <a:endParaRPr lang="en-MX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943F1BC-F7B1-EA42-6A6E-66671CD39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68015-D93C-45F8-8FAA-A865B5FC4F6D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98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68015-D93C-45F8-8FAA-A865B5FC4F6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32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68015-D93C-45F8-8FAA-A865B5FC4F6D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589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52646-54F5-42D8-7117-B6F6085A8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91439AF-DB8B-C9D8-03BD-AAA23499F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54048AA-0552-6BA4-7F61-619BC1B6F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AD2C93-ACB9-6EF9-BE94-1D8E1C9F1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68015-D93C-45F8-8FAA-A865B5FC4F6D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763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68015-D93C-45F8-8FAA-A865B5FC4F6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227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9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ndara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78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28" name="Google Shape;28;p12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733951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55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ndara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9" name="Google Shape;39;p14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327636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47" name="Google Shape;47;p15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855054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2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3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4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57" name="Google Shape;57;p16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95246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Candara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63" name="Google Shape;63;p17" descr="Tag=AccentColor&#10;Flavor=Light&#10;Target=FillAndLine"/>
          <p:cNvSpPr/>
          <p:nvPr/>
        </p:nvSpPr>
        <p:spPr>
          <a:xfrm>
            <a:off x="3974206" y="5126892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1993149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71" name="Google Shape;71;p18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79236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001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>
            <a:spLocks noGrp="1"/>
          </p:cNvSpPr>
          <p:nvPr>
            <p:ph type="pic" idx="2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79" name="Google Shape;79;p19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2442916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66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010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6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9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4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5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6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ndara"/>
              <a:buNone/>
              <a:defRPr sz="5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5017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5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EB7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761C9-3FB4-68B9-4EC0-8FF655A38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pPr algn="ctr"/>
            <a:r>
              <a:rPr lang="en-MX" sz="5000" dirty="0">
                <a:solidFill>
                  <a:srgbClr val="FFFFFF"/>
                </a:solidFill>
              </a:rPr>
              <a:t>Executive meeting</a:t>
            </a:r>
          </a:p>
        </p:txBody>
      </p:sp>
      <p:sp>
        <p:nvSpPr>
          <p:cNvPr id="1063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4F22A-82DA-E8B9-1AED-7872351E2793}"/>
              </a:ext>
            </a:extLst>
          </p:cNvPr>
          <p:cNvSpPr/>
          <p:nvPr/>
        </p:nvSpPr>
        <p:spPr>
          <a:xfrm>
            <a:off x="3187700" y="1587500"/>
            <a:ext cx="5638800" cy="313326"/>
          </a:xfrm>
          <a:prstGeom prst="rect">
            <a:avLst/>
          </a:prstGeom>
          <a:solidFill>
            <a:srgbClr val="EC7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8E08AB3-0C6A-CC2B-B1E9-7BB33F6763EA}"/>
              </a:ext>
            </a:extLst>
          </p:cNvPr>
          <p:cNvSpPr txBox="1"/>
          <p:nvPr/>
        </p:nvSpPr>
        <p:spPr>
          <a:xfrm>
            <a:off x="5281500" y="5512789"/>
            <a:ext cx="1624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dirty="0">
                <a:solidFill>
                  <a:srgbClr val="31437A"/>
                </a:solidFill>
              </a:rPr>
              <a:t>2004 H2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C7F3FDFA-B013-F49C-1DD2-1B495F9A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42" y="2868319"/>
            <a:ext cx="5650718" cy="23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9229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0" y="0"/>
            <a:ext cx="12192000" cy="2347414"/>
          </a:xfrm>
          <a:custGeom>
            <a:avLst/>
            <a:gdLst/>
            <a:ahLst/>
            <a:cxnLst/>
            <a:rect l="l" t="t" r="r" b="b"/>
            <a:pathLst>
              <a:path w="12192000" h="2347414" extrusionOk="0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Candara"/>
              <a:buNone/>
              <a:tabLst/>
              <a:defRPr/>
            </a:pPr>
            <a:r>
              <a:rPr kumimoji="0" lang="hu-HU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Summary</a:t>
            </a:r>
            <a:r>
              <a:rPr kumimoji="0" lang="hu-H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of </a:t>
            </a:r>
            <a:r>
              <a:rPr kumimoji="0" lang="hu-HU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Insights</a:t>
            </a:r>
            <a:r>
              <a:rPr kumimoji="0" lang="hu-H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kumimoji="0" lang="hu-HU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Recommendations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838200" y="2748635"/>
            <a:ext cx="10515600" cy="370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>
              <a:spcBef>
                <a:spcPts val="1000"/>
              </a:spcBef>
              <a:buClr>
                <a:srgbClr val="31437A"/>
              </a:buClr>
              <a:buSzPts val="2000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31437A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Profit margin could be increased by the end of year</a:t>
            </a:r>
            <a:endParaRPr lang="hu-HU" sz="2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85800" lvl="1" indent="-228600">
              <a:spcBef>
                <a:spcPts val="500"/>
              </a:spcBef>
              <a:buClr>
                <a:srgbClr val="31437A"/>
              </a:buClr>
              <a:buSzPts val="1600"/>
              <a:buFont typeface="Arial"/>
              <a:buChar char="•"/>
              <a:defRPr/>
            </a:pPr>
            <a:r>
              <a:rPr lang="hu-HU" sz="1600" kern="0" dirty="0" err="1">
                <a:solidFill>
                  <a:srgbClr val="31437A"/>
                </a:solidFill>
                <a:latin typeface="Candara"/>
                <a:sym typeface="Arial"/>
              </a:rPr>
              <a:t>Set</a:t>
            </a:r>
            <a:r>
              <a:rPr lang="hu-HU" sz="1600" kern="0" dirty="0">
                <a:solidFill>
                  <a:srgbClr val="31437A"/>
                </a:solidFill>
                <a:latin typeface="Candara"/>
                <a:sym typeface="Arial"/>
              </a:rPr>
              <a:t> </a:t>
            </a:r>
            <a:r>
              <a:rPr lang="hu-HU" sz="1600" kern="0" dirty="0" err="1">
                <a:solidFill>
                  <a:srgbClr val="31437A"/>
                </a:solidFill>
                <a:latin typeface="Candara"/>
                <a:sym typeface="Arial"/>
              </a:rPr>
              <a:t>target</a:t>
            </a:r>
            <a:r>
              <a:rPr lang="hu-HU" sz="1600" kern="0" dirty="0">
                <a:solidFill>
                  <a:srgbClr val="31437A"/>
                </a:solidFill>
                <a:latin typeface="Candara"/>
                <a:sym typeface="Arial"/>
              </a:rPr>
              <a:t> (</a:t>
            </a:r>
            <a:r>
              <a:rPr lang="hu-HU" sz="1600" kern="0" dirty="0" err="1">
                <a:solidFill>
                  <a:srgbClr val="31437A"/>
                </a:solidFill>
                <a:latin typeface="Candara"/>
                <a:sym typeface="Arial"/>
              </a:rPr>
              <a:t>departments</a:t>
            </a:r>
            <a:r>
              <a:rPr lang="hu-HU" sz="1600" kern="0" dirty="0">
                <a:solidFill>
                  <a:srgbClr val="31437A"/>
                </a:solidFill>
                <a:latin typeface="Candara"/>
                <a:sym typeface="Arial"/>
              </a:rPr>
              <a:t>)</a:t>
            </a:r>
          </a:p>
          <a:p>
            <a:pPr marL="685800" lvl="1" indent="-228600">
              <a:spcBef>
                <a:spcPts val="500"/>
              </a:spcBef>
              <a:buClr>
                <a:srgbClr val="31437A"/>
              </a:buClr>
              <a:buSzPts val="1600"/>
              <a:buFont typeface="Arial"/>
              <a:buChar char="•"/>
              <a:defRPr/>
            </a:pPr>
            <a:r>
              <a:rPr lang="hu-HU" sz="1600" kern="0" dirty="0" err="1">
                <a:solidFill>
                  <a:srgbClr val="31437A"/>
                </a:solidFill>
                <a:latin typeface="Candara"/>
                <a:sym typeface="Arial"/>
              </a:rPr>
              <a:t>Focus</a:t>
            </a:r>
            <a:r>
              <a:rPr lang="hu-HU" sz="1600" kern="0" dirty="0">
                <a:solidFill>
                  <a:srgbClr val="31437A"/>
                </a:solidFill>
                <a:latin typeface="Candara"/>
                <a:sym typeface="Arial"/>
              </a:rPr>
              <a:t> </a:t>
            </a:r>
            <a:r>
              <a:rPr lang="hu-HU" sz="1600" kern="0" dirty="0" err="1">
                <a:solidFill>
                  <a:srgbClr val="31437A"/>
                </a:solidFill>
                <a:latin typeface="Candara"/>
                <a:sym typeface="Arial"/>
              </a:rPr>
              <a:t>on</a:t>
            </a:r>
            <a:r>
              <a:rPr lang="hu-HU" sz="1600" kern="0" dirty="0">
                <a:solidFill>
                  <a:srgbClr val="31437A"/>
                </a:solidFill>
                <a:latin typeface="Candara"/>
                <a:sym typeface="Arial"/>
              </a:rPr>
              <a:t> </a:t>
            </a:r>
            <a:r>
              <a:rPr lang="hu-HU" sz="1600" kern="0" dirty="0" err="1">
                <a:solidFill>
                  <a:srgbClr val="31437A"/>
                </a:solidFill>
                <a:latin typeface="Candara"/>
                <a:sym typeface="Arial"/>
              </a:rPr>
              <a:t>adjusting</a:t>
            </a:r>
            <a:r>
              <a:rPr lang="hu-HU" sz="1600" kern="0" dirty="0">
                <a:solidFill>
                  <a:srgbClr val="31437A"/>
                </a:solidFill>
                <a:latin typeface="Candara"/>
                <a:sym typeface="Arial"/>
              </a:rPr>
              <a:t> </a:t>
            </a:r>
            <a:r>
              <a:rPr lang="hu-HU" sz="1600" kern="0" dirty="0" err="1">
                <a:solidFill>
                  <a:srgbClr val="31437A"/>
                </a:solidFill>
                <a:latin typeface="Candara"/>
                <a:sym typeface="Arial"/>
              </a:rPr>
              <a:t>product</a:t>
            </a:r>
            <a:r>
              <a:rPr lang="hu-HU" sz="1600" kern="0" dirty="0">
                <a:solidFill>
                  <a:srgbClr val="31437A"/>
                </a:solidFill>
                <a:latin typeface="Candara"/>
                <a:sym typeface="Arial"/>
              </a:rPr>
              <a:t> </a:t>
            </a:r>
            <a:r>
              <a:rPr lang="hu-HU" sz="1600" kern="0" dirty="0" err="1">
                <a:solidFill>
                  <a:srgbClr val="31437A"/>
                </a:solidFill>
                <a:latin typeface="Candara"/>
                <a:sym typeface="Arial"/>
              </a:rPr>
              <a:t>profits</a:t>
            </a:r>
            <a:r>
              <a:rPr lang="hu-HU" sz="1600" kern="0" dirty="0">
                <a:solidFill>
                  <a:srgbClr val="31437A"/>
                </a:solidFill>
                <a:latin typeface="Candara"/>
                <a:sym typeface="Arial"/>
              </a:rPr>
              <a:t> – </a:t>
            </a:r>
            <a:r>
              <a:rPr lang="hu-HU" sz="1600" kern="0" dirty="0" err="1">
                <a:solidFill>
                  <a:srgbClr val="31437A"/>
                </a:solidFill>
                <a:latin typeface="Candara"/>
                <a:sym typeface="Arial"/>
              </a:rPr>
              <a:t>prioritize</a:t>
            </a:r>
            <a:r>
              <a:rPr lang="hu-HU" sz="1600" kern="0" dirty="0">
                <a:solidFill>
                  <a:srgbClr val="31437A"/>
                </a:solidFill>
                <a:latin typeface="Candara"/>
                <a:sym typeface="Arial"/>
              </a:rPr>
              <a:t>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1" name="Google Shape;221;p9"/>
          <p:cNvSpPr/>
          <p:nvPr/>
        </p:nvSpPr>
        <p:spPr>
          <a:xfrm flipH="1">
            <a:off x="-1" y="0"/>
            <a:ext cx="7562008" cy="6858000"/>
          </a:xfrm>
          <a:custGeom>
            <a:avLst/>
            <a:gdLst/>
            <a:ahLst/>
            <a:cxnLst/>
            <a:rect l="l" t="t" r="r" b="b"/>
            <a:pathLst>
              <a:path w="7529613" h="6858000" extrusionOk="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648037" y="1298448"/>
            <a:ext cx="5895178" cy="380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hu-HU" sz="8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Thank</a:t>
            </a:r>
            <a:r>
              <a:rPr kumimoji="0" lang="hu-HU" sz="8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kumimoji="0" lang="hu-HU" sz="8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you</a:t>
            </a:r>
            <a:r>
              <a:rPr kumimoji="0" lang="hu-HU" sz="8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/>
                <a:ea typeface="Candara"/>
                <a:cs typeface="Candara"/>
                <a:sym typeface="Candara"/>
              </a:rPr>
              <a:t>!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651085" y="5439978"/>
            <a:ext cx="5897880" cy="27432"/>
          </a:xfrm>
          <a:custGeom>
            <a:avLst/>
            <a:gdLst/>
            <a:ahLst/>
            <a:cxnLst/>
            <a:rect l="l" t="t" r="r" b="b"/>
            <a:pathLst>
              <a:path w="5897880" h="27432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716" y="13055"/>
                  <a:pt x="5897707" y="18641"/>
                  <a:pt x="5897880" y="27432"/>
                </a:cubicBezTo>
                <a:cubicBezTo>
                  <a:pt x="5682742" y="40412"/>
                  <a:pt x="5520014" y="23844"/>
                  <a:pt x="5419496" y="27432"/>
                </a:cubicBezTo>
                <a:cubicBezTo>
                  <a:pt x="5318978" y="31020"/>
                  <a:pt x="5012864" y="6698"/>
                  <a:pt x="4882134" y="27432"/>
                </a:cubicBezTo>
                <a:cubicBezTo>
                  <a:pt x="4751404" y="48166"/>
                  <a:pt x="4313676" y="5207"/>
                  <a:pt x="4167835" y="27432"/>
                </a:cubicBezTo>
                <a:cubicBezTo>
                  <a:pt x="4021994" y="49657"/>
                  <a:pt x="3715729" y="59193"/>
                  <a:pt x="3394558" y="27432"/>
                </a:cubicBezTo>
                <a:cubicBezTo>
                  <a:pt x="3073387" y="-4329"/>
                  <a:pt x="3093227" y="38972"/>
                  <a:pt x="2798216" y="27432"/>
                </a:cubicBezTo>
                <a:cubicBezTo>
                  <a:pt x="2503205" y="15892"/>
                  <a:pt x="2297615" y="31603"/>
                  <a:pt x="2024939" y="27432"/>
                </a:cubicBezTo>
                <a:cubicBezTo>
                  <a:pt x="1752263" y="23261"/>
                  <a:pt x="1629814" y="3659"/>
                  <a:pt x="1487576" y="27432"/>
                </a:cubicBezTo>
                <a:cubicBezTo>
                  <a:pt x="1345338" y="51205"/>
                  <a:pt x="1238885" y="24954"/>
                  <a:pt x="1009193" y="27432"/>
                </a:cubicBezTo>
                <a:cubicBezTo>
                  <a:pt x="779501" y="29910"/>
                  <a:pt x="441829" y="-15535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5897880" h="27432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677" y="11634"/>
                  <a:pt x="5899083" y="16994"/>
                  <a:pt x="5897880" y="27432"/>
                </a:cubicBezTo>
                <a:cubicBezTo>
                  <a:pt x="5630425" y="7719"/>
                  <a:pt x="5532865" y="21388"/>
                  <a:pt x="5242560" y="27432"/>
                </a:cubicBezTo>
                <a:cubicBezTo>
                  <a:pt x="4952255" y="33476"/>
                  <a:pt x="4783060" y="14892"/>
                  <a:pt x="4646219" y="27432"/>
                </a:cubicBezTo>
                <a:cubicBezTo>
                  <a:pt x="4509378" y="39972"/>
                  <a:pt x="4163771" y="-4851"/>
                  <a:pt x="3872941" y="27432"/>
                </a:cubicBezTo>
                <a:cubicBezTo>
                  <a:pt x="3582111" y="59715"/>
                  <a:pt x="3362704" y="7742"/>
                  <a:pt x="3099664" y="27432"/>
                </a:cubicBezTo>
                <a:cubicBezTo>
                  <a:pt x="2836624" y="47122"/>
                  <a:pt x="2747441" y="28801"/>
                  <a:pt x="2562301" y="27432"/>
                </a:cubicBezTo>
                <a:cubicBezTo>
                  <a:pt x="2377161" y="26063"/>
                  <a:pt x="2104946" y="30879"/>
                  <a:pt x="1906981" y="27432"/>
                </a:cubicBezTo>
                <a:cubicBezTo>
                  <a:pt x="1709016" y="23985"/>
                  <a:pt x="1304654" y="6821"/>
                  <a:pt x="1133704" y="27432"/>
                </a:cubicBezTo>
                <a:cubicBezTo>
                  <a:pt x="962754" y="48043"/>
                  <a:pt x="457048" y="12129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8129016" y="5440680"/>
            <a:ext cx="3200400" cy="27432"/>
          </a:xfrm>
          <a:custGeom>
            <a:avLst/>
            <a:gdLst/>
            <a:ahLst/>
            <a:cxnLst/>
            <a:rect l="l" t="t" r="r" b="b"/>
            <a:pathLst>
              <a:path w="3200400" h="27432" fill="none" extrusionOk="0">
                <a:moveTo>
                  <a:pt x="0" y="0"/>
                </a:moveTo>
                <a:cubicBezTo>
                  <a:pt x="176560" y="-17034"/>
                  <a:pt x="345323" y="-28956"/>
                  <a:pt x="608076" y="0"/>
                </a:cubicBezTo>
                <a:cubicBezTo>
                  <a:pt x="870829" y="28956"/>
                  <a:pt x="955637" y="-27357"/>
                  <a:pt x="1248156" y="0"/>
                </a:cubicBezTo>
                <a:cubicBezTo>
                  <a:pt x="1540675" y="27357"/>
                  <a:pt x="1624069" y="30558"/>
                  <a:pt x="1920240" y="0"/>
                </a:cubicBezTo>
                <a:cubicBezTo>
                  <a:pt x="2216411" y="-30558"/>
                  <a:pt x="2344585" y="12271"/>
                  <a:pt x="2592324" y="0"/>
                </a:cubicBezTo>
                <a:cubicBezTo>
                  <a:pt x="2840063" y="-12271"/>
                  <a:pt x="2987913" y="7129"/>
                  <a:pt x="3200400" y="0"/>
                </a:cubicBezTo>
                <a:cubicBezTo>
                  <a:pt x="3199234" y="7395"/>
                  <a:pt x="3200445" y="21864"/>
                  <a:pt x="3200400" y="27432"/>
                </a:cubicBezTo>
                <a:cubicBezTo>
                  <a:pt x="2991642" y="45977"/>
                  <a:pt x="2778729" y="1200"/>
                  <a:pt x="2496312" y="27432"/>
                </a:cubicBezTo>
                <a:cubicBezTo>
                  <a:pt x="2213895" y="53664"/>
                  <a:pt x="2080041" y="8460"/>
                  <a:pt x="1792224" y="27432"/>
                </a:cubicBezTo>
                <a:cubicBezTo>
                  <a:pt x="1504407" y="46404"/>
                  <a:pt x="1357364" y="6320"/>
                  <a:pt x="1152144" y="27432"/>
                </a:cubicBezTo>
                <a:cubicBezTo>
                  <a:pt x="946924" y="48544"/>
                  <a:pt x="515176" y="6141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00400" h="27432" extrusionOk="0">
                <a:moveTo>
                  <a:pt x="0" y="0"/>
                </a:moveTo>
                <a:cubicBezTo>
                  <a:pt x="273892" y="-2049"/>
                  <a:pt x="368520" y="4190"/>
                  <a:pt x="608076" y="0"/>
                </a:cubicBezTo>
                <a:cubicBezTo>
                  <a:pt x="847632" y="-4190"/>
                  <a:pt x="971999" y="7437"/>
                  <a:pt x="1152144" y="0"/>
                </a:cubicBezTo>
                <a:cubicBezTo>
                  <a:pt x="1332289" y="-7437"/>
                  <a:pt x="1665848" y="24107"/>
                  <a:pt x="1856232" y="0"/>
                </a:cubicBezTo>
                <a:cubicBezTo>
                  <a:pt x="2046616" y="-24107"/>
                  <a:pt x="2167965" y="18079"/>
                  <a:pt x="2464308" y="0"/>
                </a:cubicBezTo>
                <a:cubicBezTo>
                  <a:pt x="2760651" y="-18079"/>
                  <a:pt x="2877599" y="28161"/>
                  <a:pt x="3200400" y="0"/>
                </a:cubicBezTo>
                <a:cubicBezTo>
                  <a:pt x="3200593" y="12649"/>
                  <a:pt x="3199412" y="17989"/>
                  <a:pt x="3200400" y="27432"/>
                </a:cubicBezTo>
                <a:cubicBezTo>
                  <a:pt x="2978255" y="22115"/>
                  <a:pt x="2854979" y="18349"/>
                  <a:pt x="2560320" y="27432"/>
                </a:cubicBezTo>
                <a:cubicBezTo>
                  <a:pt x="2265661" y="36515"/>
                  <a:pt x="2043241" y="2929"/>
                  <a:pt x="1856232" y="27432"/>
                </a:cubicBezTo>
                <a:cubicBezTo>
                  <a:pt x="1669223" y="51935"/>
                  <a:pt x="1428863" y="5228"/>
                  <a:pt x="1312164" y="27432"/>
                </a:cubicBezTo>
                <a:cubicBezTo>
                  <a:pt x="1195465" y="49636"/>
                  <a:pt x="838125" y="31438"/>
                  <a:pt x="672084" y="27432"/>
                </a:cubicBezTo>
                <a:cubicBezTo>
                  <a:pt x="506043" y="23426"/>
                  <a:pt x="200317" y="-1243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653C3-5A73-D062-4103-D68F5925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552091"/>
            <a:ext cx="3419540" cy="1289038"/>
          </a:xfrm>
        </p:spPr>
        <p:txBody>
          <a:bodyPr>
            <a:normAutofit/>
          </a:bodyPr>
          <a:lstStyle/>
          <a:p>
            <a:r>
              <a:rPr lang="en-MX" sz="4000" dirty="0">
                <a:solidFill>
                  <a:srgbClr val="31437A"/>
                </a:solidFill>
                <a:latin typeface="+mn-lt"/>
              </a:rPr>
              <a:t>Agenda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3EBDC95-63BC-E596-3FDE-324547790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860834"/>
              </p:ext>
            </p:extLst>
          </p:nvPr>
        </p:nvGraphicFramePr>
        <p:xfrm>
          <a:off x="3773106" y="554260"/>
          <a:ext cx="7910894" cy="543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868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9F55B-A606-9ADC-7B36-C8B79B96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1B0B1CC-A485-B31C-22B1-9A4B29F9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1977711"/>
            <a:ext cx="6916449" cy="2819432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5F3E88A2-82A9-97E0-B61D-3D2C9EBD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25" y="1495909"/>
            <a:ext cx="2247900" cy="1019175"/>
          </a:xfrm>
          <a:prstGeom prst="rect">
            <a:avLst/>
          </a:prstGeom>
        </p:spPr>
      </p:pic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F516D752-D330-D821-60AC-548ABB6D8741}"/>
              </a:ext>
            </a:extLst>
          </p:cNvPr>
          <p:cNvCxnSpPr>
            <a:cxnSpLocks/>
          </p:cNvCxnSpPr>
          <p:nvPr/>
        </p:nvCxnSpPr>
        <p:spPr>
          <a:xfrm flipV="1">
            <a:off x="7355840" y="2273731"/>
            <a:ext cx="1414903" cy="863933"/>
          </a:xfrm>
          <a:prstGeom prst="straightConnector1">
            <a:avLst/>
          </a:prstGeom>
          <a:ln>
            <a:solidFill>
              <a:srgbClr val="3143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BE30AD81-5910-A605-350F-870E7C1F57E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8859549" y="2633474"/>
            <a:ext cx="2228850" cy="10287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6CA674-6C9E-B60D-B028-3B4E81B5F08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50025" y="3780564"/>
            <a:ext cx="2219325" cy="1000125"/>
          </a:xfrm>
          <a:prstGeom prst="rect">
            <a:avLst/>
          </a:prstGeom>
        </p:spPr>
      </p:pic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CEB05EBB-1359-8B20-21A1-79A886F0EBEB}"/>
              </a:ext>
            </a:extLst>
          </p:cNvPr>
          <p:cNvGrpSpPr/>
          <p:nvPr/>
        </p:nvGrpSpPr>
        <p:grpSpPr>
          <a:xfrm>
            <a:off x="1" y="0"/>
            <a:ext cx="4968240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6" name="Folyamatábra: Késleltetés 5">
              <a:extLst>
                <a:ext uri="{FF2B5EF4-FFF2-40B4-BE49-F238E27FC236}">
                  <a16:creationId xmlns:a16="http://schemas.microsoft.com/office/drawing/2014/main" id="{03E637F3-1875-5B00-379B-AF4F43FC7973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0598011C-F317-7897-A01F-E9CA28EA49D2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00C7F48-E140-45BE-7D67-999E933D87AC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297433" cy="536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 err="1">
                <a:solidFill>
                  <a:srgbClr val="31437A"/>
                </a:solidFill>
              </a:rPr>
              <a:t>Overview</a:t>
            </a:r>
            <a:r>
              <a:rPr lang="hu-HU" sz="3000" dirty="0">
                <a:solidFill>
                  <a:srgbClr val="31437A"/>
                </a:solidFill>
              </a:rPr>
              <a:t> of main </a:t>
            </a:r>
            <a:r>
              <a:rPr lang="hu-HU" sz="3000" dirty="0" err="1">
                <a:solidFill>
                  <a:srgbClr val="31437A"/>
                </a:solidFill>
              </a:rPr>
              <a:t>KPIs</a:t>
            </a:r>
            <a:endParaRPr lang="en-MX" sz="3000" dirty="0">
              <a:solidFill>
                <a:srgbClr val="3143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92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C2CE3-FAAC-0EA6-43F2-A0DD31626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763D578D-1DCE-6E18-2BA6-BD1FF3A9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1977711"/>
            <a:ext cx="6916449" cy="2819432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876D0F09-DB7D-CB30-51D2-F5264116612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850025" y="1495909"/>
            <a:ext cx="2247900" cy="101917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875ADFE-488F-131F-3A56-7D2AC1FE8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9549" y="2633474"/>
            <a:ext cx="2228850" cy="10287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2FAA7E0-53CA-F88E-3614-05919F76E46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50025" y="3780564"/>
            <a:ext cx="2219325" cy="1000125"/>
          </a:xfrm>
          <a:prstGeom prst="rect">
            <a:avLst/>
          </a:prstGeom>
        </p:spPr>
      </p:pic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37BB7A79-2C0F-AA6E-0FB8-511F22A4D49E}"/>
              </a:ext>
            </a:extLst>
          </p:cNvPr>
          <p:cNvGrpSpPr/>
          <p:nvPr/>
        </p:nvGrpSpPr>
        <p:grpSpPr>
          <a:xfrm>
            <a:off x="1" y="0"/>
            <a:ext cx="4968240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6" name="Folyamatábra: Késleltetés 5">
              <a:extLst>
                <a:ext uri="{FF2B5EF4-FFF2-40B4-BE49-F238E27FC236}">
                  <a16:creationId xmlns:a16="http://schemas.microsoft.com/office/drawing/2014/main" id="{68C3A5B9-F01F-4F2B-FC43-9C9EDEAE732C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3DAAA6B2-8397-77C9-2DFF-257D87DE71C8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8B63317-E417-6B48-AD06-57D0755498A3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297433" cy="536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 err="1">
                <a:solidFill>
                  <a:srgbClr val="31437A"/>
                </a:solidFill>
              </a:rPr>
              <a:t>Overview</a:t>
            </a:r>
            <a:r>
              <a:rPr lang="hu-HU" sz="3000" dirty="0">
                <a:solidFill>
                  <a:srgbClr val="31437A"/>
                </a:solidFill>
              </a:rPr>
              <a:t> of main </a:t>
            </a:r>
            <a:r>
              <a:rPr lang="hu-HU" sz="3000" dirty="0" err="1">
                <a:solidFill>
                  <a:srgbClr val="31437A"/>
                </a:solidFill>
              </a:rPr>
              <a:t>KPIs</a:t>
            </a:r>
            <a:endParaRPr lang="en-MX" sz="3000" dirty="0">
              <a:solidFill>
                <a:srgbClr val="3143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3640F-3A62-2278-EE95-FAD7C0C5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6DCF9BD1-ECEC-1DD9-357A-C5D66C89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1977711"/>
            <a:ext cx="6916449" cy="2819432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85E8A149-8DBF-A134-282E-BD9421A7161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850025" y="1495909"/>
            <a:ext cx="2247900" cy="101917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CAA4CCB-0833-22BB-925B-7F124004127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8859549" y="2633474"/>
            <a:ext cx="2228850" cy="10287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12A6AF2-9D72-EE1D-E935-E8B04A7DB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0025" y="3780564"/>
            <a:ext cx="2219325" cy="1000125"/>
          </a:xfrm>
          <a:prstGeom prst="rect">
            <a:avLst/>
          </a:prstGeom>
        </p:spPr>
      </p:pic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28926045-8A4B-C8F1-0EF0-60E2AED5984F}"/>
              </a:ext>
            </a:extLst>
          </p:cNvPr>
          <p:cNvGrpSpPr/>
          <p:nvPr/>
        </p:nvGrpSpPr>
        <p:grpSpPr>
          <a:xfrm>
            <a:off x="1" y="0"/>
            <a:ext cx="4968240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6" name="Folyamatábra: Késleltetés 5">
              <a:extLst>
                <a:ext uri="{FF2B5EF4-FFF2-40B4-BE49-F238E27FC236}">
                  <a16:creationId xmlns:a16="http://schemas.microsoft.com/office/drawing/2014/main" id="{4A92D14A-297E-CDDC-1AA4-1CC2593E6F07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91AA9A93-2D38-7B0E-8750-E929282033AE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6055F902-B940-82CC-3E61-06B3732AC92E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297433" cy="536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 err="1">
                <a:solidFill>
                  <a:srgbClr val="31437A"/>
                </a:solidFill>
              </a:rPr>
              <a:t>Overview</a:t>
            </a:r>
            <a:r>
              <a:rPr lang="hu-HU" sz="3000" dirty="0">
                <a:solidFill>
                  <a:srgbClr val="31437A"/>
                </a:solidFill>
              </a:rPr>
              <a:t> of main </a:t>
            </a:r>
            <a:r>
              <a:rPr lang="hu-HU" sz="3000" dirty="0" err="1">
                <a:solidFill>
                  <a:srgbClr val="31437A"/>
                </a:solidFill>
              </a:rPr>
              <a:t>KPIs</a:t>
            </a:r>
            <a:endParaRPr lang="en-MX" sz="3000" dirty="0">
              <a:solidFill>
                <a:srgbClr val="3143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607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14DC95A5-0C8E-4507-6917-286C0EAB03A8}"/>
              </a:ext>
            </a:extLst>
          </p:cNvPr>
          <p:cNvGrpSpPr/>
          <p:nvPr/>
        </p:nvGrpSpPr>
        <p:grpSpPr>
          <a:xfrm>
            <a:off x="0" y="0"/>
            <a:ext cx="6135633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5" name="Folyamatábra: Késleltetés 4">
              <a:extLst>
                <a:ext uri="{FF2B5EF4-FFF2-40B4-BE49-F238E27FC236}">
                  <a16:creationId xmlns:a16="http://schemas.microsoft.com/office/drawing/2014/main" id="{71BC8799-5121-2EE2-1029-3B12B8A983B5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94805891-9611-CEFE-75A7-0DAA2842AC3C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2D09F-3577-5D4C-36E7-AEB53134D39B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297433" cy="536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>
                <a:solidFill>
                  <a:srgbClr val="31437A"/>
                </a:solidFill>
              </a:rPr>
              <a:t>Profit margin is </a:t>
            </a:r>
            <a:r>
              <a:rPr lang="hu-HU" sz="3000" dirty="0" err="1">
                <a:solidFill>
                  <a:srgbClr val="31437A"/>
                </a:solidFill>
              </a:rPr>
              <a:t>below</a:t>
            </a:r>
            <a:r>
              <a:rPr lang="hu-HU" sz="3000" dirty="0">
                <a:solidFill>
                  <a:srgbClr val="31437A"/>
                </a:solidFill>
              </a:rPr>
              <a:t> </a:t>
            </a:r>
            <a:r>
              <a:rPr lang="hu-HU" sz="3000" dirty="0" err="1">
                <a:solidFill>
                  <a:srgbClr val="31437A"/>
                </a:solidFill>
              </a:rPr>
              <a:t>average</a:t>
            </a:r>
            <a:endParaRPr lang="en-MX" sz="3000" dirty="0">
              <a:solidFill>
                <a:srgbClr val="31437A"/>
              </a:solidFill>
            </a:endParaRPr>
          </a:p>
        </p:txBody>
      </p: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CF83F30E-CDD3-3106-B806-6B5E60F8B7FE}"/>
              </a:ext>
            </a:extLst>
          </p:cNvPr>
          <p:cNvCxnSpPr/>
          <p:nvPr/>
        </p:nvCxnSpPr>
        <p:spPr>
          <a:xfrm>
            <a:off x="3406466" y="4626763"/>
            <a:ext cx="76200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EC5B17C6-3E9B-BDF0-DC2A-97B7A829DD96}"/>
              </a:ext>
            </a:extLst>
          </p:cNvPr>
          <p:cNvSpPr txBox="1"/>
          <p:nvPr/>
        </p:nvSpPr>
        <p:spPr>
          <a:xfrm>
            <a:off x="1103601" y="363417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31437A"/>
                </a:solidFill>
              </a:rPr>
              <a:t>2001-2003: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9A13135D-544E-A809-4436-1DC6344959C7}"/>
              </a:ext>
            </a:extLst>
          </p:cNvPr>
          <p:cNvSpPr txBox="1"/>
          <p:nvPr/>
        </p:nvSpPr>
        <p:spPr>
          <a:xfrm>
            <a:off x="4234408" y="362788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31437A"/>
                </a:solidFill>
              </a:rPr>
              <a:t>2004 H1: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62213B42-2F37-BFF8-A6E6-63359FD99D0C}"/>
              </a:ext>
            </a:extLst>
          </p:cNvPr>
          <p:cNvSpPr txBox="1"/>
          <p:nvPr/>
        </p:nvSpPr>
        <p:spPr>
          <a:xfrm>
            <a:off x="3594205" y="42262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3"/>
                </a:solidFill>
              </a:rPr>
              <a:t>9%</a:t>
            </a:r>
          </a:p>
        </p:txBody>
      </p:sp>
      <p:sp>
        <p:nvSpPr>
          <p:cNvPr id="45" name="Nyíl: jobbra mutató 44">
            <a:extLst>
              <a:ext uri="{FF2B5EF4-FFF2-40B4-BE49-F238E27FC236}">
                <a16:creationId xmlns:a16="http://schemas.microsoft.com/office/drawing/2014/main" id="{C1EB77EB-7F08-0522-67B5-45DAD53C7BC9}"/>
              </a:ext>
            </a:extLst>
          </p:cNvPr>
          <p:cNvSpPr/>
          <p:nvPr/>
        </p:nvSpPr>
        <p:spPr>
          <a:xfrm rot="5400000">
            <a:off x="5029110" y="2886897"/>
            <a:ext cx="62992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D64C41A-AB2A-B46C-D161-EA9CDFD6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08" y="1544145"/>
            <a:ext cx="2219325" cy="100012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838F77C-3C8D-FD42-E058-D2B938CC9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601" y="4090724"/>
            <a:ext cx="2219325" cy="10096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9563567-43B2-748F-9400-90D6F9887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053" y="4053223"/>
            <a:ext cx="2209800" cy="10096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E53349D-7D3A-6ABE-83CD-FD592C843F0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8850025" y="1495909"/>
            <a:ext cx="2247900" cy="10191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D8C5D06-9BC9-8843-9149-E7B49E5589E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859549" y="2633474"/>
            <a:ext cx="2228850" cy="102870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A24E53F9-32F9-C6D5-8CE0-BEB63495C554}"/>
              </a:ext>
            </a:extLst>
          </p:cNvPr>
          <p:cNvSpPr txBox="1"/>
          <p:nvPr/>
        </p:nvSpPr>
        <p:spPr>
          <a:xfrm>
            <a:off x="7408068" y="357187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31437A"/>
                </a:solidFill>
              </a:rPr>
              <a:t>2004 H2: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FB903902-6CEC-5F6A-3CEC-1939E51DA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713" y="3997215"/>
            <a:ext cx="2209800" cy="1009650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BD9557F2-C87A-EF56-169D-096E7E63FACE}"/>
              </a:ext>
            </a:extLst>
          </p:cNvPr>
          <p:cNvSpPr/>
          <p:nvPr/>
        </p:nvSpPr>
        <p:spPr>
          <a:xfrm>
            <a:off x="7617728" y="4364849"/>
            <a:ext cx="1853769" cy="523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rgbClr val="31437A"/>
                </a:solidFill>
              </a:rPr>
              <a:t>Set</a:t>
            </a:r>
            <a:r>
              <a:rPr lang="hu-HU" sz="2800" dirty="0">
                <a:solidFill>
                  <a:srgbClr val="31437A"/>
                </a:solidFill>
              </a:rPr>
              <a:t> </a:t>
            </a:r>
            <a:r>
              <a:rPr lang="hu-HU" sz="2800" dirty="0" err="1">
                <a:solidFill>
                  <a:srgbClr val="31437A"/>
                </a:solidFill>
              </a:rPr>
              <a:t>Target</a:t>
            </a:r>
            <a:r>
              <a:rPr lang="hu-HU" sz="2800" dirty="0">
                <a:solidFill>
                  <a:srgbClr val="31437A"/>
                </a:solidFill>
              </a:rPr>
              <a:t>!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1A298AC5-EFDE-1169-E44C-71F299E923AB}"/>
              </a:ext>
            </a:extLst>
          </p:cNvPr>
          <p:cNvCxnSpPr/>
          <p:nvPr/>
        </p:nvCxnSpPr>
        <p:spPr>
          <a:xfrm>
            <a:off x="6566226" y="4593822"/>
            <a:ext cx="76200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0865391-0AAD-7E66-1FEF-D71557AD9197}"/>
              </a:ext>
            </a:extLst>
          </p:cNvPr>
          <p:cNvSpPr txBox="1"/>
          <p:nvPr/>
        </p:nvSpPr>
        <p:spPr>
          <a:xfrm>
            <a:off x="6814016" y="4226217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937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9BF32-DDB8-FB7D-E94C-E92AD9BBD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B9A4CC49-43DA-6D0D-7C06-7AE7D79E6E31}"/>
              </a:ext>
            </a:extLst>
          </p:cNvPr>
          <p:cNvSpPr txBox="1"/>
          <p:nvPr/>
        </p:nvSpPr>
        <p:spPr>
          <a:xfrm>
            <a:off x="6929120" y="1962454"/>
            <a:ext cx="3242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400" b="1" dirty="0" err="1">
                <a:solidFill>
                  <a:srgbClr val="31437A"/>
                </a:solidFill>
              </a:rPr>
              <a:t>Bikes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are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the</a:t>
            </a:r>
            <a:r>
              <a:rPr lang="hu-HU" sz="1400" dirty="0">
                <a:solidFill>
                  <a:srgbClr val="31437A"/>
                </a:solidFill>
              </a:rPr>
              <a:t> most </a:t>
            </a:r>
            <a:r>
              <a:rPr lang="hu-HU" sz="1400" dirty="0" err="1">
                <a:solidFill>
                  <a:srgbClr val="31437A"/>
                </a:solidFill>
              </a:rPr>
              <a:t>profitable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categories</a:t>
            </a:r>
            <a:r>
              <a:rPr lang="hu-HU" sz="1400" dirty="0">
                <a:solidFill>
                  <a:srgbClr val="31437A"/>
                </a:solidFill>
              </a:rPr>
              <a:t>. </a:t>
            </a:r>
            <a:r>
              <a:rPr lang="hu-HU" sz="1400" dirty="0" err="1">
                <a:solidFill>
                  <a:srgbClr val="31437A"/>
                </a:solidFill>
              </a:rPr>
              <a:t>Other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categories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have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very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low</a:t>
            </a:r>
            <a:r>
              <a:rPr lang="hu-HU" sz="1400" dirty="0">
                <a:solidFill>
                  <a:srgbClr val="31437A"/>
                </a:solidFill>
              </a:rPr>
              <a:t> profit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1000F150-8057-DC9A-EB06-48A167B8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1500845"/>
            <a:ext cx="3448050" cy="2705100"/>
          </a:xfrm>
          <a:prstGeom prst="rect">
            <a:avLst/>
          </a:prstGeom>
        </p:spPr>
      </p:pic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D7C52BA5-6DE2-F803-4BB3-728C71F7EC4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20080" y="2224064"/>
            <a:ext cx="1209040" cy="0"/>
          </a:xfrm>
          <a:prstGeom prst="straightConnector1">
            <a:avLst/>
          </a:prstGeom>
          <a:ln>
            <a:solidFill>
              <a:srgbClr val="3143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Kép 19">
            <a:extLst>
              <a:ext uri="{FF2B5EF4-FFF2-40B4-BE49-F238E27FC236}">
                <a16:creationId xmlns:a16="http://schemas.microsoft.com/office/drawing/2014/main" id="{A9E9C69E-7DF9-E850-B413-10FBED06A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7" y="4511994"/>
            <a:ext cx="4657725" cy="1019175"/>
          </a:xfrm>
          <a:prstGeom prst="rect">
            <a:avLst/>
          </a:prstGeom>
        </p:spPr>
      </p:pic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1F4FB703-78F1-7C80-BCC2-5429561E35A9}"/>
              </a:ext>
            </a:extLst>
          </p:cNvPr>
          <p:cNvGrpSpPr/>
          <p:nvPr/>
        </p:nvGrpSpPr>
        <p:grpSpPr>
          <a:xfrm>
            <a:off x="1" y="0"/>
            <a:ext cx="4185920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3" name="Folyamatábra: Késleltetés 2">
              <a:extLst>
                <a:ext uri="{FF2B5EF4-FFF2-40B4-BE49-F238E27FC236}">
                  <a16:creationId xmlns:a16="http://schemas.microsoft.com/office/drawing/2014/main" id="{AC3B4C81-0181-0BFD-38F8-3F8CA5D5759B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B86891B9-4B00-26BE-4AF7-DF66CAE2ECDE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AEC279C3-EC17-8D08-C4CD-DECA1A3A72E2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297433" cy="536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 err="1">
                <a:solidFill>
                  <a:srgbClr val="31437A"/>
                </a:solidFill>
              </a:rPr>
              <a:t>Product</a:t>
            </a:r>
            <a:r>
              <a:rPr lang="hu-HU" sz="3000" dirty="0">
                <a:solidFill>
                  <a:srgbClr val="31437A"/>
                </a:solidFill>
              </a:rPr>
              <a:t> </a:t>
            </a:r>
            <a:r>
              <a:rPr lang="hu-HU" sz="3000" dirty="0" err="1">
                <a:solidFill>
                  <a:srgbClr val="31437A"/>
                </a:solidFill>
              </a:rPr>
              <a:t>overview</a:t>
            </a:r>
            <a:endParaRPr lang="en-MX" sz="3000" dirty="0">
              <a:solidFill>
                <a:srgbClr val="3143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1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57978-BBB5-8E2E-C5E2-810654564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359D789E-49F4-DCA7-5A7E-0FF9FB76EC99}"/>
              </a:ext>
            </a:extLst>
          </p:cNvPr>
          <p:cNvSpPr txBox="1"/>
          <p:nvPr/>
        </p:nvSpPr>
        <p:spPr>
          <a:xfrm>
            <a:off x="7217091" y="2375959"/>
            <a:ext cx="359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rgbClr val="FF0000"/>
                </a:solidFill>
              </a:rPr>
              <a:t>(</a:t>
            </a:r>
            <a:r>
              <a:rPr lang="hu-HU" sz="1400" dirty="0" err="1">
                <a:solidFill>
                  <a:srgbClr val="FF0000"/>
                </a:solidFill>
              </a:rPr>
              <a:t>Generates</a:t>
            </a:r>
            <a:r>
              <a:rPr lang="hu-HU" sz="1400" dirty="0">
                <a:solidFill>
                  <a:srgbClr val="FF0000"/>
                </a:solidFill>
              </a:rPr>
              <a:t> </a:t>
            </a:r>
            <a:r>
              <a:rPr lang="hu-HU" sz="1400" dirty="0" err="1">
                <a:solidFill>
                  <a:srgbClr val="FF0000"/>
                </a:solidFill>
              </a:rPr>
              <a:t>loss</a:t>
            </a:r>
            <a:r>
              <a:rPr lang="hu-HU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A48ADD03-1076-97F7-3921-11D7B1419F5D}"/>
              </a:ext>
            </a:extLst>
          </p:cNvPr>
          <p:cNvSpPr txBox="1"/>
          <p:nvPr/>
        </p:nvSpPr>
        <p:spPr>
          <a:xfrm>
            <a:off x="838201" y="5705138"/>
            <a:ext cx="5745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31437A"/>
                </a:solidFill>
              </a:rPr>
              <a:t>Possible</a:t>
            </a:r>
            <a:r>
              <a:rPr lang="hu-HU" b="1" dirty="0">
                <a:solidFill>
                  <a:srgbClr val="31437A"/>
                </a:solidFill>
              </a:rPr>
              <a:t> </a:t>
            </a:r>
            <a:r>
              <a:rPr lang="hu-HU" b="1" dirty="0" err="1">
                <a:solidFill>
                  <a:srgbClr val="31437A"/>
                </a:solidFill>
              </a:rPr>
              <a:t>solutions</a:t>
            </a:r>
            <a:r>
              <a:rPr lang="hu-HU" b="1" dirty="0">
                <a:solidFill>
                  <a:srgbClr val="31437A"/>
                </a:solidFill>
              </a:rPr>
              <a:t>:</a:t>
            </a:r>
            <a:br>
              <a:rPr lang="hu-HU" sz="2800" dirty="0">
                <a:solidFill>
                  <a:srgbClr val="31437A"/>
                </a:solidFill>
              </a:rPr>
            </a:br>
            <a:r>
              <a:rPr lang="hu-HU" sz="1400" dirty="0">
                <a:solidFill>
                  <a:srgbClr val="31437A"/>
                </a:solidFill>
              </a:rPr>
              <a:t>- </a:t>
            </a:r>
            <a:r>
              <a:rPr lang="hu-HU" sz="1400" dirty="0" err="1">
                <a:solidFill>
                  <a:srgbClr val="31437A"/>
                </a:solidFill>
              </a:rPr>
              <a:t>Revise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products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with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negative</a:t>
            </a:r>
            <a:r>
              <a:rPr lang="hu-HU" sz="1400" dirty="0">
                <a:solidFill>
                  <a:srgbClr val="31437A"/>
                </a:solidFill>
              </a:rPr>
              <a:t> profit and </a:t>
            </a:r>
            <a:r>
              <a:rPr lang="hu-HU" sz="1400" dirty="0" err="1">
                <a:solidFill>
                  <a:srgbClr val="31437A"/>
                </a:solidFill>
              </a:rPr>
              <a:t>adjust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prices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  <a:r>
              <a:rPr lang="hu-HU" sz="1400" dirty="0" err="1">
                <a:solidFill>
                  <a:srgbClr val="31437A"/>
                </a:solidFill>
              </a:rPr>
              <a:t>accordingly</a:t>
            </a:r>
            <a:r>
              <a:rPr lang="hu-HU" sz="1400" dirty="0">
                <a:solidFill>
                  <a:srgbClr val="31437A"/>
                </a:solidFill>
              </a:rPr>
              <a:t> 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34718B2-7C01-F59C-5161-95E024333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1366309"/>
            <a:ext cx="4667250" cy="100965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7439048F-FEAF-E49B-4625-D05846DB7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65" y="1413817"/>
            <a:ext cx="2190750" cy="10191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61D86CC-14FE-4760-9A92-F787AA08F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510" y="1339122"/>
            <a:ext cx="2540770" cy="1114190"/>
          </a:xfrm>
          <a:prstGeom prst="rect">
            <a:avLst/>
          </a:prstGeom>
        </p:spPr>
      </p:pic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0FC6B84F-FC8A-6724-8928-3A137FAA4AFE}"/>
              </a:ext>
            </a:extLst>
          </p:cNvPr>
          <p:cNvCxnSpPr>
            <a:cxnSpLocks/>
          </p:cNvCxnSpPr>
          <p:nvPr/>
        </p:nvCxnSpPr>
        <p:spPr>
          <a:xfrm flipV="1">
            <a:off x="3284392" y="1923404"/>
            <a:ext cx="5305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Kép 13">
            <a:extLst>
              <a:ext uri="{FF2B5EF4-FFF2-40B4-BE49-F238E27FC236}">
                <a16:creationId xmlns:a16="http://schemas.microsoft.com/office/drawing/2014/main" id="{0B8B751C-C479-0A67-E6D5-C0998EEF8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467" y="2858918"/>
            <a:ext cx="2757724" cy="233663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83DC1167-FA32-BA29-BE71-D3865F986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109" y="2858917"/>
            <a:ext cx="2978384" cy="2336633"/>
          </a:xfrm>
          <a:prstGeom prst="rect">
            <a:avLst/>
          </a:prstGeom>
        </p:spPr>
      </p:pic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3FBBB63E-3438-CCAE-FEC4-086CF002CD11}"/>
              </a:ext>
            </a:extLst>
          </p:cNvPr>
          <p:cNvCxnSpPr>
            <a:cxnSpLocks/>
          </p:cNvCxnSpPr>
          <p:nvPr/>
        </p:nvCxnSpPr>
        <p:spPr>
          <a:xfrm flipV="1">
            <a:off x="5697379" y="4206703"/>
            <a:ext cx="5305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5F867698-1292-614A-0F3D-18E9322752C5}"/>
              </a:ext>
            </a:extLst>
          </p:cNvPr>
          <p:cNvGrpSpPr/>
          <p:nvPr/>
        </p:nvGrpSpPr>
        <p:grpSpPr>
          <a:xfrm>
            <a:off x="1" y="0"/>
            <a:ext cx="4185920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3" name="Folyamatábra: Késleltetés 2">
              <a:extLst>
                <a:ext uri="{FF2B5EF4-FFF2-40B4-BE49-F238E27FC236}">
                  <a16:creationId xmlns:a16="http://schemas.microsoft.com/office/drawing/2014/main" id="{1587A92E-89D1-FA26-0DB2-7AFFC7F10FEB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975D16F4-4E70-FD2D-765F-55AE869AE720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47B4E09-89EE-5F61-B83D-8144043C1BB6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297433" cy="536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 err="1">
                <a:solidFill>
                  <a:srgbClr val="31437A"/>
                </a:solidFill>
              </a:rPr>
              <a:t>Product</a:t>
            </a:r>
            <a:r>
              <a:rPr lang="hu-HU" sz="3000" dirty="0">
                <a:solidFill>
                  <a:srgbClr val="31437A"/>
                </a:solidFill>
              </a:rPr>
              <a:t> </a:t>
            </a:r>
            <a:r>
              <a:rPr lang="hu-HU" sz="3000" dirty="0" err="1">
                <a:solidFill>
                  <a:srgbClr val="31437A"/>
                </a:solidFill>
              </a:rPr>
              <a:t>overview</a:t>
            </a:r>
            <a:endParaRPr lang="en-MX" sz="3000" dirty="0">
              <a:solidFill>
                <a:srgbClr val="3143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8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88DF319-F043-ED51-7E4F-E5329756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345" y="219009"/>
            <a:ext cx="4192750" cy="246578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D4E498FB-0A72-59D6-B3B3-E4D35F7C3A10}"/>
              </a:ext>
            </a:extLst>
          </p:cNvPr>
          <p:cNvSpPr txBox="1"/>
          <p:nvPr/>
        </p:nvSpPr>
        <p:spPr>
          <a:xfrm>
            <a:off x="1384940" y="1566982"/>
            <a:ext cx="447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rgbClr val="31437A"/>
                </a:solidFill>
              </a:rPr>
              <a:t>Even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though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b="1" dirty="0">
                <a:solidFill>
                  <a:srgbClr val="31437A"/>
                </a:solidFill>
              </a:rPr>
              <a:t>United </a:t>
            </a:r>
            <a:r>
              <a:rPr lang="hu-HU" sz="1600" b="1" dirty="0" err="1">
                <a:solidFill>
                  <a:srgbClr val="31437A"/>
                </a:solidFill>
              </a:rPr>
              <a:t>States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generated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b="1" dirty="0">
                <a:solidFill>
                  <a:srgbClr val="31437A"/>
                </a:solidFill>
              </a:rPr>
              <a:t>50%</a:t>
            </a:r>
            <a:r>
              <a:rPr lang="hu-HU" sz="1600" dirty="0">
                <a:solidFill>
                  <a:srgbClr val="31437A"/>
                </a:solidFill>
              </a:rPr>
              <a:t> of </a:t>
            </a:r>
            <a:r>
              <a:rPr lang="hu-HU" sz="1600" dirty="0" err="1">
                <a:solidFill>
                  <a:srgbClr val="31437A"/>
                </a:solidFill>
              </a:rPr>
              <a:t>the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revenue</a:t>
            </a:r>
            <a:r>
              <a:rPr lang="hu-HU" sz="1600" dirty="0">
                <a:solidFill>
                  <a:srgbClr val="31437A"/>
                </a:solidFill>
              </a:rPr>
              <a:t>, </a:t>
            </a:r>
            <a:r>
              <a:rPr lang="hu-HU" sz="1600" dirty="0" err="1">
                <a:solidFill>
                  <a:srgbClr val="31437A"/>
                </a:solidFill>
              </a:rPr>
              <a:t>it</a:t>
            </a:r>
            <a:r>
              <a:rPr lang="hu-HU" sz="1600" dirty="0">
                <a:solidFill>
                  <a:srgbClr val="31437A"/>
                </a:solidFill>
              </a:rPr>
              <a:t> is </a:t>
            </a:r>
            <a:r>
              <a:rPr lang="hu-HU" sz="1600" dirty="0" err="1">
                <a:solidFill>
                  <a:srgbClr val="31437A"/>
                </a:solidFill>
              </a:rPr>
              <a:t>not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the</a:t>
            </a:r>
            <a:r>
              <a:rPr lang="hu-HU" sz="1600" dirty="0">
                <a:solidFill>
                  <a:srgbClr val="31437A"/>
                </a:solidFill>
              </a:rPr>
              <a:t> most </a:t>
            </a:r>
            <a:r>
              <a:rPr lang="hu-HU" sz="1600" dirty="0" err="1">
                <a:solidFill>
                  <a:srgbClr val="31437A"/>
                </a:solidFill>
              </a:rPr>
              <a:t>profitable</a:t>
            </a:r>
            <a:r>
              <a:rPr lang="hu-HU" sz="1600" dirty="0">
                <a:solidFill>
                  <a:srgbClr val="31437A"/>
                </a:solidFill>
              </a:rPr>
              <a:t> </a:t>
            </a:r>
            <a:r>
              <a:rPr lang="hu-HU" sz="1600" dirty="0" err="1">
                <a:solidFill>
                  <a:srgbClr val="31437A"/>
                </a:solidFill>
              </a:rPr>
              <a:t>region</a:t>
            </a:r>
            <a:r>
              <a:rPr lang="hu-HU" sz="1600" dirty="0">
                <a:solidFill>
                  <a:srgbClr val="31437A"/>
                </a:solidFill>
              </a:rPr>
              <a:t>: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193FF20-134F-3C9B-F6C6-5C338DCD9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083" y="3296920"/>
            <a:ext cx="2315210" cy="223397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91140A3-9E54-6E55-E914-6FAD2772D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100" y="2511627"/>
            <a:ext cx="3416297" cy="3019268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269887B0-8DAC-E7A1-8E9B-4672480E0245}"/>
              </a:ext>
            </a:extLst>
          </p:cNvPr>
          <p:cNvCxnSpPr/>
          <p:nvPr/>
        </p:nvCxnSpPr>
        <p:spPr>
          <a:xfrm>
            <a:off x="5415280" y="4348480"/>
            <a:ext cx="88392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3D32279-C017-CF91-C5A4-DA807C083270}"/>
              </a:ext>
            </a:extLst>
          </p:cNvPr>
          <p:cNvSpPr txBox="1"/>
          <p:nvPr/>
        </p:nvSpPr>
        <p:spPr>
          <a:xfrm>
            <a:off x="5736053" y="397914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!</a:t>
            </a:r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941F0AE-431F-727C-E942-5F52F0BF0179}"/>
              </a:ext>
            </a:extLst>
          </p:cNvPr>
          <p:cNvGrpSpPr/>
          <p:nvPr/>
        </p:nvGrpSpPr>
        <p:grpSpPr>
          <a:xfrm>
            <a:off x="1" y="0"/>
            <a:ext cx="4185920" cy="1009650"/>
            <a:chOff x="0" y="0"/>
            <a:chExt cx="6135633" cy="1009650"/>
          </a:xfrm>
          <a:solidFill>
            <a:srgbClr val="F5B9AF"/>
          </a:solidFill>
          <a:effectLst>
            <a:outerShdw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5" name="Folyamatábra: Késleltetés 4">
              <a:extLst>
                <a:ext uri="{FF2B5EF4-FFF2-40B4-BE49-F238E27FC236}">
                  <a16:creationId xmlns:a16="http://schemas.microsoft.com/office/drawing/2014/main" id="{79939131-2155-17DE-6B56-EF2802A9953C}"/>
                </a:ext>
              </a:extLst>
            </p:cNvPr>
            <p:cNvSpPr/>
            <p:nvPr/>
          </p:nvSpPr>
          <p:spPr>
            <a:xfrm>
              <a:off x="4921839" y="1666"/>
              <a:ext cx="1213794" cy="1007984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D7AC8B98-1BE3-B52E-77B3-49300777D1BF}"/>
                </a:ext>
              </a:extLst>
            </p:cNvPr>
            <p:cNvSpPr/>
            <p:nvPr/>
          </p:nvSpPr>
          <p:spPr>
            <a:xfrm>
              <a:off x="0" y="0"/>
              <a:ext cx="5159404" cy="1009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FB1F73C-0755-030D-EE1B-E4D444D1CBF7}"/>
              </a:ext>
            </a:extLst>
          </p:cNvPr>
          <p:cNvSpPr txBox="1">
            <a:spLocks/>
          </p:cNvSpPr>
          <p:nvPr/>
        </p:nvSpPr>
        <p:spPr>
          <a:xfrm>
            <a:off x="578427" y="252913"/>
            <a:ext cx="5297433" cy="5367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 err="1">
                <a:solidFill>
                  <a:srgbClr val="31437A"/>
                </a:solidFill>
              </a:rPr>
              <a:t>Regions</a:t>
            </a:r>
            <a:r>
              <a:rPr lang="hu-HU" sz="3000" dirty="0">
                <a:solidFill>
                  <a:srgbClr val="31437A"/>
                </a:solidFill>
              </a:rPr>
              <a:t> </a:t>
            </a:r>
            <a:r>
              <a:rPr lang="hu-HU" sz="3000" dirty="0" err="1">
                <a:solidFill>
                  <a:srgbClr val="31437A"/>
                </a:solidFill>
              </a:rPr>
              <a:t>overview</a:t>
            </a:r>
            <a:endParaRPr lang="en-MX" sz="3000" dirty="0">
              <a:solidFill>
                <a:srgbClr val="3143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ketchyVTI">
  <a:themeElements>
    <a:clrScheme name="Custom 1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45F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1_SketchyVTI">
  <a:themeElements>
    <a:clrScheme name="Custom 1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45F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</TotalTime>
  <Words>173</Words>
  <Application>Microsoft Office PowerPoint</Application>
  <PresentationFormat>Szélesvásznú</PresentationFormat>
  <Paragraphs>40</Paragraphs>
  <Slides>11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Candara</vt:lpstr>
      <vt:lpstr>SketchyVTI</vt:lpstr>
      <vt:lpstr>1_SketchyVTI</vt:lpstr>
      <vt:lpstr>Executive meeting</vt:lpstr>
      <vt:lpstr>Agenda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meeting</dc:title>
  <dc:creator>Adrienn Ficsor</dc:creator>
  <cp:lastModifiedBy>Anya</cp:lastModifiedBy>
  <cp:revision>23</cp:revision>
  <dcterms:created xsi:type="dcterms:W3CDTF">2024-02-19T10:32:47Z</dcterms:created>
  <dcterms:modified xsi:type="dcterms:W3CDTF">2024-02-29T14:03:39Z</dcterms:modified>
</cp:coreProperties>
</file>