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  <p:sldMasterId id="2147483713" r:id="rId2"/>
  </p:sldMasterIdLst>
  <p:notesMasterIdLst>
    <p:notesMasterId r:id="rId12"/>
  </p:notesMasterIdLst>
  <p:sldIdLst>
    <p:sldId id="270" r:id="rId3"/>
    <p:sldId id="257" r:id="rId4"/>
    <p:sldId id="269" r:id="rId5"/>
    <p:sldId id="263" r:id="rId6"/>
    <p:sldId id="267" r:id="rId7"/>
    <p:sldId id="272" r:id="rId8"/>
    <p:sldId id="264" r:id="rId9"/>
    <p:sldId id="275" r:id="rId10"/>
    <p:sldId id="276" r:id="rId11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9AF"/>
    <a:srgbClr val="31437A"/>
    <a:srgbClr val="B3B3B3"/>
    <a:srgbClr val="EC725F"/>
    <a:srgbClr val="6977A7"/>
    <a:srgbClr val="6978A6"/>
    <a:srgbClr val="EC7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22"/>
    <p:restoredTop sz="84795" autoAdjust="0"/>
  </p:normalViewPr>
  <p:slideViewPr>
    <p:cSldViewPr snapToGrid="0">
      <p:cViewPr varScale="1">
        <p:scale>
          <a:sx n="97" d="100"/>
          <a:sy n="97" d="100"/>
        </p:scale>
        <p:origin x="7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8220B-84A1-4CED-B22B-6152D623C59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0C6102F4-CA47-45E5-98CA-2C0DEBFC404E}">
      <dgm:prSet custT="1"/>
      <dgm:spPr/>
      <dgm:t>
        <a:bodyPr anchor="ctr"/>
        <a:lstStyle/>
        <a:p>
          <a:r>
            <a:rPr lang="hu-HU" sz="3000" b="0" dirty="0" err="1">
              <a:solidFill>
                <a:srgbClr val="31437A"/>
              </a:solidFill>
            </a:rPr>
            <a:t>Current</a:t>
          </a:r>
          <a:r>
            <a:rPr lang="hu-HU" sz="3000" b="0" dirty="0">
              <a:solidFill>
                <a:srgbClr val="31437A"/>
              </a:solidFill>
            </a:rPr>
            <a:t> </a:t>
          </a:r>
          <a:r>
            <a:rPr lang="hu-HU" sz="3000" b="0" dirty="0" err="1">
              <a:solidFill>
                <a:srgbClr val="31437A"/>
              </a:solidFill>
            </a:rPr>
            <a:t>progress</a:t>
          </a:r>
          <a:r>
            <a:rPr lang="hu-HU" sz="3000" b="0" dirty="0">
              <a:solidFill>
                <a:srgbClr val="31437A"/>
              </a:solidFill>
            </a:rPr>
            <a:t> and </a:t>
          </a:r>
          <a:r>
            <a:rPr lang="hu-HU" sz="3000" b="0" dirty="0" err="1">
              <a:solidFill>
                <a:srgbClr val="31437A"/>
              </a:solidFill>
            </a:rPr>
            <a:t>forecast</a:t>
          </a:r>
          <a:endParaRPr lang="hu-HU" sz="3000" b="0" dirty="0">
            <a:solidFill>
              <a:srgbClr val="31437A"/>
            </a:solidFill>
          </a:endParaRPr>
        </a:p>
      </dgm:t>
    </dgm:pt>
    <dgm:pt modelId="{219EA386-DEF3-4E73-8DC4-9B5D97923E75}" type="sibTrans" cxnId="{9DB4ADF7-0F95-4EC8-BA6E-3842B7440966}">
      <dgm:prSet/>
      <dgm:spPr/>
      <dgm:t>
        <a:bodyPr/>
        <a:lstStyle/>
        <a:p>
          <a:endParaRPr lang="en-US"/>
        </a:p>
      </dgm:t>
    </dgm:pt>
    <dgm:pt modelId="{D80989C9-38AF-4CF1-8730-228F465CD7D4}" type="parTrans" cxnId="{9DB4ADF7-0F95-4EC8-BA6E-3842B7440966}">
      <dgm:prSet/>
      <dgm:spPr/>
      <dgm:t>
        <a:bodyPr/>
        <a:lstStyle/>
        <a:p>
          <a:endParaRPr lang="en-US"/>
        </a:p>
      </dgm:t>
    </dgm:pt>
    <dgm:pt modelId="{AC6FFC25-711D-4F05-9407-C589E8FAF2EE}">
      <dgm:prSet custT="1"/>
      <dgm:spPr/>
      <dgm:t>
        <a:bodyPr anchor="ctr"/>
        <a:lstStyle/>
        <a:p>
          <a:r>
            <a:rPr lang="hu-HU" sz="3000" dirty="0" err="1">
              <a:solidFill>
                <a:srgbClr val="31437A"/>
              </a:solidFill>
            </a:rPr>
            <a:t>Changes</a:t>
          </a:r>
          <a:r>
            <a:rPr lang="hu-HU" sz="3000" dirty="0">
              <a:solidFill>
                <a:srgbClr val="31437A"/>
              </a:solidFill>
            </a:rPr>
            <a:t> in </a:t>
          </a:r>
          <a:r>
            <a:rPr lang="hu-HU" sz="3000" dirty="0" err="1">
              <a:solidFill>
                <a:srgbClr val="31437A"/>
              </a:solidFill>
            </a:rPr>
            <a:t>sales</a:t>
          </a:r>
          <a:r>
            <a:rPr lang="hu-HU" sz="3000" dirty="0">
              <a:solidFill>
                <a:srgbClr val="31437A"/>
              </a:solidFill>
            </a:rPr>
            <a:t> </a:t>
          </a:r>
          <a:r>
            <a:rPr lang="hu-HU" sz="3000" dirty="0" err="1">
              <a:solidFill>
                <a:srgbClr val="31437A"/>
              </a:solidFill>
            </a:rPr>
            <a:t>trends</a:t>
          </a:r>
          <a:endParaRPr lang="en-US" sz="3000" b="0" dirty="0">
            <a:solidFill>
              <a:srgbClr val="31437A"/>
            </a:solidFill>
          </a:endParaRPr>
        </a:p>
      </dgm:t>
    </dgm:pt>
    <dgm:pt modelId="{3CD417B5-3A51-46B8-A5FF-3DD5DD5CC3A7}" type="sibTrans" cxnId="{C5E20068-0A13-49DF-A38F-61DC180F547F}">
      <dgm:prSet/>
      <dgm:spPr/>
      <dgm:t>
        <a:bodyPr/>
        <a:lstStyle/>
        <a:p>
          <a:endParaRPr lang="en-US"/>
        </a:p>
      </dgm:t>
    </dgm:pt>
    <dgm:pt modelId="{2507A18A-4670-4257-9D69-FB355F5E0512}" type="parTrans" cxnId="{C5E20068-0A13-49DF-A38F-61DC180F547F}">
      <dgm:prSet/>
      <dgm:spPr/>
      <dgm:t>
        <a:bodyPr/>
        <a:lstStyle/>
        <a:p>
          <a:endParaRPr lang="en-US"/>
        </a:p>
      </dgm:t>
    </dgm:pt>
    <dgm:pt modelId="{C0FF8465-5CAB-4F62-9A97-9878F2626D19}">
      <dgm:prSet custT="1"/>
      <dgm:spPr/>
      <dgm:t>
        <a:bodyPr anchor="ctr"/>
        <a:lstStyle/>
        <a:p>
          <a:r>
            <a:rPr lang="hu-HU" sz="3000" dirty="0" err="1">
              <a:solidFill>
                <a:srgbClr val="31437A"/>
              </a:solidFill>
            </a:rPr>
            <a:t>Salespeople</a:t>
          </a:r>
          <a:r>
            <a:rPr lang="hu-HU" sz="3000" dirty="0">
              <a:solidFill>
                <a:srgbClr val="31437A"/>
              </a:solidFill>
            </a:rPr>
            <a:t> performance</a:t>
          </a:r>
          <a:endParaRPr lang="en-US" sz="3000" b="0" dirty="0">
            <a:solidFill>
              <a:srgbClr val="31437A"/>
            </a:solidFill>
          </a:endParaRPr>
        </a:p>
      </dgm:t>
    </dgm:pt>
    <dgm:pt modelId="{2AD73A46-874F-4598-9A77-8C25651B1DBE}" type="sibTrans" cxnId="{5210FC24-B2D8-4E53-9C72-047C586E1F03}">
      <dgm:prSet/>
      <dgm:spPr/>
      <dgm:t>
        <a:bodyPr/>
        <a:lstStyle/>
        <a:p>
          <a:endParaRPr lang="en-US"/>
        </a:p>
      </dgm:t>
    </dgm:pt>
    <dgm:pt modelId="{0D5A619C-49CB-4532-B41F-C4AD6899CD2D}" type="parTrans" cxnId="{5210FC24-B2D8-4E53-9C72-047C586E1F03}">
      <dgm:prSet/>
      <dgm:spPr/>
      <dgm:t>
        <a:bodyPr/>
        <a:lstStyle/>
        <a:p>
          <a:endParaRPr lang="en-US"/>
        </a:p>
      </dgm:t>
    </dgm:pt>
    <dgm:pt modelId="{638F9A65-B569-443A-B14C-C3D9E2DCFF4A}">
      <dgm:prSet custT="1"/>
      <dgm:spPr/>
      <dgm:t>
        <a:bodyPr/>
        <a:lstStyle/>
        <a:p>
          <a:pPr>
            <a:buClrTx/>
            <a:buSzTx/>
            <a:buFontTx/>
            <a:buNone/>
          </a:pPr>
          <a:r>
            <a:rPr kumimoji="0" lang="hu-HU" sz="3000" b="0" i="0" u="none" strike="noStrike" cap="none" spc="0" normalizeH="0" baseline="0" noProof="0" dirty="0" err="1">
              <a:ln>
                <a:noFill/>
              </a:ln>
              <a:solidFill>
                <a:srgbClr val="31437A"/>
              </a:solidFill>
              <a:effectLst/>
              <a:uLnTx/>
              <a:uFillTx/>
              <a:ea typeface="+mj-ea"/>
              <a:cs typeface="Dubai" panose="020B0503030403030204" pitchFamily="34" charset="-78"/>
            </a:rPr>
            <a:t>Product</a:t>
          </a:r>
          <a:r>
            <a:rPr kumimoji="0" lang="hu-HU" sz="3000" b="0" i="0" u="none" strike="noStrike" cap="none" spc="0" normalizeH="0" baseline="0" noProof="0" dirty="0">
              <a:ln>
                <a:noFill/>
              </a:ln>
              <a:solidFill>
                <a:srgbClr val="31437A"/>
              </a:solidFill>
              <a:effectLst/>
              <a:uLnTx/>
              <a:uFillTx/>
              <a:ea typeface="+mj-ea"/>
              <a:cs typeface="Dubai" panose="020B0503030403030204" pitchFamily="34" charset="-78"/>
            </a:rPr>
            <a:t> </a:t>
          </a:r>
          <a:r>
            <a:rPr kumimoji="0" lang="hu-HU" sz="3000" b="0" i="0" u="none" strike="noStrike" cap="none" spc="0" normalizeH="0" baseline="0" noProof="0" dirty="0" err="1">
              <a:ln>
                <a:noFill/>
              </a:ln>
              <a:solidFill>
                <a:srgbClr val="31437A"/>
              </a:solidFill>
              <a:effectLst/>
              <a:uLnTx/>
              <a:uFillTx/>
              <a:ea typeface="+mj-ea"/>
              <a:cs typeface="Dubai" panose="020B0503030403030204" pitchFamily="34" charset="-78"/>
            </a:rPr>
            <a:t>overview</a:t>
          </a:r>
          <a:endParaRPr lang="en-US" sz="3000" b="0" dirty="0">
            <a:solidFill>
              <a:srgbClr val="31437A"/>
            </a:solidFill>
          </a:endParaRPr>
        </a:p>
      </dgm:t>
    </dgm:pt>
    <dgm:pt modelId="{DC2AA673-7471-4D6A-B2AB-998A3F437713}" type="parTrans" cxnId="{BF3E1617-C474-4F65-8AF1-68C26608FC10}">
      <dgm:prSet/>
      <dgm:spPr/>
      <dgm:t>
        <a:bodyPr/>
        <a:lstStyle/>
        <a:p>
          <a:endParaRPr lang="hu-HU"/>
        </a:p>
      </dgm:t>
    </dgm:pt>
    <dgm:pt modelId="{508DDD0C-6FC0-4E6F-91A5-5B5DB8060B47}" type="sibTrans" cxnId="{BF3E1617-C474-4F65-8AF1-68C26608FC10}">
      <dgm:prSet/>
      <dgm:spPr/>
      <dgm:t>
        <a:bodyPr/>
        <a:lstStyle/>
        <a:p>
          <a:endParaRPr lang="hu-HU"/>
        </a:p>
      </dgm:t>
    </dgm:pt>
    <dgm:pt modelId="{EF288ABD-CB27-410B-807A-825B322603E5}">
      <dgm:prSet custT="1"/>
      <dgm:spPr/>
      <dgm:t>
        <a:bodyPr/>
        <a:lstStyle/>
        <a:p>
          <a:r>
            <a:rPr lang="en-MX" sz="3000" dirty="0">
              <a:solidFill>
                <a:srgbClr val="31437A"/>
              </a:solidFill>
            </a:rPr>
            <a:t>Regions</a:t>
          </a:r>
          <a:r>
            <a:rPr lang="hu-HU" sz="3000" dirty="0">
              <a:solidFill>
                <a:srgbClr val="31437A"/>
              </a:solidFill>
            </a:rPr>
            <a:t> and </a:t>
          </a:r>
          <a:r>
            <a:rPr lang="hu-HU" sz="3000" dirty="0" err="1">
              <a:solidFill>
                <a:srgbClr val="31437A"/>
              </a:solidFill>
            </a:rPr>
            <a:t>customers</a:t>
          </a:r>
          <a:r>
            <a:rPr lang="en-MX" sz="3000" dirty="0">
              <a:solidFill>
                <a:srgbClr val="31437A"/>
              </a:solidFill>
            </a:rPr>
            <a:t> </a:t>
          </a:r>
          <a:r>
            <a:rPr lang="hu-HU" sz="3000" dirty="0" err="1">
              <a:solidFill>
                <a:srgbClr val="31437A"/>
              </a:solidFill>
            </a:rPr>
            <a:t>overview</a:t>
          </a:r>
          <a:endParaRPr lang="hu-HU" sz="3000" dirty="0">
            <a:solidFill>
              <a:srgbClr val="31437A"/>
            </a:solidFill>
          </a:endParaRPr>
        </a:p>
      </dgm:t>
    </dgm:pt>
    <dgm:pt modelId="{3A81861A-75B7-428C-866A-FC3054844749}" type="parTrans" cxnId="{3F57EDF0-6F17-4551-9277-A7291D8FEE15}">
      <dgm:prSet/>
      <dgm:spPr/>
      <dgm:t>
        <a:bodyPr/>
        <a:lstStyle/>
        <a:p>
          <a:endParaRPr lang="hu-HU"/>
        </a:p>
      </dgm:t>
    </dgm:pt>
    <dgm:pt modelId="{DA3199D3-58DC-4FE3-B6D3-66187FF42F93}" type="sibTrans" cxnId="{3F57EDF0-6F17-4551-9277-A7291D8FEE15}">
      <dgm:prSet/>
      <dgm:spPr/>
      <dgm:t>
        <a:bodyPr/>
        <a:lstStyle/>
        <a:p>
          <a:endParaRPr lang="hu-HU"/>
        </a:p>
      </dgm:t>
    </dgm:pt>
    <dgm:pt modelId="{9E1CA6B0-A08A-4600-ADE7-401C2924B73B}" type="pres">
      <dgm:prSet presAssocID="{DE48220B-84A1-4CED-B22B-6152D623C59D}" presName="Name0" presStyleCnt="0">
        <dgm:presLayoutVars>
          <dgm:chMax val="7"/>
          <dgm:chPref val="7"/>
          <dgm:dir/>
        </dgm:presLayoutVars>
      </dgm:prSet>
      <dgm:spPr/>
    </dgm:pt>
    <dgm:pt modelId="{5EF44F73-F7B8-4023-84BD-451DCF628A81}" type="pres">
      <dgm:prSet presAssocID="{DE48220B-84A1-4CED-B22B-6152D623C59D}" presName="Name1" presStyleCnt="0"/>
      <dgm:spPr/>
    </dgm:pt>
    <dgm:pt modelId="{8479228A-80DB-418B-96C4-DEA5A8FF4E98}" type="pres">
      <dgm:prSet presAssocID="{DE48220B-84A1-4CED-B22B-6152D623C59D}" presName="cycle" presStyleCnt="0"/>
      <dgm:spPr/>
    </dgm:pt>
    <dgm:pt modelId="{56AB9F5E-BACE-4217-9FFE-6143289AF0D5}" type="pres">
      <dgm:prSet presAssocID="{DE48220B-84A1-4CED-B22B-6152D623C59D}" presName="srcNode" presStyleLbl="node1" presStyleIdx="0" presStyleCnt="5"/>
      <dgm:spPr/>
    </dgm:pt>
    <dgm:pt modelId="{68680D7B-874F-4FA9-BEE8-8D3F6EEA2DC5}" type="pres">
      <dgm:prSet presAssocID="{DE48220B-84A1-4CED-B22B-6152D623C59D}" presName="conn" presStyleLbl="parChTrans1D2" presStyleIdx="0" presStyleCnt="1"/>
      <dgm:spPr/>
    </dgm:pt>
    <dgm:pt modelId="{D36ABAA9-CF67-4CA9-A1FC-5F67A4EF5985}" type="pres">
      <dgm:prSet presAssocID="{DE48220B-84A1-4CED-B22B-6152D623C59D}" presName="extraNode" presStyleLbl="node1" presStyleIdx="0" presStyleCnt="5"/>
      <dgm:spPr/>
    </dgm:pt>
    <dgm:pt modelId="{9072613D-B39B-4A1F-9FE7-CA8201792248}" type="pres">
      <dgm:prSet presAssocID="{DE48220B-84A1-4CED-B22B-6152D623C59D}" presName="dstNode" presStyleLbl="node1" presStyleIdx="0" presStyleCnt="5"/>
      <dgm:spPr/>
    </dgm:pt>
    <dgm:pt modelId="{660894C3-1771-4D70-844E-7D95EA30F619}" type="pres">
      <dgm:prSet presAssocID="{0C6102F4-CA47-45E5-98CA-2C0DEBFC404E}" presName="text_1" presStyleLbl="node1" presStyleIdx="0" presStyleCnt="5">
        <dgm:presLayoutVars>
          <dgm:bulletEnabled val="1"/>
        </dgm:presLayoutVars>
      </dgm:prSet>
      <dgm:spPr/>
    </dgm:pt>
    <dgm:pt modelId="{9BABEBCE-8935-4355-B34C-CA1F64D291E7}" type="pres">
      <dgm:prSet presAssocID="{0C6102F4-CA47-45E5-98CA-2C0DEBFC404E}" presName="accent_1" presStyleCnt="0"/>
      <dgm:spPr/>
    </dgm:pt>
    <dgm:pt modelId="{CCA96020-0C5C-44C0-89DA-E3FE67194788}" type="pres">
      <dgm:prSet presAssocID="{0C6102F4-CA47-45E5-98CA-2C0DEBFC404E}" presName="accentRepeatNode" presStyleLbl="solidFgAcc1" presStyleIdx="0" presStyleCnt="5"/>
      <dgm:spPr/>
    </dgm:pt>
    <dgm:pt modelId="{6C5A7897-568C-4F7A-816B-2A5532E47E5F}" type="pres">
      <dgm:prSet presAssocID="{AC6FFC25-711D-4F05-9407-C589E8FAF2EE}" presName="text_2" presStyleLbl="node1" presStyleIdx="1" presStyleCnt="5">
        <dgm:presLayoutVars>
          <dgm:bulletEnabled val="1"/>
        </dgm:presLayoutVars>
      </dgm:prSet>
      <dgm:spPr/>
    </dgm:pt>
    <dgm:pt modelId="{80A4291C-1872-458B-B3BA-500B206A7405}" type="pres">
      <dgm:prSet presAssocID="{AC6FFC25-711D-4F05-9407-C589E8FAF2EE}" presName="accent_2" presStyleCnt="0"/>
      <dgm:spPr/>
    </dgm:pt>
    <dgm:pt modelId="{5CFD6ACF-3858-4208-8571-B5F33E01F8B7}" type="pres">
      <dgm:prSet presAssocID="{AC6FFC25-711D-4F05-9407-C589E8FAF2EE}" presName="accentRepeatNode" presStyleLbl="solidFgAcc1" presStyleIdx="1" presStyleCnt="5"/>
      <dgm:spPr/>
    </dgm:pt>
    <dgm:pt modelId="{95012210-EF40-4AB9-90C5-9988DDD7F4B0}" type="pres">
      <dgm:prSet presAssocID="{C0FF8465-5CAB-4F62-9A97-9878F2626D19}" presName="text_3" presStyleLbl="node1" presStyleIdx="2" presStyleCnt="5">
        <dgm:presLayoutVars>
          <dgm:bulletEnabled val="1"/>
        </dgm:presLayoutVars>
      </dgm:prSet>
      <dgm:spPr/>
    </dgm:pt>
    <dgm:pt modelId="{C7AE9E84-0328-4357-BFFA-2A16D4339121}" type="pres">
      <dgm:prSet presAssocID="{C0FF8465-5CAB-4F62-9A97-9878F2626D19}" presName="accent_3" presStyleCnt="0"/>
      <dgm:spPr/>
    </dgm:pt>
    <dgm:pt modelId="{81CDB581-ABCD-4D67-9FC7-7A4C7E451A9F}" type="pres">
      <dgm:prSet presAssocID="{C0FF8465-5CAB-4F62-9A97-9878F2626D19}" presName="accentRepeatNode" presStyleLbl="solidFgAcc1" presStyleIdx="2" presStyleCnt="5"/>
      <dgm:spPr/>
    </dgm:pt>
    <dgm:pt modelId="{A78ECC8E-7762-42BE-865C-71C9B7BBE29C}" type="pres">
      <dgm:prSet presAssocID="{638F9A65-B569-443A-B14C-C3D9E2DCFF4A}" presName="text_4" presStyleLbl="node1" presStyleIdx="3" presStyleCnt="5">
        <dgm:presLayoutVars>
          <dgm:bulletEnabled val="1"/>
        </dgm:presLayoutVars>
      </dgm:prSet>
      <dgm:spPr/>
    </dgm:pt>
    <dgm:pt modelId="{E1A4EBA0-3835-477C-8FCA-2D97962EF517}" type="pres">
      <dgm:prSet presAssocID="{638F9A65-B569-443A-B14C-C3D9E2DCFF4A}" presName="accent_4" presStyleCnt="0"/>
      <dgm:spPr/>
    </dgm:pt>
    <dgm:pt modelId="{45919970-BC8D-495D-8C27-8AB42ADD60D7}" type="pres">
      <dgm:prSet presAssocID="{638F9A65-B569-443A-B14C-C3D9E2DCFF4A}" presName="accentRepeatNode" presStyleLbl="solidFgAcc1" presStyleIdx="3" presStyleCnt="5"/>
      <dgm:spPr/>
    </dgm:pt>
    <dgm:pt modelId="{251C5FA7-75A5-427A-82C0-0178AB6F5DF3}" type="pres">
      <dgm:prSet presAssocID="{EF288ABD-CB27-410B-807A-825B322603E5}" presName="text_5" presStyleLbl="node1" presStyleIdx="4" presStyleCnt="5">
        <dgm:presLayoutVars>
          <dgm:bulletEnabled val="1"/>
        </dgm:presLayoutVars>
      </dgm:prSet>
      <dgm:spPr/>
    </dgm:pt>
    <dgm:pt modelId="{3DE8CC7B-3C89-4D9E-9FDB-8EB610D4A02E}" type="pres">
      <dgm:prSet presAssocID="{EF288ABD-CB27-410B-807A-825B322603E5}" presName="accent_5" presStyleCnt="0"/>
      <dgm:spPr/>
    </dgm:pt>
    <dgm:pt modelId="{4DFD2623-67AC-4C12-B83B-DBE39DA4C90B}" type="pres">
      <dgm:prSet presAssocID="{EF288ABD-CB27-410B-807A-825B322603E5}" presName="accentRepeatNode" presStyleLbl="solidFgAcc1" presStyleIdx="4" presStyleCnt="5"/>
      <dgm:spPr/>
    </dgm:pt>
  </dgm:ptLst>
  <dgm:cxnLst>
    <dgm:cxn modelId="{85507613-8EAE-4DA2-B25E-BEBF46568A05}" type="presOf" srcId="{AC6FFC25-711D-4F05-9407-C589E8FAF2EE}" destId="{6C5A7897-568C-4F7A-816B-2A5532E47E5F}" srcOrd="0" destOrd="0" presId="urn:microsoft.com/office/officeart/2008/layout/VerticalCurvedList"/>
    <dgm:cxn modelId="{BF3E1617-C474-4F65-8AF1-68C26608FC10}" srcId="{DE48220B-84A1-4CED-B22B-6152D623C59D}" destId="{638F9A65-B569-443A-B14C-C3D9E2DCFF4A}" srcOrd="3" destOrd="0" parTransId="{DC2AA673-7471-4D6A-B2AB-998A3F437713}" sibTransId="{508DDD0C-6FC0-4E6F-91A5-5B5DB8060B47}"/>
    <dgm:cxn modelId="{1DD21018-DD65-4707-9DDE-1A94216348D9}" type="presOf" srcId="{219EA386-DEF3-4E73-8DC4-9B5D97923E75}" destId="{68680D7B-874F-4FA9-BEE8-8D3F6EEA2DC5}" srcOrd="0" destOrd="0" presId="urn:microsoft.com/office/officeart/2008/layout/VerticalCurvedList"/>
    <dgm:cxn modelId="{5210FC24-B2D8-4E53-9C72-047C586E1F03}" srcId="{DE48220B-84A1-4CED-B22B-6152D623C59D}" destId="{C0FF8465-5CAB-4F62-9A97-9878F2626D19}" srcOrd="2" destOrd="0" parTransId="{0D5A619C-49CB-4532-B41F-C4AD6899CD2D}" sibTransId="{2AD73A46-874F-4598-9A77-8C25651B1DBE}"/>
    <dgm:cxn modelId="{F3789C30-01E2-469C-8A48-B833F6949776}" type="presOf" srcId="{DE48220B-84A1-4CED-B22B-6152D623C59D}" destId="{9E1CA6B0-A08A-4600-ADE7-401C2924B73B}" srcOrd="0" destOrd="0" presId="urn:microsoft.com/office/officeart/2008/layout/VerticalCurvedList"/>
    <dgm:cxn modelId="{C5E20068-0A13-49DF-A38F-61DC180F547F}" srcId="{DE48220B-84A1-4CED-B22B-6152D623C59D}" destId="{AC6FFC25-711D-4F05-9407-C589E8FAF2EE}" srcOrd="1" destOrd="0" parTransId="{2507A18A-4670-4257-9D69-FB355F5E0512}" sibTransId="{3CD417B5-3A51-46B8-A5FF-3DD5DD5CC3A7}"/>
    <dgm:cxn modelId="{5100D84B-FB58-4406-A51F-171938422E01}" type="presOf" srcId="{638F9A65-B569-443A-B14C-C3D9E2DCFF4A}" destId="{A78ECC8E-7762-42BE-865C-71C9B7BBE29C}" srcOrd="0" destOrd="0" presId="urn:microsoft.com/office/officeart/2008/layout/VerticalCurvedList"/>
    <dgm:cxn modelId="{263CEB92-D91D-463E-968B-AFF5F4EA131A}" type="presOf" srcId="{C0FF8465-5CAB-4F62-9A97-9878F2626D19}" destId="{95012210-EF40-4AB9-90C5-9988DDD7F4B0}" srcOrd="0" destOrd="0" presId="urn:microsoft.com/office/officeart/2008/layout/VerticalCurvedList"/>
    <dgm:cxn modelId="{C6D59CB1-B13E-4214-8CD0-69773A59E6AF}" type="presOf" srcId="{EF288ABD-CB27-410B-807A-825B322603E5}" destId="{251C5FA7-75A5-427A-82C0-0178AB6F5DF3}" srcOrd="0" destOrd="0" presId="urn:microsoft.com/office/officeart/2008/layout/VerticalCurvedList"/>
    <dgm:cxn modelId="{A8AFFBC4-28CE-438F-9C1E-F5295B6A704F}" type="presOf" srcId="{0C6102F4-CA47-45E5-98CA-2C0DEBFC404E}" destId="{660894C3-1771-4D70-844E-7D95EA30F619}" srcOrd="0" destOrd="0" presId="urn:microsoft.com/office/officeart/2008/layout/VerticalCurvedList"/>
    <dgm:cxn modelId="{3F57EDF0-6F17-4551-9277-A7291D8FEE15}" srcId="{DE48220B-84A1-4CED-B22B-6152D623C59D}" destId="{EF288ABD-CB27-410B-807A-825B322603E5}" srcOrd="4" destOrd="0" parTransId="{3A81861A-75B7-428C-866A-FC3054844749}" sibTransId="{DA3199D3-58DC-4FE3-B6D3-66187FF42F93}"/>
    <dgm:cxn modelId="{9DB4ADF7-0F95-4EC8-BA6E-3842B7440966}" srcId="{DE48220B-84A1-4CED-B22B-6152D623C59D}" destId="{0C6102F4-CA47-45E5-98CA-2C0DEBFC404E}" srcOrd="0" destOrd="0" parTransId="{D80989C9-38AF-4CF1-8730-228F465CD7D4}" sibTransId="{219EA386-DEF3-4E73-8DC4-9B5D97923E75}"/>
    <dgm:cxn modelId="{EED60A22-D870-4975-B8F4-31033CB1F019}" type="presParOf" srcId="{9E1CA6B0-A08A-4600-ADE7-401C2924B73B}" destId="{5EF44F73-F7B8-4023-84BD-451DCF628A81}" srcOrd="0" destOrd="0" presId="urn:microsoft.com/office/officeart/2008/layout/VerticalCurvedList"/>
    <dgm:cxn modelId="{5AE0E3A1-94E9-44F3-BDE7-30F9D58D153A}" type="presParOf" srcId="{5EF44F73-F7B8-4023-84BD-451DCF628A81}" destId="{8479228A-80DB-418B-96C4-DEA5A8FF4E98}" srcOrd="0" destOrd="0" presId="urn:microsoft.com/office/officeart/2008/layout/VerticalCurvedList"/>
    <dgm:cxn modelId="{F8D63CE1-86A3-41A3-A97A-9B1C58D4ACC0}" type="presParOf" srcId="{8479228A-80DB-418B-96C4-DEA5A8FF4E98}" destId="{56AB9F5E-BACE-4217-9FFE-6143289AF0D5}" srcOrd="0" destOrd="0" presId="urn:microsoft.com/office/officeart/2008/layout/VerticalCurvedList"/>
    <dgm:cxn modelId="{CC02066A-B3BF-431C-A0A7-7A175034E0E0}" type="presParOf" srcId="{8479228A-80DB-418B-96C4-DEA5A8FF4E98}" destId="{68680D7B-874F-4FA9-BEE8-8D3F6EEA2DC5}" srcOrd="1" destOrd="0" presId="urn:microsoft.com/office/officeart/2008/layout/VerticalCurvedList"/>
    <dgm:cxn modelId="{D53A593F-48DD-4660-8C77-DE2ADDE02B9B}" type="presParOf" srcId="{8479228A-80DB-418B-96C4-DEA5A8FF4E98}" destId="{D36ABAA9-CF67-4CA9-A1FC-5F67A4EF5985}" srcOrd="2" destOrd="0" presId="urn:microsoft.com/office/officeart/2008/layout/VerticalCurvedList"/>
    <dgm:cxn modelId="{A7092832-9296-4E62-8B5A-9E8BC43E810D}" type="presParOf" srcId="{8479228A-80DB-418B-96C4-DEA5A8FF4E98}" destId="{9072613D-B39B-4A1F-9FE7-CA8201792248}" srcOrd="3" destOrd="0" presId="urn:microsoft.com/office/officeart/2008/layout/VerticalCurvedList"/>
    <dgm:cxn modelId="{66011D5C-5413-4475-9C7A-7BD32E48EC37}" type="presParOf" srcId="{5EF44F73-F7B8-4023-84BD-451DCF628A81}" destId="{660894C3-1771-4D70-844E-7D95EA30F619}" srcOrd="1" destOrd="0" presId="urn:microsoft.com/office/officeart/2008/layout/VerticalCurvedList"/>
    <dgm:cxn modelId="{DC758F06-21A9-4969-BA69-49437CF0CE86}" type="presParOf" srcId="{5EF44F73-F7B8-4023-84BD-451DCF628A81}" destId="{9BABEBCE-8935-4355-B34C-CA1F64D291E7}" srcOrd="2" destOrd="0" presId="urn:microsoft.com/office/officeart/2008/layout/VerticalCurvedList"/>
    <dgm:cxn modelId="{516DE29D-641A-4939-9161-15CFEB331457}" type="presParOf" srcId="{9BABEBCE-8935-4355-B34C-CA1F64D291E7}" destId="{CCA96020-0C5C-44C0-89DA-E3FE67194788}" srcOrd="0" destOrd="0" presId="urn:microsoft.com/office/officeart/2008/layout/VerticalCurvedList"/>
    <dgm:cxn modelId="{73368C2F-97B7-4859-BAC2-6395768AD036}" type="presParOf" srcId="{5EF44F73-F7B8-4023-84BD-451DCF628A81}" destId="{6C5A7897-568C-4F7A-816B-2A5532E47E5F}" srcOrd="3" destOrd="0" presId="urn:microsoft.com/office/officeart/2008/layout/VerticalCurvedList"/>
    <dgm:cxn modelId="{AEC96010-4753-4A46-90A0-734B5B122687}" type="presParOf" srcId="{5EF44F73-F7B8-4023-84BD-451DCF628A81}" destId="{80A4291C-1872-458B-B3BA-500B206A7405}" srcOrd="4" destOrd="0" presId="urn:microsoft.com/office/officeart/2008/layout/VerticalCurvedList"/>
    <dgm:cxn modelId="{3B5D87E0-7FEF-4F9C-8CF9-91CB5D26ADEA}" type="presParOf" srcId="{80A4291C-1872-458B-B3BA-500B206A7405}" destId="{5CFD6ACF-3858-4208-8571-B5F33E01F8B7}" srcOrd="0" destOrd="0" presId="urn:microsoft.com/office/officeart/2008/layout/VerticalCurvedList"/>
    <dgm:cxn modelId="{6C75D6BD-84D7-4BD0-821F-F7B9F15650A7}" type="presParOf" srcId="{5EF44F73-F7B8-4023-84BD-451DCF628A81}" destId="{95012210-EF40-4AB9-90C5-9988DDD7F4B0}" srcOrd="5" destOrd="0" presId="urn:microsoft.com/office/officeart/2008/layout/VerticalCurvedList"/>
    <dgm:cxn modelId="{C707EEE4-728B-443D-A4B2-C66AA6A24481}" type="presParOf" srcId="{5EF44F73-F7B8-4023-84BD-451DCF628A81}" destId="{C7AE9E84-0328-4357-BFFA-2A16D4339121}" srcOrd="6" destOrd="0" presId="urn:microsoft.com/office/officeart/2008/layout/VerticalCurvedList"/>
    <dgm:cxn modelId="{2EECEF7E-B8BA-4E5F-956E-D64B5F1BA420}" type="presParOf" srcId="{C7AE9E84-0328-4357-BFFA-2A16D4339121}" destId="{81CDB581-ABCD-4D67-9FC7-7A4C7E451A9F}" srcOrd="0" destOrd="0" presId="urn:microsoft.com/office/officeart/2008/layout/VerticalCurvedList"/>
    <dgm:cxn modelId="{F643B842-6CCD-4F4A-A93C-3CE0D793A563}" type="presParOf" srcId="{5EF44F73-F7B8-4023-84BD-451DCF628A81}" destId="{A78ECC8E-7762-42BE-865C-71C9B7BBE29C}" srcOrd="7" destOrd="0" presId="urn:microsoft.com/office/officeart/2008/layout/VerticalCurvedList"/>
    <dgm:cxn modelId="{F98FC8AC-313A-44CA-9B17-6178A5AD170C}" type="presParOf" srcId="{5EF44F73-F7B8-4023-84BD-451DCF628A81}" destId="{E1A4EBA0-3835-477C-8FCA-2D97962EF517}" srcOrd="8" destOrd="0" presId="urn:microsoft.com/office/officeart/2008/layout/VerticalCurvedList"/>
    <dgm:cxn modelId="{44E59C10-CCDA-41BA-9D4D-596759C37585}" type="presParOf" srcId="{E1A4EBA0-3835-477C-8FCA-2D97962EF517}" destId="{45919970-BC8D-495D-8C27-8AB42ADD60D7}" srcOrd="0" destOrd="0" presId="urn:microsoft.com/office/officeart/2008/layout/VerticalCurvedList"/>
    <dgm:cxn modelId="{CC0E7334-971C-4529-B411-D876D89C65B5}" type="presParOf" srcId="{5EF44F73-F7B8-4023-84BD-451DCF628A81}" destId="{251C5FA7-75A5-427A-82C0-0178AB6F5DF3}" srcOrd="9" destOrd="0" presId="urn:microsoft.com/office/officeart/2008/layout/VerticalCurvedList"/>
    <dgm:cxn modelId="{1C501AEC-6687-4E8A-B026-32920107E947}" type="presParOf" srcId="{5EF44F73-F7B8-4023-84BD-451DCF628A81}" destId="{3DE8CC7B-3C89-4D9E-9FDB-8EB610D4A02E}" srcOrd="10" destOrd="0" presId="urn:microsoft.com/office/officeart/2008/layout/VerticalCurvedList"/>
    <dgm:cxn modelId="{FE92E9CE-D07E-4524-9A24-CEBCDF978A99}" type="presParOf" srcId="{3DE8CC7B-3C89-4D9E-9FDB-8EB610D4A02E}" destId="{4DFD2623-67AC-4C12-B83B-DBE39DA4C90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80D7B-874F-4FA9-BEE8-8D3F6EEA2DC5}">
      <dsp:nvSpPr>
        <dsp:cNvPr id="0" name=""/>
        <dsp:cNvSpPr/>
      </dsp:nvSpPr>
      <dsp:spPr>
        <a:xfrm>
          <a:off x="-6141541" y="-939624"/>
          <a:ext cx="7310784" cy="7310784"/>
        </a:xfrm>
        <a:prstGeom prst="blockArc">
          <a:avLst>
            <a:gd name="adj1" fmla="val 18900000"/>
            <a:gd name="adj2" fmla="val 2700000"/>
            <a:gd name="adj3" fmla="val 295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894C3-1771-4D70-844E-7D95EA30F619}">
      <dsp:nvSpPr>
        <dsp:cNvPr id="0" name=""/>
        <dsp:cNvSpPr/>
      </dsp:nvSpPr>
      <dsp:spPr>
        <a:xfrm>
          <a:off x="510906" y="339362"/>
          <a:ext cx="7323201" cy="67915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083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b="0" kern="1200" dirty="0" err="1">
              <a:solidFill>
                <a:srgbClr val="31437A"/>
              </a:solidFill>
            </a:rPr>
            <a:t>Current</a:t>
          </a:r>
          <a:r>
            <a:rPr lang="hu-HU" sz="3000" b="0" kern="1200" dirty="0">
              <a:solidFill>
                <a:srgbClr val="31437A"/>
              </a:solidFill>
            </a:rPr>
            <a:t> </a:t>
          </a:r>
          <a:r>
            <a:rPr lang="hu-HU" sz="3000" b="0" kern="1200" dirty="0" err="1">
              <a:solidFill>
                <a:srgbClr val="31437A"/>
              </a:solidFill>
            </a:rPr>
            <a:t>progress</a:t>
          </a:r>
          <a:r>
            <a:rPr lang="hu-HU" sz="3000" b="0" kern="1200" dirty="0">
              <a:solidFill>
                <a:srgbClr val="31437A"/>
              </a:solidFill>
            </a:rPr>
            <a:t> and </a:t>
          </a:r>
          <a:r>
            <a:rPr lang="hu-HU" sz="3000" b="0" kern="1200" dirty="0" err="1">
              <a:solidFill>
                <a:srgbClr val="31437A"/>
              </a:solidFill>
            </a:rPr>
            <a:t>forecast</a:t>
          </a:r>
          <a:endParaRPr lang="hu-HU" sz="3000" b="0" kern="1200" dirty="0">
            <a:solidFill>
              <a:srgbClr val="31437A"/>
            </a:solidFill>
          </a:endParaRPr>
        </a:p>
      </dsp:txBody>
      <dsp:txXfrm>
        <a:off x="510906" y="339362"/>
        <a:ext cx="7323201" cy="679159"/>
      </dsp:txXfrm>
    </dsp:sp>
    <dsp:sp modelId="{CCA96020-0C5C-44C0-89DA-E3FE67194788}">
      <dsp:nvSpPr>
        <dsp:cNvPr id="0" name=""/>
        <dsp:cNvSpPr/>
      </dsp:nvSpPr>
      <dsp:spPr>
        <a:xfrm>
          <a:off x="86432" y="254467"/>
          <a:ext cx="848949" cy="8489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5A7897-568C-4F7A-816B-2A5532E47E5F}">
      <dsp:nvSpPr>
        <dsp:cNvPr id="0" name=""/>
        <dsp:cNvSpPr/>
      </dsp:nvSpPr>
      <dsp:spPr>
        <a:xfrm>
          <a:off x="997572" y="1357775"/>
          <a:ext cx="6836536" cy="67915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083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 err="1">
              <a:solidFill>
                <a:srgbClr val="31437A"/>
              </a:solidFill>
            </a:rPr>
            <a:t>Changes</a:t>
          </a:r>
          <a:r>
            <a:rPr lang="hu-HU" sz="3000" kern="1200" dirty="0">
              <a:solidFill>
                <a:srgbClr val="31437A"/>
              </a:solidFill>
            </a:rPr>
            <a:t> in </a:t>
          </a:r>
          <a:r>
            <a:rPr lang="hu-HU" sz="3000" kern="1200" dirty="0" err="1">
              <a:solidFill>
                <a:srgbClr val="31437A"/>
              </a:solidFill>
            </a:rPr>
            <a:t>sales</a:t>
          </a:r>
          <a:r>
            <a:rPr lang="hu-HU" sz="3000" kern="1200" dirty="0">
              <a:solidFill>
                <a:srgbClr val="31437A"/>
              </a:solidFill>
            </a:rPr>
            <a:t> </a:t>
          </a:r>
          <a:r>
            <a:rPr lang="hu-HU" sz="3000" kern="1200" dirty="0" err="1">
              <a:solidFill>
                <a:srgbClr val="31437A"/>
              </a:solidFill>
            </a:rPr>
            <a:t>trends</a:t>
          </a:r>
          <a:endParaRPr lang="en-US" sz="3000" b="0" kern="1200" dirty="0">
            <a:solidFill>
              <a:srgbClr val="31437A"/>
            </a:solidFill>
          </a:endParaRPr>
        </a:p>
      </dsp:txBody>
      <dsp:txXfrm>
        <a:off x="997572" y="1357775"/>
        <a:ext cx="6836536" cy="679159"/>
      </dsp:txXfrm>
    </dsp:sp>
    <dsp:sp modelId="{5CFD6ACF-3858-4208-8571-B5F33E01F8B7}">
      <dsp:nvSpPr>
        <dsp:cNvPr id="0" name=""/>
        <dsp:cNvSpPr/>
      </dsp:nvSpPr>
      <dsp:spPr>
        <a:xfrm>
          <a:off x="573097" y="1272880"/>
          <a:ext cx="848949" cy="8489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12210-EF40-4AB9-90C5-9988DDD7F4B0}">
      <dsp:nvSpPr>
        <dsp:cNvPr id="0" name=""/>
        <dsp:cNvSpPr/>
      </dsp:nvSpPr>
      <dsp:spPr>
        <a:xfrm>
          <a:off x="1146939" y="2376188"/>
          <a:ext cx="6687168" cy="67915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083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 err="1">
              <a:solidFill>
                <a:srgbClr val="31437A"/>
              </a:solidFill>
            </a:rPr>
            <a:t>Salespeople</a:t>
          </a:r>
          <a:r>
            <a:rPr lang="hu-HU" sz="3000" kern="1200" dirty="0">
              <a:solidFill>
                <a:srgbClr val="31437A"/>
              </a:solidFill>
            </a:rPr>
            <a:t> performance</a:t>
          </a:r>
          <a:endParaRPr lang="en-US" sz="3000" b="0" kern="1200" dirty="0">
            <a:solidFill>
              <a:srgbClr val="31437A"/>
            </a:solidFill>
          </a:endParaRPr>
        </a:p>
      </dsp:txBody>
      <dsp:txXfrm>
        <a:off x="1146939" y="2376188"/>
        <a:ext cx="6687168" cy="679159"/>
      </dsp:txXfrm>
    </dsp:sp>
    <dsp:sp modelId="{81CDB581-ABCD-4D67-9FC7-7A4C7E451A9F}">
      <dsp:nvSpPr>
        <dsp:cNvPr id="0" name=""/>
        <dsp:cNvSpPr/>
      </dsp:nvSpPr>
      <dsp:spPr>
        <a:xfrm>
          <a:off x="722465" y="2291293"/>
          <a:ext cx="848949" cy="8489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ECC8E-7762-42BE-865C-71C9B7BBE29C}">
      <dsp:nvSpPr>
        <dsp:cNvPr id="0" name=""/>
        <dsp:cNvSpPr/>
      </dsp:nvSpPr>
      <dsp:spPr>
        <a:xfrm>
          <a:off x="997572" y="3394601"/>
          <a:ext cx="6836536" cy="67915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083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hu-HU" sz="3000" b="0" i="0" u="none" strike="noStrike" kern="1200" cap="none" spc="0" normalizeH="0" baseline="0" noProof="0" dirty="0" err="1">
              <a:ln>
                <a:noFill/>
              </a:ln>
              <a:solidFill>
                <a:srgbClr val="31437A"/>
              </a:solidFill>
              <a:effectLst/>
              <a:uLnTx/>
              <a:uFillTx/>
              <a:ea typeface="+mj-ea"/>
              <a:cs typeface="Dubai" panose="020B0503030403030204" pitchFamily="34" charset="-78"/>
            </a:rPr>
            <a:t>Product</a:t>
          </a:r>
          <a:r>
            <a:rPr kumimoji="0" lang="hu-HU" sz="3000" b="0" i="0" u="none" strike="noStrike" kern="1200" cap="none" spc="0" normalizeH="0" baseline="0" noProof="0" dirty="0">
              <a:ln>
                <a:noFill/>
              </a:ln>
              <a:solidFill>
                <a:srgbClr val="31437A"/>
              </a:solidFill>
              <a:effectLst/>
              <a:uLnTx/>
              <a:uFillTx/>
              <a:ea typeface="+mj-ea"/>
              <a:cs typeface="Dubai" panose="020B0503030403030204" pitchFamily="34" charset="-78"/>
            </a:rPr>
            <a:t> </a:t>
          </a:r>
          <a:r>
            <a:rPr kumimoji="0" lang="hu-HU" sz="3000" b="0" i="0" u="none" strike="noStrike" kern="1200" cap="none" spc="0" normalizeH="0" baseline="0" noProof="0" dirty="0" err="1">
              <a:ln>
                <a:noFill/>
              </a:ln>
              <a:solidFill>
                <a:srgbClr val="31437A"/>
              </a:solidFill>
              <a:effectLst/>
              <a:uLnTx/>
              <a:uFillTx/>
              <a:ea typeface="+mj-ea"/>
              <a:cs typeface="Dubai" panose="020B0503030403030204" pitchFamily="34" charset="-78"/>
            </a:rPr>
            <a:t>overview</a:t>
          </a:r>
          <a:endParaRPr lang="en-US" sz="3000" b="0" kern="1200" dirty="0">
            <a:solidFill>
              <a:srgbClr val="31437A"/>
            </a:solidFill>
          </a:endParaRPr>
        </a:p>
      </dsp:txBody>
      <dsp:txXfrm>
        <a:off x="997572" y="3394601"/>
        <a:ext cx="6836536" cy="679159"/>
      </dsp:txXfrm>
    </dsp:sp>
    <dsp:sp modelId="{45919970-BC8D-495D-8C27-8AB42ADD60D7}">
      <dsp:nvSpPr>
        <dsp:cNvPr id="0" name=""/>
        <dsp:cNvSpPr/>
      </dsp:nvSpPr>
      <dsp:spPr>
        <a:xfrm>
          <a:off x="573097" y="3309706"/>
          <a:ext cx="848949" cy="8489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C5FA7-75A5-427A-82C0-0178AB6F5DF3}">
      <dsp:nvSpPr>
        <dsp:cNvPr id="0" name=""/>
        <dsp:cNvSpPr/>
      </dsp:nvSpPr>
      <dsp:spPr>
        <a:xfrm>
          <a:off x="510906" y="4413014"/>
          <a:ext cx="7323201" cy="67915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083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X" sz="3000" kern="1200" dirty="0">
              <a:solidFill>
                <a:srgbClr val="31437A"/>
              </a:solidFill>
            </a:rPr>
            <a:t>Regions</a:t>
          </a:r>
          <a:r>
            <a:rPr lang="hu-HU" sz="3000" kern="1200" dirty="0">
              <a:solidFill>
                <a:srgbClr val="31437A"/>
              </a:solidFill>
            </a:rPr>
            <a:t> and </a:t>
          </a:r>
          <a:r>
            <a:rPr lang="hu-HU" sz="3000" kern="1200" dirty="0" err="1">
              <a:solidFill>
                <a:srgbClr val="31437A"/>
              </a:solidFill>
            </a:rPr>
            <a:t>customers</a:t>
          </a:r>
          <a:r>
            <a:rPr lang="en-MX" sz="3000" kern="1200" dirty="0">
              <a:solidFill>
                <a:srgbClr val="31437A"/>
              </a:solidFill>
            </a:rPr>
            <a:t> </a:t>
          </a:r>
          <a:r>
            <a:rPr lang="hu-HU" sz="3000" kern="1200" dirty="0" err="1">
              <a:solidFill>
                <a:srgbClr val="31437A"/>
              </a:solidFill>
            </a:rPr>
            <a:t>overview</a:t>
          </a:r>
          <a:endParaRPr lang="hu-HU" sz="3000" kern="1200" dirty="0">
            <a:solidFill>
              <a:srgbClr val="31437A"/>
            </a:solidFill>
          </a:endParaRPr>
        </a:p>
      </dsp:txBody>
      <dsp:txXfrm>
        <a:off x="510906" y="4413014"/>
        <a:ext cx="7323201" cy="679159"/>
      </dsp:txXfrm>
    </dsp:sp>
    <dsp:sp modelId="{4DFD2623-67AC-4C12-B83B-DBE39DA4C90B}">
      <dsp:nvSpPr>
        <dsp:cNvPr id="0" name=""/>
        <dsp:cNvSpPr/>
      </dsp:nvSpPr>
      <dsp:spPr>
        <a:xfrm>
          <a:off x="86432" y="4328119"/>
          <a:ext cx="848949" cy="8489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3A70C-C164-40BE-8983-92DB05DBBC5C}" type="datetimeFigureOut">
              <a:rPr lang="hu-HU" smtClean="0"/>
              <a:t>2024. 02. 29.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68015-D93C-45F8-8FAA-A865B5FC4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399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E91FB-D73B-1184-55E4-BA3C3A885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C6D11B83-21D4-FFC7-C676-A8E7B24D24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F433F1AD-9527-1A27-110F-6A9F76A53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CA2542F-D571-ACCE-43FE-C3881D5828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68015-D93C-45F8-8FAA-A865B5FC4F6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5827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68015-D93C-45F8-8FAA-A865B5FC4F6D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7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68015-D93C-45F8-8FAA-A865B5FC4F6D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2895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368015-D93C-45F8-8FAA-A865B5FC4F6D}" type="slidenum">
              <a:rPr kumimoji="0" lang="hu-H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hu-H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898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2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4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9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 descr="Tag=AccentColor&#10;Flavor=Light&#10;Target=FillAndLine"/>
          <p:cNvSpPr/>
          <p:nvPr/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" name="Google Shape;17;p11"/>
          <p:cNvSpPr txBox="1"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ndara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1697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28" name="Google Shape;28;p12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426715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3545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ndara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39" name="Google Shape;39;p14" descr="Tag=AccentColor&#10;Flavor=Light&#10;Target=FillAndLine"/>
          <p:cNvSpPr/>
          <p:nvPr/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87443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6172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47" name="Google Shape;47;p15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762878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body" idx="2"/>
          </p:nvPr>
        </p:nvSpPr>
        <p:spPr>
          <a:xfrm>
            <a:off x="839788" y="2926080"/>
            <a:ext cx="5157787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3"/>
          </p:nvPr>
        </p:nvSpPr>
        <p:spPr>
          <a:xfrm>
            <a:off x="6172200" y="1938528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4"/>
          </p:nvPr>
        </p:nvSpPr>
        <p:spPr>
          <a:xfrm>
            <a:off x="6172200" y="2926080"/>
            <a:ext cx="5183188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57" name="Google Shape;57;p16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614748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Candara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63" name="Google Shape;63;p17" descr="Tag=AccentColor&#10;Flavor=Light&#10;Target=FillAndLine"/>
          <p:cNvSpPr/>
          <p:nvPr/>
        </p:nvSpPr>
        <p:spPr>
          <a:xfrm>
            <a:off x="3974206" y="5126892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070468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ndar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839788" y="3977640"/>
            <a:ext cx="3932237" cy="200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71" name="Google Shape;71;p18" descr="Tag=AccentColor&#10;Flavor=Light&#10;Target=FillAndLine"/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/>
            <a:ahLst/>
            <a:cxnLst/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444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05921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700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ndar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>
            <a:spLocks noGrp="1"/>
          </p:cNvSpPr>
          <p:nvPr>
            <p:ph type="pic" idx="2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839788" y="3977640"/>
            <a:ext cx="3931920" cy="200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79" name="Google Shape;79;p19" descr="Tag=AccentColor&#10;Flavor=Light&#10;Target=FillAndLine"/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/>
            <a:ahLst/>
            <a:cxnLst/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444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010121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4487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067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86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16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9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94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5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9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6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8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ndara"/>
              <a:buNone/>
              <a:defRPr sz="5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83928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2" name="Rectangle 105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/>
              <a:ea typeface="+mn-ea"/>
              <a:cs typeface="+mn-cs"/>
            </a:endParaRPr>
          </a:p>
        </p:txBody>
      </p:sp>
      <p:sp>
        <p:nvSpPr>
          <p:cNvPr id="1061" name="Freeform: Shape 106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EB7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761C9-3FB4-68B9-4EC0-8FF655A38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90525"/>
            <a:ext cx="10909640" cy="1510301"/>
          </a:xfrm>
        </p:spPr>
        <p:txBody>
          <a:bodyPr anchor="ctr">
            <a:normAutofit/>
          </a:bodyPr>
          <a:lstStyle/>
          <a:p>
            <a:pPr algn="ctr"/>
            <a:r>
              <a:rPr lang="hu-HU" sz="5000" dirty="0" err="1">
                <a:solidFill>
                  <a:srgbClr val="FFFFFF"/>
                </a:solidFill>
              </a:rPr>
              <a:t>Sales</a:t>
            </a:r>
            <a:r>
              <a:rPr lang="en-MX" sz="5000" dirty="0">
                <a:solidFill>
                  <a:srgbClr val="FFFFFF"/>
                </a:solidFill>
              </a:rPr>
              <a:t> meeting</a:t>
            </a:r>
          </a:p>
        </p:txBody>
      </p:sp>
      <p:sp>
        <p:nvSpPr>
          <p:cNvPr id="1063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24F22A-82DA-E8B9-1AED-7872351E2793}"/>
              </a:ext>
            </a:extLst>
          </p:cNvPr>
          <p:cNvSpPr/>
          <p:nvPr/>
        </p:nvSpPr>
        <p:spPr>
          <a:xfrm>
            <a:off x="3187700" y="1587500"/>
            <a:ext cx="5638800" cy="313326"/>
          </a:xfrm>
          <a:prstGeom prst="rect">
            <a:avLst/>
          </a:prstGeom>
          <a:solidFill>
            <a:srgbClr val="EC7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X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/>
              <a:ea typeface="+mn-ea"/>
              <a:cs typeface="+mn-cs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8E08AB3-0C6A-CC2B-B1E9-7BB33F6763EA}"/>
              </a:ext>
            </a:extLst>
          </p:cNvPr>
          <p:cNvSpPr txBox="1"/>
          <p:nvPr/>
        </p:nvSpPr>
        <p:spPr>
          <a:xfrm>
            <a:off x="5281500" y="5512789"/>
            <a:ext cx="16244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30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2004 H2</a:t>
            </a: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C7F3FDFA-B013-F49C-1DD2-1B495F9AC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641" y="2877832"/>
            <a:ext cx="5650718" cy="237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2959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8">
            <a:extLst>
              <a:ext uri="{FF2B5EF4-FFF2-40B4-BE49-F238E27FC236}">
                <a16:creationId xmlns:a16="http://schemas.microsoft.com/office/drawing/2014/main" id="{AF2A46FC-A8BE-4771-BE51-D9123E918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653C3-5A73-D062-4103-D68F5925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52091"/>
            <a:ext cx="3419540" cy="1289038"/>
          </a:xfrm>
        </p:spPr>
        <p:txBody>
          <a:bodyPr>
            <a:normAutofit/>
          </a:bodyPr>
          <a:lstStyle/>
          <a:p>
            <a:r>
              <a:rPr lang="en-MX" sz="6000" dirty="0">
                <a:solidFill>
                  <a:srgbClr val="31437A"/>
                </a:solidFill>
                <a:latin typeface="+mn-lt"/>
              </a:rPr>
              <a:t>Agenda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3EBDC95-63BC-E596-3FDE-324547790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867468"/>
              </p:ext>
            </p:extLst>
          </p:nvPr>
        </p:nvGraphicFramePr>
        <p:xfrm>
          <a:off x="3773106" y="554260"/>
          <a:ext cx="7910894" cy="5431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68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C2CE3-FAAC-0EA6-43F2-A0DD31626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782EF931-752C-3EBD-524C-F73D63FD8B37}"/>
              </a:ext>
            </a:extLst>
          </p:cNvPr>
          <p:cNvGrpSpPr/>
          <p:nvPr/>
        </p:nvGrpSpPr>
        <p:grpSpPr>
          <a:xfrm>
            <a:off x="1514169" y="3308312"/>
            <a:ext cx="6184489" cy="2295525"/>
            <a:chOff x="916628" y="1988311"/>
            <a:chExt cx="7389265" cy="2808832"/>
          </a:xfrm>
        </p:grpSpPr>
        <p:pic>
          <p:nvPicPr>
            <p:cNvPr id="4" name="Kép 3">
              <a:extLst>
                <a:ext uri="{FF2B5EF4-FFF2-40B4-BE49-F238E27FC236}">
                  <a16:creationId xmlns:a16="http://schemas.microsoft.com/office/drawing/2014/main" id="{EE64E467-990A-3561-F492-7C7CCF619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628" y="1988311"/>
              <a:ext cx="6639996" cy="2808832"/>
            </a:xfrm>
            <a:prstGeom prst="rect">
              <a:avLst/>
            </a:prstGeom>
          </p:spPr>
        </p:pic>
        <p:cxnSp>
          <p:nvCxnSpPr>
            <p:cNvPr id="32" name="Egyenes összekötő nyíllal 31">
              <a:extLst>
                <a:ext uri="{FF2B5EF4-FFF2-40B4-BE49-F238E27FC236}">
                  <a16:creationId xmlns:a16="http://schemas.microsoft.com/office/drawing/2014/main" id="{8C151B05-833F-67F9-9050-44297E6B1370}"/>
                </a:ext>
              </a:extLst>
            </p:cNvPr>
            <p:cNvCxnSpPr>
              <a:cxnSpLocks/>
            </p:cNvCxnSpPr>
            <p:nvPr/>
          </p:nvCxnSpPr>
          <p:spPr>
            <a:xfrm>
              <a:off x="7170924" y="2326937"/>
              <a:ext cx="1134969" cy="0"/>
            </a:xfrm>
            <a:prstGeom prst="straightConnector1">
              <a:avLst/>
            </a:prstGeom>
            <a:ln>
              <a:solidFill>
                <a:srgbClr val="31437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lipszis 4">
              <a:extLst>
                <a:ext uri="{FF2B5EF4-FFF2-40B4-BE49-F238E27FC236}">
                  <a16:creationId xmlns:a16="http://schemas.microsoft.com/office/drawing/2014/main" id="{545570B5-CDF5-A196-9F81-4C066CD284E9}"/>
                </a:ext>
              </a:extLst>
            </p:cNvPr>
            <p:cNvSpPr/>
            <p:nvPr/>
          </p:nvSpPr>
          <p:spPr>
            <a:xfrm>
              <a:off x="3341976" y="2628077"/>
              <a:ext cx="482772" cy="321600"/>
            </a:xfrm>
            <a:prstGeom prst="ellipse">
              <a:avLst/>
            </a:prstGeom>
            <a:noFill/>
            <a:ln>
              <a:solidFill>
                <a:srgbClr val="31437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Ellipszis 5">
              <a:extLst>
                <a:ext uri="{FF2B5EF4-FFF2-40B4-BE49-F238E27FC236}">
                  <a16:creationId xmlns:a16="http://schemas.microsoft.com/office/drawing/2014/main" id="{BA594B3C-1EF7-B4A5-DAC3-84757965EB26}"/>
                </a:ext>
              </a:extLst>
            </p:cNvPr>
            <p:cNvSpPr/>
            <p:nvPr/>
          </p:nvSpPr>
          <p:spPr>
            <a:xfrm>
              <a:off x="5137199" y="2354284"/>
              <a:ext cx="482772" cy="321600"/>
            </a:xfrm>
            <a:prstGeom prst="ellipse">
              <a:avLst/>
            </a:prstGeom>
            <a:noFill/>
            <a:ln>
              <a:solidFill>
                <a:srgbClr val="31437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Ellipszis 7">
              <a:extLst>
                <a:ext uri="{FF2B5EF4-FFF2-40B4-BE49-F238E27FC236}">
                  <a16:creationId xmlns:a16="http://schemas.microsoft.com/office/drawing/2014/main" id="{DFD8E99B-CB86-E0C0-1AA9-AD9F775BD3A2}"/>
                </a:ext>
              </a:extLst>
            </p:cNvPr>
            <p:cNvSpPr/>
            <p:nvPr/>
          </p:nvSpPr>
          <p:spPr>
            <a:xfrm>
              <a:off x="6809654" y="2166137"/>
              <a:ext cx="482772" cy="321600"/>
            </a:xfrm>
            <a:prstGeom prst="ellipse">
              <a:avLst/>
            </a:prstGeom>
            <a:noFill/>
            <a:ln>
              <a:solidFill>
                <a:srgbClr val="31437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F8CDF97-E59B-B42F-5116-243C03FCE93F}"/>
              </a:ext>
            </a:extLst>
          </p:cNvPr>
          <p:cNvSpPr txBox="1"/>
          <p:nvPr/>
        </p:nvSpPr>
        <p:spPr>
          <a:xfrm>
            <a:off x="7846143" y="3416710"/>
            <a:ext cx="29300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 err="1">
                <a:solidFill>
                  <a:srgbClr val="31437A"/>
                </a:solidFill>
              </a:rPr>
              <a:t>Expected</a:t>
            </a:r>
            <a:r>
              <a:rPr lang="hu-HU" sz="1600" b="1" dirty="0">
                <a:solidFill>
                  <a:srgbClr val="31437A"/>
                </a:solidFill>
              </a:rPr>
              <a:t> </a:t>
            </a:r>
            <a:r>
              <a:rPr lang="hu-HU" sz="1600" b="1" dirty="0" err="1">
                <a:solidFill>
                  <a:srgbClr val="31437A"/>
                </a:solidFill>
              </a:rPr>
              <a:t>growth</a:t>
            </a:r>
            <a:r>
              <a:rPr lang="hu-HU" sz="1600" dirty="0">
                <a:solidFill>
                  <a:srgbClr val="31437A"/>
                </a:solidFill>
              </a:rPr>
              <a:t> </a:t>
            </a:r>
            <a:r>
              <a:rPr lang="hu-HU" sz="1600" dirty="0" err="1">
                <a:solidFill>
                  <a:srgbClr val="31437A"/>
                </a:solidFill>
              </a:rPr>
              <a:t>for</a:t>
            </a:r>
            <a:r>
              <a:rPr lang="hu-HU" sz="1600" dirty="0">
                <a:solidFill>
                  <a:srgbClr val="31437A"/>
                </a:solidFill>
              </a:rPr>
              <a:t> </a:t>
            </a:r>
            <a:r>
              <a:rPr lang="hu-HU" sz="1600" dirty="0" err="1">
                <a:solidFill>
                  <a:srgbClr val="31437A"/>
                </a:solidFill>
              </a:rPr>
              <a:t>upcoming</a:t>
            </a:r>
            <a:r>
              <a:rPr lang="hu-HU" sz="1600" dirty="0">
                <a:solidFill>
                  <a:srgbClr val="31437A"/>
                </a:solidFill>
              </a:rPr>
              <a:t> </a:t>
            </a:r>
            <a:r>
              <a:rPr lang="hu-HU" sz="1600" dirty="0" err="1">
                <a:solidFill>
                  <a:srgbClr val="31437A"/>
                </a:solidFill>
              </a:rPr>
              <a:t>higher</a:t>
            </a:r>
            <a:r>
              <a:rPr lang="hu-HU" sz="1600" dirty="0">
                <a:solidFill>
                  <a:srgbClr val="31437A"/>
                </a:solidFill>
              </a:rPr>
              <a:t> </a:t>
            </a:r>
            <a:r>
              <a:rPr lang="hu-HU" sz="1600" dirty="0" err="1">
                <a:solidFill>
                  <a:srgbClr val="31437A"/>
                </a:solidFill>
              </a:rPr>
              <a:t>summer</a:t>
            </a:r>
            <a:r>
              <a:rPr lang="hu-HU" sz="1600" dirty="0">
                <a:solidFill>
                  <a:srgbClr val="31437A"/>
                </a:solidFill>
              </a:rPr>
              <a:t> </a:t>
            </a:r>
            <a:r>
              <a:rPr lang="hu-HU" sz="1600" dirty="0" err="1">
                <a:solidFill>
                  <a:srgbClr val="31437A"/>
                </a:solidFill>
              </a:rPr>
              <a:t>season</a:t>
            </a:r>
            <a:r>
              <a:rPr lang="hu-HU" sz="1600" dirty="0">
                <a:solidFill>
                  <a:srgbClr val="31437A"/>
                </a:solidFill>
              </a:rPr>
              <a:t>:</a:t>
            </a:r>
          </a:p>
          <a:p>
            <a:r>
              <a:rPr lang="hu-HU" sz="1600" dirty="0" err="1">
                <a:solidFill>
                  <a:srgbClr val="31437A"/>
                </a:solidFill>
              </a:rPr>
              <a:t>What</a:t>
            </a:r>
            <a:r>
              <a:rPr lang="hu-HU" sz="1600" dirty="0">
                <a:solidFill>
                  <a:srgbClr val="31437A"/>
                </a:solidFill>
              </a:rPr>
              <a:t> </a:t>
            </a:r>
            <a:r>
              <a:rPr lang="hu-HU" sz="1600" dirty="0" err="1">
                <a:solidFill>
                  <a:srgbClr val="31437A"/>
                </a:solidFill>
              </a:rPr>
              <a:t>are</a:t>
            </a:r>
            <a:r>
              <a:rPr lang="hu-HU" sz="1600" dirty="0">
                <a:solidFill>
                  <a:srgbClr val="31437A"/>
                </a:solidFill>
              </a:rPr>
              <a:t> </a:t>
            </a:r>
            <a:r>
              <a:rPr lang="hu-HU" sz="1600" dirty="0" err="1">
                <a:solidFill>
                  <a:srgbClr val="31437A"/>
                </a:solidFill>
              </a:rPr>
              <a:t>the</a:t>
            </a:r>
            <a:r>
              <a:rPr lang="hu-HU" sz="1600" dirty="0">
                <a:solidFill>
                  <a:srgbClr val="31437A"/>
                </a:solidFill>
              </a:rPr>
              <a:t> </a:t>
            </a:r>
            <a:r>
              <a:rPr lang="hu-HU" sz="1600" dirty="0" err="1">
                <a:solidFill>
                  <a:srgbClr val="31437A"/>
                </a:solidFill>
              </a:rPr>
              <a:t>necessary</a:t>
            </a:r>
            <a:r>
              <a:rPr lang="hu-HU" sz="1600" dirty="0">
                <a:solidFill>
                  <a:srgbClr val="31437A"/>
                </a:solidFill>
              </a:rPr>
              <a:t> </a:t>
            </a:r>
            <a:r>
              <a:rPr lang="hu-HU" sz="1600" dirty="0" err="1">
                <a:solidFill>
                  <a:srgbClr val="31437A"/>
                </a:solidFill>
              </a:rPr>
              <a:t>measures</a:t>
            </a:r>
            <a:r>
              <a:rPr lang="hu-HU" sz="1600" dirty="0">
                <a:solidFill>
                  <a:srgbClr val="31437A"/>
                </a:solidFill>
              </a:rPr>
              <a:t> </a:t>
            </a:r>
            <a:r>
              <a:rPr lang="hu-HU" sz="1600" dirty="0" err="1">
                <a:solidFill>
                  <a:srgbClr val="31437A"/>
                </a:solidFill>
              </a:rPr>
              <a:t>to</a:t>
            </a:r>
            <a:r>
              <a:rPr lang="hu-HU" sz="1600" dirty="0">
                <a:solidFill>
                  <a:srgbClr val="31437A"/>
                </a:solidFill>
              </a:rPr>
              <a:t> </a:t>
            </a:r>
            <a:r>
              <a:rPr lang="hu-HU" sz="1600" dirty="0" err="1">
                <a:solidFill>
                  <a:srgbClr val="31437A"/>
                </a:solidFill>
              </a:rPr>
              <a:t>take</a:t>
            </a:r>
            <a:r>
              <a:rPr lang="hu-HU" sz="1600" dirty="0">
                <a:solidFill>
                  <a:srgbClr val="31437A"/>
                </a:solidFill>
              </a:rPr>
              <a:t>?</a:t>
            </a:r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832E5020-7876-D289-BC1F-B42AE1DB3F20}"/>
              </a:ext>
            </a:extLst>
          </p:cNvPr>
          <p:cNvGrpSpPr/>
          <p:nvPr/>
        </p:nvGrpSpPr>
        <p:grpSpPr>
          <a:xfrm>
            <a:off x="1514169" y="1061122"/>
            <a:ext cx="5600700" cy="2295525"/>
            <a:chOff x="1605878" y="1092619"/>
            <a:chExt cx="5600700" cy="2295525"/>
          </a:xfrm>
        </p:grpSpPr>
        <p:pic>
          <p:nvPicPr>
            <p:cNvPr id="22" name="Kép 21">
              <a:extLst>
                <a:ext uri="{FF2B5EF4-FFF2-40B4-BE49-F238E27FC236}">
                  <a16:creationId xmlns:a16="http://schemas.microsoft.com/office/drawing/2014/main" id="{993BC930-976C-4210-2962-C778D99D1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5878" y="1092619"/>
              <a:ext cx="5600700" cy="2295525"/>
            </a:xfrm>
            <a:prstGeom prst="rect">
              <a:avLst/>
            </a:prstGeom>
          </p:spPr>
        </p:pic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22FCD22A-1C75-84F9-30B0-F3086428B25E}"/>
                </a:ext>
              </a:extLst>
            </p:cNvPr>
            <p:cNvSpPr txBox="1"/>
            <p:nvPr/>
          </p:nvSpPr>
          <p:spPr>
            <a:xfrm>
              <a:off x="3660302" y="1682549"/>
              <a:ext cx="745926" cy="364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dirty="0">
                  <a:solidFill>
                    <a:srgbClr val="31437A"/>
                  </a:solidFill>
                </a:rPr>
                <a:t>32,1M</a:t>
              </a:r>
            </a:p>
          </p:txBody>
        </p:sp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441F74BB-B271-A6ED-6460-CC34173EA800}"/>
                </a:ext>
              </a:extLst>
            </p:cNvPr>
            <p:cNvSpPr txBox="1"/>
            <p:nvPr/>
          </p:nvSpPr>
          <p:spPr>
            <a:xfrm>
              <a:off x="3660302" y="2278862"/>
              <a:ext cx="765360" cy="364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dirty="0">
                  <a:solidFill>
                    <a:srgbClr val="6977A7"/>
                  </a:solidFill>
                </a:rPr>
                <a:t>19,3M</a:t>
              </a:r>
            </a:p>
          </p:txBody>
        </p:sp>
        <p:cxnSp>
          <p:nvCxnSpPr>
            <p:cNvPr id="20" name="Egyenes összekötő 19">
              <a:extLst>
                <a:ext uri="{FF2B5EF4-FFF2-40B4-BE49-F238E27FC236}">
                  <a16:creationId xmlns:a16="http://schemas.microsoft.com/office/drawing/2014/main" id="{ECE5C810-FC3B-C4D8-461E-6F35CBA02D87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4406228" y="1864610"/>
              <a:ext cx="0" cy="943918"/>
            </a:xfrm>
            <a:prstGeom prst="line">
              <a:avLst/>
            </a:prstGeom>
            <a:ln w="9525" cap="flat" cmpd="sng" algn="ctr">
              <a:solidFill>
                <a:srgbClr val="31437A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8421724B-59FC-1A5E-D37B-281DAA330A91}"/>
                </a:ext>
              </a:extLst>
            </p:cNvPr>
            <p:cNvSpPr txBox="1"/>
            <p:nvPr/>
          </p:nvSpPr>
          <p:spPr>
            <a:xfrm>
              <a:off x="5219332" y="1299636"/>
              <a:ext cx="675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200" dirty="0">
                  <a:solidFill>
                    <a:srgbClr val="31437A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Overall </a:t>
              </a:r>
              <a:r>
                <a:rPr lang="hu-HU" sz="1200" dirty="0" err="1">
                  <a:solidFill>
                    <a:srgbClr val="31437A"/>
                  </a:solidFill>
                  <a:latin typeface="Dubai" panose="020B0503030403030204" pitchFamily="34" charset="-78"/>
                  <a:cs typeface="Dubai" panose="020B0503030403030204" pitchFamily="34" charset="-78"/>
                </a:rPr>
                <a:t>peak</a:t>
              </a:r>
              <a:endParaRPr lang="hu-HU" sz="1200" dirty="0">
                <a:solidFill>
                  <a:srgbClr val="31437A"/>
                </a:solidFill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cxnSp>
          <p:nvCxnSpPr>
            <p:cNvPr id="16" name="Egyenes összekötő nyíllal 15">
              <a:extLst>
                <a:ext uri="{FF2B5EF4-FFF2-40B4-BE49-F238E27FC236}">
                  <a16:creationId xmlns:a16="http://schemas.microsoft.com/office/drawing/2014/main" id="{207E74FC-34A5-C746-D010-1668BD4539C1}"/>
                </a:ext>
              </a:extLst>
            </p:cNvPr>
            <p:cNvCxnSpPr/>
            <p:nvPr/>
          </p:nvCxnSpPr>
          <p:spPr>
            <a:xfrm>
              <a:off x="5219332" y="1366749"/>
              <a:ext cx="0" cy="58487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E894A6C8-CC3E-062F-826D-C5F942314928}"/>
              </a:ext>
            </a:extLst>
          </p:cNvPr>
          <p:cNvSpPr txBox="1"/>
          <p:nvPr/>
        </p:nvSpPr>
        <p:spPr>
          <a:xfrm>
            <a:off x="838200" y="5705138"/>
            <a:ext cx="961540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31437A"/>
                </a:solidFill>
              </a:rPr>
              <a:t>Possible</a:t>
            </a:r>
            <a:r>
              <a:rPr lang="hu-HU" b="1" dirty="0">
                <a:solidFill>
                  <a:srgbClr val="31437A"/>
                </a:solidFill>
              </a:rPr>
              <a:t> </a:t>
            </a:r>
            <a:r>
              <a:rPr lang="hu-HU" b="1" dirty="0" err="1">
                <a:solidFill>
                  <a:srgbClr val="31437A"/>
                </a:solidFill>
              </a:rPr>
              <a:t>solutions</a:t>
            </a:r>
            <a:r>
              <a:rPr lang="hu-HU" b="1" dirty="0">
                <a:solidFill>
                  <a:srgbClr val="31437A"/>
                </a:solidFill>
              </a:rPr>
              <a:t>:</a:t>
            </a:r>
            <a:br>
              <a:rPr lang="hu-HU" sz="2800" dirty="0">
                <a:solidFill>
                  <a:srgbClr val="31437A"/>
                </a:solidFill>
              </a:rPr>
            </a:br>
            <a:r>
              <a:rPr lang="hu-HU" sz="1400" dirty="0">
                <a:solidFill>
                  <a:srgbClr val="31437A"/>
                </a:solidFill>
              </a:rPr>
              <a:t>- </a:t>
            </a:r>
            <a:r>
              <a:rPr lang="hu-HU" sz="1400" dirty="0" err="1">
                <a:solidFill>
                  <a:srgbClr val="31437A"/>
                </a:solidFill>
              </a:rPr>
              <a:t>Set</a:t>
            </a:r>
            <a:r>
              <a:rPr lang="hu-HU" sz="1400" dirty="0">
                <a:solidFill>
                  <a:srgbClr val="31437A"/>
                </a:solidFill>
              </a:rPr>
              <a:t> a </a:t>
            </a:r>
            <a:r>
              <a:rPr lang="hu-HU" sz="1400" dirty="0" err="1">
                <a:solidFill>
                  <a:srgbClr val="31437A"/>
                </a:solidFill>
              </a:rPr>
              <a:t>target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Sales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value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for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the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upcoming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season</a:t>
            </a:r>
            <a:endParaRPr lang="hu-HU" sz="1400" dirty="0">
              <a:solidFill>
                <a:srgbClr val="31437A"/>
              </a:solidFill>
            </a:endParaRPr>
          </a:p>
          <a:p>
            <a:r>
              <a:rPr lang="hu-HU" sz="1400" dirty="0">
                <a:solidFill>
                  <a:srgbClr val="31437A"/>
                </a:solidFill>
              </a:rPr>
              <a:t>- </a:t>
            </a:r>
            <a:r>
              <a:rPr lang="hu-HU" sz="1400" dirty="0" err="1">
                <a:solidFill>
                  <a:srgbClr val="31437A"/>
                </a:solidFill>
              </a:rPr>
              <a:t>Launch</a:t>
            </a:r>
            <a:r>
              <a:rPr lang="hu-HU" sz="1400" dirty="0">
                <a:solidFill>
                  <a:srgbClr val="31437A"/>
                </a:solidFill>
              </a:rPr>
              <a:t> a </a:t>
            </a:r>
            <a:r>
              <a:rPr lang="hu-HU" sz="1400" dirty="0" err="1">
                <a:solidFill>
                  <a:srgbClr val="31437A"/>
                </a:solidFill>
              </a:rPr>
              <a:t>campaign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for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summer</a:t>
            </a:r>
            <a:endParaRPr lang="hu-HU" sz="1400" dirty="0">
              <a:solidFill>
                <a:srgbClr val="31437A"/>
              </a:solidFill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2E01E807-8601-2070-4B6F-58A60E11FA7F}"/>
              </a:ext>
            </a:extLst>
          </p:cNvPr>
          <p:cNvSpPr txBox="1"/>
          <p:nvPr/>
        </p:nvSpPr>
        <p:spPr>
          <a:xfrm>
            <a:off x="7846143" y="1175189"/>
            <a:ext cx="23129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rgbClr val="31437A"/>
                </a:solidFill>
              </a:rPr>
              <a:t>Total </a:t>
            </a:r>
            <a:r>
              <a:rPr lang="hu-HU" sz="1400" dirty="0" err="1">
                <a:solidFill>
                  <a:srgbClr val="31437A"/>
                </a:solidFill>
              </a:rPr>
              <a:t>sales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revenue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surpasses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the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previous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year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so</a:t>
            </a:r>
            <a:r>
              <a:rPr lang="hu-HU" sz="1400" dirty="0">
                <a:solidFill>
                  <a:srgbClr val="31437A"/>
                </a:solidFill>
              </a:rPr>
              <a:t> far, </a:t>
            </a:r>
            <a:r>
              <a:rPr lang="hu-HU" sz="1400" dirty="0" err="1">
                <a:solidFill>
                  <a:srgbClr val="31437A"/>
                </a:solidFill>
              </a:rPr>
              <a:t>but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it</a:t>
            </a:r>
            <a:r>
              <a:rPr lang="hu-HU" sz="1400" dirty="0">
                <a:solidFill>
                  <a:srgbClr val="31437A"/>
                </a:solidFill>
              </a:rPr>
              <a:t> is </a:t>
            </a:r>
            <a:r>
              <a:rPr lang="hu-HU" sz="1400" dirty="0" err="1">
                <a:solidFill>
                  <a:srgbClr val="31437A"/>
                </a:solidFill>
              </a:rPr>
              <a:t>impotrant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to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b="1" dirty="0">
                <a:solidFill>
                  <a:srgbClr val="31437A"/>
                </a:solidFill>
              </a:rPr>
              <a:t>be </a:t>
            </a:r>
            <a:r>
              <a:rPr lang="hu-HU" sz="1400" b="1" dirty="0" err="1">
                <a:solidFill>
                  <a:srgbClr val="31437A"/>
                </a:solidFill>
              </a:rPr>
              <a:t>aware</a:t>
            </a:r>
            <a:r>
              <a:rPr lang="hu-HU" sz="1400" b="1" dirty="0">
                <a:solidFill>
                  <a:srgbClr val="31437A"/>
                </a:solidFill>
              </a:rPr>
              <a:t> of </a:t>
            </a:r>
            <a:r>
              <a:rPr lang="hu-HU" sz="1400" b="1" dirty="0" err="1">
                <a:solidFill>
                  <a:srgbClr val="31437A"/>
                </a:solidFill>
              </a:rPr>
              <a:t>upcoming</a:t>
            </a:r>
            <a:r>
              <a:rPr lang="hu-HU" sz="1400" b="1" dirty="0">
                <a:solidFill>
                  <a:srgbClr val="31437A"/>
                </a:solidFill>
              </a:rPr>
              <a:t> </a:t>
            </a:r>
            <a:r>
              <a:rPr lang="hu-HU" sz="1400" b="1" dirty="0" err="1">
                <a:solidFill>
                  <a:srgbClr val="31437A"/>
                </a:solidFill>
              </a:rPr>
              <a:t>higher</a:t>
            </a:r>
            <a:r>
              <a:rPr lang="hu-HU" sz="1400" b="1" dirty="0">
                <a:solidFill>
                  <a:srgbClr val="31437A"/>
                </a:solidFill>
              </a:rPr>
              <a:t> </a:t>
            </a:r>
            <a:r>
              <a:rPr lang="hu-HU" sz="1400" b="1" dirty="0" err="1">
                <a:solidFill>
                  <a:srgbClr val="31437A"/>
                </a:solidFill>
              </a:rPr>
              <a:t>season</a:t>
            </a:r>
            <a:r>
              <a:rPr lang="hu-HU" sz="1400" b="1" dirty="0">
                <a:solidFill>
                  <a:srgbClr val="31437A"/>
                </a:solidFill>
              </a:rPr>
              <a:t>!</a:t>
            </a: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99B7A04F-140F-4E42-6361-D1CC42BDC751}"/>
              </a:ext>
            </a:extLst>
          </p:cNvPr>
          <p:cNvGrpSpPr/>
          <p:nvPr/>
        </p:nvGrpSpPr>
        <p:grpSpPr>
          <a:xfrm>
            <a:off x="0" y="0"/>
            <a:ext cx="6095997" cy="1009650"/>
            <a:chOff x="0" y="0"/>
            <a:chExt cx="6135633" cy="1009650"/>
          </a:xfrm>
          <a:solidFill>
            <a:srgbClr val="F5B9AF"/>
          </a:solidFill>
          <a:effectLst>
            <a:outerShdw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7" name="Folyamatábra: Késleltetés 6">
              <a:extLst>
                <a:ext uri="{FF2B5EF4-FFF2-40B4-BE49-F238E27FC236}">
                  <a16:creationId xmlns:a16="http://schemas.microsoft.com/office/drawing/2014/main" id="{158FEF38-0B9F-1AF3-91FE-0C379EAC4124}"/>
                </a:ext>
              </a:extLst>
            </p:cNvPr>
            <p:cNvSpPr/>
            <p:nvPr/>
          </p:nvSpPr>
          <p:spPr>
            <a:xfrm>
              <a:off x="4921839" y="1666"/>
              <a:ext cx="1213794" cy="100798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02449981-A480-E381-5E3C-AD8D89A10761}"/>
                </a:ext>
              </a:extLst>
            </p:cNvPr>
            <p:cNvSpPr/>
            <p:nvPr/>
          </p:nvSpPr>
          <p:spPr>
            <a:xfrm>
              <a:off x="0" y="0"/>
              <a:ext cx="5159404" cy="1009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E54777B2-611D-4466-E005-7C81AC038CED}"/>
              </a:ext>
            </a:extLst>
          </p:cNvPr>
          <p:cNvSpPr txBox="1">
            <a:spLocks/>
          </p:cNvSpPr>
          <p:nvPr/>
        </p:nvSpPr>
        <p:spPr>
          <a:xfrm>
            <a:off x="578427" y="252913"/>
            <a:ext cx="5297433" cy="5367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hu-HU" sz="3000" b="0" dirty="0" err="1">
                <a:solidFill>
                  <a:srgbClr val="31437A"/>
                </a:solidFill>
              </a:rPr>
              <a:t>Current</a:t>
            </a:r>
            <a:r>
              <a:rPr lang="hu-HU" sz="3000" b="0" dirty="0">
                <a:solidFill>
                  <a:srgbClr val="31437A"/>
                </a:solidFill>
              </a:rPr>
              <a:t> </a:t>
            </a:r>
            <a:r>
              <a:rPr lang="hu-HU" sz="3000" b="0" dirty="0" err="1">
                <a:solidFill>
                  <a:srgbClr val="31437A"/>
                </a:solidFill>
              </a:rPr>
              <a:t>progress</a:t>
            </a:r>
            <a:r>
              <a:rPr lang="hu-HU" sz="3000" b="0" dirty="0">
                <a:solidFill>
                  <a:srgbClr val="31437A"/>
                </a:solidFill>
              </a:rPr>
              <a:t> and </a:t>
            </a:r>
            <a:r>
              <a:rPr lang="hu-HU" sz="3000" b="0" dirty="0" err="1">
                <a:solidFill>
                  <a:srgbClr val="31437A"/>
                </a:solidFill>
              </a:rPr>
              <a:t>forecast</a:t>
            </a:r>
            <a:endParaRPr lang="hu-HU" sz="3000" b="0" dirty="0">
              <a:solidFill>
                <a:srgbClr val="3143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835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02625E7A-9639-EF71-9CF1-EC1AD95792F1}"/>
              </a:ext>
            </a:extLst>
          </p:cNvPr>
          <p:cNvGrpSpPr/>
          <p:nvPr/>
        </p:nvGrpSpPr>
        <p:grpSpPr>
          <a:xfrm>
            <a:off x="7314693" y="2790661"/>
            <a:ext cx="3675922" cy="2428875"/>
            <a:chOff x="7579562" y="2862310"/>
            <a:chExt cx="4102707" cy="2933700"/>
          </a:xfrm>
        </p:grpSpPr>
        <p:grpSp>
          <p:nvGrpSpPr>
            <p:cNvPr id="29" name="Csoportba foglalás 28">
              <a:extLst>
                <a:ext uri="{FF2B5EF4-FFF2-40B4-BE49-F238E27FC236}">
                  <a16:creationId xmlns:a16="http://schemas.microsoft.com/office/drawing/2014/main" id="{CFF14BF4-3132-BFCA-CBB3-AA9B86807639}"/>
                </a:ext>
              </a:extLst>
            </p:cNvPr>
            <p:cNvGrpSpPr/>
            <p:nvPr/>
          </p:nvGrpSpPr>
          <p:grpSpPr>
            <a:xfrm>
              <a:off x="7579562" y="2862310"/>
              <a:ext cx="4102707" cy="2933700"/>
              <a:chOff x="7640072" y="2352278"/>
              <a:chExt cx="4102707" cy="2933700"/>
            </a:xfrm>
          </p:grpSpPr>
          <p:pic>
            <p:nvPicPr>
              <p:cNvPr id="26" name="Kép 25">
                <a:extLst>
                  <a:ext uri="{FF2B5EF4-FFF2-40B4-BE49-F238E27FC236}">
                    <a16:creationId xmlns:a16="http://schemas.microsoft.com/office/drawing/2014/main" id="{8AADCB58-32F7-F067-37B8-69EAA5FCA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40072" y="2352278"/>
                <a:ext cx="2733675" cy="2933700"/>
              </a:xfrm>
              <a:prstGeom prst="rect">
                <a:avLst/>
              </a:prstGeom>
            </p:spPr>
          </p:pic>
          <p:sp>
            <p:nvSpPr>
              <p:cNvPr id="27" name="Szövegdoboz 26">
                <a:extLst>
                  <a:ext uri="{FF2B5EF4-FFF2-40B4-BE49-F238E27FC236}">
                    <a16:creationId xmlns:a16="http://schemas.microsoft.com/office/drawing/2014/main" id="{9E7741FE-2ABC-E5C5-7BE9-A5F0CACFEBA0}"/>
                  </a:ext>
                </a:extLst>
              </p:cNvPr>
              <p:cNvSpPr txBox="1"/>
              <p:nvPr/>
            </p:nvSpPr>
            <p:spPr>
              <a:xfrm>
                <a:off x="10373747" y="3731865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>
                    <a:solidFill>
                      <a:srgbClr val="EC725F"/>
                    </a:solidFill>
                  </a:rPr>
                  <a:t>Price</a:t>
                </a:r>
              </a:p>
            </p:txBody>
          </p:sp>
          <p:sp>
            <p:nvSpPr>
              <p:cNvPr id="28" name="Szövegdoboz 27">
                <a:extLst>
                  <a:ext uri="{FF2B5EF4-FFF2-40B4-BE49-F238E27FC236}">
                    <a16:creationId xmlns:a16="http://schemas.microsoft.com/office/drawing/2014/main" id="{FCC4E514-200F-4775-1994-5374D98BBE99}"/>
                  </a:ext>
                </a:extLst>
              </p:cNvPr>
              <p:cNvSpPr txBox="1"/>
              <p:nvPr/>
            </p:nvSpPr>
            <p:spPr>
              <a:xfrm>
                <a:off x="10373747" y="2806822"/>
                <a:ext cx="1369032" cy="446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err="1">
                    <a:solidFill>
                      <a:srgbClr val="B3B3B3"/>
                    </a:solidFill>
                  </a:rPr>
                  <a:t>Promotion</a:t>
                </a:r>
                <a:endParaRPr lang="hu-HU" dirty="0">
                  <a:solidFill>
                    <a:srgbClr val="B3B3B3"/>
                  </a:solidFill>
                </a:endParaRPr>
              </a:p>
            </p:txBody>
          </p:sp>
        </p:grpSp>
        <p:sp>
          <p:nvSpPr>
            <p:cNvPr id="30" name="Ellipszis 29">
              <a:extLst>
                <a:ext uri="{FF2B5EF4-FFF2-40B4-BE49-F238E27FC236}">
                  <a16:creationId xmlns:a16="http://schemas.microsoft.com/office/drawing/2014/main" id="{3E36680C-6130-B885-8623-F18B14A2A826}"/>
                </a:ext>
              </a:extLst>
            </p:cNvPr>
            <p:cNvSpPr/>
            <p:nvPr/>
          </p:nvSpPr>
          <p:spPr>
            <a:xfrm>
              <a:off x="9080945" y="2862310"/>
              <a:ext cx="447040" cy="262163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EC72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A59D499C-1EBD-28D6-D3C9-C687F05B2FC6}"/>
              </a:ext>
            </a:extLst>
          </p:cNvPr>
          <p:cNvGrpSpPr/>
          <p:nvPr/>
        </p:nvGrpSpPr>
        <p:grpSpPr>
          <a:xfrm>
            <a:off x="734202" y="1194370"/>
            <a:ext cx="5848350" cy="2276648"/>
            <a:chOff x="734202" y="987892"/>
            <a:chExt cx="5848350" cy="2276648"/>
          </a:xfrm>
        </p:grpSpPr>
        <p:pic>
          <p:nvPicPr>
            <p:cNvPr id="12" name="Kép 11">
              <a:extLst>
                <a:ext uri="{FF2B5EF4-FFF2-40B4-BE49-F238E27FC236}">
                  <a16:creationId xmlns:a16="http://schemas.microsoft.com/office/drawing/2014/main" id="{59C5E0CB-32ED-C124-2A36-252F8FF2D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202" y="987892"/>
              <a:ext cx="5848350" cy="2276648"/>
            </a:xfrm>
            <a:prstGeom prst="rect">
              <a:avLst/>
            </a:prstGeom>
          </p:spPr>
        </p:pic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AEB34B0E-437B-C2A6-43E4-B56D8159B7EA}"/>
                </a:ext>
              </a:extLst>
            </p:cNvPr>
            <p:cNvSpPr txBox="1"/>
            <p:nvPr/>
          </p:nvSpPr>
          <p:spPr>
            <a:xfrm>
              <a:off x="1230137" y="2236267"/>
              <a:ext cx="4780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dirty="0">
                  <a:solidFill>
                    <a:srgbClr val="31437A"/>
                  </a:solidFill>
                </a:rPr>
                <a:t>184</a:t>
              </a:r>
            </a:p>
          </p:txBody>
        </p: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87976349-631B-6CE5-3CF3-F3432EF4B8DE}"/>
                </a:ext>
              </a:extLst>
            </p:cNvPr>
            <p:cNvSpPr txBox="1"/>
            <p:nvPr/>
          </p:nvSpPr>
          <p:spPr>
            <a:xfrm>
              <a:off x="5836250" y="1092012"/>
              <a:ext cx="604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dirty="0">
                  <a:solidFill>
                    <a:srgbClr val="31437A"/>
                  </a:solidFill>
                </a:rPr>
                <a:t>2386</a:t>
              </a:r>
            </a:p>
          </p:txBody>
        </p:sp>
        <p:sp>
          <p:nvSpPr>
            <p:cNvPr id="17" name="Bal oldali kapcsos zárójel 16">
              <a:extLst>
                <a:ext uri="{FF2B5EF4-FFF2-40B4-BE49-F238E27FC236}">
                  <a16:creationId xmlns:a16="http://schemas.microsoft.com/office/drawing/2014/main" id="{DB7AED71-4ACE-404F-30E6-433B604F3464}"/>
                </a:ext>
              </a:extLst>
            </p:cNvPr>
            <p:cNvSpPr/>
            <p:nvPr/>
          </p:nvSpPr>
          <p:spPr>
            <a:xfrm>
              <a:off x="4360312" y="1806580"/>
              <a:ext cx="283585" cy="672710"/>
            </a:xfrm>
            <a:prstGeom prst="leftBrac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15BC2373-C52A-2B18-847B-F9F3034CC625}"/>
                </a:ext>
              </a:extLst>
            </p:cNvPr>
            <p:cNvSpPr txBox="1"/>
            <p:nvPr/>
          </p:nvSpPr>
          <p:spPr>
            <a:xfrm>
              <a:off x="3772773" y="1967503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dirty="0">
                  <a:solidFill>
                    <a:schemeClr val="accent3"/>
                  </a:solidFill>
                </a:rPr>
                <a:t>290%</a:t>
              </a:r>
            </a:p>
          </p:txBody>
        </p:sp>
        <p:sp>
          <p:nvSpPr>
            <p:cNvPr id="31" name="Ellipszis 30">
              <a:extLst>
                <a:ext uri="{FF2B5EF4-FFF2-40B4-BE49-F238E27FC236}">
                  <a16:creationId xmlns:a16="http://schemas.microsoft.com/office/drawing/2014/main" id="{724BD261-A486-C4F2-B01F-3470BA8452CA}"/>
                </a:ext>
              </a:extLst>
            </p:cNvPr>
            <p:cNvSpPr/>
            <p:nvPr/>
          </p:nvSpPr>
          <p:spPr>
            <a:xfrm>
              <a:off x="4360312" y="2741933"/>
              <a:ext cx="696595" cy="37601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EC72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F2A9A90A-41C5-C422-9F87-51863341E382}"/>
              </a:ext>
            </a:extLst>
          </p:cNvPr>
          <p:cNvGrpSpPr/>
          <p:nvPr/>
        </p:nvGrpSpPr>
        <p:grpSpPr>
          <a:xfrm>
            <a:off x="734202" y="3553847"/>
            <a:ext cx="5876925" cy="2193820"/>
            <a:chOff x="652145" y="3511828"/>
            <a:chExt cx="5876925" cy="2428875"/>
          </a:xfrm>
        </p:grpSpPr>
        <p:pic>
          <p:nvPicPr>
            <p:cNvPr id="24" name="Kép 23">
              <a:extLst>
                <a:ext uri="{FF2B5EF4-FFF2-40B4-BE49-F238E27FC236}">
                  <a16:creationId xmlns:a16="http://schemas.microsoft.com/office/drawing/2014/main" id="{F550FE49-ADA1-48FA-40BE-BF035E99F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2145" y="3511828"/>
              <a:ext cx="5876925" cy="2428875"/>
            </a:xfrm>
            <a:prstGeom prst="rect">
              <a:avLst/>
            </a:prstGeom>
          </p:spPr>
        </p:pic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5A7E87E6-FD63-1CE9-B2AA-8924E5D726BE}"/>
                </a:ext>
              </a:extLst>
            </p:cNvPr>
            <p:cNvSpPr txBox="1"/>
            <p:nvPr/>
          </p:nvSpPr>
          <p:spPr>
            <a:xfrm>
              <a:off x="1706880" y="3952240"/>
              <a:ext cx="4667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dirty="0">
                  <a:solidFill>
                    <a:srgbClr val="31437A"/>
                  </a:solidFill>
                </a:rPr>
                <a:t>14k</a:t>
              </a:r>
            </a:p>
          </p:txBody>
        </p:sp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22E7E041-4EC6-1D76-D931-F9AC3C29A78A}"/>
                </a:ext>
              </a:extLst>
            </p:cNvPr>
            <p:cNvSpPr txBox="1"/>
            <p:nvPr/>
          </p:nvSpPr>
          <p:spPr>
            <a:xfrm>
              <a:off x="5631488" y="4947424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dirty="0">
                  <a:solidFill>
                    <a:srgbClr val="31437A"/>
                  </a:solidFill>
                </a:rPr>
                <a:t>1,9k</a:t>
              </a:r>
            </a:p>
          </p:txBody>
        </p:sp>
        <p:sp>
          <p:nvSpPr>
            <p:cNvPr id="19" name="Jobb oldali kapcsos zárójel 18">
              <a:extLst>
                <a:ext uri="{FF2B5EF4-FFF2-40B4-BE49-F238E27FC236}">
                  <a16:creationId xmlns:a16="http://schemas.microsoft.com/office/drawing/2014/main" id="{228D40E1-274D-BE5C-231E-D77F6C9EDD97}"/>
                </a:ext>
              </a:extLst>
            </p:cNvPr>
            <p:cNvSpPr/>
            <p:nvPr/>
          </p:nvSpPr>
          <p:spPr>
            <a:xfrm>
              <a:off x="4867563" y="4836916"/>
              <a:ext cx="212572" cy="338554"/>
            </a:xfrm>
            <a:prstGeom prst="rightBrace">
              <a:avLst/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637143E9-8394-53BC-B5BC-EE0B6CCF13BF}"/>
                </a:ext>
              </a:extLst>
            </p:cNvPr>
            <p:cNvSpPr txBox="1"/>
            <p:nvPr/>
          </p:nvSpPr>
          <p:spPr>
            <a:xfrm>
              <a:off x="5052364" y="4798934"/>
              <a:ext cx="502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600" dirty="0">
                  <a:solidFill>
                    <a:srgbClr val="FF0000"/>
                  </a:solidFill>
                </a:rPr>
                <a:t>50%</a:t>
              </a:r>
            </a:p>
          </p:txBody>
        </p:sp>
        <p:sp>
          <p:nvSpPr>
            <p:cNvPr id="32" name="Ellipszis 31">
              <a:extLst>
                <a:ext uri="{FF2B5EF4-FFF2-40B4-BE49-F238E27FC236}">
                  <a16:creationId xmlns:a16="http://schemas.microsoft.com/office/drawing/2014/main" id="{18EA00CE-FD5F-0040-891B-AAC1E973988C}"/>
                </a:ext>
              </a:extLst>
            </p:cNvPr>
            <p:cNvSpPr/>
            <p:nvPr/>
          </p:nvSpPr>
          <p:spPr>
            <a:xfrm>
              <a:off x="4277254" y="5385319"/>
              <a:ext cx="696595" cy="37601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EC72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B5A98CF2-E5A6-1D22-1BA5-964669730202}"/>
              </a:ext>
            </a:extLst>
          </p:cNvPr>
          <p:cNvSpPr txBox="1"/>
          <p:nvPr/>
        </p:nvSpPr>
        <p:spPr>
          <a:xfrm>
            <a:off x="7314693" y="2000617"/>
            <a:ext cx="36759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400" dirty="0">
                <a:solidFill>
                  <a:srgbClr val="31437A"/>
                </a:solidFill>
              </a:rPr>
              <a:t>1 of </a:t>
            </a:r>
            <a:r>
              <a:rPr lang="hu-HU" sz="1400" dirty="0" err="1">
                <a:solidFill>
                  <a:srgbClr val="31437A"/>
                </a:solidFill>
              </a:rPr>
              <a:t>the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possible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reasons</a:t>
            </a:r>
            <a:r>
              <a:rPr lang="hu-HU" sz="1400" dirty="0">
                <a:solidFill>
                  <a:srgbClr val="31437A"/>
                </a:solidFill>
              </a:rPr>
              <a:t>: </a:t>
            </a:r>
            <a:r>
              <a:rPr lang="hu-HU" sz="1400" b="1" dirty="0" err="1">
                <a:solidFill>
                  <a:srgbClr val="31437A"/>
                </a:solidFill>
              </a:rPr>
              <a:t>new</a:t>
            </a:r>
            <a:r>
              <a:rPr lang="hu-HU" sz="1400" b="1" dirty="0">
                <a:solidFill>
                  <a:srgbClr val="31437A"/>
                </a:solidFill>
              </a:rPr>
              <a:t> </a:t>
            </a:r>
            <a:r>
              <a:rPr lang="hu-HU" sz="1400" b="1" dirty="0" err="1">
                <a:solidFill>
                  <a:srgbClr val="31437A"/>
                </a:solidFill>
              </a:rPr>
              <a:t>prices</a:t>
            </a:r>
            <a:r>
              <a:rPr lang="hu-HU" sz="1400" dirty="0">
                <a:solidFill>
                  <a:srgbClr val="31437A"/>
                </a:solidFill>
              </a:rPr>
              <a:t> got </a:t>
            </a:r>
            <a:r>
              <a:rPr lang="hu-HU" sz="1400" dirty="0" err="1">
                <a:solidFill>
                  <a:srgbClr val="31437A"/>
                </a:solidFill>
              </a:rPr>
              <a:t>introduced</a:t>
            </a:r>
            <a:r>
              <a:rPr lang="hu-HU" sz="1400" dirty="0">
                <a:solidFill>
                  <a:srgbClr val="31437A"/>
                </a:solidFill>
              </a:rPr>
              <a:t> a </a:t>
            </a:r>
            <a:r>
              <a:rPr lang="hu-HU" sz="1400" dirty="0" err="1">
                <a:solidFill>
                  <a:srgbClr val="31437A"/>
                </a:solidFill>
              </a:rPr>
              <a:t>year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ago</a:t>
            </a:r>
            <a:r>
              <a:rPr lang="hu-HU" sz="1400" dirty="0">
                <a:solidFill>
                  <a:srgbClr val="31437A"/>
                </a:solidFill>
              </a:rPr>
              <a:t> and </a:t>
            </a:r>
            <a:r>
              <a:rPr lang="hu-HU" sz="1400" dirty="0" err="1">
                <a:solidFill>
                  <a:srgbClr val="31437A"/>
                </a:solidFill>
              </a:rPr>
              <a:t>became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the</a:t>
            </a:r>
            <a:r>
              <a:rPr lang="hu-HU" sz="1400" dirty="0">
                <a:solidFill>
                  <a:srgbClr val="31437A"/>
                </a:solidFill>
              </a:rPr>
              <a:t> drive of </a:t>
            </a:r>
            <a:r>
              <a:rPr lang="hu-HU" sz="1400" dirty="0" err="1">
                <a:solidFill>
                  <a:srgbClr val="31437A"/>
                </a:solidFill>
              </a:rPr>
              <a:t>sales</a:t>
            </a:r>
            <a:r>
              <a:rPr lang="hu-HU" sz="1400" dirty="0">
                <a:solidFill>
                  <a:srgbClr val="31437A"/>
                </a:solidFill>
              </a:rPr>
              <a:t>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C28668E-AF12-AA19-367B-8F6AE3265192}"/>
              </a:ext>
            </a:extLst>
          </p:cNvPr>
          <p:cNvSpPr txBox="1"/>
          <p:nvPr/>
        </p:nvSpPr>
        <p:spPr>
          <a:xfrm>
            <a:off x="761901" y="5913856"/>
            <a:ext cx="96154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31437A"/>
                </a:solidFill>
              </a:rPr>
              <a:t>Possible</a:t>
            </a:r>
            <a:r>
              <a:rPr lang="hu-HU" b="1" dirty="0">
                <a:solidFill>
                  <a:srgbClr val="31437A"/>
                </a:solidFill>
              </a:rPr>
              <a:t> </a:t>
            </a:r>
            <a:r>
              <a:rPr lang="hu-HU" b="1" dirty="0" err="1">
                <a:solidFill>
                  <a:srgbClr val="31437A"/>
                </a:solidFill>
              </a:rPr>
              <a:t>solutions</a:t>
            </a:r>
            <a:r>
              <a:rPr lang="hu-HU" b="1" dirty="0">
                <a:solidFill>
                  <a:srgbClr val="31437A"/>
                </a:solidFill>
              </a:rPr>
              <a:t>:</a:t>
            </a:r>
            <a:br>
              <a:rPr lang="hu-HU" sz="2800" dirty="0">
                <a:solidFill>
                  <a:srgbClr val="31437A"/>
                </a:solidFill>
              </a:rPr>
            </a:br>
            <a:r>
              <a:rPr lang="hu-HU" sz="1400" dirty="0">
                <a:solidFill>
                  <a:srgbClr val="31437A"/>
                </a:solidFill>
              </a:rPr>
              <a:t>- Marketing </a:t>
            </a:r>
            <a:r>
              <a:rPr lang="hu-HU" sz="1400" dirty="0" err="1">
                <a:solidFill>
                  <a:srgbClr val="31437A"/>
                </a:solidFill>
              </a:rPr>
              <a:t>strategies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to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increase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basket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value</a:t>
            </a:r>
            <a:r>
              <a:rPr lang="hu-HU" sz="1400" dirty="0">
                <a:solidFill>
                  <a:srgbClr val="31437A"/>
                </a:solidFill>
              </a:rPr>
              <a:t> (</a:t>
            </a:r>
            <a:r>
              <a:rPr lang="hu-HU" sz="1400" dirty="0" err="1">
                <a:solidFill>
                  <a:srgbClr val="31437A"/>
                </a:solidFill>
              </a:rPr>
              <a:t>personalized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recommendation</a:t>
            </a:r>
            <a:r>
              <a:rPr lang="hu-HU" sz="1400" dirty="0">
                <a:solidFill>
                  <a:srgbClr val="31437A"/>
                </a:solidFill>
              </a:rPr>
              <a:t>, </a:t>
            </a:r>
            <a:r>
              <a:rPr lang="hu-HU" sz="1400" dirty="0" err="1">
                <a:solidFill>
                  <a:srgbClr val="31437A"/>
                </a:solidFill>
              </a:rPr>
              <a:t>shipping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discounts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etc</a:t>
            </a:r>
            <a:r>
              <a:rPr lang="hu-HU" sz="1400" dirty="0">
                <a:solidFill>
                  <a:srgbClr val="31437A"/>
                </a:solidFill>
              </a:rPr>
              <a:t>)</a:t>
            </a:r>
          </a:p>
        </p:txBody>
      </p:sp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951A13A6-A5E9-C80D-69EA-F942AA0C4ADB}"/>
              </a:ext>
            </a:extLst>
          </p:cNvPr>
          <p:cNvGrpSpPr/>
          <p:nvPr/>
        </p:nvGrpSpPr>
        <p:grpSpPr>
          <a:xfrm>
            <a:off x="1" y="0"/>
            <a:ext cx="4949620" cy="1009650"/>
            <a:chOff x="0" y="0"/>
            <a:chExt cx="6135633" cy="1009650"/>
          </a:xfrm>
          <a:solidFill>
            <a:srgbClr val="F5B9AF"/>
          </a:solidFill>
          <a:effectLst>
            <a:outerShdw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5" name="Folyamatábra: Késleltetés 4">
              <a:extLst>
                <a:ext uri="{FF2B5EF4-FFF2-40B4-BE49-F238E27FC236}">
                  <a16:creationId xmlns:a16="http://schemas.microsoft.com/office/drawing/2014/main" id="{A672C424-5556-4827-2BF5-07644BCC786E}"/>
                </a:ext>
              </a:extLst>
            </p:cNvPr>
            <p:cNvSpPr/>
            <p:nvPr/>
          </p:nvSpPr>
          <p:spPr>
            <a:xfrm>
              <a:off x="4921839" y="1666"/>
              <a:ext cx="1213794" cy="100798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52A0FF7F-371C-22C6-71BB-3D985C581A46}"/>
                </a:ext>
              </a:extLst>
            </p:cNvPr>
            <p:cNvSpPr/>
            <p:nvPr/>
          </p:nvSpPr>
          <p:spPr>
            <a:xfrm>
              <a:off x="0" y="0"/>
              <a:ext cx="5159404" cy="1009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F60F12E7-9DC6-9FC0-4356-EE6A6AF55B19}"/>
              </a:ext>
            </a:extLst>
          </p:cNvPr>
          <p:cNvSpPr txBox="1">
            <a:spLocks/>
          </p:cNvSpPr>
          <p:nvPr/>
        </p:nvSpPr>
        <p:spPr>
          <a:xfrm>
            <a:off x="578427" y="252913"/>
            <a:ext cx="5297433" cy="5367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000" dirty="0" err="1">
                <a:solidFill>
                  <a:srgbClr val="31437A"/>
                </a:solidFill>
              </a:rPr>
              <a:t>Changes</a:t>
            </a:r>
            <a:r>
              <a:rPr lang="hu-HU" sz="3000" dirty="0">
                <a:solidFill>
                  <a:srgbClr val="31437A"/>
                </a:solidFill>
              </a:rPr>
              <a:t> in </a:t>
            </a:r>
            <a:r>
              <a:rPr lang="hu-HU" sz="3000" dirty="0" err="1">
                <a:solidFill>
                  <a:srgbClr val="31437A"/>
                </a:solidFill>
              </a:rPr>
              <a:t>sales</a:t>
            </a:r>
            <a:r>
              <a:rPr lang="hu-HU" sz="3000" dirty="0">
                <a:solidFill>
                  <a:srgbClr val="31437A"/>
                </a:solidFill>
              </a:rPr>
              <a:t> </a:t>
            </a:r>
            <a:r>
              <a:rPr lang="hu-HU" sz="3000" dirty="0" err="1">
                <a:solidFill>
                  <a:srgbClr val="31437A"/>
                </a:solidFill>
              </a:rPr>
              <a:t>trends</a:t>
            </a:r>
            <a:endParaRPr lang="en-MX" sz="3000" dirty="0">
              <a:solidFill>
                <a:srgbClr val="3143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7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9BF32-DDB8-FB7D-E94C-E92AD9BBD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26910B69-3C63-A474-9A0F-4A33C459A2B2}"/>
              </a:ext>
            </a:extLst>
          </p:cNvPr>
          <p:cNvSpPr txBox="1"/>
          <p:nvPr/>
        </p:nvSpPr>
        <p:spPr>
          <a:xfrm>
            <a:off x="8357411" y="2396383"/>
            <a:ext cx="2910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400" b="1" dirty="0">
                <a:solidFill>
                  <a:srgbClr val="31437A"/>
                </a:solidFill>
              </a:rPr>
              <a:t>Online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sales</a:t>
            </a:r>
            <a:r>
              <a:rPr lang="hu-HU" sz="1400" dirty="0">
                <a:solidFill>
                  <a:srgbClr val="31437A"/>
                </a:solidFill>
              </a:rPr>
              <a:t> and </a:t>
            </a:r>
            <a:r>
              <a:rPr lang="hu-HU" sz="1400" b="1" dirty="0">
                <a:solidFill>
                  <a:srgbClr val="31437A"/>
                </a:solidFill>
              </a:rPr>
              <a:t>top 3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Salesperson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generated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b="1" dirty="0">
                <a:solidFill>
                  <a:srgbClr val="31437A"/>
                </a:solidFill>
              </a:rPr>
              <a:t>50%</a:t>
            </a:r>
            <a:r>
              <a:rPr lang="hu-HU" sz="1400" dirty="0">
                <a:solidFill>
                  <a:srgbClr val="31437A"/>
                </a:solidFill>
              </a:rPr>
              <a:t> of </a:t>
            </a:r>
            <a:r>
              <a:rPr lang="hu-HU" sz="1400" dirty="0" err="1">
                <a:solidFill>
                  <a:srgbClr val="31437A"/>
                </a:solidFill>
              </a:rPr>
              <a:t>the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total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revenue</a:t>
            </a:r>
            <a:endParaRPr lang="hu-HU" sz="1400" dirty="0">
              <a:solidFill>
                <a:srgbClr val="31437A"/>
              </a:solidFill>
            </a:endParaRPr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A52E876E-B87A-6849-A66B-491E22C4F455}"/>
              </a:ext>
            </a:extLst>
          </p:cNvPr>
          <p:cNvGrpSpPr/>
          <p:nvPr/>
        </p:nvGrpSpPr>
        <p:grpSpPr>
          <a:xfrm>
            <a:off x="943896" y="1562964"/>
            <a:ext cx="6726611" cy="3341746"/>
            <a:chOff x="943896" y="1562964"/>
            <a:chExt cx="6726611" cy="3341746"/>
          </a:xfrm>
        </p:grpSpPr>
        <p:pic>
          <p:nvPicPr>
            <p:cNvPr id="15" name="Kép 14">
              <a:extLst>
                <a:ext uri="{FF2B5EF4-FFF2-40B4-BE49-F238E27FC236}">
                  <a16:creationId xmlns:a16="http://schemas.microsoft.com/office/drawing/2014/main" id="{16239282-A801-236F-D46F-C4055501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896" y="1562964"/>
              <a:ext cx="6726611" cy="3341746"/>
            </a:xfrm>
            <a:prstGeom prst="rect">
              <a:avLst/>
            </a:prstGeom>
          </p:spPr>
        </p:pic>
        <p:cxnSp>
          <p:nvCxnSpPr>
            <p:cNvPr id="8" name="Egyenes összekötő nyíllal 7">
              <a:extLst>
                <a:ext uri="{FF2B5EF4-FFF2-40B4-BE49-F238E27FC236}">
                  <a16:creationId xmlns:a16="http://schemas.microsoft.com/office/drawing/2014/main" id="{92BF9D01-BD2D-5823-D7F3-008FEB46832C}"/>
                </a:ext>
              </a:extLst>
            </p:cNvPr>
            <p:cNvCxnSpPr>
              <a:cxnSpLocks/>
            </p:cNvCxnSpPr>
            <p:nvPr/>
          </p:nvCxnSpPr>
          <p:spPr>
            <a:xfrm>
              <a:off x="2997690" y="3201976"/>
              <a:ext cx="1013872" cy="0"/>
            </a:xfrm>
            <a:prstGeom prst="straightConnector1">
              <a:avLst/>
            </a:prstGeom>
            <a:ln>
              <a:solidFill>
                <a:srgbClr val="31437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61CF2569-DC0F-01DF-272D-15E40715A982}"/>
                </a:ext>
              </a:extLst>
            </p:cNvPr>
            <p:cNvSpPr txBox="1"/>
            <p:nvPr/>
          </p:nvSpPr>
          <p:spPr>
            <a:xfrm>
              <a:off x="4011562" y="3018591"/>
              <a:ext cx="5702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600" dirty="0">
                  <a:solidFill>
                    <a:srgbClr val="31437A"/>
                  </a:solidFill>
                </a:rPr>
                <a:t>50%</a:t>
              </a:r>
            </a:p>
          </p:txBody>
        </p:sp>
      </p:grpSp>
      <p:sp>
        <p:nvSpPr>
          <p:cNvPr id="2" name="Szövegdoboz 1">
            <a:extLst>
              <a:ext uri="{FF2B5EF4-FFF2-40B4-BE49-F238E27FC236}">
                <a16:creationId xmlns:a16="http://schemas.microsoft.com/office/drawing/2014/main" id="{0B4F381E-304A-F6F3-1924-DB27FCED4871}"/>
              </a:ext>
            </a:extLst>
          </p:cNvPr>
          <p:cNvSpPr txBox="1"/>
          <p:nvPr/>
        </p:nvSpPr>
        <p:spPr>
          <a:xfrm>
            <a:off x="838200" y="5705138"/>
            <a:ext cx="961540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31437A"/>
                </a:solidFill>
              </a:rPr>
              <a:t>Possible</a:t>
            </a:r>
            <a:r>
              <a:rPr lang="hu-HU" b="1" dirty="0">
                <a:solidFill>
                  <a:srgbClr val="31437A"/>
                </a:solidFill>
              </a:rPr>
              <a:t> </a:t>
            </a:r>
            <a:r>
              <a:rPr lang="hu-HU" b="1" dirty="0" err="1">
                <a:solidFill>
                  <a:srgbClr val="31437A"/>
                </a:solidFill>
              </a:rPr>
              <a:t>solutions</a:t>
            </a:r>
            <a:r>
              <a:rPr lang="hu-HU" b="1" dirty="0">
                <a:solidFill>
                  <a:srgbClr val="31437A"/>
                </a:solidFill>
              </a:rPr>
              <a:t>:</a:t>
            </a:r>
            <a:br>
              <a:rPr lang="hu-HU" sz="2800" dirty="0">
                <a:solidFill>
                  <a:srgbClr val="31437A"/>
                </a:solidFill>
              </a:rPr>
            </a:br>
            <a:r>
              <a:rPr lang="hu-HU" sz="1400" dirty="0">
                <a:solidFill>
                  <a:srgbClr val="31437A"/>
                </a:solidFill>
              </a:rPr>
              <a:t>- </a:t>
            </a:r>
            <a:r>
              <a:rPr lang="hu-HU" sz="1400" dirty="0" err="1">
                <a:solidFill>
                  <a:srgbClr val="31437A"/>
                </a:solidFill>
              </a:rPr>
              <a:t>Further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training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for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salespeople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who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are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below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average</a:t>
            </a:r>
            <a:endParaRPr lang="hu-HU" sz="1400" dirty="0">
              <a:solidFill>
                <a:srgbClr val="31437A"/>
              </a:solidFill>
            </a:endParaRPr>
          </a:p>
          <a:p>
            <a:r>
              <a:rPr lang="hu-HU" sz="1400" dirty="0">
                <a:solidFill>
                  <a:srgbClr val="31437A"/>
                </a:solidFill>
              </a:rPr>
              <a:t>- </a:t>
            </a:r>
            <a:r>
              <a:rPr lang="hu-HU" sz="1400" dirty="0" err="1">
                <a:solidFill>
                  <a:srgbClr val="31437A"/>
                </a:solidFill>
              </a:rPr>
              <a:t>Collect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useful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tips</a:t>
            </a:r>
            <a:r>
              <a:rPr lang="hu-HU" sz="1400" dirty="0">
                <a:solidFill>
                  <a:srgbClr val="31437A"/>
                </a:solidFill>
              </a:rPr>
              <a:t> and </a:t>
            </a:r>
            <a:r>
              <a:rPr lang="hu-HU" sz="1400" dirty="0" err="1">
                <a:solidFill>
                  <a:srgbClr val="31437A"/>
                </a:solidFill>
              </a:rPr>
              <a:t>strategies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from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high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performing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salespeople</a:t>
            </a:r>
            <a:r>
              <a:rPr lang="hu-HU" sz="1400" dirty="0">
                <a:solidFill>
                  <a:srgbClr val="31437A"/>
                </a:solidFill>
              </a:rPr>
              <a:t> and </a:t>
            </a:r>
            <a:r>
              <a:rPr lang="hu-HU" sz="1400" dirty="0" err="1">
                <a:solidFill>
                  <a:srgbClr val="31437A"/>
                </a:solidFill>
              </a:rPr>
              <a:t>pass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them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on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to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the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lower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performing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salespeople</a:t>
            </a:r>
            <a:endParaRPr lang="hu-HU" sz="1400" dirty="0">
              <a:solidFill>
                <a:srgbClr val="31437A"/>
              </a:solidFill>
            </a:endParaRPr>
          </a:p>
        </p:txBody>
      </p: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ABD59C43-A21D-5201-32AB-9952BD9EFB5F}"/>
              </a:ext>
            </a:extLst>
          </p:cNvPr>
          <p:cNvCxnSpPr>
            <a:stCxn id="6" idx="2"/>
          </p:cNvCxnSpPr>
          <p:nvPr/>
        </p:nvCxnSpPr>
        <p:spPr>
          <a:xfrm flipH="1">
            <a:off x="9812589" y="2919603"/>
            <a:ext cx="1" cy="437542"/>
          </a:xfrm>
          <a:prstGeom prst="straightConnector1">
            <a:avLst/>
          </a:prstGeom>
          <a:ln>
            <a:solidFill>
              <a:srgbClr val="3143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>
            <a:extLst>
              <a:ext uri="{FF2B5EF4-FFF2-40B4-BE49-F238E27FC236}">
                <a16:creationId xmlns:a16="http://schemas.microsoft.com/office/drawing/2014/main" id="{52E2DAEC-0FE8-223E-E61B-BDAA2B61E4C2}"/>
              </a:ext>
            </a:extLst>
          </p:cNvPr>
          <p:cNvSpPr txBox="1"/>
          <p:nvPr/>
        </p:nvSpPr>
        <p:spPr>
          <a:xfrm>
            <a:off x="8701547" y="3500856"/>
            <a:ext cx="222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err="1">
                <a:solidFill>
                  <a:srgbClr val="31437A"/>
                </a:solidFill>
              </a:rPr>
              <a:t>How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can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we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close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the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gap</a:t>
            </a:r>
            <a:r>
              <a:rPr lang="hu-HU" sz="1400" dirty="0">
                <a:solidFill>
                  <a:srgbClr val="31437A"/>
                </a:solidFill>
              </a:rPr>
              <a:t>?</a:t>
            </a: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488F0D60-AFCE-E94D-1996-0B1C042163DB}"/>
              </a:ext>
            </a:extLst>
          </p:cNvPr>
          <p:cNvGrpSpPr/>
          <p:nvPr/>
        </p:nvGrpSpPr>
        <p:grpSpPr>
          <a:xfrm>
            <a:off x="1" y="0"/>
            <a:ext cx="5297432" cy="1009650"/>
            <a:chOff x="0" y="0"/>
            <a:chExt cx="6135633" cy="1009650"/>
          </a:xfrm>
          <a:solidFill>
            <a:srgbClr val="F5B9AF"/>
          </a:solidFill>
          <a:effectLst>
            <a:outerShdw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4" name="Folyamatábra: Késleltetés 3">
              <a:extLst>
                <a:ext uri="{FF2B5EF4-FFF2-40B4-BE49-F238E27FC236}">
                  <a16:creationId xmlns:a16="http://schemas.microsoft.com/office/drawing/2014/main" id="{3720BD46-FAE2-B203-397D-2A4896A4FA9C}"/>
                </a:ext>
              </a:extLst>
            </p:cNvPr>
            <p:cNvSpPr/>
            <p:nvPr/>
          </p:nvSpPr>
          <p:spPr>
            <a:xfrm>
              <a:off x="4921839" y="1666"/>
              <a:ext cx="1213794" cy="100798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5DC714B3-1639-3042-6843-BE08C728E1B1}"/>
                </a:ext>
              </a:extLst>
            </p:cNvPr>
            <p:cNvSpPr/>
            <p:nvPr/>
          </p:nvSpPr>
          <p:spPr>
            <a:xfrm>
              <a:off x="0" y="0"/>
              <a:ext cx="5159404" cy="1009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CCFDEF2D-3592-8624-8BF1-CCDDDB967E34}"/>
              </a:ext>
            </a:extLst>
          </p:cNvPr>
          <p:cNvSpPr txBox="1">
            <a:spLocks/>
          </p:cNvSpPr>
          <p:nvPr/>
        </p:nvSpPr>
        <p:spPr>
          <a:xfrm>
            <a:off x="578427" y="252913"/>
            <a:ext cx="5297433" cy="5367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000" dirty="0" err="1">
                <a:solidFill>
                  <a:srgbClr val="31437A"/>
                </a:solidFill>
              </a:rPr>
              <a:t>Salespeople</a:t>
            </a:r>
            <a:r>
              <a:rPr lang="hu-HU" sz="3000" dirty="0">
                <a:solidFill>
                  <a:srgbClr val="31437A"/>
                </a:solidFill>
              </a:rPr>
              <a:t> performance</a:t>
            </a:r>
            <a:endParaRPr lang="en-MX" sz="3000" dirty="0">
              <a:solidFill>
                <a:srgbClr val="3143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41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9BF32-DDB8-FB7D-E94C-E92AD9BBD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>
            <a:extLst>
              <a:ext uri="{FF2B5EF4-FFF2-40B4-BE49-F238E27FC236}">
                <a16:creationId xmlns:a16="http://schemas.microsoft.com/office/drawing/2014/main" id="{B9A4CC49-43DA-6D0D-7C06-7AE7D79E6E31}"/>
              </a:ext>
            </a:extLst>
          </p:cNvPr>
          <p:cNvSpPr txBox="1"/>
          <p:nvPr/>
        </p:nvSpPr>
        <p:spPr>
          <a:xfrm>
            <a:off x="1931822" y="1423910"/>
            <a:ext cx="3933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400" b="1" dirty="0" err="1">
                <a:solidFill>
                  <a:srgbClr val="31437A"/>
                </a:solidFill>
                <a:latin typeface="Candara" panose="020E0502030303020204"/>
              </a:rPr>
              <a:t>Highest</a:t>
            </a:r>
            <a:r>
              <a:rPr lang="hu-HU" sz="1400" b="1" dirty="0">
                <a:solidFill>
                  <a:srgbClr val="31437A"/>
                </a:solidFill>
                <a:latin typeface="Candara" panose="020E0502030303020204"/>
              </a:rPr>
              <a:t> </a:t>
            </a:r>
            <a:r>
              <a:rPr lang="hu-HU" sz="1400" b="1" dirty="0" err="1">
                <a:solidFill>
                  <a:srgbClr val="31437A"/>
                </a:solidFill>
                <a:latin typeface="Candara" panose="020E0502030303020204"/>
              </a:rPr>
              <a:t>revenue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 is </a:t>
            </a:r>
            <a:r>
              <a:rPr lang="hu-HU" sz="1400" dirty="0" err="1">
                <a:solidFill>
                  <a:srgbClr val="31437A"/>
                </a:solidFill>
                <a:latin typeface="Candara" panose="020E0502030303020204"/>
              </a:rPr>
              <a:t>coming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 </a:t>
            </a:r>
            <a:r>
              <a:rPr lang="hu-HU" sz="1400" dirty="0" err="1">
                <a:solidFill>
                  <a:srgbClr val="31437A"/>
                </a:solidFill>
                <a:latin typeface="Candara" panose="020E0502030303020204"/>
              </a:rPr>
              <a:t>from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 </a:t>
            </a:r>
            <a:r>
              <a:rPr lang="hu-HU" sz="1400" dirty="0" err="1">
                <a:solidFill>
                  <a:srgbClr val="31437A"/>
                </a:solidFill>
                <a:latin typeface="Candara" panose="020E0502030303020204"/>
              </a:rPr>
              <a:t>the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 </a:t>
            </a:r>
            <a:r>
              <a:rPr lang="hu-HU" sz="1400" b="1" dirty="0" err="1">
                <a:solidFill>
                  <a:srgbClr val="31437A"/>
                </a:solidFill>
                <a:latin typeface="Candara" panose="020E0502030303020204"/>
              </a:rPr>
              <a:t>Bikes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 </a:t>
            </a:r>
            <a:r>
              <a:rPr lang="hu-HU" sz="1400" dirty="0" err="1">
                <a:solidFill>
                  <a:srgbClr val="31437A"/>
                </a:solidFill>
                <a:latin typeface="Candara" panose="020E0502030303020204"/>
              </a:rPr>
              <a:t>category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, </a:t>
            </a:r>
            <a:r>
              <a:rPr lang="hu-HU" sz="1400" dirty="0" err="1">
                <a:solidFill>
                  <a:srgbClr val="31437A"/>
                </a:solidFill>
                <a:latin typeface="Candara" panose="020E0502030303020204"/>
              </a:rPr>
              <a:t>other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 </a:t>
            </a:r>
            <a:r>
              <a:rPr lang="hu-HU" sz="1400" dirty="0" err="1">
                <a:solidFill>
                  <a:srgbClr val="31437A"/>
                </a:solidFill>
                <a:latin typeface="Candara" panose="020E0502030303020204"/>
              </a:rPr>
              <a:t>categories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 </a:t>
            </a:r>
            <a:r>
              <a:rPr lang="hu-HU" sz="1400" dirty="0" err="1">
                <a:solidFill>
                  <a:srgbClr val="31437A"/>
                </a:solidFill>
                <a:latin typeface="Candara" panose="020E0502030303020204"/>
              </a:rPr>
              <a:t>are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 </a:t>
            </a:r>
            <a:r>
              <a:rPr lang="hu-HU" sz="1400" dirty="0" err="1">
                <a:solidFill>
                  <a:srgbClr val="31437A"/>
                </a:solidFill>
                <a:latin typeface="Candara" panose="020E0502030303020204"/>
              </a:rPr>
              <a:t>significantly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 </a:t>
            </a:r>
            <a:r>
              <a:rPr lang="hu-HU" sz="1400" dirty="0" err="1">
                <a:solidFill>
                  <a:srgbClr val="31437A"/>
                </a:solidFill>
                <a:latin typeface="Candara" panose="020E0502030303020204"/>
              </a:rPr>
              <a:t>lower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:</a:t>
            </a:r>
            <a:endParaRPr kumimoji="0" lang="hu-HU" sz="1400" i="0" u="none" strike="noStrike" kern="1200" cap="none" spc="0" normalizeH="0" baseline="0" noProof="0" dirty="0">
              <a:ln>
                <a:noFill/>
              </a:ln>
              <a:solidFill>
                <a:srgbClr val="31437A"/>
              </a:solidFill>
              <a:effectLst/>
              <a:uLnTx/>
              <a:uFillTx/>
              <a:latin typeface="Candara" panose="020E0502030303020204"/>
              <a:ea typeface="+mn-ea"/>
              <a:cs typeface="+mn-cs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F60D9AB-C6AB-4F77-830A-8CC2114D8212}"/>
              </a:ext>
            </a:extLst>
          </p:cNvPr>
          <p:cNvSpPr txBox="1"/>
          <p:nvPr/>
        </p:nvSpPr>
        <p:spPr>
          <a:xfrm>
            <a:off x="838200" y="5477212"/>
            <a:ext cx="96154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Possible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 </a:t>
            </a: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solutions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:</a:t>
            </a:r>
            <a:b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</a:b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- </a:t>
            </a:r>
            <a:r>
              <a:rPr lang="hu-HU" sz="1400" dirty="0" err="1">
                <a:solidFill>
                  <a:srgbClr val="31437A"/>
                </a:solidFill>
                <a:latin typeface="Candara" panose="020E0502030303020204"/>
              </a:rPr>
              <a:t>Adjust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 </a:t>
            </a:r>
            <a:r>
              <a:rPr lang="hu-HU" sz="1400" dirty="0" err="1">
                <a:solidFill>
                  <a:srgbClr val="31437A"/>
                </a:solidFill>
                <a:latin typeface="Candara" panose="020E0502030303020204"/>
              </a:rPr>
              <a:t>prices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 </a:t>
            </a:r>
            <a:r>
              <a:rPr lang="hu-HU" sz="1400" dirty="0" err="1">
                <a:solidFill>
                  <a:srgbClr val="31437A"/>
                </a:solidFill>
                <a:latin typeface="Candara" panose="020E0502030303020204"/>
              </a:rPr>
              <a:t>to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 </a:t>
            </a:r>
            <a:r>
              <a:rPr lang="hu-HU" sz="1400" dirty="0" err="1">
                <a:solidFill>
                  <a:srgbClr val="31437A"/>
                </a:solidFill>
                <a:latin typeface="Candara" panose="020E0502030303020204"/>
              </a:rPr>
              <a:t>avoid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 </a:t>
            </a:r>
            <a:r>
              <a:rPr lang="hu-HU" sz="1400" dirty="0" err="1">
                <a:solidFill>
                  <a:srgbClr val="31437A"/>
                </a:solidFill>
                <a:latin typeface="Candara" panose="020E0502030303020204"/>
              </a:rPr>
              <a:t>having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 </a:t>
            </a:r>
            <a:r>
              <a:rPr lang="hu-HU" sz="1400" dirty="0" err="1">
                <a:solidFill>
                  <a:srgbClr val="31437A"/>
                </a:solidFill>
                <a:latin typeface="Candara" panose="020E0502030303020204"/>
              </a:rPr>
              <a:t>negative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 profit </a:t>
            </a:r>
            <a:r>
              <a:rPr lang="hu-HU" sz="1400" dirty="0" err="1">
                <a:solidFill>
                  <a:srgbClr val="31437A"/>
                </a:solidFill>
                <a:latin typeface="Candara" panose="020E0502030303020204"/>
              </a:rPr>
              <a:t>products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 – </a:t>
            </a:r>
            <a:r>
              <a:rPr lang="hu-HU" sz="1400" dirty="0" err="1">
                <a:solidFill>
                  <a:srgbClr val="31437A"/>
                </a:solidFill>
                <a:latin typeface="Candara" panose="020E0502030303020204"/>
              </a:rPr>
              <a:t>Important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!</a:t>
            </a:r>
            <a:endParaRPr kumimoji="0" lang="hu-HU" sz="1400" b="0" i="0" u="none" strike="noStrike" kern="1200" cap="none" spc="0" normalizeH="0" baseline="0" noProof="0" dirty="0">
              <a:ln>
                <a:noFill/>
              </a:ln>
              <a:solidFill>
                <a:srgbClr val="31437A"/>
              </a:solidFill>
              <a:effectLst/>
              <a:uLnTx/>
              <a:uFillTx/>
              <a:latin typeface="Candara" panose="020E0502030303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-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Develop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strategies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to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increase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the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revenue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 of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lower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categories</a:t>
            </a:r>
            <a:endParaRPr kumimoji="0" lang="hu-HU" sz="1400" b="0" i="0" u="none" strike="noStrike" kern="1200" cap="none" spc="0" normalizeH="0" baseline="0" noProof="0" dirty="0">
              <a:ln>
                <a:noFill/>
              </a:ln>
              <a:solidFill>
                <a:srgbClr val="31437A"/>
              </a:solidFill>
              <a:effectLst/>
              <a:uLnTx/>
              <a:uFillTx/>
              <a:latin typeface="Candara" panose="020E0502030303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-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Create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bunle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offers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, free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shipping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,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improve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webpage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 design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to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promote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lower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categories</a:t>
            </a:r>
            <a:endParaRPr kumimoji="0" lang="hu-HU" sz="1400" b="0" i="0" u="none" strike="noStrike" kern="1200" cap="none" spc="0" normalizeH="0" baseline="0" noProof="0" dirty="0">
              <a:ln>
                <a:noFill/>
              </a:ln>
              <a:solidFill>
                <a:srgbClr val="31437A"/>
              </a:solidFill>
              <a:effectLst/>
              <a:uLnTx/>
              <a:uFillTx/>
              <a:latin typeface="Candara" panose="020E0502030303020204"/>
              <a:ea typeface="+mn-ea"/>
              <a:cs typeface="+mn-cs"/>
            </a:endParaRP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C2C0A486-22B7-2038-58FC-8A7E7104E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649" y="2085975"/>
            <a:ext cx="3933825" cy="2686050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ECCBBA88-5679-C805-E06C-F3A536B91844}"/>
              </a:ext>
            </a:extLst>
          </p:cNvPr>
          <p:cNvSpPr txBox="1"/>
          <p:nvPr/>
        </p:nvSpPr>
        <p:spPr>
          <a:xfrm>
            <a:off x="7217091" y="5084693"/>
            <a:ext cx="3596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rgbClr val="FF0000"/>
                </a:solidFill>
              </a:rPr>
              <a:t>(</a:t>
            </a:r>
            <a:r>
              <a:rPr lang="hu-HU" sz="1400" dirty="0" err="1">
                <a:solidFill>
                  <a:srgbClr val="FF0000"/>
                </a:solidFill>
              </a:rPr>
              <a:t>Generates</a:t>
            </a:r>
            <a:r>
              <a:rPr lang="hu-HU" sz="1400" dirty="0">
                <a:solidFill>
                  <a:srgbClr val="FF0000"/>
                </a:solidFill>
              </a:rPr>
              <a:t> </a:t>
            </a:r>
            <a:r>
              <a:rPr lang="hu-HU" sz="1400" dirty="0" err="1">
                <a:solidFill>
                  <a:srgbClr val="FF0000"/>
                </a:solidFill>
              </a:rPr>
              <a:t>loss</a:t>
            </a:r>
            <a:r>
              <a:rPr lang="hu-HU" sz="14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4782C14-C37A-0A0D-01AE-88D6A4777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550" y="4075043"/>
            <a:ext cx="4667250" cy="100965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653ED6FA-6419-08AA-90FB-07CC85099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5026" y="2897732"/>
            <a:ext cx="2540770" cy="111419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4AFAC31D-6751-9C1B-BEB4-84A7D499D1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8949" y="1527949"/>
            <a:ext cx="4352925" cy="1019175"/>
          </a:xfrm>
          <a:prstGeom prst="rect">
            <a:avLst/>
          </a:prstGeom>
        </p:spPr>
      </p:pic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E80B8D69-49AF-A4C6-BDE1-E03E4126E1AE}"/>
              </a:ext>
            </a:extLst>
          </p:cNvPr>
          <p:cNvGrpSpPr/>
          <p:nvPr/>
        </p:nvGrpSpPr>
        <p:grpSpPr>
          <a:xfrm>
            <a:off x="-1" y="0"/>
            <a:ext cx="4078233" cy="1009650"/>
            <a:chOff x="0" y="0"/>
            <a:chExt cx="6135633" cy="1009650"/>
          </a:xfrm>
          <a:solidFill>
            <a:srgbClr val="F5B9AF"/>
          </a:solidFill>
          <a:effectLst>
            <a:outerShdw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8" name="Folyamatábra: Késleltetés 7">
              <a:extLst>
                <a:ext uri="{FF2B5EF4-FFF2-40B4-BE49-F238E27FC236}">
                  <a16:creationId xmlns:a16="http://schemas.microsoft.com/office/drawing/2014/main" id="{9CBEEAE9-9659-60AC-3BEB-7EFE5F05576C}"/>
                </a:ext>
              </a:extLst>
            </p:cNvPr>
            <p:cNvSpPr/>
            <p:nvPr/>
          </p:nvSpPr>
          <p:spPr>
            <a:xfrm>
              <a:off x="4921839" y="1666"/>
              <a:ext cx="1213794" cy="100798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1684F61F-279D-B6B4-93C4-A6C39FD93AD3}"/>
                </a:ext>
              </a:extLst>
            </p:cNvPr>
            <p:cNvSpPr/>
            <p:nvPr/>
          </p:nvSpPr>
          <p:spPr>
            <a:xfrm>
              <a:off x="0" y="0"/>
              <a:ext cx="5159404" cy="1009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FC6B7DFB-D3C1-F058-FAAE-A056C45FC169}"/>
              </a:ext>
            </a:extLst>
          </p:cNvPr>
          <p:cNvSpPr txBox="1">
            <a:spLocks/>
          </p:cNvSpPr>
          <p:nvPr/>
        </p:nvSpPr>
        <p:spPr>
          <a:xfrm>
            <a:off x="578427" y="252913"/>
            <a:ext cx="5297433" cy="5367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ea typeface="+mj-ea"/>
                <a:cs typeface="Dubai" panose="020B0503030403030204" pitchFamily="34" charset="-78"/>
              </a:rPr>
              <a:t>Product</a:t>
            </a:r>
            <a:r>
              <a:rPr kumimoji="0" lang="hu-HU" sz="30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ea typeface="+mj-ea"/>
                <a:cs typeface="Dubai" panose="020B0503030403030204" pitchFamily="34" charset="-78"/>
              </a:rPr>
              <a:t> </a:t>
            </a:r>
            <a:r>
              <a:rPr kumimoji="0" lang="hu-HU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ea typeface="+mj-ea"/>
                <a:cs typeface="Dubai" panose="020B0503030403030204" pitchFamily="34" charset="-78"/>
              </a:rPr>
              <a:t>overview</a:t>
            </a:r>
            <a:endParaRPr kumimoji="0" lang="en-MX" sz="3000" b="0" i="0" u="none" strike="noStrike" kern="1200" cap="none" spc="0" normalizeH="0" baseline="0" noProof="0" dirty="0">
              <a:ln>
                <a:noFill/>
              </a:ln>
              <a:solidFill>
                <a:srgbClr val="31437A"/>
              </a:solidFill>
              <a:effectLst/>
              <a:uLnTx/>
              <a:uFillTx/>
              <a:ea typeface="+mj-ea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1111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D92F4720-2610-5885-D2FA-0F0C27D640B1}"/>
              </a:ext>
            </a:extLst>
          </p:cNvPr>
          <p:cNvSpPr txBox="1"/>
          <p:nvPr/>
        </p:nvSpPr>
        <p:spPr>
          <a:xfrm>
            <a:off x="1730478" y="1190583"/>
            <a:ext cx="4677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rgbClr val="31437A"/>
                </a:solidFill>
              </a:rPr>
              <a:t>More </a:t>
            </a:r>
            <a:r>
              <a:rPr lang="hu-HU" sz="1600" dirty="0" err="1">
                <a:solidFill>
                  <a:srgbClr val="31437A"/>
                </a:solidFill>
              </a:rPr>
              <a:t>than</a:t>
            </a:r>
            <a:r>
              <a:rPr lang="hu-HU" sz="1600" dirty="0">
                <a:solidFill>
                  <a:srgbClr val="31437A"/>
                </a:solidFill>
              </a:rPr>
              <a:t> </a:t>
            </a:r>
            <a:r>
              <a:rPr lang="hu-HU" sz="1600" b="1" dirty="0">
                <a:solidFill>
                  <a:srgbClr val="31437A"/>
                </a:solidFill>
              </a:rPr>
              <a:t>50%</a:t>
            </a:r>
            <a:r>
              <a:rPr lang="hu-HU" sz="1600" dirty="0">
                <a:solidFill>
                  <a:srgbClr val="31437A"/>
                </a:solidFill>
              </a:rPr>
              <a:t> of </a:t>
            </a:r>
            <a:r>
              <a:rPr lang="hu-HU" sz="1600" dirty="0" err="1">
                <a:solidFill>
                  <a:srgbClr val="31437A"/>
                </a:solidFill>
              </a:rPr>
              <a:t>revenue</a:t>
            </a:r>
            <a:r>
              <a:rPr lang="hu-HU" sz="1600" dirty="0">
                <a:solidFill>
                  <a:srgbClr val="31437A"/>
                </a:solidFill>
              </a:rPr>
              <a:t> is </a:t>
            </a:r>
            <a:r>
              <a:rPr lang="hu-HU" sz="1600" dirty="0" err="1">
                <a:solidFill>
                  <a:srgbClr val="31437A"/>
                </a:solidFill>
              </a:rPr>
              <a:t>from</a:t>
            </a:r>
            <a:r>
              <a:rPr lang="hu-HU" sz="1600" dirty="0">
                <a:solidFill>
                  <a:srgbClr val="31437A"/>
                </a:solidFill>
              </a:rPr>
              <a:t> </a:t>
            </a:r>
            <a:r>
              <a:rPr lang="hu-HU" sz="1600" dirty="0" err="1">
                <a:solidFill>
                  <a:srgbClr val="31437A"/>
                </a:solidFill>
              </a:rPr>
              <a:t>the</a:t>
            </a:r>
            <a:r>
              <a:rPr lang="hu-HU" sz="1600" dirty="0">
                <a:solidFill>
                  <a:srgbClr val="31437A"/>
                </a:solidFill>
              </a:rPr>
              <a:t> </a:t>
            </a:r>
            <a:r>
              <a:rPr lang="hu-HU" sz="1600" b="1" dirty="0">
                <a:solidFill>
                  <a:srgbClr val="31437A"/>
                </a:solidFill>
              </a:rPr>
              <a:t>United </a:t>
            </a:r>
            <a:r>
              <a:rPr lang="hu-HU" sz="1600" b="1" dirty="0" err="1">
                <a:solidFill>
                  <a:srgbClr val="31437A"/>
                </a:solidFill>
              </a:rPr>
              <a:t>States</a:t>
            </a:r>
            <a:r>
              <a:rPr lang="hu-HU" sz="1600" dirty="0">
                <a:solidFill>
                  <a:srgbClr val="31437A"/>
                </a:solidFill>
              </a:rPr>
              <a:t>, </a:t>
            </a:r>
            <a:r>
              <a:rPr lang="hu-HU" sz="1600" dirty="0" err="1">
                <a:solidFill>
                  <a:srgbClr val="31437A"/>
                </a:solidFill>
              </a:rPr>
              <a:t>while</a:t>
            </a:r>
            <a:r>
              <a:rPr lang="hu-HU" sz="1600" dirty="0">
                <a:solidFill>
                  <a:srgbClr val="31437A"/>
                </a:solidFill>
              </a:rPr>
              <a:t> European </a:t>
            </a:r>
            <a:r>
              <a:rPr lang="hu-HU" sz="1600" dirty="0" err="1">
                <a:solidFill>
                  <a:srgbClr val="31437A"/>
                </a:solidFill>
              </a:rPr>
              <a:t>countries</a:t>
            </a:r>
            <a:r>
              <a:rPr lang="hu-HU" sz="1600" dirty="0">
                <a:solidFill>
                  <a:srgbClr val="31437A"/>
                </a:solidFill>
              </a:rPr>
              <a:t> </a:t>
            </a:r>
            <a:r>
              <a:rPr lang="hu-HU" sz="1600" dirty="0" err="1">
                <a:solidFill>
                  <a:srgbClr val="31437A"/>
                </a:solidFill>
              </a:rPr>
              <a:t>generated</a:t>
            </a:r>
            <a:r>
              <a:rPr lang="hu-HU" sz="1600" dirty="0">
                <a:solidFill>
                  <a:srgbClr val="31437A"/>
                </a:solidFill>
              </a:rPr>
              <a:t> </a:t>
            </a:r>
            <a:r>
              <a:rPr lang="hu-HU" sz="1600" dirty="0" err="1">
                <a:solidFill>
                  <a:srgbClr val="31437A"/>
                </a:solidFill>
              </a:rPr>
              <a:t>the</a:t>
            </a:r>
            <a:r>
              <a:rPr lang="hu-HU" sz="1600" dirty="0">
                <a:solidFill>
                  <a:srgbClr val="31437A"/>
                </a:solidFill>
              </a:rPr>
              <a:t> </a:t>
            </a:r>
            <a:r>
              <a:rPr lang="hu-HU" sz="1600" dirty="0" err="1">
                <a:solidFill>
                  <a:srgbClr val="31437A"/>
                </a:solidFill>
              </a:rPr>
              <a:t>least</a:t>
            </a:r>
            <a:r>
              <a:rPr lang="hu-HU" sz="1600" dirty="0">
                <a:solidFill>
                  <a:srgbClr val="31437A"/>
                </a:solidFill>
              </a:rPr>
              <a:t>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38860FB-D75B-0F9D-993B-50908950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20" y="1118498"/>
            <a:ext cx="3170902" cy="2475541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2FC14D22-7D29-440C-BE82-38C248605BAE}"/>
              </a:ext>
            </a:extLst>
          </p:cNvPr>
          <p:cNvSpPr txBox="1"/>
          <p:nvPr/>
        </p:nvSpPr>
        <p:spPr>
          <a:xfrm>
            <a:off x="838200" y="5255586"/>
            <a:ext cx="9615405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Possible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 </a:t>
            </a: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solutions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:</a:t>
            </a:r>
            <a:b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</a:b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- </a:t>
            </a:r>
            <a:r>
              <a:rPr lang="hu-HU" sz="1400" dirty="0" err="1">
                <a:solidFill>
                  <a:srgbClr val="31437A"/>
                </a:solidFill>
                <a:latin typeface="Candara" panose="020E0502030303020204"/>
              </a:rPr>
              <a:t>Apply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 </a:t>
            </a:r>
            <a:r>
              <a:rPr lang="hu-HU" sz="1400" dirty="0" err="1">
                <a:solidFill>
                  <a:srgbClr val="31437A"/>
                </a:solidFill>
                <a:latin typeface="Candara" panose="020E0502030303020204"/>
              </a:rPr>
              <a:t>sales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 </a:t>
            </a:r>
            <a:r>
              <a:rPr lang="hu-HU" sz="1400" dirty="0" err="1">
                <a:solidFill>
                  <a:srgbClr val="31437A"/>
                </a:solidFill>
                <a:latin typeface="Candara" panose="020E0502030303020204"/>
              </a:rPr>
              <a:t>strategies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 </a:t>
            </a:r>
            <a:r>
              <a:rPr lang="hu-HU" sz="1400" dirty="0" err="1">
                <a:solidFill>
                  <a:srgbClr val="31437A"/>
                </a:solidFill>
                <a:latin typeface="Candara" panose="020E0502030303020204"/>
              </a:rPr>
              <a:t>from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 </a:t>
            </a:r>
            <a:r>
              <a:rPr lang="hu-HU" sz="1400" dirty="0" err="1">
                <a:solidFill>
                  <a:srgbClr val="31437A"/>
                </a:solidFill>
                <a:latin typeface="Candara" panose="020E0502030303020204"/>
              </a:rPr>
              <a:t>the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 US in </a:t>
            </a:r>
            <a:r>
              <a:rPr lang="hu-HU" sz="1400" dirty="0" err="1">
                <a:solidFill>
                  <a:srgbClr val="31437A"/>
                </a:solidFill>
                <a:latin typeface="Candara" panose="020E0502030303020204"/>
              </a:rPr>
              <a:t>other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 </a:t>
            </a:r>
            <a:r>
              <a:rPr lang="hu-HU" sz="1400" dirty="0" err="1">
                <a:solidFill>
                  <a:srgbClr val="31437A"/>
                </a:solidFill>
                <a:latin typeface="Candara" panose="020E0502030303020204"/>
              </a:rPr>
              <a:t>countries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 </a:t>
            </a:r>
            <a:r>
              <a:rPr lang="hu-HU" sz="1400" dirty="0" err="1">
                <a:solidFill>
                  <a:srgbClr val="31437A"/>
                </a:solidFill>
                <a:latin typeface="Candara" panose="020E0502030303020204"/>
              </a:rPr>
              <a:t>as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 </a:t>
            </a:r>
            <a:r>
              <a:rPr lang="hu-HU" sz="1400" dirty="0" err="1">
                <a:solidFill>
                  <a:srgbClr val="31437A"/>
                </a:solidFill>
                <a:latin typeface="Candara" panose="020E0502030303020204"/>
              </a:rPr>
              <a:t>well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-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Further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investigate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general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 market and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customer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behaviour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to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identify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patterns</a:t>
            </a:r>
            <a:endParaRPr kumimoji="0" lang="hu-HU" sz="1400" b="0" i="0" u="none" strike="noStrike" kern="1200" cap="none" spc="0" normalizeH="0" baseline="0" noProof="0" dirty="0">
              <a:ln>
                <a:noFill/>
              </a:ln>
              <a:solidFill>
                <a:srgbClr val="31437A"/>
              </a:solidFill>
              <a:effectLst/>
              <a:uLnTx/>
              <a:uFillTx/>
              <a:latin typeface="Candara" panose="020E0502030303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- </a:t>
            </a:r>
            <a:r>
              <a:rPr lang="hu-HU" sz="1400" dirty="0" err="1">
                <a:solidFill>
                  <a:srgbClr val="31437A"/>
                </a:solidFill>
                <a:latin typeface="Candara" panose="020E0502030303020204"/>
              </a:rPr>
              <a:t>Create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 </a:t>
            </a:r>
            <a:r>
              <a:rPr lang="hu-HU" sz="1400" dirty="0" err="1">
                <a:solidFill>
                  <a:srgbClr val="31437A"/>
                </a:solidFill>
                <a:latin typeface="Candara" panose="020E0502030303020204"/>
              </a:rPr>
              <a:t>loyalty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 program </a:t>
            </a:r>
            <a:r>
              <a:rPr lang="hu-HU" sz="1400" dirty="0" err="1">
                <a:solidFill>
                  <a:srgbClr val="31437A"/>
                </a:solidFill>
                <a:latin typeface="Candara" panose="020E0502030303020204"/>
              </a:rPr>
              <a:t>to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 </a:t>
            </a:r>
            <a:r>
              <a:rPr lang="hu-HU" sz="1400" dirty="0" err="1">
                <a:solidFill>
                  <a:srgbClr val="31437A"/>
                </a:solidFill>
                <a:latin typeface="Candara" panose="020E0502030303020204"/>
              </a:rPr>
              <a:t>increase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 </a:t>
            </a:r>
            <a:r>
              <a:rPr lang="hu-HU" sz="1400" dirty="0" err="1">
                <a:solidFill>
                  <a:srgbClr val="31437A"/>
                </a:solidFill>
                <a:latin typeface="Candara" panose="020E0502030303020204"/>
              </a:rPr>
              <a:t>return</a:t>
            </a:r>
            <a:r>
              <a:rPr lang="hu-HU" sz="1400" dirty="0">
                <a:solidFill>
                  <a:srgbClr val="31437A"/>
                </a:solidFill>
                <a:latin typeface="Candara" panose="020E0502030303020204"/>
              </a:rPr>
              <a:t> </a:t>
            </a:r>
            <a:r>
              <a:rPr lang="hu-HU" sz="1400" dirty="0" err="1">
                <a:solidFill>
                  <a:srgbClr val="31437A"/>
                </a:solidFill>
                <a:latin typeface="Candara" panose="020E0502030303020204"/>
              </a:rPr>
              <a:t>rate</a:t>
            </a:r>
            <a:endParaRPr lang="hu-HU" sz="1400" dirty="0">
              <a:solidFill>
                <a:srgbClr val="31437A"/>
              </a:solidFill>
              <a:latin typeface="Candara" panose="020E0502030303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-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Improvements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for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higher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customer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satisfaction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 (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reviews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)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DCED5500-BD41-BA7E-365B-73C0C32FECB3}"/>
              </a:ext>
            </a:extLst>
          </p:cNvPr>
          <p:cNvSpPr txBox="1"/>
          <p:nvPr/>
        </p:nvSpPr>
        <p:spPr>
          <a:xfrm>
            <a:off x="838200" y="4414500"/>
            <a:ext cx="2611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>
                <a:solidFill>
                  <a:srgbClr val="31437A"/>
                </a:solidFill>
              </a:rPr>
              <a:t>What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do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they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do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differently</a:t>
            </a:r>
            <a:r>
              <a:rPr lang="hu-HU" sz="1400" dirty="0">
                <a:solidFill>
                  <a:srgbClr val="31437A"/>
                </a:solidFill>
              </a:rPr>
              <a:t>?</a:t>
            </a:r>
          </a:p>
          <a:p>
            <a:r>
              <a:rPr lang="hu-HU" sz="1400" dirty="0" err="1">
                <a:solidFill>
                  <a:srgbClr val="31437A"/>
                </a:solidFill>
              </a:rPr>
              <a:t>What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strategies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work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the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best</a:t>
            </a:r>
            <a:r>
              <a:rPr lang="hu-HU" sz="1400" dirty="0">
                <a:solidFill>
                  <a:srgbClr val="31437A"/>
                </a:solidFill>
              </a:rPr>
              <a:t>?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F86E65F1-7897-D90C-1E3E-31DB97F91D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12" b="40597"/>
          <a:stretch/>
        </p:blipFill>
        <p:spPr>
          <a:xfrm>
            <a:off x="6830037" y="3654703"/>
            <a:ext cx="2756413" cy="1283017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773E4E29-07F5-A721-D7B5-2967852D8A92}"/>
              </a:ext>
            </a:extLst>
          </p:cNvPr>
          <p:cNvSpPr txBox="1"/>
          <p:nvPr/>
        </p:nvSpPr>
        <p:spPr>
          <a:xfrm>
            <a:off x="1730478" y="3654703"/>
            <a:ext cx="4689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>
                <a:solidFill>
                  <a:srgbClr val="31437A"/>
                </a:solidFill>
              </a:rPr>
              <a:t>All</a:t>
            </a:r>
            <a:r>
              <a:rPr lang="hu-HU" sz="1600" dirty="0">
                <a:solidFill>
                  <a:srgbClr val="31437A"/>
                </a:solidFill>
              </a:rPr>
              <a:t> </a:t>
            </a:r>
            <a:r>
              <a:rPr lang="hu-HU" sz="1600" dirty="0" err="1">
                <a:solidFill>
                  <a:srgbClr val="31437A"/>
                </a:solidFill>
              </a:rPr>
              <a:t>the</a:t>
            </a:r>
            <a:r>
              <a:rPr lang="hu-HU" sz="1600" dirty="0">
                <a:solidFill>
                  <a:srgbClr val="31437A"/>
                </a:solidFill>
              </a:rPr>
              <a:t> top </a:t>
            </a:r>
            <a:r>
              <a:rPr lang="hu-HU" sz="1600" dirty="0" err="1">
                <a:solidFill>
                  <a:srgbClr val="31437A"/>
                </a:solidFill>
              </a:rPr>
              <a:t>customers</a:t>
            </a:r>
            <a:r>
              <a:rPr lang="hu-HU" sz="1600" dirty="0">
                <a:solidFill>
                  <a:srgbClr val="31437A"/>
                </a:solidFill>
              </a:rPr>
              <a:t> </a:t>
            </a:r>
            <a:r>
              <a:rPr lang="hu-HU" sz="1600" dirty="0" err="1">
                <a:solidFill>
                  <a:srgbClr val="31437A"/>
                </a:solidFill>
              </a:rPr>
              <a:t>are</a:t>
            </a:r>
            <a:r>
              <a:rPr lang="hu-HU" sz="1600" dirty="0">
                <a:solidFill>
                  <a:srgbClr val="31437A"/>
                </a:solidFill>
              </a:rPr>
              <a:t> </a:t>
            </a:r>
            <a:r>
              <a:rPr lang="hu-HU" sz="1600" dirty="0" err="1">
                <a:solidFill>
                  <a:srgbClr val="31437A"/>
                </a:solidFill>
              </a:rPr>
              <a:t>from</a:t>
            </a:r>
            <a:r>
              <a:rPr lang="hu-HU" sz="1600" dirty="0">
                <a:solidFill>
                  <a:srgbClr val="31437A"/>
                </a:solidFill>
              </a:rPr>
              <a:t> </a:t>
            </a:r>
            <a:r>
              <a:rPr lang="hu-HU" sz="1600" dirty="0" err="1">
                <a:solidFill>
                  <a:srgbClr val="31437A"/>
                </a:solidFill>
              </a:rPr>
              <a:t>North</a:t>
            </a:r>
            <a:r>
              <a:rPr lang="hu-HU" sz="1600" dirty="0">
                <a:solidFill>
                  <a:srgbClr val="31437A"/>
                </a:solidFill>
              </a:rPr>
              <a:t> </a:t>
            </a:r>
            <a:r>
              <a:rPr lang="hu-HU" sz="1600" dirty="0" err="1">
                <a:solidFill>
                  <a:srgbClr val="31437A"/>
                </a:solidFill>
              </a:rPr>
              <a:t>America</a:t>
            </a:r>
            <a:r>
              <a:rPr lang="hu-HU" sz="1600" dirty="0">
                <a:solidFill>
                  <a:srgbClr val="31437A"/>
                </a:solidFill>
              </a:rPr>
              <a:t>:</a:t>
            </a: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15A3217A-9D30-BDA2-F181-6ACC49101BEF}"/>
              </a:ext>
            </a:extLst>
          </p:cNvPr>
          <p:cNvGrpSpPr/>
          <p:nvPr/>
        </p:nvGrpSpPr>
        <p:grpSpPr>
          <a:xfrm>
            <a:off x="-1" y="0"/>
            <a:ext cx="6528619" cy="1009650"/>
            <a:chOff x="0" y="0"/>
            <a:chExt cx="6135633" cy="1009650"/>
          </a:xfrm>
          <a:solidFill>
            <a:srgbClr val="F5B9AF"/>
          </a:solidFill>
          <a:effectLst>
            <a:outerShdw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5" name="Folyamatábra: Késleltetés 4">
              <a:extLst>
                <a:ext uri="{FF2B5EF4-FFF2-40B4-BE49-F238E27FC236}">
                  <a16:creationId xmlns:a16="http://schemas.microsoft.com/office/drawing/2014/main" id="{2FF3B19D-0F0D-52D5-8508-06C08E7D6683}"/>
                </a:ext>
              </a:extLst>
            </p:cNvPr>
            <p:cNvSpPr/>
            <p:nvPr/>
          </p:nvSpPr>
          <p:spPr>
            <a:xfrm>
              <a:off x="4921839" y="1666"/>
              <a:ext cx="1213794" cy="100798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B0F029BD-01D4-1FD9-0037-6F11F8909469}"/>
                </a:ext>
              </a:extLst>
            </p:cNvPr>
            <p:cNvSpPr/>
            <p:nvPr/>
          </p:nvSpPr>
          <p:spPr>
            <a:xfrm>
              <a:off x="0" y="0"/>
              <a:ext cx="5159404" cy="1009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FC72933C-BC82-D69C-DEB2-B81CA1395651}"/>
              </a:ext>
            </a:extLst>
          </p:cNvPr>
          <p:cNvSpPr txBox="1">
            <a:spLocks/>
          </p:cNvSpPr>
          <p:nvPr/>
        </p:nvSpPr>
        <p:spPr>
          <a:xfrm>
            <a:off x="578427" y="252913"/>
            <a:ext cx="5489863" cy="53675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X" sz="3000" dirty="0">
                <a:solidFill>
                  <a:srgbClr val="31437A"/>
                </a:solidFill>
              </a:rPr>
              <a:t>Regions</a:t>
            </a:r>
            <a:r>
              <a:rPr lang="hu-HU" sz="3000" dirty="0">
                <a:solidFill>
                  <a:srgbClr val="31437A"/>
                </a:solidFill>
              </a:rPr>
              <a:t> and </a:t>
            </a:r>
            <a:r>
              <a:rPr lang="hu-HU" sz="3000" dirty="0" err="1">
                <a:solidFill>
                  <a:srgbClr val="31437A"/>
                </a:solidFill>
              </a:rPr>
              <a:t>customers</a:t>
            </a:r>
            <a:r>
              <a:rPr lang="en-MX" sz="3000" dirty="0">
                <a:solidFill>
                  <a:srgbClr val="31437A"/>
                </a:solidFill>
              </a:rPr>
              <a:t> </a:t>
            </a:r>
            <a:r>
              <a:rPr lang="hu-HU" sz="3000" dirty="0" err="1">
                <a:solidFill>
                  <a:srgbClr val="31437A"/>
                </a:solidFill>
              </a:rPr>
              <a:t>overview</a:t>
            </a:r>
            <a:endParaRPr lang="en-MX" sz="3000" dirty="0">
              <a:solidFill>
                <a:srgbClr val="3143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79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/>
          <p:nvPr/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0" y="0"/>
            <a:ext cx="12192000" cy="2347414"/>
          </a:xfrm>
          <a:custGeom>
            <a:avLst/>
            <a:gdLst/>
            <a:ahLst/>
            <a:cxnLst/>
            <a:rect l="l" t="t" r="r" b="b"/>
            <a:pathLst>
              <a:path w="12192000" h="2347414" extrusionOk="0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13" name="Google Shape;213;p8"/>
          <p:cNvSpPr txBox="1"/>
          <p:nvPr/>
        </p:nvSpPr>
        <p:spPr>
          <a:xfrm>
            <a:off x="838200" y="401221"/>
            <a:ext cx="10515600" cy="134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Candara"/>
              <a:buNone/>
              <a:tabLst/>
              <a:defRPr/>
            </a:pPr>
            <a:r>
              <a:rPr kumimoji="0" lang="hu-HU" sz="4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Summary</a:t>
            </a:r>
            <a:r>
              <a:rPr kumimoji="0" lang="hu-HU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 of </a:t>
            </a:r>
            <a:r>
              <a:rPr kumimoji="0" lang="hu-HU" sz="4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Insights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14" name="Google Shape;214;p8"/>
          <p:cNvSpPr txBox="1"/>
          <p:nvPr/>
        </p:nvSpPr>
        <p:spPr>
          <a:xfrm>
            <a:off x="838200" y="2347414"/>
            <a:ext cx="10515600" cy="4318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37A"/>
              </a:buClr>
              <a:buSzPts val="2000"/>
              <a:buFont typeface="Candara"/>
              <a:buAutoNum type="arabicPeriod"/>
              <a:tabLst/>
              <a:defRPr/>
            </a:pPr>
            <a:r>
              <a:rPr kumimoji="0" lang="hu-HU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Upcoming</a:t>
            </a:r>
            <a:r>
              <a:rPr kumimoji="0" lang="hu-HU" sz="2000" b="0" i="0" u="none" strike="noStrike" kern="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kumimoji="0" lang="hu-HU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higher</a:t>
            </a:r>
            <a:r>
              <a:rPr kumimoji="0" lang="hu-HU" sz="2000" b="0" i="0" u="none" strike="noStrike" kern="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kumimoji="0" lang="hu-HU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season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1437A"/>
              </a:buClr>
              <a:buSzPts val="1600"/>
              <a:buFont typeface="Arial"/>
              <a:buChar char="•"/>
              <a:tabLst/>
              <a:defRPr/>
            </a:pPr>
            <a:r>
              <a:rPr kumimoji="0" lang="hu-HU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Arial"/>
                <a:sym typeface="Arial"/>
              </a:rPr>
              <a:t>Make</a:t>
            </a:r>
            <a:r>
              <a:rPr kumimoji="0" lang="hu-HU" sz="1600" b="0" i="0" u="none" strike="noStrike" kern="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Arial"/>
                <a:sym typeface="Arial"/>
              </a:rPr>
              <a:t> </a:t>
            </a:r>
            <a:r>
              <a:rPr kumimoji="0" lang="hu-HU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Arial"/>
                <a:sym typeface="Arial"/>
              </a:rPr>
              <a:t>sure</a:t>
            </a:r>
            <a:r>
              <a:rPr kumimoji="0" lang="hu-HU" sz="1600" b="0" i="0" u="none" strike="noStrike" kern="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Arial"/>
                <a:sym typeface="Arial"/>
              </a:rPr>
              <a:t> </a:t>
            </a:r>
            <a:r>
              <a:rPr kumimoji="0" lang="hu-HU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Arial"/>
                <a:sym typeface="Arial"/>
              </a:rPr>
              <a:t>the</a:t>
            </a:r>
            <a:r>
              <a:rPr kumimoji="0" lang="hu-HU" sz="1600" b="0" i="0" u="none" strike="noStrike" kern="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Arial"/>
                <a:sym typeface="Arial"/>
              </a:rPr>
              <a:t> </a:t>
            </a:r>
            <a:r>
              <a:rPr kumimoji="0" lang="hu-HU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Arial"/>
                <a:sym typeface="Arial"/>
              </a:rPr>
              <a:t>sales</a:t>
            </a:r>
            <a:r>
              <a:rPr kumimoji="0" lang="hu-HU" sz="1600" b="0" i="0" u="none" strike="noStrike" kern="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Arial"/>
                <a:sym typeface="Arial"/>
              </a:rPr>
              <a:t> </a:t>
            </a:r>
            <a:r>
              <a:rPr kumimoji="0" lang="hu-HU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Arial"/>
                <a:sym typeface="Arial"/>
              </a:rPr>
              <a:t>excel</a:t>
            </a:r>
            <a:r>
              <a:rPr kumimoji="0" lang="hu-HU" sz="1600" b="0" i="0" u="none" strike="noStrike" kern="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Arial"/>
                <a:sym typeface="Arial"/>
              </a:rPr>
              <a:t> </a:t>
            </a:r>
            <a:r>
              <a:rPr lang="hu-HU" sz="1600" kern="0" dirty="0" err="1">
                <a:solidFill>
                  <a:srgbClr val="31437A"/>
                </a:solidFill>
                <a:latin typeface="Candara" panose="020E0502030303020204" pitchFamily="34" charset="0"/>
                <a:cs typeface="Arial"/>
                <a:sym typeface="Arial"/>
              </a:rPr>
              <a:t>during</a:t>
            </a:r>
            <a:r>
              <a:rPr lang="hu-HU" sz="1600" kern="0" dirty="0">
                <a:solidFill>
                  <a:srgbClr val="31437A"/>
                </a:solidFill>
                <a:latin typeface="Candara" panose="020E0502030303020204" pitchFamily="34" charset="0"/>
                <a:cs typeface="Arial"/>
                <a:sym typeface="Arial"/>
              </a:rPr>
              <a:t> </a:t>
            </a:r>
            <a:r>
              <a:rPr lang="hu-HU" sz="1600" kern="0" dirty="0" err="1">
                <a:solidFill>
                  <a:srgbClr val="31437A"/>
                </a:solidFill>
                <a:latin typeface="Candara" panose="020E0502030303020204" pitchFamily="34" charset="0"/>
                <a:cs typeface="Arial"/>
                <a:sym typeface="Arial"/>
              </a:rPr>
              <a:t>this</a:t>
            </a:r>
            <a:r>
              <a:rPr lang="hu-HU" sz="1600" kern="0" dirty="0">
                <a:solidFill>
                  <a:srgbClr val="31437A"/>
                </a:solidFill>
                <a:latin typeface="Candara" panose="020E0502030303020204" pitchFamily="34" charset="0"/>
                <a:cs typeface="Arial"/>
                <a:sym typeface="Arial"/>
              </a:rPr>
              <a:t> </a:t>
            </a:r>
            <a:r>
              <a:rPr lang="hu-HU" sz="1600" kern="0" dirty="0" err="1">
                <a:solidFill>
                  <a:srgbClr val="31437A"/>
                </a:solidFill>
                <a:latin typeface="Candara" panose="020E0502030303020204" pitchFamily="34" charset="0"/>
                <a:cs typeface="Arial"/>
                <a:sym typeface="Arial"/>
              </a:rPr>
              <a:t>period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5715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1437A"/>
              </a:buClr>
              <a:buSzPts val="2000"/>
              <a:buFont typeface="Candara"/>
              <a:buAutoNum type="arabicPeriod"/>
              <a:tabLst/>
              <a:defRPr/>
            </a:pPr>
            <a:r>
              <a:rPr kumimoji="0" lang="hu-HU" sz="2000" b="0" i="0" u="none" strike="noStrike" kern="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kumimoji="0" lang="hu-HU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Average</a:t>
            </a:r>
            <a:r>
              <a:rPr kumimoji="0" lang="hu-HU" sz="2000" b="0" i="0" u="none" strike="noStrike" kern="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kumimoji="0" lang="hu-HU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Order</a:t>
            </a:r>
            <a:r>
              <a:rPr kumimoji="0" lang="hu-HU" sz="2000" b="0" i="0" u="none" strike="noStrike" kern="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kumimoji="0" lang="hu-HU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Value</a:t>
            </a:r>
            <a:r>
              <a:rPr kumimoji="0" lang="hu-HU" sz="2000" b="0" i="0" u="none" strike="noStrike" kern="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kumimoji="0" lang="hu-HU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dropped</a:t>
            </a:r>
            <a:r>
              <a:rPr kumimoji="0" lang="hu-HU" sz="2000" b="0" i="0" u="none" strike="noStrike" kern="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 in </a:t>
            </a:r>
            <a:r>
              <a:rPr kumimoji="0" lang="hu-HU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the</a:t>
            </a:r>
            <a:r>
              <a:rPr kumimoji="0" lang="hu-HU" sz="2000" b="0" i="0" u="none" strike="noStrike" kern="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 last </a:t>
            </a:r>
            <a:r>
              <a:rPr kumimoji="0" lang="hu-HU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year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685800" lvl="1" indent="-228600">
              <a:spcBef>
                <a:spcPts val="400"/>
              </a:spcBef>
              <a:buClr>
                <a:srgbClr val="31437A"/>
              </a:buClr>
              <a:buSzPts val="1600"/>
              <a:buFont typeface="Arial"/>
              <a:buChar char="•"/>
              <a:defRPr/>
            </a:pPr>
            <a:r>
              <a:rPr lang="hu-HU" sz="1600" dirty="0" err="1">
                <a:solidFill>
                  <a:srgbClr val="31437A"/>
                </a:solidFill>
                <a:latin typeface="Candara" panose="020E0502030303020204" pitchFamily="34" charset="0"/>
              </a:rPr>
              <a:t>Find</a:t>
            </a:r>
            <a:r>
              <a:rPr lang="hu-HU" sz="1600" dirty="0">
                <a:solidFill>
                  <a:srgbClr val="31437A"/>
                </a:solidFill>
                <a:latin typeface="Candara" panose="020E0502030303020204" pitchFamily="34" charset="0"/>
              </a:rPr>
              <a:t> </a:t>
            </a:r>
            <a:r>
              <a:rPr lang="hu-HU" sz="1600" dirty="0" err="1">
                <a:solidFill>
                  <a:srgbClr val="31437A"/>
                </a:solidFill>
                <a:latin typeface="Candara" panose="020E0502030303020204" pitchFamily="34" charset="0"/>
              </a:rPr>
              <a:t>ways</a:t>
            </a:r>
            <a:r>
              <a:rPr lang="hu-HU" sz="1600" dirty="0">
                <a:solidFill>
                  <a:srgbClr val="31437A"/>
                </a:solidFill>
                <a:latin typeface="Candara" panose="020E0502030303020204" pitchFamily="34" charset="0"/>
              </a:rPr>
              <a:t> </a:t>
            </a:r>
            <a:r>
              <a:rPr lang="hu-HU" sz="1600" dirty="0" err="1">
                <a:solidFill>
                  <a:srgbClr val="31437A"/>
                </a:solidFill>
                <a:latin typeface="Candara" panose="020E0502030303020204" pitchFamily="34" charset="0"/>
              </a:rPr>
              <a:t>to</a:t>
            </a:r>
            <a:r>
              <a:rPr lang="hu-HU" sz="1600" dirty="0">
                <a:solidFill>
                  <a:srgbClr val="31437A"/>
                </a:solidFill>
                <a:latin typeface="Candara" panose="020E0502030303020204" pitchFamily="34" charset="0"/>
              </a:rPr>
              <a:t> </a:t>
            </a:r>
            <a:r>
              <a:rPr lang="hu-HU" sz="1600" dirty="0" err="1">
                <a:solidFill>
                  <a:srgbClr val="31437A"/>
                </a:solidFill>
                <a:latin typeface="Candara" panose="020E0502030303020204" pitchFamily="34" charset="0"/>
              </a:rPr>
              <a:t>increase</a:t>
            </a:r>
            <a:r>
              <a:rPr lang="hu-HU" sz="1600" dirty="0">
                <a:solidFill>
                  <a:srgbClr val="31437A"/>
                </a:solidFill>
                <a:latin typeface="Candara" panose="020E0502030303020204" pitchFamily="34" charset="0"/>
              </a:rPr>
              <a:t> AOV in </a:t>
            </a:r>
            <a:r>
              <a:rPr lang="hu-HU" sz="1600" dirty="0" err="1">
                <a:solidFill>
                  <a:srgbClr val="31437A"/>
                </a:solidFill>
                <a:latin typeface="Candara" panose="020E0502030303020204" pitchFamily="34" charset="0"/>
              </a:rPr>
              <a:t>order</a:t>
            </a:r>
            <a:r>
              <a:rPr lang="hu-HU" sz="1600" dirty="0">
                <a:solidFill>
                  <a:srgbClr val="31437A"/>
                </a:solidFill>
                <a:latin typeface="Candara" panose="020E0502030303020204" pitchFamily="34" charset="0"/>
              </a:rPr>
              <a:t> </a:t>
            </a:r>
            <a:r>
              <a:rPr lang="hu-HU" sz="1600" dirty="0" err="1">
                <a:solidFill>
                  <a:srgbClr val="31437A"/>
                </a:solidFill>
                <a:latin typeface="Candara" panose="020E0502030303020204" pitchFamily="34" charset="0"/>
              </a:rPr>
              <a:t>to</a:t>
            </a:r>
            <a:r>
              <a:rPr lang="hu-HU" sz="1600" dirty="0">
                <a:solidFill>
                  <a:srgbClr val="31437A"/>
                </a:solidFill>
                <a:latin typeface="Candara" panose="020E0502030303020204" pitchFamily="34" charset="0"/>
              </a:rPr>
              <a:t> </a:t>
            </a:r>
            <a:r>
              <a:rPr lang="hu-HU" sz="1600" dirty="0" err="1">
                <a:solidFill>
                  <a:srgbClr val="31437A"/>
                </a:solidFill>
                <a:latin typeface="Candara" panose="020E0502030303020204" pitchFamily="34" charset="0"/>
              </a:rPr>
              <a:t>increase</a:t>
            </a:r>
            <a:r>
              <a:rPr lang="hu-HU" sz="1600" dirty="0">
                <a:solidFill>
                  <a:srgbClr val="31437A"/>
                </a:solidFill>
                <a:latin typeface="Candara" panose="020E0502030303020204" pitchFamily="34" charset="0"/>
              </a:rPr>
              <a:t> </a:t>
            </a:r>
            <a:r>
              <a:rPr lang="hu-HU" sz="1600" dirty="0" err="1">
                <a:solidFill>
                  <a:srgbClr val="31437A"/>
                </a:solidFill>
                <a:latin typeface="Candara" panose="020E0502030303020204" pitchFamily="34" charset="0"/>
              </a:rPr>
              <a:t>total</a:t>
            </a:r>
            <a:r>
              <a:rPr lang="hu-HU" sz="1600" dirty="0">
                <a:solidFill>
                  <a:srgbClr val="31437A"/>
                </a:solidFill>
                <a:latin typeface="Candara" panose="020E0502030303020204" pitchFamily="34" charset="0"/>
              </a:rPr>
              <a:t> </a:t>
            </a:r>
            <a:r>
              <a:rPr lang="hu-HU" sz="1600" dirty="0" err="1">
                <a:solidFill>
                  <a:srgbClr val="31437A"/>
                </a:solidFill>
                <a:latin typeface="Candara" panose="020E0502030303020204" pitchFamily="34" charset="0"/>
              </a:rPr>
              <a:t>revenue</a:t>
            </a:r>
            <a:endParaRPr lang="hu-HU" sz="1600" dirty="0">
              <a:solidFill>
                <a:srgbClr val="31437A"/>
              </a:solidFill>
              <a:latin typeface="Candara" panose="020E0502030303020204" pitchFamily="34" charset="0"/>
            </a:endParaRPr>
          </a:p>
          <a:p>
            <a:pPr marL="5715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1437A"/>
              </a:buClr>
              <a:buSzPts val="2000"/>
              <a:buFont typeface="Candara"/>
              <a:buAutoNum type="arabicPeriod"/>
              <a:tabLst/>
              <a:defRPr/>
            </a:pPr>
            <a:r>
              <a:rPr kumimoji="0" lang="hu-HU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Identified</a:t>
            </a:r>
            <a:r>
              <a:rPr kumimoji="0" lang="hu-HU" sz="2000" b="0" i="0" u="none" strike="noStrike" kern="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kumimoji="0" lang="hu-HU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lower</a:t>
            </a:r>
            <a:r>
              <a:rPr kumimoji="0" lang="hu-HU" sz="2000" b="0" i="0" u="none" strike="noStrike" kern="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kumimoji="0" lang="hu-HU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sales</a:t>
            </a:r>
            <a:r>
              <a:rPr kumimoji="0" lang="hu-HU" sz="2000" b="0" i="0" u="none" strike="noStrike" kern="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kumimoji="0" lang="hu-HU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channels</a:t>
            </a:r>
            <a:r>
              <a:rPr kumimoji="0" lang="hu-HU" sz="2000" b="0" i="0" u="none" strike="noStrike" kern="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 (online &amp; offline)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685800" lvl="1" indent="-228600">
              <a:spcBef>
                <a:spcPts val="400"/>
              </a:spcBef>
              <a:buClr>
                <a:srgbClr val="31437A"/>
              </a:buClr>
              <a:buSzPts val="1600"/>
              <a:buFont typeface="Arial"/>
              <a:buChar char="•"/>
              <a:defRPr/>
            </a:pPr>
            <a:r>
              <a:rPr lang="hu-HU" sz="1600" dirty="0" err="1">
                <a:solidFill>
                  <a:srgbClr val="31437A"/>
                </a:solidFill>
                <a:latin typeface="Candara" panose="020E0502030303020204" pitchFamily="34" charset="0"/>
              </a:rPr>
              <a:t>Change</a:t>
            </a:r>
            <a:r>
              <a:rPr lang="hu-HU" sz="1600" dirty="0">
                <a:solidFill>
                  <a:srgbClr val="31437A"/>
                </a:solidFill>
                <a:latin typeface="Candara" panose="020E0502030303020204" pitchFamily="34" charset="0"/>
              </a:rPr>
              <a:t> </a:t>
            </a:r>
            <a:r>
              <a:rPr lang="hu-HU" sz="1600" dirty="0" err="1">
                <a:solidFill>
                  <a:srgbClr val="31437A"/>
                </a:solidFill>
                <a:latin typeface="Candara" panose="020E0502030303020204" pitchFamily="34" charset="0"/>
              </a:rPr>
              <a:t>strategies</a:t>
            </a:r>
            <a:r>
              <a:rPr lang="hu-HU" sz="1600" dirty="0">
                <a:solidFill>
                  <a:srgbClr val="31437A"/>
                </a:solidFill>
                <a:latin typeface="Candara" panose="020E0502030303020204" pitchFamily="34" charset="0"/>
              </a:rPr>
              <a:t> </a:t>
            </a:r>
            <a:r>
              <a:rPr lang="hu-HU" sz="1600" dirty="0" err="1">
                <a:solidFill>
                  <a:srgbClr val="31437A"/>
                </a:solidFill>
                <a:latin typeface="Candara" panose="020E0502030303020204" pitchFamily="34" charset="0"/>
              </a:rPr>
              <a:t>for</a:t>
            </a:r>
            <a:r>
              <a:rPr lang="hu-HU" sz="1600" dirty="0">
                <a:solidFill>
                  <a:srgbClr val="31437A"/>
                </a:solidFill>
                <a:latin typeface="Candara" panose="020E0502030303020204" pitchFamily="34" charset="0"/>
              </a:rPr>
              <a:t> </a:t>
            </a:r>
            <a:r>
              <a:rPr lang="hu-HU" sz="1600" dirty="0" err="1">
                <a:solidFill>
                  <a:srgbClr val="31437A"/>
                </a:solidFill>
                <a:latin typeface="Candara" panose="020E0502030303020204" pitchFamily="34" charset="0"/>
              </a:rPr>
              <a:t>advertisement</a:t>
            </a:r>
            <a:r>
              <a:rPr lang="hu-HU" sz="1600" dirty="0">
                <a:solidFill>
                  <a:srgbClr val="31437A"/>
                </a:solidFill>
                <a:latin typeface="Candara" panose="020E0502030303020204" pitchFamily="34" charset="0"/>
              </a:rPr>
              <a:t> platform</a:t>
            </a:r>
          </a:p>
          <a:p>
            <a:pPr marL="685800" lvl="1" indent="-228600">
              <a:spcBef>
                <a:spcPts val="400"/>
              </a:spcBef>
              <a:buClr>
                <a:srgbClr val="31437A"/>
              </a:buClr>
              <a:buSzPts val="1600"/>
              <a:buFont typeface="Arial"/>
              <a:buChar char="•"/>
              <a:defRPr/>
            </a:pPr>
            <a:r>
              <a:rPr lang="hu-HU" sz="1600" dirty="0" err="1">
                <a:solidFill>
                  <a:srgbClr val="31437A"/>
                </a:solidFill>
                <a:latin typeface="Candara" panose="020E0502030303020204" pitchFamily="34" charset="0"/>
              </a:rPr>
              <a:t>Improve</a:t>
            </a:r>
            <a:r>
              <a:rPr lang="hu-HU" sz="1600" dirty="0">
                <a:solidFill>
                  <a:srgbClr val="31437A"/>
                </a:solidFill>
                <a:latin typeface="Candara" panose="020E0502030303020204" pitchFamily="34" charset="0"/>
              </a:rPr>
              <a:t> </a:t>
            </a:r>
            <a:r>
              <a:rPr lang="hu-HU" sz="1600" dirty="0" err="1">
                <a:solidFill>
                  <a:srgbClr val="31437A"/>
                </a:solidFill>
                <a:latin typeface="Candara" panose="020E0502030303020204" pitchFamily="34" charset="0"/>
              </a:rPr>
              <a:t>lower</a:t>
            </a:r>
            <a:r>
              <a:rPr lang="hu-HU" sz="1600" dirty="0">
                <a:solidFill>
                  <a:srgbClr val="31437A"/>
                </a:solidFill>
                <a:latin typeface="Candara" panose="020E0502030303020204" pitchFamily="34" charset="0"/>
              </a:rPr>
              <a:t> </a:t>
            </a:r>
            <a:r>
              <a:rPr lang="hu-HU" sz="1600" dirty="0" err="1">
                <a:solidFill>
                  <a:srgbClr val="31437A"/>
                </a:solidFill>
                <a:latin typeface="Candara" panose="020E0502030303020204" pitchFamily="34" charset="0"/>
              </a:rPr>
              <a:t>performing</a:t>
            </a:r>
            <a:r>
              <a:rPr lang="hu-HU" sz="1600" dirty="0">
                <a:solidFill>
                  <a:srgbClr val="31437A"/>
                </a:solidFill>
                <a:latin typeface="Candara" panose="020E0502030303020204" pitchFamily="34" charset="0"/>
              </a:rPr>
              <a:t> </a:t>
            </a:r>
            <a:r>
              <a:rPr lang="hu-HU" sz="1600" dirty="0" err="1">
                <a:solidFill>
                  <a:srgbClr val="31437A"/>
                </a:solidFill>
                <a:latin typeface="Candara" panose="020E0502030303020204" pitchFamily="34" charset="0"/>
              </a:rPr>
              <a:t>salespeople’s</a:t>
            </a:r>
            <a:r>
              <a:rPr lang="hu-HU" sz="1600" dirty="0">
                <a:solidFill>
                  <a:srgbClr val="31437A"/>
                </a:solidFill>
                <a:latin typeface="Candara" panose="020E0502030303020204" pitchFamily="34" charset="0"/>
              </a:rPr>
              <a:t> performance</a:t>
            </a:r>
          </a:p>
          <a:p>
            <a:pPr marL="571500" indent="-342900">
              <a:spcBef>
                <a:spcPts val="1000"/>
              </a:spcBef>
              <a:buClr>
                <a:srgbClr val="31437A"/>
              </a:buClr>
              <a:buSzPts val="2000"/>
              <a:buFont typeface="Candara"/>
              <a:buAutoNum type="arabicPeriod"/>
              <a:defRPr/>
            </a:pPr>
            <a:r>
              <a:rPr lang="hu-HU" sz="2000" kern="0" dirty="0">
                <a:solidFill>
                  <a:srgbClr val="31437A"/>
                </a:solidFill>
                <a:latin typeface="Candara"/>
              </a:rPr>
              <a:t>Most </a:t>
            </a:r>
            <a:r>
              <a:rPr lang="hu-HU" sz="2000" kern="0" dirty="0" err="1">
                <a:solidFill>
                  <a:srgbClr val="31437A"/>
                </a:solidFill>
                <a:latin typeface="Candara"/>
              </a:rPr>
              <a:t>category’s</a:t>
            </a:r>
            <a:r>
              <a:rPr lang="hu-HU" sz="2000" kern="0" dirty="0">
                <a:solidFill>
                  <a:srgbClr val="31437A"/>
                </a:solidFill>
                <a:latin typeface="Candara"/>
              </a:rPr>
              <a:t> </a:t>
            </a:r>
            <a:r>
              <a:rPr lang="hu-HU" sz="2000" kern="0" dirty="0" err="1">
                <a:solidFill>
                  <a:srgbClr val="31437A"/>
                </a:solidFill>
                <a:latin typeface="Candara"/>
              </a:rPr>
              <a:t>revenue</a:t>
            </a:r>
            <a:r>
              <a:rPr lang="hu-HU" sz="2000" kern="0" dirty="0">
                <a:solidFill>
                  <a:srgbClr val="31437A"/>
                </a:solidFill>
                <a:latin typeface="Candara"/>
              </a:rPr>
              <a:t> </a:t>
            </a:r>
            <a:r>
              <a:rPr lang="hu-HU" sz="2000" kern="0" dirty="0" err="1">
                <a:solidFill>
                  <a:srgbClr val="31437A"/>
                </a:solidFill>
                <a:latin typeface="Candara"/>
              </a:rPr>
              <a:t>needs</a:t>
            </a:r>
            <a:r>
              <a:rPr lang="hu-HU" sz="2000" kern="0" dirty="0">
                <a:solidFill>
                  <a:srgbClr val="31437A"/>
                </a:solidFill>
                <a:latin typeface="Candara"/>
              </a:rPr>
              <a:t> </a:t>
            </a:r>
            <a:r>
              <a:rPr lang="hu-HU" sz="2000" kern="0" dirty="0" err="1">
                <a:solidFill>
                  <a:srgbClr val="31437A"/>
                </a:solidFill>
                <a:latin typeface="Candara"/>
              </a:rPr>
              <a:t>improvement</a:t>
            </a:r>
            <a:endParaRPr lang="hu-HU" sz="2000" kern="0" dirty="0">
              <a:solidFill>
                <a:srgbClr val="31437A"/>
              </a:solidFill>
              <a:latin typeface="Candara"/>
            </a:endParaRPr>
          </a:p>
          <a:p>
            <a:pPr marL="685800" lvl="1" indent="-228600">
              <a:spcBef>
                <a:spcPts val="400"/>
              </a:spcBef>
              <a:buClr>
                <a:srgbClr val="31437A"/>
              </a:buClr>
              <a:buSzPts val="1600"/>
              <a:buFont typeface="Arial"/>
              <a:buChar char="•"/>
              <a:defRPr/>
            </a:pPr>
            <a:r>
              <a:rPr lang="hu-HU" sz="1600" dirty="0" err="1">
                <a:solidFill>
                  <a:srgbClr val="31437A"/>
                </a:solidFill>
                <a:latin typeface="Candara" panose="020E0502030303020204"/>
              </a:rPr>
              <a:t>Adjust</a:t>
            </a:r>
            <a:r>
              <a:rPr lang="hu-HU" sz="1600" dirty="0">
                <a:solidFill>
                  <a:srgbClr val="31437A"/>
                </a:solidFill>
                <a:latin typeface="Candara" panose="020E0502030303020204"/>
              </a:rPr>
              <a:t> </a:t>
            </a:r>
            <a:r>
              <a:rPr lang="hu-HU" sz="1600" dirty="0" err="1">
                <a:solidFill>
                  <a:srgbClr val="31437A"/>
                </a:solidFill>
                <a:latin typeface="Candara" panose="020E0502030303020204"/>
              </a:rPr>
              <a:t>prices</a:t>
            </a:r>
            <a:r>
              <a:rPr lang="hu-HU" sz="1600" dirty="0">
                <a:solidFill>
                  <a:srgbClr val="31437A"/>
                </a:solidFill>
                <a:latin typeface="Candara" panose="020E0502030303020204"/>
              </a:rPr>
              <a:t> </a:t>
            </a:r>
            <a:r>
              <a:rPr lang="hu-HU" sz="1600" dirty="0" err="1">
                <a:solidFill>
                  <a:srgbClr val="31437A"/>
                </a:solidFill>
                <a:latin typeface="Candara" panose="020E0502030303020204"/>
              </a:rPr>
              <a:t>to</a:t>
            </a:r>
            <a:r>
              <a:rPr lang="hu-HU" sz="1600" dirty="0">
                <a:solidFill>
                  <a:srgbClr val="31437A"/>
                </a:solidFill>
                <a:latin typeface="Candara" panose="020E0502030303020204"/>
              </a:rPr>
              <a:t> </a:t>
            </a:r>
            <a:r>
              <a:rPr lang="hu-HU" sz="1600" dirty="0" err="1">
                <a:solidFill>
                  <a:srgbClr val="31437A"/>
                </a:solidFill>
                <a:latin typeface="Candara" panose="020E0502030303020204"/>
              </a:rPr>
              <a:t>avoid</a:t>
            </a:r>
            <a:r>
              <a:rPr lang="hu-HU" sz="1600" dirty="0">
                <a:solidFill>
                  <a:srgbClr val="31437A"/>
                </a:solidFill>
                <a:latin typeface="Candara" panose="020E0502030303020204"/>
              </a:rPr>
              <a:t> </a:t>
            </a:r>
            <a:r>
              <a:rPr lang="hu-HU" sz="1600" dirty="0" err="1">
                <a:solidFill>
                  <a:srgbClr val="31437A"/>
                </a:solidFill>
                <a:latin typeface="Candara" panose="020E0502030303020204"/>
              </a:rPr>
              <a:t>having</a:t>
            </a:r>
            <a:r>
              <a:rPr lang="hu-HU" sz="1600" dirty="0">
                <a:solidFill>
                  <a:srgbClr val="31437A"/>
                </a:solidFill>
                <a:latin typeface="Candara" panose="020E0502030303020204"/>
              </a:rPr>
              <a:t> </a:t>
            </a:r>
            <a:r>
              <a:rPr lang="hu-HU" sz="1600" dirty="0" err="1">
                <a:solidFill>
                  <a:srgbClr val="31437A"/>
                </a:solidFill>
                <a:latin typeface="Candara" panose="020E0502030303020204"/>
              </a:rPr>
              <a:t>negative</a:t>
            </a:r>
            <a:r>
              <a:rPr lang="hu-HU" sz="1600" dirty="0">
                <a:solidFill>
                  <a:srgbClr val="31437A"/>
                </a:solidFill>
                <a:latin typeface="Candara" panose="020E0502030303020204"/>
              </a:rPr>
              <a:t> profit </a:t>
            </a:r>
            <a:r>
              <a:rPr lang="hu-HU" sz="1600" dirty="0" err="1">
                <a:solidFill>
                  <a:srgbClr val="31437A"/>
                </a:solidFill>
                <a:latin typeface="Candara" panose="020E0502030303020204"/>
              </a:rPr>
              <a:t>products</a:t>
            </a:r>
            <a:endParaRPr lang="hu-HU" sz="1600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685800" lvl="1" indent="-228600">
              <a:spcBef>
                <a:spcPts val="400"/>
              </a:spcBef>
              <a:buClr>
                <a:srgbClr val="31437A"/>
              </a:buClr>
              <a:buSzPts val="1600"/>
              <a:buFont typeface="Arial"/>
              <a:buChar char="•"/>
              <a:defRPr/>
            </a:pPr>
            <a:r>
              <a:rPr lang="hu-HU" sz="1600" dirty="0" err="1">
                <a:solidFill>
                  <a:srgbClr val="31437A"/>
                </a:solidFill>
                <a:latin typeface="Candara" panose="020E0502030303020204" pitchFamily="34" charset="0"/>
              </a:rPr>
              <a:t>Implement</a:t>
            </a:r>
            <a:r>
              <a:rPr lang="hu-HU" sz="1600" dirty="0">
                <a:solidFill>
                  <a:srgbClr val="31437A"/>
                </a:solidFill>
                <a:latin typeface="Candara" panose="020E0502030303020204" pitchFamily="34" charset="0"/>
              </a:rPr>
              <a:t> </a:t>
            </a:r>
            <a:r>
              <a:rPr lang="hu-HU" sz="1600" dirty="0" err="1">
                <a:solidFill>
                  <a:srgbClr val="31437A"/>
                </a:solidFill>
                <a:latin typeface="Candara" panose="020E0502030303020204" pitchFamily="34" charset="0"/>
              </a:rPr>
              <a:t>new</a:t>
            </a:r>
            <a:r>
              <a:rPr lang="hu-HU" sz="1600" dirty="0">
                <a:solidFill>
                  <a:srgbClr val="31437A"/>
                </a:solidFill>
                <a:latin typeface="Candara" panose="020E0502030303020204" pitchFamily="34" charset="0"/>
              </a:rPr>
              <a:t> </a:t>
            </a:r>
            <a:r>
              <a:rPr lang="hu-HU" sz="1600" dirty="0" err="1">
                <a:solidFill>
                  <a:srgbClr val="31437A"/>
                </a:solidFill>
                <a:latin typeface="Candara" panose="020E0502030303020204" pitchFamily="34" charset="0"/>
              </a:rPr>
              <a:t>strategy</a:t>
            </a:r>
            <a:r>
              <a:rPr lang="hu-HU" sz="1600" dirty="0">
                <a:solidFill>
                  <a:srgbClr val="31437A"/>
                </a:solidFill>
                <a:latin typeface="Candara" panose="020E0502030303020204" pitchFamily="34" charset="0"/>
              </a:rPr>
              <a:t> </a:t>
            </a:r>
            <a:r>
              <a:rPr lang="hu-HU" sz="1600" dirty="0" err="1">
                <a:solidFill>
                  <a:srgbClr val="31437A"/>
                </a:solidFill>
                <a:latin typeface="Candara" panose="020E0502030303020204" pitchFamily="34" charset="0"/>
              </a:rPr>
              <a:t>to</a:t>
            </a:r>
            <a:r>
              <a:rPr lang="hu-HU" sz="1600" dirty="0">
                <a:solidFill>
                  <a:srgbClr val="31437A"/>
                </a:solidFill>
                <a:latin typeface="Candara" panose="020E0502030303020204" pitchFamily="34" charset="0"/>
              </a:rPr>
              <a:t> </a:t>
            </a:r>
            <a:r>
              <a:rPr lang="hu-HU" sz="1600" dirty="0" err="1">
                <a:solidFill>
                  <a:srgbClr val="31437A"/>
                </a:solidFill>
                <a:latin typeface="Candara" panose="020E0502030303020204" pitchFamily="34" charset="0"/>
              </a:rPr>
              <a:t>overcome</a:t>
            </a:r>
            <a:r>
              <a:rPr lang="hu-HU" sz="1600" dirty="0">
                <a:solidFill>
                  <a:srgbClr val="31437A"/>
                </a:solidFill>
                <a:latin typeface="Candara" panose="020E0502030303020204" pitchFamily="34" charset="0"/>
              </a:rPr>
              <a:t> </a:t>
            </a:r>
            <a:r>
              <a:rPr lang="hu-HU" sz="1600" dirty="0" err="1">
                <a:solidFill>
                  <a:srgbClr val="31437A"/>
                </a:solidFill>
                <a:latin typeface="Candara" panose="020E0502030303020204" pitchFamily="34" charset="0"/>
              </a:rPr>
              <a:t>this</a:t>
            </a:r>
            <a:r>
              <a:rPr lang="hu-HU" sz="1600" dirty="0">
                <a:solidFill>
                  <a:srgbClr val="31437A"/>
                </a:solidFill>
                <a:latin typeface="Candara" panose="020E0502030303020204" pitchFamily="34" charset="0"/>
              </a:rPr>
              <a:t> </a:t>
            </a:r>
            <a:r>
              <a:rPr lang="hu-HU" sz="1600" dirty="0" err="1">
                <a:solidFill>
                  <a:srgbClr val="31437A"/>
                </a:solidFill>
                <a:latin typeface="Candara" panose="020E0502030303020204" pitchFamily="34" charset="0"/>
              </a:rPr>
              <a:t>issue</a:t>
            </a:r>
            <a:endParaRPr lang="hu-HU" sz="1600" dirty="0">
              <a:solidFill>
                <a:srgbClr val="31437A"/>
              </a:solidFill>
              <a:latin typeface="Candara" panose="020E0502030303020204" pitchFamily="34" charset="0"/>
            </a:endParaRPr>
          </a:p>
          <a:p>
            <a:pPr marL="571500" marR="0" lvl="0" indent="-342900" fontAlgn="auto">
              <a:spcBef>
                <a:spcPts val="1000"/>
              </a:spcBef>
              <a:spcAft>
                <a:spcPts val="0"/>
              </a:spcAft>
              <a:buClr>
                <a:srgbClr val="31437A"/>
              </a:buClr>
              <a:buSzPts val="2000"/>
              <a:buFont typeface="Candara"/>
              <a:buAutoNum type="arabicPeriod"/>
              <a:tabLst/>
              <a:defRPr/>
            </a:pPr>
            <a:r>
              <a:rPr lang="hu-HU" sz="2100" kern="0" dirty="0">
                <a:solidFill>
                  <a:srgbClr val="31437A"/>
                </a:solidFill>
                <a:latin typeface="Candara"/>
                <a:sym typeface="Candara"/>
              </a:rPr>
              <a:t>More </a:t>
            </a:r>
            <a:r>
              <a:rPr lang="hu-HU" sz="2100" kern="0" dirty="0" err="1">
                <a:solidFill>
                  <a:srgbClr val="31437A"/>
                </a:solidFill>
                <a:latin typeface="Candara"/>
                <a:sym typeface="Candara"/>
              </a:rPr>
              <a:t>than</a:t>
            </a:r>
            <a:r>
              <a:rPr lang="hu-HU" sz="2100" kern="0" dirty="0">
                <a:solidFill>
                  <a:srgbClr val="31437A"/>
                </a:solidFill>
                <a:latin typeface="Candara"/>
                <a:sym typeface="Candara"/>
              </a:rPr>
              <a:t> 50% of </a:t>
            </a:r>
            <a:r>
              <a:rPr lang="hu-HU" sz="2100" kern="0" dirty="0" err="1">
                <a:solidFill>
                  <a:srgbClr val="31437A"/>
                </a:solidFill>
                <a:latin typeface="Candara"/>
                <a:sym typeface="Candara"/>
              </a:rPr>
              <a:t>revenue</a:t>
            </a:r>
            <a:r>
              <a:rPr lang="hu-HU" sz="2100" kern="0" dirty="0">
                <a:solidFill>
                  <a:srgbClr val="31437A"/>
                </a:solidFill>
                <a:latin typeface="Candara"/>
                <a:sym typeface="Candara"/>
              </a:rPr>
              <a:t> is </a:t>
            </a:r>
            <a:r>
              <a:rPr lang="hu-HU" sz="2100" kern="0" dirty="0" err="1">
                <a:solidFill>
                  <a:srgbClr val="31437A"/>
                </a:solidFill>
                <a:latin typeface="Candara"/>
                <a:sym typeface="Candara"/>
              </a:rPr>
              <a:t>from</a:t>
            </a:r>
            <a:r>
              <a:rPr lang="hu-HU" sz="2100" kern="0" dirty="0">
                <a:solidFill>
                  <a:srgbClr val="31437A"/>
                </a:solidFill>
                <a:latin typeface="Candara"/>
                <a:sym typeface="Candara"/>
              </a:rPr>
              <a:t> </a:t>
            </a:r>
            <a:r>
              <a:rPr lang="hu-HU" sz="2100" kern="0" dirty="0" err="1">
                <a:solidFill>
                  <a:srgbClr val="31437A"/>
                </a:solidFill>
                <a:latin typeface="Candara"/>
                <a:sym typeface="Candara"/>
              </a:rPr>
              <a:t>the</a:t>
            </a:r>
            <a:r>
              <a:rPr lang="hu-HU" sz="2100" kern="0" dirty="0">
                <a:solidFill>
                  <a:srgbClr val="31437A"/>
                </a:solidFill>
                <a:latin typeface="Candara"/>
                <a:sym typeface="Candara"/>
              </a:rPr>
              <a:t> United </a:t>
            </a:r>
            <a:r>
              <a:rPr lang="hu-HU" sz="2100" kern="0" dirty="0" err="1">
                <a:solidFill>
                  <a:srgbClr val="31437A"/>
                </a:solidFill>
                <a:latin typeface="Candara"/>
                <a:sym typeface="Candara"/>
              </a:rPr>
              <a:t>States</a:t>
            </a:r>
            <a:endParaRPr sz="2100" kern="0" dirty="0">
              <a:solidFill>
                <a:srgbClr val="31437A"/>
              </a:solidFill>
              <a:latin typeface="Candara"/>
              <a:sym typeface="Arial"/>
            </a:endParaRPr>
          </a:p>
          <a:p>
            <a:pPr marL="685800" lvl="1" indent="-228600">
              <a:spcBef>
                <a:spcPts val="400"/>
              </a:spcBef>
              <a:buClr>
                <a:srgbClr val="31437A"/>
              </a:buClr>
              <a:buSzPts val="1600"/>
              <a:buFont typeface="Arial"/>
              <a:buChar char="•"/>
              <a:defRPr/>
            </a:pPr>
            <a:r>
              <a:rPr lang="hu-HU" sz="1600" dirty="0" err="1">
                <a:solidFill>
                  <a:srgbClr val="31437A"/>
                </a:solidFill>
                <a:latin typeface="Candara" panose="020E0502030303020204" pitchFamily="34" charset="0"/>
              </a:rPr>
              <a:t>Take</a:t>
            </a:r>
            <a:r>
              <a:rPr lang="hu-HU" sz="1600" dirty="0">
                <a:solidFill>
                  <a:srgbClr val="31437A"/>
                </a:solidFill>
                <a:latin typeface="Candara" panose="020E0502030303020204" pitchFamily="34" charset="0"/>
              </a:rPr>
              <a:t> </a:t>
            </a:r>
            <a:r>
              <a:rPr lang="hu-HU" sz="1600" dirty="0" err="1">
                <a:solidFill>
                  <a:srgbClr val="31437A"/>
                </a:solidFill>
                <a:latin typeface="Candara" panose="020E0502030303020204" pitchFamily="34" charset="0"/>
              </a:rPr>
              <a:t>steps</a:t>
            </a:r>
            <a:r>
              <a:rPr lang="hu-HU" sz="1600" dirty="0">
                <a:solidFill>
                  <a:srgbClr val="31437A"/>
                </a:solidFill>
                <a:latin typeface="Candara" panose="020E0502030303020204" pitchFamily="34" charset="0"/>
              </a:rPr>
              <a:t> </a:t>
            </a:r>
            <a:r>
              <a:rPr lang="hu-HU" sz="1600" dirty="0" err="1">
                <a:solidFill>
                  <a:srgbClr val="31437A"/>
                </a:solidFill>
                <a:latin typeface="Candara" panose="020E0502030303020204" pitchFamily="34" charset="0"/>
              </a:rPr>
              <a:t>to</a:t>
            </a:r>
            <a:r>
              <a:rPr lang="hu-HU" sz="1600" dirty="0">
                <a:solidFill>
                  <a:srgbClr val="31437A"/>
                </a:solidFill>
                <a:latin typeface="Candara" panose="020E0502030303020204" pitchFamily="34" charset="0"/>
              </a:rPr>
              <a:t> </a:t>
            </a:r>
            <a:r>
              <a:rPr lang="hu-HU" sz="1600" dirty="0" err="1">
                <a:solidFill>
                  <a:srgbClr val="31437A"/>
                </a:solidFill>
                <a:latin typeface="Candara" panose="020E0502030303020204" pitchFamily="34" charset="0"/>
              </a:rPr>
              <a:t>increase</a:t>
            </a:r>
            <a:r>
              <a:rPr lang="hu-HU" sz="1600" dirty="0">
                <a:solidFill>
                  <a:srgbClr val="31437A"/>
                </a:solidFill>
                <a:latin typeface="Candara" panose="020E0502030303020204" pitchFamily="34" charset="0"/>
              </a:rPr>
              <a:t> </a:t>
            </a:r>
            <a:r>
              <a:rPr lang="hu-HU" sz="1600" dirty="0" err="1">
                <a:solidFill>
                  <a:srgbClr val="31437A"/>
                </a:solidFill>
                <a:latin typeface="Candara" panose="020E0502030303020204" pitchFamily="34" charset="0"/>
              </a:rPr>
              <a:t>revenue</a:t>
            </a:r>
            <a:r>
              <a:rPr lang="hu-HU" sz="1600" dirty="0">
                <a:solidFill>
                  <a:srgbClr val="31437A"/>
                </a:solidFill>
                <a:latin typeface="Candara" panose="020E0502030303020204" pitchFamily="34" charset="0"/>
              </a:rPr>
              <a:t> of </a:t>
            </a:r>
            <a:r>
              <a:rPr lang="hu-HU" sz="1600" dirty="0" err="1">
                <a:solidFill>
                  <a:srgbClr val="31437A"/>
                </a:solidFill>
                <a:latin typeface="Candara" panose="020E0502030303020204" pitchFamily="34" charset="0"/>
              </a:rPr>
              <a:t>other</a:t>
            </a:r>
            <a:r>
              <a:rPr lang="hu-HU" sz="1600" dirty="0">
                <a:solidFill>
                  <a:srgbClr val="31437A"/>
                </a:solidFill>
                <a:latin typeface="Candara" panose="020E0502030303020204" pitchFamily="34" charset="0"/>
              </a:rPr>
              <a:t> </a:t>
            </a:r>
            <a:r>
              <a:rPr lang="hu-HU" sz="1600" dirty="0" err="1">
                <a:solidFill>
                  <a:srgbClr val="31437A"/>
                </a:solidFill>
                <a:latin typeface="Candara" panose="020E0502030303020204" pitchFamily="34" charset="0"/>
              </a:rPr>
              <a:t>countries</a:t>
            </a:r>
            <a:endParaRPr lang="hu-HU" sz="1600" dirty="0">
              <a:solidFill>
                <a:srgbClr val="31437A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/>
          <p:nvPr/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1" name="Google Shape;221;p9"/>
          <p:cNvSpPr/>
          <p:nvPr/>
        </p:nvSpPr>
        <p:spPr>
          <a:xfrm flipH="1">
            <a:off x="-1" y="0"/>
            <a:ext cx="7562008" cy="6858000"/>
          </a:xfrm>
          <a:custGeom>
            <a:avLst/>
            <a:gdLst/>
            <a:ahLst/>
            <a:cxnLst/>
            <a:rect l="l" t="t" r="r" b="b"/>
            <a:pathLst>
              <a:path w="7529613" h="6858000" extrusionOk="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648037" y="1298448"/>
            <a:ext cx="5895178" cy="3807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hu-HU" sz="8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Thank</a:t>
            </a:r>
            <a:r>
              <a:rPr kumimoji="0" lang="hu-HU" sz="8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kumimoji="0" lang="hu-HU" sz="8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you</a:t>
            </a:r>
            <a:r>
              <a:rPr kumimoji="0" lang="hu-HU" sz="8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!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651085" y="5439978"/>
            <a:ext cx="5897880" cy="27432"/>
          </a:xfrm>
          <a:custGeom>
            <a:avLst/>
            <a:gdLst/>
            <a:ahLst/>
            <a:cxnLst/>
            <a:rect l="l" t="t" r="r" b="b"/>
            <a:pathLst>
              <a:path w="5897880" h="27432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716" y="13055"/>
                  <a:pt x="5897707" y="18641"/>
                  <a:pt x="5897880" y="27432"/>
                </a:cubicBezTo>
                <a:cubicBezTo>
                  <a:pt x="5682742" y="40412"/>
                  <a:pt x="5520014" y="23844"/>
                  <a:pt x="5419496" y="27432"/>
                </a:cubicBezTo>
                <a:cubicBezTo>
                  <a:pt x="5318978" y="31020"/>
                  <a:pt x="5012864" y="6698"/>
                  <a:pt x="4882134" y="27432"/>
                </a:cubicBezTo>
                <a:cubicBezTo>
                  <a:pt x="4751404" y="48166"/>
                  <a:pt x="4313676" y="5207"/>
                  <a:pt x="4167835" y="27432"/>
                </a:cubicBezTo>
                <a:cubicBezTo>
                  <a:pt x="4021994" y="49657"/>
                  <a:pt x="3715729" y="59193"/>
                  <a:pt x="3394558" y="27432"/>
                </a:cubicBezTo>
                <a:cubicBezTo>
                  <a:pt x="3073387" y="-4329"/>
                  <a:pt x="3093227" y="38972"/>
                  <a:pt x="2798216" y="27432"/>
                </a:cubicBezTo>
                <a:cubicBezTo>
                  <a:pt x="2503205" y="15892"/>
                  <a:pt x="2297615" y="31603"/>
                  <a:pt x="2024939" y="27432"/>
                </a:cubicBezTo>
                <a:cubicBezTo>
                  <a:pt x="1752263" y="23261"/>
                  <a:pt x="1629814" y="3659"/>
                  <a:pt x="1487576" y="27432"/>
                </a:cubicBezTo>
                <a:cubicBezTo>
                  <a:pt x="1345338" y="51205"/>
                  <a:pt x="1238885" y="24954"/>
                  <a:pt x="1009193" y="27432"/>
                </a:cubicBezTo>
                <a:cubicBezTo>
                  <a:pt x="779501" y="29910"/>
                  <a:pt x="441829" y="-15535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5897880" h="27432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677" y="11634"/>
                  <a:pt x="5899083" y="16994"/>
                  <a:pt x="5897880" y="27432"/>
                </a:cubicBezTo>
                <a:cubicBezTo>
                  <a:pt x="5630425" y="7719"/>
                  <a:pt x="5532865" y="21388"/>
                  <a:pt x="5242560" y="27432"/>
                </a:cubicBezTo>
                <a:cubicBezTo>
                  <a:pt x="4952255" y="33476"/>
                  <a:pt x="4783060" y="14892"/>
                  <a:pt x="4646219" y="27432"/>
                </a:cubicBezTo>
                <a:cubicBezTo>
                  <a:pt x="4509378" y="39972"/>
                  <a:pt x="4163771" y="-4851"/>
                  <a:pt x="3872941" y="27432"/>
                </a:cubicBezTo>
                <a:cubicBezTo>
                  <a:pt x="3582111" y="59715"/>
                  <a:pt x="3362704" y="7742"/>
                  <a:pt x="3099664" y="27432"/>
                </a:cubicBezTo>
                <a:cubicBezTo>
                  <a:pt x="2836624" y="47122"/>
                  <a:pt x="2747441" y="28801"/>
                  <a:pt x="2562301" y="27432"/>
                </a:cubicBezTo>
                <a:cubicBezTo>
                  <a:pt x="2377161" y="26063"/>
                  <a:pt x="2104946" y="30879"/>
                  <a:pt x="1906981" y="27432"/>
                </a:cubicBezTo>
                <a:cubicBezTo>
                  <a:pt x="1709016" y="23985"/>
                  <a:pt x="1304654" y="6821"/>
                  <a:pt x="1133704" y="27432"/>
                </a:cubicBezTo>
                <a:cubicBezTo>
                  <a:pt x="962754" y="48043"/>
                  <a:pt x="457048" y="12129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8129016" y="5440680"/>
            <a:ext cx="3200400" cy="27432"/>
          </a:xfrm>
          <a:custGeom>
            <a:avLst/>
            <a:gdLst/>
            <a:ahLst/>
            <a:cxnLst/>
            <a:rect l="l" t="t" r="r" b="b"/>
            <a:pathLst>
              <a:path w="3200400" h="27432" fill="none" extrusionOk="0">
                <a:moveTo>
                  <a:pt x="0" y="0"/>
                </a:moveTo>
                <a:cubicBezTo>
                  <a:pt x="176560" y="-17034"/>
                  <a:pt x="345323" y="-28956"/>
                  <a:pt x="608076" y="0"/>
                </a:cubicBezTo>
                <a:cubicBezTo>
                  <a:pt x="870829" y="28956"/>
                  <a:pt x="955637" y="-27357"/>
                  <a:pt x="1248156" y="0"/>
                </a:cubicBezTo>
                <a:cubicBezTo>
                  <a:pt x="1540675" y="27357"/>
                  <a:pt x="1624069" y="30558"/>
                  <a:pt x="1920240" y="0"/>
                </a:cubicBezTo>
                <a:cubicBezTo>
                  <a:pt x="2216411" y="-30558"/>
                  <a:pt x="2344585" y="12271"/>
                  <a:pt x="2592324" y="0"/>
                </a:cubicBezTo>
                <a:cubicBezTo>
                  <a:pt x="2840063" y="-12271"/>
                  <a:pt x="2987913" y="7129"/>
                  <a:pt x="3200400" y="0"/>
                </a:cubicBezTo>
                <a:cubicBezTo>
                  <a:pt x="3199234" y="7395"/>
                  <a:pt x="3200445" y="21864"/>
                  <a:pt x="3200400" y="27432"/>
                </a:cubicBezTo>
                <a:cubicBezTo>
                  <a:pt x="2991642" y="45977"/>
                  <a:pt x="2778729" y="1200"/>
                  <a:pt x="2496312" y="27432"/>
                </a:cubicBezTo>
                <a:cubicBezTo>
                  <a:pt x="2213895" y="53664"/>
                  <a:pt x="2080041" y="8460"/>
                  <a:pt x="1792224" y="27432"/>
                </a:cubicBezTo>
                <a:cubicBezTo>
                  <a:pt x="1504407" y="46404"/>
                  <a:pt x="1357364" y="6320"/>
                  <a:pt x="1152144" y="27432"/>
                </a:cubicBezTo>
                <a:cubicBezTo>
                  <a:pt x="946924" y="48544"/>
                  <a:pt x="515176" y="6141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00400" h="27432" extrusionOk="0">
                <a:moveTo>
                  <a:pt x="0" y="0"/>
                </a:moveTo>
                <a:cubicBezTo>
                  <a:pt x="273892" y="-2049"/>
                  <a:pt x="368520" y="4190"/>
                  <a:pt x="608076" y="0"/>
                </a:cubicBezTo>
                <a:cubicBezTo>
                  <a:pt x="847632" y="-4190"/>
                  <a:pt x="971999" y="7437"/>
                  <a:pt x="1152144" y="0"/>
                </a:cubicBezTo>
                <a:cubicBezTo>
                  <a:pt x="1332289" y="-7437"/>
                  <a:pt x="1665848" y="24107"/>
                  <a:pt x="1856232" y="0"/>
                </a:cubicBezTo>
                <a:cubicBezTo>
                  <a:pt x="2046616" y="-24107"/>
                  <a:pt x="2167965" y="18079"/>
                  <a:pt x="2464308" y="0"/>
                </a:cubicBezTo>
                <a:cubicBezTo>
                  <a:pt x="2760651" y="-18079"/>
                  <a:pt x="2877599" y="28161"/>
                  <a:pt x="3200400" y="0"/>
                </a:cubicBezTo>
                <a:cubicBezTo>
                  <a:pt x="3200593" y="12649"/>
                  <a:pt x="3199412" y="17989"/>
                  <a:pt x="3200400" y="27432"/>
                </a:cubicBezTo>
                <a:cubicBezTo>
                  <a:pt x="2978255" y="22115"/>
                  <a:pt x="2854979" y="18349"/>
                  <a:pt x="2560320" y="27432"/>
                </a:cubicBezTo>
                <a:cubicBezTo>
                  <a:pt x="2265661" y="36515"/>
                  <a:pt x="2043241" y="2929"/>
                  <a:pt x="1856232" y="27432"/>
                </a:cubicBezTo>
                <a:cubicBezTo>
                  <a:pt x="1669223" y="51935"/>
                  <a:pt x="1428863" y="5228"/>
                  <a:pt x="1312164" y="27432"/>
                </a:cubicBezTo>
                <a:cubicBezTo>
                  <a:pt x="1195465" y="49636"/>
                  <a:pt x="838125" y="31438"/>
                  <a:pt x="672084" y="27432"/>
                </a:cubicBezTo>
                <a:cubicBezTo>
                  <a:pt x="506043" y="23426"/>
                  <a:pt x="200317" y="-1243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Custom 1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C745F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1_SketchyVTI">
  <a:themeElements>
    <a:clrScheme name="Custom 1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C745F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2062</TotalTime>
  <Words>445</Words>
  <Application>Microsoft Office PowerPoint</Application>
  <PresentationFormat>Szélesvásznú</PresentationFormat>
  <Paragraphs>67</Paragraphs>
  <Slides>9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Arial</vt:lpstr>
      <vt:lpstr>Calibri</vt:lpstr>
      <vt:lpstr>Candara</vt:lpstr>
      <vt:lpstr>Dubai</vt:lpstr>
      <vt:lpstr>SketchyVTI</vt:lpstr>
      <vt:lpstr>1_SketchyVTI</vt:lpstr>
      <vt:lpstr>Sales meeting</vt:lpstr>
      <vt:lpstr>Agenda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meeting</dc:title>
  <dc:creator>Adrienn Ficsor</dc:creator>
  <cp:lastModifiedBy>Anya</cp:lastModifiedBy>
  <cp:revision>20</cp:revision>
  <dcterms:created xsi:type="dcterms:W3CDTF">2024-02-19T10:32:47Z</dcterms:created>
  <dcterms:modified xsi:type="dcterms:W3CDTF">2024-02-29T14:18:44Z</dcterms:modified>
</cp:coreProperties>
</file>