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>
      <p:cViewPr varScale="1">
        <p:scale>
          <a:sx n="137" d="100"/>
          <a:sy n="137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driennficsor/Desktop/Turing/Expenses_report_Adrienn_Ficsor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driennficsor/Desktop/Turing/Expenses_report_Adrienn_Ficsor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[Expenses_report_Adrienn_Ficsor.xlsx]Pivot_table!PivotTable2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Pivot_table!$B$3:$B$4</c:f>
              <c:strCache>
                <c:ptCount val="1"/>
                <c:pt idx="0">
                  <c:v>Bills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Pivot_table!$B$5:$B$8</c:f>
              <c:numCache>
                <c:formatCode>#,##0.00\ [$€-1]</c:formatCode>
                <c:ptCount val="3"/>
                <c:pt idx="0">
                  <c:v>83.797368421052624</c:v>
                </c:pt>
                <c:pt idx="1">
                  <c:v>87.444736842105257</c:v>
                </c:pt>
                <c:pt idx="2">
                  <c:v>77.063157894736847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C-7243-BCCA-DE0D03F69D1D}"/>
            </c:ext>
          </c:extLst>
        </c:ser>
        <c:ser>
          <c:idx val="1"/>
          <c:order val="1"/>
          <c:tx>
            <c:strRef>
              <c:f>Pivot_table!$C$3:$C$4</c:f>
              <c:strCache>
                <c:ptCount val="1"/>
                <c:pt idx="0">
                  <c:v>Clothing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Pivot_table!$C$5:$C$8</c:f>
              <c:numCache>
                <c:formatCode>#,##0.00\ [$€-1]</c:formatCode>
                <c:ptCount val="3"/>
                <c:pt idx="0">
                  <c:v>21.460052631578947</c:v>
                </c:pt>
                <c:pt idx="1">
                  <c:v>15.921052631578947</c:v>
                </c:pt>
                <c:pt idx="2">
                  <c:v>7.1052631578947363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C-7243-BCCA-DE0D03F69D1D}"/>
            </c:ext>
          </c:extLst>
        </c:ser>
        <c:ser>
          <c:idx val="2"/>
          <c:order val="2"/>
          <c:tx>
            <c:strRef>
              <c:f>Pivot_table!$D$3:$D$4</c:f>
              <c:strCache>
                <c:ptCount val="1"/>
                <c:pt idx="0">
                  <c:v>Going out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Pivot_table!$D$5:$D$8</c:f>
              <c:numCache>
                <c:formatCode>#,##0.00\ [$€-1]</c:formatCode>
                <c:ptCount val="3"/>
                <c:pt idx="0">
                  <c:v>97.373131578947351</c:v>
                </c:pt>
                <c:pt idx="1">
                  <c:v>115.75789473684212</c:v>
                </c:pt>
                <c:pt idx="2">
                  <c:v>40.131578947368418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C-7243-BCCA-DE0D03F69D1D}"/>
            </c:ext>
          </c:extLst>
        </c:ser>
        <c:ser>
          <c:idx val="3"/>
          <c:order val="3"/>
          <c:tx>
            <c:strRef>
              <c:f>Pivot_table!$E$3:$E$4</c:f>
              <c:strCache>
                <c:ptCount val="1"/>
                <c:pt idx="0">
                  <c:v>Groceries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Pivot_table!$E$5:$E$8</c:f>
              <c:numCache>
                <c:formatCode>#,##0.00\ [$€-1]</c:formatCode>
                <c:ptCount val="3"/>
                <c:pt idx="0">
                  <c:v>133.38642105263159</c:v>
                </c:pt>
                <c:pt idx="1">
                  <c:v>173.43684210526311</c:v>
                </c:pt>
                <c:pt idx="2">
                  <c:v>173.56842105263155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CC-7243-BCCA-DE0D03F69D1D}"/>
            </c:ext>
          </c:extLst>
        </c:ser>
        <c:ser>
          <c:idx val="4"/>
          <c:order val="4"/>
          <c:tx>
            <c:strRef>
              <c:f>Pivot_table!$F$3:$F$4</c:f>
              <c:strCache>
                <c:ptCount val="1"/>
                <c:pt idx="0">
                  <c:v>Healthcare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Pivot_table!$F$5:$F$8</c:f>
              <c:numCache>
                <c:formatCode>#,##0.00\ [$€-1]</c:formatCode>
                <c:ptCount val="3"/>
                <c:pt idx="0">
                  <c:v>10.649999999999999</c:v>
                </c:pt>
                <c:pt idx="1">
                  <c:v>23.344736842105263</c:v>
                </c:pt>
                <c:pt idx="2">
                  <c:v>55.90789473684211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CC-7243-BCCA-DE0D03F69D1D}"/>
            </c:ext>
          </c:extLst>
        </c:ser>
        <c:ser>
          <c:idx val="5"/>
          <c:order val="5"/>
          <c:tx>
            <c:strRef>
              <c:f>Pivot_table!$G$3:$G$4</c:f>
              <c:strCache>
                <c:ptCount val="1"/>
                <c:pt idx="0">
                  <c:v>Home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Pivot_table!$G$5:$G$8</c:f>
              <c:numCache>
                <c:formatCode>#,##0.00\ [$€-1]</c:formatCode>
                <c:ptCount val="3"/>
                <c:pt idx="0">
                  <c:v>157.89473684210526</c:v>
                </c:pt>
                <c:pt idx="1">
                  <c:v>157.89473684210526</c:v>
                </c:pt>
                <c:pt idx="2">
                  <c:v>157.89473684210526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CC-7243-BCCA-DE0D03F69D1D}"/>
            </c:ext>
          </c:extLst>
        </c:ser>
        <c:ser>
          <c:idx val="6"/>
          <c:order val="6"/>
          <c:tx>
            <c:strRef>
              <c:f>Pivot_table!$H$3:$H$4</c:f>
              <c:strCache>
                <c:ptCount val="1"/>
                <c:pt idx="0">
                  <c:v>Leisure time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Pivot_table!$H$5:$H$8</c:f>
              <c:numCache>
                <c:formatCode>#,##0.00\ [$€-1]</c:formatCode>
                <c:ptCount val="3"/>
                <c:pt idx="0">
                  <c:v>8.5409473684210511</c:v>
                </c:pt>
                <c:pt idx="1">
                  <c:v>107.04736842105262</c:v>
                </c:pt>
                <c:pt idx="2">
                  <c:v>5.2368421052631575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CC-7243-BCCA-DE0D03F69D1D}"/>
            </c:ext>
          </c:extLst>
        </c:ser>
        <c:ser>
          <c:idx val="7"/>
          <c:order val="7"/>
          <c:tx>
            <c:strRef>
              <c:f>Pivot_table!$I$3:$I$4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Pivot_table!$I$5:$I$8</c:f>
              <c:numCache>
                <c:formatCode>#,##0.00\ [$€-1]</c:formatCode>
                <c:ptCount val="3"/>
                <c:pt idx="0">
                  <c:v>57.662421052631579</c:v>
                </c:pt>
                <c:pt idx="1">
                  <c:v>83.057894736842101</c:v>
                </c:pt>
                <c:pt idx="2">
                  <c:v>45.089473684210532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CC-7243-BCCA-DE0D03F69D1D}"/>
            </c:ext>
          </c:extLst>
        </c:ser>
        <c:ser>
          <c:idx val="8"/>
          <c:order val="8"/>
          <c:tx>
            <c:strRef>
              <c:f>Pivot_table!$J$3:$J$4</c:f>
              <c:strCache>
                <c:ptCount val="1"/>
                <c:pt idx="0">
                  <c:v>Transportation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Pivot_table!$J$5:$J$8</c:f>
              <c:numCache>
                <c:formatCode>#,##0.00\ [$€-1]</c:formatCode>
                <c:ptCount val="3"/>
                <c:pt idx="0">
                  <c:v>22.482526315789471</c:v>
                </c:pt>
                <c:pt idx="1">
                  <c:v>92.35784210526316</c:v>
                </c:pt>
                <c:pt idx="2">
                  <c:v>76.873684210526321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CC-7243-BCCA-DE0D03F6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2343599"/>
        <c:axId val="1797339663"/>
      </c:barChart>
      <c:catAx>
        <c:axId val="1502343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Months</a:t>
                </a:r>
              </a:p>
            </c:rich>
          </c:tx>
          <c:layout>
            <c:manualLayout>
              <c:xMode val="edge"/>
              <c:yMode val="edge"/>
              <c:x val="0.43149584198805224"/>
              <c:y val="0.95194374455998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97339663"/>
        <c:crossesAt val="0"/>
        <c:auto val="1"/>
        <c:lblAlgn val="ctr"/>
        <c:lblOffset val="100"/>
        <c:noMultiLvlLbl val="0"/>
      </c:catAx>
      <c:valAx>
        <c:axId val="179733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#,##0.00\ [$€-1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502343599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[Expenses_report_Adrienn_Ficsor.xlsx]Pivot_table!PivotTable2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Pivot_table!$B$3:$B$4</c:f>
              <c:strCache>
                <c:ptCount val="1"/>
                <c:pt idx="0">
                  <c:v>Bills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Pivot_table!$B$5:$B$8</c:f>
              <c:numCache>
                <c:formatCode>#,##0.00\ [$€-1]</c:formatCode>
                <c:ptCount val="3"/>
                <c:pt idx="0">
                  <c:v>83.797368421052624</c:v>
                </c:pt>
                <c:pt idx="1">
                  <c:v>87.444736842105257</c:v>
                </c:pt>
                <c:pt idx="2">
                  <c:v>77.063157894736847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CC-7243-BCCA-DE0D03F69D1D}"/>
            </c:ext>
          </c:extLst>
        </c:ser>
        <c:ser>
          <c:idx val="1"/>
          <c:order val="1"/>
          <c:tx>
            <c:strRef>
              <c:f>Pivot_table!$C$3:$C$4</c:f>
              <c:strCache>
                <c:ptCount val="1"/>
                <c:pt idx="0">
                  <c:v>Clothing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Pivot_table!$C$5:$C$8</c:f>
              <c:numCache>
                <c:formatCode>#,##0.00\ [$€-1]</c:formatCode>
                <c:ptCount val="3"/>
                <c:pt idx="0">
                  <c:v>21.460052631578947</c:v>
                </c:pt>
                <c:pt idx="1">
                  <c:v>15.921052631578947</c:v>
                </c:pt>
                <c:pt idx="2">
                  <c:v>7.1052631578947363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C-7243-BCCA-DE0D03F69D1D}"/>
            </c:ext>
          </c:extLst>
        </c:ser>
        <c:ser>
          <c:idx val="2"/>
          <c:order val="2"/>
          <c:tx>
            <c:strRef>
              <c:f>Pivot_table!$D$3:$D$4</c:f>
              <c:strCache>
                <c:ptCount val="1"/>
                <c:pt idx="0">
                  <c:v>Going out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Pivot_table!$D$5:$D$8</c:f>
              <c:numCache>
                <c:formatCode>#,##0.00\ [$€-1]</c:formatCode>
                <c:ptCount val="3"/>
                <c:pt idx="0">
                  <c:v>97.373131578947351</c:v>
                </c:pt>
                <c:pt idx="1">
                  <c:v>115.75789473684212</c:v>
                </c:pt>
                <c:pt idx="2">
                  <c:v>40.131578947368418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C-7243-BCCA-DE0D03F69D1D}"/>
            </c:ext>
          </c:extLst>
        </c:ser>
        <c:ser>
          <c:idx val="3"/>
          <c:order val="3"/>
          <c:tx>
            <c:strRef>
              <c:f>Pivot_table!$E$3:$E$4</c:f>
              <c:strCache>
                <c:ptCount val="1"/>
                <c:pt idx="0">
                  <c:v>Groceries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Pivot_table!$E$5:$E$8</c:f>
              <c:numCache>
                <c:formatCode>#,##0.00\ [$€-1]</c:formatCode>
                <c:ptCount val="3"/>
                <c:pt idx="0">
                  <c:v>133.38642105263159</c:v>
                </c:pt>
                <c:pt idx="1">
                  <c:v>173.43684210526311</c:v>
                </c:pt>
                <c:pt idx="2">
                  <c:v>173.56842105263155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CC-7243-BCCA-DE0D03F69D1D}"/>
            </c:ext>
          </c:extLst>
        </c:ser>
        <c:ser>
          <c:idx val="4"/>
          <c:order val="4"/>
          <c:tx>
            <c:strRef>
              <c:f>Pivot_table!$F$3:$F$4</c:f>
              <c:strCache>
                <c:ptCount val="1"/>
                <c:pt idx="0">
                  <c:v>Healthcare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Pivot_table!$F$5:$F$8</c:f>
              <c:numCache>
                <c:formatCode>#,##0.00\ [$€-1]</c:formatCode>
                <c:ptCount val="3"/>
                <c:pt idx="0">
                  <c:v>10.649999999999999</c:v>
                </c:pt>
                <c:pt idx="1">
                  <c:v>23.344736842105263</c:v>
                </c:pt>
                <c:pt idx="2">
                  <c:v>55.90789473684211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CC-7243-BCCA-DE0D03F69D1D}"/>
            </c:ext>
          </c:extLst>
        </c:ser>
        <c:ser>
          <c:idx val="5"/>
          <c:order val="5"/>
          <c:tx>
            <c:strRef>
              <c:f>Pivot_table!$G$3:$G$4</c:f>
              <c:strCache>
                <c:ptCount val="1"/>
                <c:pt idx="0">
                  <c:v>Home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Pivot_table!$G$5:$G$8</c:f>
              <c:numCache>
                <c:formatCode>#,##0.00\ [$€-1]</c:formatCode>
                <c:ptCount val="3"/>
                <c:pt idx="0">
                  <c:v>157.89473684210526</c:v>
                </c:pt>
                <c:pt idx="1">
                  <c:v>157.89473684210526</c:v>
                </c:pt>
                <c:pt idx="2">
                  <c:v>157.89473684210526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CC-7243-BCCA-DE0D03F69D1D}"/>
            </c:ext>
          </c:extLst>
        </c:ser>
        <c:ser>
          <c:idx val="6"/>
          <c:order val="6"/>
          <c:tx>
            <c:strRef>
              <c:f>Pivot_table!$H$3:$H$4</c:f>
              <c:strCache>
                <c:ptCount val="1"/>
                <c:pt idx="0">
                  <c:v>Leisure time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Pivot_table!$H$5:$H$8</c:f>
              <c:numCache>
                <c:formatCode>#,##0.00\ [$€-1]</c:formatCode>
                <c:ptCount val="3"/>
                <c:pt idx="0">
                  <c:v>8.5409473684210511</c:v>
                </c:pt>
                <c:pt idx="1">
                  <c:v>107.04736842105262</c:v>
                </c:pt>
                <c:pt idx="2">
                  <c:v>5.2368421052631575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CC-7243-BCCA-DE0D03F69D1D}"/>
            </c:ext>
          </c:extLst>
        </c:ser>
        <c:ser>
          <c:idx val="7"/>
          <c:order val="7"/>
          <c:tx>
            <c:strRef>
              <c:f>Pivot_table!$I$3:$I$4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Pivot_table!$I$5:$I$8</c:f>
              <c:numCache>
                <c:formatCode>#,##0.00\ [$€-1]</c:formatCode>
                <c:ptCount val="3"/>
                <c:pt idx="0">
                  <c:v>57.662421052631579</c:v>
                </c:pt>
                <c:pt idx="1">
                  <c:v>83.057894736842101</c:v>
                </c:pt>
                <c:pt idx="2">
                  <c:v>45.089473684210532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CC-7243-BCCA-DE0D03F69D1D}"/>
            </c:ext>
          </c:extLst>
        </c:ser>
        <c:ser>
          <c:idx val="8"/>
          <c:order val="8"/>
          <c:tx>
            <c:strRef>
              <c:f>Pivot_table!$J$3:$J$4</c:f>
              <c:strCache>
                <c:ptCount val="1"/>
                <c:pt idx="0">
                  <c:v>Transportation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Pivot_table!$A$5:$A$8</c:f>
              <c:strCache>
                <c:ptCount val="3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</c:strCache>
            </c:strRef>
          </c:cat>
          <c:val>
            <c:numRef>
              <c:f>Pivot_table!$J$5:$J$8</c:f>
              <c:numCache>
                <c:formatCode>#,##0.00\ [$€-1]</c:formatCode>
                <c:ptCount val="3"/>
                <c:pt idx="0">
                  <c:v>22.482526315789471</c:v>
                </c:pt>
                <c:pt idx="1">
                  <c:v>92.35784210526316</c:v>
                </c:pt>
                <c:pt idx="2">
                  <c:v>76.873684210526321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CC-7243-BCCA-DE0D03F6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2343599"/>
        <c:axId val="1797339663"/>
      </c:barChart>
      <c:catAx>
        <c:axId val="15023435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Months</a:t>
                </a:r>
              </a:p>
            </c:rich>
          </c:tx>
          <c:layout>
            <c:manualLayout>
              <c:xMode val="edge"/>
              <c:yMode val="edge"/>
              <c:x val="0.43149584198805224"/>
              <c:y val="0.95194374455998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797339663"/>
        <c:crossesAt val="0"/>
        <c:auto val="1"/>
        <c:lblAlgn val="ctr"/>
        <c:lblOffset val="100"/>
        <c:noMultiLvlLbl val="0"/>
      </c:catAx>
      <c:valAx>
        <c:axId val="179733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</c:title>
        <c:numFmt formatCode="#,##0.00\ [$€-1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502343599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0.41635</cdr:x>
      <cdr:y>0.12237</cdr:y>
    </cdr:from>
    <cdr:to>
      <cdr:x>0.54507</cdr:x>
      <cdr:y>0.17312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6A9610B7-C5E9-C77A-5DC7-DC464BDE0BAA}"/>
            </a:ext>
          </a:extLst>
        </cdr:cNvPr>
        <cdr:cNvSpPr txBox="1"/>
      </cdr:nvSpPr>
      <cdr:spPr>
        <a:xfrm xmlns:a="http://schemas.openxmlformats.org/drawingml/2006/main">
          <a:off x="2444619" y="667784"/>
          <a:ext cx="75578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MX" sz="1200" dirty="0"/>
            <a:t>856.25 € </a:t>
          </a:r>
        </a:p>
      </cdr:txBody>
    </cdr:sp>
  </cdr:relSizeAnchor>
  <cdr:relSizeAnchor xmlns:cdr="http://schemas.openxmlformats.org/drawingml/2006/chartDrawing">
    <cdr:from>
      <cdr:x>0.63863</cdr:x>
      <cdr:y>0.12237</cdr:y>
    </cdr:from>
    <cdr:to>
      <cdr:x>0.76735</cdr:x>
      <cdr:y>0.17312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6A9610B7-C5E9-C77A-5DC7-DC464BDE0BAA}"/>
            </a:ext>
          </a:extLst>
        </cdr:cNvPr>
        <cdr:cNvSpPr txBox="1"/>
      </cdr:nvSpPr>
      <cdr:spPr>
        <a:xfrm xmlns:a="http://schemas.openxmlformats.org/drawingml/2006/main">
          <a:off x="3749748" y="667783"/>
          <a:ext cx="75578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MX" sz="1200" dirty="0"/>
            <a:t>638.87 €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0.41635</cdr:x>
      <cdr:y>0.12237</cdr:y>
    </cdr:from>
    <cdr:to>
      <cdr:x>0.54507</cdr:x>
      <cdr:y>0.17312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6A9610B7-C5E9-C77A-5DC7-DC464BDE0BAA}"/>
            </a:ext>
          </a:extLst>
        </cdr:cNvPr>
        <cdr:cNvSpPr txBox="1"/>
      </cdr:nvSpPr>
      <cdr:spPr>
        <a:xfrm xmlns:a="http://schemas.openxmlformats.org/drawingml/2006/main">
          <a:off x="2444619" y="667784"/>
          <a:ext cx="75578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MX" sz="1200" dirty="0"/>
            <a:t>856.25 € </a:t>
          </a:r>
        </a:p>
      </cdr:txBody>
    </cdr:sp>
  </cdr:relSizeAnchor>
  <cdr:relSizeAnchor xmlns:cdr="http://schemas.openxmlformats.org/drawingml/2006/chartDrawing">
    <cdr:from>
      <cdr:x>0.63863</cdr:x>
      <cdr:y>0.12237</cdr:y>
    </cdr:from>
    <cdr:to>
      <cdr:x>0.76735</cdr:x>
      <cdr:y>0.17312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6A9610B7-C5E9-C77A-5DC7-DC464BDE0BAA}"/>
            </a:ext>
          </a:extLst>
        </cdr:cNvPr>
        <cdr:cNvSpPr txBox="1"/>
      </cdr:nvSpPr>
      <cdr:spPr>
        <a:xfrm xmlns:a="http://schemas.openxmlformats.org/drawingml/2006/main">
          <a:off x="3749748" y="667783"/>
          <a:ext cx="75578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MX" sz="1200" dirty="0"/>
            <a:t>638.87 € 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3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7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6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2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2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66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8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4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2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2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9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18B9-F6A3-7379-0F49-F5E69E5B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8" y="2218268"/>
            <a:ext cx="7197726" cy="2421464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MX" dirty="0"/>
              <a:t>eport on expenses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8EF62-C046-E8F9-943E-3D6870F43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959626"/>
            <a:ext cx="5216525" cy="831573"/>
          </a:xfrm>
        </p:spPr>
        <p:txBody>
          <a:bodyPr/>
          <a:lstStyle/>
          <a:p>
            <a:r>
              <a:rPr lang="en-MX" dirty="0"/>
              <a:t>The subtle art of tracking your expenses and finding the potential of reducing them </a:t>
            </a:r>
          </a:p>
        </p:txBody>
      </p:sp>
    </p:spTree>
    <p:extLst>
      <p:ext uri="{BB962C8B-B14F-4D97-AF65-F5344CB8AC3E}">
        <p14:creationId xmlns:p14="http://schemas.microsoft.com/office/powerpoint/2010/main" val="10371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9D93-F18D-8D5B-5278-BC813A33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7808"/>
            <a:ext cx="10131425" cy="616227"/>
          </a:xfrm>
        </p:spPr>
        <p:txBody>
          <a:bodyPr>
            <a:normAutofit fontScale="90000"/>
          </a:bodyPr>
          <a:lstStyle/>
          <a:p>
            <a:r>
              <a:rPr lang="en-MX" dirty="0"/>
              <a:t>How can I increase my savings?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88A5-110E-97F9-1572-AC9D73A0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29747"/>
            <a:ext cx="10131425" cy="5370445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MX" dirty="0"/>
              <a:t>Questions:</a:t>
            </a:r>
          </a:p>
          <a:p>
            <a:pPr lvl="1"/>
            <a:r>
              <a:rPr lang="en-MX" dirty="0"/>
              <a:t>What are the categories I spend on?</a:t>
            </a:r>
          </a:p>
          <a:p>
            <a:pPr lvl="1"/>
            <a:r>
              <a:rPr lang="en-MX" dirty="0"/>
              <a:t>What categories can be reduced?</a:t>
            </a:r>
          </a:p>
          <a:p>
            <a:pPr lvl="1"/>
            <a:r>
              <a:rPr lang="en-MX" dirty="0"/>
              <a:t>Is it possible to reduce my spendings by 10%?</a:t>
            </a:r>
          </a:p>
          <a:p>
            <a:pPr marL="0" indent="0">
              <a:buNone/>
            </a:pPr>
            <a:r>
              <a:rPr lang="en-MX" dirty="0"/>
              <a:t>Preparation: </a:t>
            </a:r>
          </a:p>
          <a:p>
            <a:pPr lvl="1"/>
            <a:r>
              <a:rPr lang="en-MX" dirty="0"/>
              <a:t>Timeline: 3 months (September-October-November)</a:t>
            </a:r>
          </a:p>
          <a:p>
            <a:pPr lvl="1"/>
            <a:r>
              <a:rPr lang="en-MX" dirty="0"/>
              <a:t>Identifying categories:</a:t>
            </a:r>
          </a:p>
          <a:p>
            <a:pPr lvl="2"/>
            <a:r>
              <a:rPr lang="en-MX" dirty="0"/>
              <a:t>Home</a:t>
            </a:r>
          </a:p>
          <a:p>
            <a:pPr lvl="2"/>
            <a:r>
              <a:rPr lang="en-MX" dirty="0"/>
              <a:t>Bills</a:t>
            </a:r>
          </a:p>
          <a:p>
            <a:pPr lvl="2"/>
            <a:r>
              <a:rPr lang="en-MX" dirty="0"/>
              <a:t>Transportation</a:t>
            </a:r>
          </a:p>
          <a:p>
            <a:pPr lvl="2"/>
            <a:r>
              <a:rPr lang="en-MX" dirty="0"/>
              <a:t>Groceries</a:t>
            </a:r>
          </a:p>
          <a:p>
            <a:pPr lvl="2"/>
            <a:r>
              <a:rPr lang="en-MX" dirty="0"/>
              <a:t>Leisure time</a:t>
            </a:r>
          </a:p>
          <a:p>
            <a:pPr lvl="2"/>
            <a:r>
              <a:rPr lang="en-MX" dirty="0"/>
              <a:t>Going out</a:t>
            </a:r>
          </a:p>
          <a:p>
            <a:pPr lvl="2"/>
            <a:r>
              <a:rPr lang="en-MX" dirty="0"/>
              <a:t>Self-improvement</a:t>
            </a:r>
          </a:p>
          <a:p>
            <a:pPr lvl="2"/>
            <a:r>
              <a:rPr lang="en-MX" dirty="0"/>
              <a:t>Healthcare</a:t>
            </a:r>
          </a:p>
          <a:p>
            <a:pPr lvl="2"/>
            <a:r>
              <a:rPr lang="en-MX" dirty="0"/>
              <a:t>Other</a:t>
            </a:r>
          </a:p>
          <a:p>
            <a:pPr lvl="1"/>
            <a:r>
              <a:rPr lang="en-MX" dirty="0"/>
              <a:t>Data collection method: Recording all transactions in an application -&gt; exporting data to spreadsheet</a:t>
            </a:r>
          </a:p>
          <a:p>
            <a:pPr lvl="2"/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915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9D93-F18D-8D5B-5278-BC813A33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7808"/>
            <a:ext cx="10131425" cy="616227"/>
          </a:xfrm>
        </p:spPr>
        <p:txBody>
          <a:bodyPr>
            <a:normAutofit fontScale="90000"/>
          </a:bodyPr>
          <a:lstStyle/>
          <a:p>
            <a:r>
              <a:rPr lang="en-MX" dirty="0"/>
              <a:t>PROCESSING AND Analyzing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7B76B3-0DEE-30D2-194D-2EF709C3D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706945"/>
              </p:ext>
            </p:extLst>
          </p:nvPr>
        </p:nvGraphicFramePr>
        <p:xfrm>
          <a:off x="6207967" y="1872409"/>
          <a:ext cx="4365334" cy="2086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522">
                  <a:extLst>
                    <a:ext uri="{9D8B030D-6E8A-4147-A177-3AD203B41FA5}">
                      <a16:colId xmlns:a16="http://schemas.microsoft.com/office/drawing/2014/main" val="90097239"/>
                    </a:ext>
                  </a:extLst>
                </a:gridCol>
                <a:gridCol w="890523">
                  <a:extLst>
                    <a:ext uri="{9D8B030D-6E8A-4147-A177-3AD203B41FA5}">
                      <a16:colId xmlns:a16="http://schemas.microsoft.com/office/drawing/2014/main" val="450199680"/>
                    </a:ext>
                  </a:extLst>
                </a:gridCol>
                <a:gridCol w="830424">
                  <a:extLst>
                    <a:ext uri="{9D8B030D-6E8A-4147-A177-3AD203B41FA5}">
                      <a16:colId xmlns:a16="http://schemas.microsoft.com/office/drawing/2014/main" val="4043868675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929079915"/>
                    </a:ext>
                  </a:extLst>
                </a:gridCol>
                <a:gridCol w="858416">
                  <a:extLst>
                    <a:ext uri="{9D8B030D-6E8A-4147-A177-3AD203B41FA5}">
                      <a16:colId xmlns:a16="http://schemas.microsoft.com/office/drawing/2014/main" val="1502628211"/>
                    </a:ext>
                  </a:extLst>
                </a:gridCol>
              </a:tblGrid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524845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September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October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November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968720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Bills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83.80 €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87.44 €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77.06 €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248.31 €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053514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Clothing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21.46 €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15.92 €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7.11 €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44.49 €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988534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Going 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97.37 €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115.76 €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40.13 €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253.26 €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928898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Groceries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133.39 €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173.44 €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173.57 €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480.39 €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406624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Healthcare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</a:rPr>
                        <a:t>10.65 €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</a:rPr>
                        <a:t>23.34 €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</a:rPr>
                        <a:t>55.91 €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89.90 €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022511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</a:rPr>
                        <a:t>157.89 €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157.89 €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157.89 €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473.68 €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478591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Leisure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8.54 €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107.05 €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5.24 €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120.83 €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588043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57.66 €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83.06 €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</a:rPr>
                        <a:t>45.09 €</a:t>
                      </a:r>
                      <a:endParaRPr lang="en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185.81 €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96635"/>
                  </a:ext>
                </a:extLst>
              </a:tr>
              <a:tr h="174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Transportation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22.48 €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92.36 €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76.87 €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191.71 €</a:t>
                      </a:r>
                      <a:endParaRPr lang="en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171374"/>
                  </a:ext>
                </a:extLst>
              </a:tr>
              <a:tr h="16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593.25 €</a:t>
                      </a:r>
                      <a:endParaRPr lang="en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856.26 €</a:t>
                      </a:r>
                      <a:endParaRPr lang="en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>
                          <a:effectLst/>
                        </a:rPr>
                        <a:t>638.87 €</a:t>
                      </a:r>
                      <a:endParaRPr lang="en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000" u="none" strike="noStrike" dirty="0">
                          <a:effectLst/>
                        </a:rPr>
                        <a:t>2,088.38 €</a:t>
                      </a:r>
                      <a:endParaRPr lang="en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955118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7085349-E9A7-13F9-10AA-25408979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23" y="1468007"/>
            <a:ext cx="4129617" cy="4129617"/>
          </a:xfrm>
          <a:prstGeom prst="rect">
            <a:avLst/>
          </a:prstGeom>
        </p:spPr>
      </p:pic>
      <p:sp>
        <p:nvSpPr>
          <p:cNvPr id="8" name="Bent-Up Arrow 7">
            <a:extLst>
              <a:ext uri="{FF2B5EF4-FFF2-40B4-BE49-F238E27FC236}">
                <a16:creationId xmlns:a16="http://schemas.microsoft.com/office/drawing/2014/main" id="{E12D5CD4-2E2C-3BFA-38FC-9D689C4DDA4D}"/>
              </a:ext>
            </a:extLst>
          </p:cNvPr>
          <p:cNvSpPr/>
          <p:nvPr/>
        </p:nvSpPr>
        <p:spPr>
          <a:xfrm>
            <a:off x="5663681" y="4217436"/>
            <a:ext cx="2929813" cy="70912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453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FB6CB85-E3B1-0205-5D6D-35E8D4BC4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26771"/>
              </p:ext>
            </p:extLst>
          </p:nvPr>
        </p:nvGraphicFramePr>
        <p:xfrm>
          <a:off x="685801" y="1042942"/>
          <a:ext cx="5871556" cy="545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208850B-58D3-D5EC-E317-3C2FF1F1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7808"/>
            <a:ext cx="10131425" cy="616227"/>
          </a:xfrm>
        </p:spPr>
        <p:txBody>
          <a:bodyPr>
            <a:normAutofit fontScale="90000"/>
          </a:bodyPr>
          <a:lstStyle/>
          <a:p>
            <a:r>
              <a:rPr lang="en-MX" dirty="0"/>
              <a:t>PROCESSING AND Analyzing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A95FF5-5F90-37EF-38C3-3EF6BBEA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357" y="1548882"/>
            <a:ext cx="5250821" cy="49513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X" dirty="0"/>
              <a:t>Observations:</a:t>
            </a:r>
          </a:p>
          <a:p>
            <a:pPr lvl="1"/>
            <a:r>
              <a:rPr lang="en-MX" dirty="0"/>
              <a:t>Home, bills more or less standard - Fix</a:t>
            </a:r>
          </a:p>
          <a:p>
            <a:pPr lvl="1">
              <a:spcAft>
                <a:spcPts val="0"/>
              </a:spcAft>
            </a:pPr>
            <a:r>
              <a:rPr lang="en-MX" dirty="0"/>
              <a:t>October trip resulted an increase in many categories:</a:t>
            </a:r>
          </a:p>
          <a:p>
            <a:pPr lvl="2">
              <a:spcAft>
                <a:spcPts val="0"/>
              </a:spcAft>
            </a:pPr>
            <a:r>
              <a:rPr lang="en-MX" dirty="0"/>
              <a:t>Going out</a:t>
            </a:r>
          </a:p>
          <a:p>
            <a:pPr lvl="2">
              <a:spcAft>
                <a:spcPts val="0"/>
              </a:spcAft>
            </a:pPr>
            <a:r>
              <a:rPr lang="en-MX" dirty="0"/>
              <a:t>Leisure time</a:t>
            </a:r>
          </a:p>
          <a:p>
            <a:pPr lvl="2">
              <a:spcAft>
                <a:spcPts val="0"/>
              </a:spcAft>
            </a:pPr>
            <a:r>
              <a:rPr lang="en-MX" dirty="0"/>
              <a:t>Other</a:t>
            </a:r>
          </a:p>
          <a:p>
            <a:pPr lvl="2"/>
            <a:r>
              <a:rPr lang="en-MX" dirty="0"/>
              <a:t>Transportation</a:t>
            </a:r>
          </a:p>
          <a:p>
            <a:pPr lvl="1"/>
            <a:r>
              <a:rPr lang="en-MX" dirty="0"/>
              <a:t>Clothing – low with low fluctuation</a:t>
            </a:r>
          </a:p>
          <a:p>
            <a:pPr lvl="1"/>
            <a:r>
              <a:rPr lang="en-MX" dirty="0"/>
              <a:t>Going out and Groceries have a correlation – high with high fluctuation</a:t>
            </a:r>
          </a:p>
          <a:p>
            <a:pPr lvl="1"/>
            <a:r>
              <a:rPr lang="en-MX" dirty="0"/>
              <a:t>Transportation – high fluctuation</a:t>
            </a:r>
          </a:p>
          <a:p>
            <a:pPr lvl="1"/>
            <a:r>
              <a:rPr lang="en-MX" dirty="0"/>
              <a:t>Avarage: 696.13 € -&gt; 10%:  </a:t>
            </a:r>
            <a:r>
              <a:rPr lang="en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</a:t>
            </a:r>
            <a:r>
              <a:rPr lang="en-MX" dirty="0"/>
              <a:t>70 €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610B7-C5E9-C77A-5DC7-DC464BDE0BAA}"/>
              </a:ext>
            </a:extLst>
          </p:cNvPr>
          <p:cNvSpPr txBox="1"/>
          <p:nvPr/>
        </p:nvSpPr>
        <p:spPr>
          <a:xfrm>
            <a:off x="1810139" y="1710726"/>
            <a:ext cx="755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200" dirty="0"/>
              <a:t>593.25 € </a:t>
            </a:r>
          </a:p>
        </p:txBody>
      </p:sp>
    </p:spTree>
    <p:extLst>
      <p:ext uri="{BB962C8B-B14F-4D97-AF65-F5344CB8AC3E}">
        <p14:creationId xmlns:p14="http://schemas.microsoft.com/office/powerpoint/2010/main" val="170610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FB6CB85-E3B1-0205-5D6D-35E8D4BC4033}"/>
              </a:ext>
            </a:extLst>
          </p:cNvPr>
          <p:cNvGraphicFramePr>
            <a:graphicFrameLocks noGrp="1"/>
          </p:cNvGraphicFramePr>
          <p:nvPr/>
        </p:nvGraphicFramePr>
        <p:xfrm>
          <a:off x="685801" y="1042942"/>
          <a:ext cx="5871556" cy="545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208850B-58D3-D5EC-E317-3C2FF1F1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7808"/>
            <a:ext cx="10131425" cy="616227"/>
          </a:xfrm>
        </p:spPr>
        <p:txBody>
          <a:bodyPr>
            <a:normAutofit fontScale="90000"/>
          </a:bodyPr>
          <a:lstStyle/>
          <a:p>
            <a:r>
              <a:rPr lang="en-MX" dirty="0"/>
              <a:t>solution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A95FF5-5F90-37EF-38C3-3EF6BBEA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357" y="1548882"/>
            <a:ext cx="5250821" cy="49513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X" dirty="0"/>
              <a:t>Options:</a:t>
            </a:r>
          </a:p>
          <a:p>
            <a:pPr lvl="1"/>
            <a:r>
              <a:rPr lang="en-MX" dirty="0"/>
              <a:t>Transportation (</a:t>
            </a:r>
            <a:r>
              <a:rPr lang="en-MX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 30-40 €)</a:t>
            </a:r>
            <a:r>
              <a:rPr lang="en-MX" dirty="0"/>
              <a:t>: use a bike instead of public transportation </a:t>
            </a:r>
          </a:p>
          <a:p>
            <a:pPr lvl="1"/>
            <a:r>
              <a:rPr lang="en-MX" dirty="0"/>
              <a:t>Food (</a:t>
            </a:r>
            <a:r>
              <a:rPr lang="en-MX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 30-40 €)</a:t>
            </a:r>
            <a:r>
              <a:rPr lang="en-MX" dirty="0"/>
              <a:t>: </a:t>
            </a:r>
          </a:p>
          <a:p>
            <a:pPr lvl="2"/>
            <a:r>
              <a:rPr lang="en-MX" dirty="0"/>
              <a:t>plan the cooking ahead</a:t>
            </a:r>
          </a:p>
          <a:p>
            <a:pPr lvl="2"/>
            <a:r>
              <a:rPr lang="en-MX" dirty="0"/>
              <a:t>less going out to eat</a:t>
            </a:r>
          </a:p>
          <a:p>
            <a:pPr lvl="2"/>
            <a:r>
              <a:rPr lang="en-US" dirty="0"/>
              <a:t>eliminate</a:t>
            </a:r>
            <a:r>
              <a:rPr lang="en-MX" dirty="0"/>
              <a:t> certain items (impulse shopping)</a:t>
            </a:r>
          </a:p>
          <a:p>
            <a:pPr lvl="2"/>
            <a:r>
              <a:rPr lang="en-US" dirty="0"/>
              <a:t>choosing cheaper but good quality goods</a:t>
            </a:r>
            <a:endParaRPr lang="en-MX" dirty="0"/>
          </a:p>
          <a:p>
            <a:pPr lvl="1"/>
            <a:r>
              <a:rPr lang="en-MX" dirty="0"/>
              <a:t>Bills (</a:t>
            </a:r>
            <a:r>
              <a:rPr lang="en-MX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 10 €): checking other phone packages</a:t>
            </a:r>
          </a:p>
          <a:p>
            <a:pPr lvl="1"/>
            <a:r>
              <a:rPr lang="en-MX" kern="100" dirty="0">
                <a:latin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Other (</a:t>
            </a:r>
            <a:r>
              <a:rPr lang="en-MX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 30 €): investigate what items are unnecessary</a:t>
            </a:r>
            <a:endParaRPr lang="en-MX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610B7-C5E9-C77A-5DC7-DC464BDE0BAA}"/>
              </a:ext>
            </a:extLst>
          </p:cNvPr>
          <p:cNvSpPr txBox="1"/>
          <p:nvPr/>
        </p:nvSpPr>
        <p:spPr>
          <a:xfrm>
            <a:off x="1810139" y="1710726"/>
            <a:ext cx="755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1200" dirty="0"/>
              <a:t>593.25 € </a:t>
            </a:r>
          </a:p>
        </p:txBody>
      </p:sp>
    </p:spTree>
    <p:extLst>
      <p:ext uri="{BB962C8B-B14F-4D97-AF65-F5344CB8AC3E}">
        <p14:creationId xmlns:p14="http://schemas.microsoft.com/office/powerpoint/2010/main" val="143598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{AEF71C84-00F1-EF46-B1A0-4CE973D368BA}tf10001058</Template>
  <TotalTime>482</TotalTime>
  <Words>343</Words>
  <Application>Microsoft Macintosh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Report on expenses</vt:lpstr>
      <vt:lpstr>How can I increase my savings?</vt:lpstr>
      <vt:lpstr>PROCESSING AND Analyzing data</vt:lpstr>
      <vt:lpstr>PROCESSING AND Analyzing data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expenses</dc:title>
  <dc:creator>Adrienn Ficsor</dc:creator>
  <cp:lastModifiedBy>Adrienn Ficsor</cp:lastModifiedBy>
  <cp:revision>3</cp:revision>
  <dcterms:created xsi:type="dcterms:W3CDTF">2023-12-05T10:25:13Z</dcterms:created>
  <dcterms:modified xsi:type="dcterms:W3CDTF">2023-12-05T18:27:23Z</dcterms:modified>
</cp:coreProperties>
</file>