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5" r:id="rId5"/>
  </p:sldMasterIdLst>
  <p:notesMasterIdLst>
    <p:notesMasterId r:id="rId22"/>
  </p:notesMasterIdLst>
  <p:handoutMasterIdLst>
    <p:handoutMasterId r:id="rId23"/>
  </p:handoutMasterIdLst>
  <p:sldIdLst>
    <p:sldId id="550" r:id="rId6"/>
    <p:sldId id="551" r:id="rId7"/>
    <p:sldId id="545" r:id="rId8"/>
    <p:sldId id="538" r:id="rId9"/>
    <p:sldId id="546" r:id="rId10"/>
    <p:sldId id="541" r:id="rId11"/>
    <p:sldId id="542" r:id="rId12"/>
    <p:sldId id="543" r:id="rId13"/>
    <p:sldId id="544" r:id="rId14"/>
    <p:sldId id="535" r:id="rId15"/>
    <p:sldId id="553" r:id="rId16"/>
    <p:sldId id="552" r:id="rId17"/>
    <p:sldId id="554" r:id="rId18"/>
    <p:sldId id="537" r:id="rId19"/>
    <p:sldId id="540" r:id="rId20"/>
    <p:sldId id="536" r:id="rId21"/>
  </p:sldIdLst>
  <p:sldSz cx="12192000" cy="6858000"/>
  <p:notesSz cx="6669088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orient="horz" pos="3838" userDrawn="1">
          <p15:clr>
            <a:srgbClr val="A4A3A4"/>
          </p15:clr>
        </p15:guide>
        <p15:guide id="3" orient="horz" pos="1275" userDrawn="1">
          <p15:clr>
            <a:srgbClr val="A4A3A4"/>
          </p15:clr>
        </p15:guide>
        <p15:guide id="4" orient="horz" pos="4224" userDrawn="1">
          <p15:clr>
            <a:srgbClr val="A4A3A4"/>
          </p15:clr>
        </p15:guide>
        <p15:guide id="5" orient="horz" pos="459" userDrawn="1">
          <p15:clr>
            <a:srgbClr val="A4A3A4"/>
          </p15:clr>
        </p15:guide>
        <p15:guide id="6" orient="horz" pos="255" userDrawn="1">
          <p15:clr>
            <a:srgbClr val="A4A3A4"/>
          </p15:clr>
        </p15:guide>
        <p15:guide id="7" orient="horz" pos="1253" userDrawn="1">
          <p15:clr>
            <a:srgbClr val="A4A3A4"/>
          </p15:clr>
        </p15:guide>
        <p15:guide id="8" orient="horz" pos="981" userDrawn="1">
          <p15:clr>
            <a:srgbClr val="A4A3A4"/>
          </p15:clr>
        </p15:guide>
        <p15:guide id="9" orient="horz" pos="1003" userDrawn="1">
          <p15:clr>
            <a:srgbClr val="A4A3A4"/>
          </p15:clr>
        </p15:guide>
        <p15:guide id="10" pos="3840" userDrawn="1">
          <p15:clr>
            <a:srgbClr val="A4A3A4"/>
          </p15:clr>
        </p15:guide>
        <p15:guide id="11" pos="1481" userDrawn="1">
          <p15:clr>
            <a:srgbClr val="A4A3A4"/>
          </p15:clr>
        </p15:guide>
        <p15:guide id="12" pos="6924" userDrawn="1">
          <p15:clr>
            <a:srgbClr val="A4A3A4"/>
          </p15:clr>
        </p15:guide>
        <p15:guide id="13" pos="1119" userDrawn="1">
          <p15:clr>
            <a:srgbClr val="A4A3A4"/>
          </p15:clr>
        </p15:guide>
        <p15:guide id="14" pos="7408" userDrawn="1">
          <p15:clr>
            <a:srgbClr val="A4A3A4"/>
          </p15:clr>
        </p15:guide>
        <p15:guide id="15" pos="2087" userDrawn="1">
          <p15:clr>
            <a:srgbClr val="A4A3A4"/>
          </p15:clr>
        </p15:guide>
        <p15:guide id="16" pos="2509" userDrawn="1">
          <p15:clr>
            <a:srgbClr val="A4A3A4"/>
          </p15:clr>
        </p15:guide>
        <p15:guide id="17" pos="1331" userDrawn="1">
          <p15:clr>
            <a:srgbClr val="A4A3A4"/>
          </p15:clr>
        </p15:guide>
        <p15:guide id="18" pos="1875" userDrawn="1">
          <p15:clr>
            <a:srgbClr val="A4A3A4"/>
          </p15:clr>
        </p15:guide>
        <p15:guide id="19" pos="967" userDrawn="1">
          <p15:clr>
            <a:srgbClr val="A4A3A4"/>
          </p15:clr>
        </p15:guide>
        <p15:guide id="20" pos="997" userDrawn="1">
          <p15:clr>
            <a:srgbClr val="A4A3A4"/>
          </p15:clr>
        </p15:guide>
        <p15:guide id="21" pos="7045" userDrawn="1">
          <p15:clr>
            <a:srgbClr val="A4A3A4"/>
          </p15:clr>
        </p15:guide>
        <p15:guide id="22" pos="1603" userDrawn="1">
          <p15:clr>
            <a:srgbClr val="A4A3A4"/>
          </p15:clr>
        </p15:guide>
        <p15:guide id="23" pos="11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QC5431" initials="Q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AF"/>
    <a:srgbClr val="CCCCC6"/>
    <a:srgbClr val="CACAC4"/>
    <a:srgbClr val="71B857"/>
    <a:srgbClr val="009BC4"/>
    <a:srgbClr val="FAAF00"/>
    <a:srgbClr val="0053A1"/>
    <a:srgbClr val="DCDCD8"/>
    <a:srgbClr val="99CC00"/>
    <a:srgbClr val="009A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86462" autoAdjust="0"/>
  </p:normalViewPr>
  <p:slideViewPr>
    <p:cSldViewPr showGuides="1">
      <p:cViewPr varScale="1">
        <p:scale>
          <a:sx n="138" d="100"/>
          <a:sy n="138" d="100"/>
        </p:scale>
        <p:origin x="-120" y="-400"/>
      </p:cViewPr>
      <p:guideLst>
        <p:guide orient="horz" pos="2160"/>
        <p:guide orient="horz" pos="3838"/>
        <p:guide orient="horz" pos="1275"/>
        <p:guide orient="horz" pos="4224"/>
        <p:guide orient="horz" pos="459"/>
        <p:guide orient="horz" pos="255"/>
        <p:guide orient="horz" pos="1253"/>
        <p:guide orient="horz" pos="981"/>
        <p:guide orient="horz" pos="1003"/>
        <p:guide pos="3840"/>
        <p:guide pos="1481"/>
        <p:guide pos="6924"/>
        <p:guide pos="1119"/>
        <p:guide pos="7408"/>
        <p:guide pos="2087"/>
        <p:guide pos="2509"/>
        <p:guide pos="1331"/>
        <p:guide pos="1875"/>
        <p:guide pos="967"/>
        <p:guide pos="997"/>
        <p:guide pos="7045"/>
        <p:guide pos="1603"/>
        <p:guide pos="1149"/>
      </p:guideLst>
    </p:cSldViewPr>
  </p:slideViewPr>
  <p:outlineViewPr>
    <p:cViewPr>
      <p:scale>
        <a:sx n="33" d="100"/>
        <a:sy n="33" d="100"/>
      </p:scale>
      <p:origin x="0" y="243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84" d="100"/>
          <a:sy n="84" d="100"/>
        </p:scale>
        <p:origin x="-1170" y="-78"/>
      </p:cViewPr>
      <p:guideLst>
        <p:guide orient="horz" pos="3126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9F60B-7CC9-4CD5-A0C2-3195EE283DBE}" type="datetimeFigureOut">
              <a:rPr lang="fr-FR" smtClean="0"/>
              <a:pPr/>
              <a:t>26/10/20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56BDD-4012-4EEF-8E66-6651663B2B6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066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897C6-4B67-4483-BB5D-A568E0B22CD7}" type="datetimeFigureOut">
              <a:rPr lang="fr-FR" smtClean="0"/>
              <a:pPr/>
              <a:t>26/10/20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6988" y="744538"/>
            <a:ext cx="6615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90F1F-6F98-4732-A931-7D156E1E748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808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90F1F-6F98-4732-A931-7D156E1E7483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838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90F1F-6F98-4732-A931-7D156E1E7483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93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A938EA59-590E-482B-84DE-045D3D845550}" type="datetime1">
              <a:rPr lang="fr-FR" smtClean="0"/>
              <a:pPr/>
              <a:t>26/10/20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11760200" y="6705600"/>
            <a:ext cx="431296" cy="15211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/>
              <a:t>dataLab - Présentation comité SI 3.11.16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11760200" y="6705613"/>
            <a:ext cx="431296" cy="152117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83765" y="639308"/>
            <a:ext cx="7776435" cy="134984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175">
                <a:solidFill>
                  <a:schemeClr val="accent6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575"/>
            </a:lvl2pPr>
            <a:lvl3pPr mar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defRPr sz="1200">
                <a:solidFill>
                  <a:schemeClr val="accent6"/>
                </a:solidFill>
                <a:latin typeface="+mn-lt"/>
              </a:defRPr>
            </a:lvl3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</p:txBody>
      </p:sp>
    </p:spTree>
    <p:extLst>
      <p:ext uri="{BB962C8B-B14F-4D97-AF65-F5344CB8AC3E}">
        <p14:creationId xmlns:p14="http://schemas.microsoft.com/office/powerpoint/2010/main" val="299146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_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pour une image  13"/>
          <p:cNvSpPr>
            <a:spLocks noGrp="1"/>
          </p:cNvSpPr>
          <p:nvPr>
            <p:ph type="pic" sz="quarter" idx="17"/>
          </p:nvPr>
        </p:nvSpPr>
        <p:spPr bwMode="gray">
          <a:xfrm>
            <a:off x="2550573" y="2034001"/>
            <a:ext cx="9648000" cy="1998000"/>
          </a:xfrm>
          <a:custGeom>
            <a:avLst/>
            <a:gdLst>
              <a:gd name="connsiteX0" fmla="*/ 630000 w 7231070"/>
              <a:gd name="connsiteY0" fmla="*/ 0 h 1998000"/>
              <a:gd name="connsiteX1" fmla="*/ 899593 w 7231070"/>
              <a:gd name="connsiteY1" fmla="*/ 0 h 1998000"/>
              <a:gd name="connsiteX2" fmla="*/ 1260000 w 7231070"/>
              <a:gd name="connsiteY2" fmla="*/ 0 h 1998000"/>
              <a:gd name="connsiteX3" fmla="*/ 7230692 w 7231070"/>
              <a:gd name="connsiteY3" fmla="*/ 0 h 1998000"/>
              <a:gd name="connsiteX4" fmla="*/ 7230692 w 7231070"/>
              <a:gd name="connsiteY4" fmla="*/ 917880 h 1998000"/>
              <a:gd name="connsiteX5" fmla="*/ 7231070 w 7231070"/>
              <a:gd name="connsiteY5" fmla="*/ 917880 h 1998000"/>
              <a:gd name="connsiteX6" fmla="*/ 7231070 w 7231070"/>
              <a:gd name="connsiteY6" fmla="*/ 1998000 h 1998000"/>
              <a:gd name="connsiteX7" fmla="*/ 7230692 w 7231070"/>
              <a:gd name="connsiteY7" fmla="*/ 1998000 h 1998000"/>
              <a:gd name="connsiteX8" fmla="*/ 899593 w 7231070"/>
              <a:gd name="connsiteY8" fmla="*/ 1998000 h 1998000"/>
              <a:gd name="connsiteX9" fmla="*/ 1 w 7231070"/>
              <a:gd name="connsiteY9" fmla="*/ 1998000 h 1998000"/>
              <a:gd name="connsiteX10" fmla="*/ 1 w 7231070"/>
              <a:gd name="connsiteY10" fmla="*/ 1260000 h 1998000"/>
              <a:gd name="connsiteX11" fmla="*/ 0 w 7231070"/>
              <a:gd name="connsiteY11" fmla="*/ 1260000 h 1998000"/>
              <a:gd name="connsiteX12" fmla="*/ 0 w 7231070"/>
              <a:gd name="connsiteY12" fmla="*/ 630000 h 1998000"/>
              <a:gd name="connsiteX13" fmla="*/ 630000 w 7231070"/>
              <a:gd name="connsiteY13" fmla="*/ 0 h 19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231070" h="1998000">
                <a:moveTo>
                  <a:pt x="630000" y="0"/>
                </a:moveTo>
                <a:lnTo>
                  <a:pt x="899593" y="0"/>
                </a:lnTo>
                <a:lnTo>
                  <a:pt x="1260000" y="0"/>
                </a:lnTo>
                <a:lnTo>
                  <a:pt x="7230692" y="0"/>
                </a:lnTo>
                <a:lnTo>
                  <a:pt x="7230692" y="917880"/>
                </a:lnTo>
                <a:lnTo>
                  <a:pt x="7231070" y="917880"/>
                </a:lnTo>
                <a:lnTo>
                  <a:pt x="7231070" y="1998000"/>
                </a:lnTo>
                <a:lnTo>
                  <a:pt x="7230692" y="1998000"/>
                </a:lnTo>
                <a:lnTo>
                  <a:pt x="899593" y="1998000"/>
                </a:lnTo>
                <a:lnTo>
                  <a:pt x="1" y="1998000"/>
                </a:lnTo>
                <a:lnTo>
                  <a:pt x="1" y="1260000"/>
                </a:lnTo>
                <a:lnTo>
                  <a:pt x="0" y="1260000"/>
                </a:lnTo>
                <a:lnTo>
                  <a:pt x="0" y="630000"/>
                </a:lnTo>
                <a:cubicBezTo>
                  <a:pt x="0" y="282061"/>
                  <a:pt x="282061" y="0"/>
                  <a:pt x="630000" y="0"/>
                </a:cubicBezTo>
                <a:close/>
              </a:path>
            </a:pathLst>
          </a:custGeom>
        </p:spPr>
        <p:txBody>
          <a:bodyPr wrap="square" tIns="1080000" anchor="ctr" anchorCtr="0">
            <a:noAutofit/>
          </a:bodyPr>
          <a:lstStyle>
            <a:lvl1pPr algn="ctr">
              <a:defRPr/>
            </a:lvl1pPr>
          </a:lstStyle>
          <a:p>
            <a:r>
              <a:rPr lang="fr-FR"/>
              <a:t>Faire glisser l'image vers l'espace réservé ou cliquer sur l'icône pour l'ajouter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03712" y="4257105"/>
            <a:ext cx="8256488" cy="183573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175">
                <a:solidFill>
                  <a:schemeClr val="accent2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575">
                <a:solidFill>
                  <a:schemeClr val="accent2"/>
                </a:solidFill>
              </a:defRPr>
            </a:lvl2pPr>
            <a:lvl3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accent2"/>
                </a:solidFill>
                <a:latin typeface="+mn-lt"/>
              </a:defRPr>
            </a:lvl3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</p:txBody>
      </p:sp>
      <p:sp>
        <p:nvSpPr>
          <p:cNvPr id="11" name="Espace réservé de la date 1"/>
          <p:cNvSpPr>
            <a:spLocks noGrp="1"/>
          </p:cNvSpPr>
          <p:nvPr>
            <p:ph type="dt" sz="half" idx="14"/>
          </p:nvPr>
        </p:nvSpPr>
        <p:spPr bwMode="gray">
          <a:xfrm>
            <a:off x="11760209" y="6705600"/>
            <a:ext cx="429095" cy="152400"/>
          </a:xfrm>
        </p:spPr>
        <p:txBody>
          <a:bodyPr/>
          <a:lstStyle/>
          <a:p>
            <a:fld id="{344654DA-98AE-40EC-99CE-5C119FF333C0}" type="datetime1">
              <a:rPr lang="fr-FR" smtClean="0"/>
              <a:pPr/>
              <a:t>26/10/20</a:t>
            </a:fld>
            <a:endParaRPr lang="fr-FR" dirty="0"/>
          </a:p>
        </p:txBody>
      </p:sp>
      <p:sp>
        <p:nvSpPr>
          <p:cNvPr id="12" name="Espace réservé du pied de page 2"/>
          <p:cNvSpPr>
            <a:spLocks noGrp="1"/>
          </p:cNvSpPr>
          <p:nvPr>
            <p:ph type="ftr" sz="quarter" idx="15"/>
          </p:nvPr>
        </p:nvSpPr>
        <p:spPr bwMode="gray">
          <a:xfrm>
            <a:off x="2351626" y="6156000"/>
            <a:ext cx="8832849" cy="232968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fr-FR"/>
              <a:t>dataLab - Présentation comité SI 3.11.16</a:t>
            </a:r>
            <a:endParaRPr lang="fr-FR" dirty="0"/>
          </a:p>
        </p:txBody>
      </p:sp>
      <p:sp>
        <p:nvSpPr>
          <p:cNvPr id="13" name="Espace réservé du numéro de diapositive 9"/>
          <p:cNvSpPr>
            <a:spLocks noGrp="1"/>
          </p:cNvSpPr>
          <p:nvPr>
            <p:ph type="sldNum" sz="quarter" idx="16"/>
          </p:nvPr>
        </p:nvSpPr>
        <p:spPr bwMode="gray">
          <a:xfrm>
            <a:off x="10416119" y="6553200"/>
            <a:ext cx="768348" cy="152400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39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9B36839-915E-4860-A0A9-C9D44EA9C468}" type="datetime1">
              <a:rPr lang="fr-FR" smtClean="0"/>
              <a:pPr/>
              <a:t>26/10/20</a:t>
            </a:fld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10C140CD-8AED-46FF-A9A2-77308F3F39AE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>
          <a:xfrm>
            <a:off x="10800523" y="6318053"/>
            <a:ext cx="959685" cy="206576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dataLab - Présentation comité SI 3.11.16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351626" y="404817"/>
            <a:ext cx="9408583" cy="1152525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175">
                <a:solidFill>
                  <a:schemeClr val="accent6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575"/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 hasCustomPrompt="1"/>
          </p:nvPr>
        </p:nvSpPr>
        <p:spPr bwMode="gray">
          <a:xfrm>
            <a:off x="1824576" y="1989142"/>
            <a:ext cx="9935633" cy="4103687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  <a:p>
            <a:pPr lvl="5"/>
            <a:r>
              <a:rPr lang="fr-FR" noProof="0" dirty="0"/>
              <a:t>Texte de niveau 6</a:t>
            </a:r>
          </a:p>
        </p:txBody>
      </p:sp>
    </p:spTree>
    <p:extLst>
      <p:ext uri="{BB962C8B-B14F-4D97-AF65-F5344CB8AC3E}">
        <p14:creationId xmlns:p14="http://schemas.microsoft.com/office/powerpoint/2010/main" val="1450392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416E5BE-A3B1-48E7-A7AF-AA55D60806AE}" type="datetime1">
              <a:rPr lang="fr-FR" smtClean="0"/>
              <a:pPr/>
              <a:t>26/10/20</a:t>
            </a:fld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10C140CD-8AED-46FF-A9A2-77308F3F39AE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fr-FR"/>
              <a:t>dataLab - Présentation comité SI 3.11.16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351626" y="404817"/>
            <a:ext cx="9408583" cy="1152525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175">
                <a:solidFill>
                  <a:schemeClr val="accent6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575"/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sz="quarter" idx="14"/>
          </p:nvPr>
        </p:nvSpPr>
        <p:spPr bwMode="gray">
          <a:xfrm>
            <a:off x="2112442" y="1591200"/>
            <a:ext cx="3119967" cy="1871662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fr-FR"/>
              <a:t>Faire glisser l'image vers l'espace réservé ou cliquer sur l'icône pour l'ajouter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232400" y="1591200"/>
            <a:ext cx="4320117" cy="1872000"/>
          </a:xfrm>
          <a:solidFill>
            <a:schemeClr val="accent2"/>
          </a:solidFill>
        </p:spPr>
        <p:txBody>
          <a:bodyPr lIns="576000" tIns="36000" rIns="72000" bIns="36000" anchor="ctr" anchorCtr="0"/>
          <a:lstStyle>
            <a:lvl1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</a:defRPr>
            </a:lvl1pPr>
            <a:lvl2pPr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825">
                <a:solidFill>
                  <a:schemeClr val="bg1"/>
                </a:solidFill>
              </a:defRPr>
            </a:lvl2pPr>
            <a:lvl3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13">
                <a:solidFill>
                  <a:schemeClr val="bg1"/>
                </a:solidFill>
                <a:latin typeface="+mn-lt"/>
              </a:defRPr>
            </a:lvl3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XX%</a:t>
            </a:r>
          </a:p>
          <a:p>
            <a:pPr lvl="2"/>
            <a:r>
              <a:rPr lang="fr-FR" noProof="0" dirty="0"/>
              <a:t>Texte de niveau 3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6" hasCustomPrompt="1"/>
          </p:nvPr>
        </p:nvSpPr>
        <p:spPr bwMode="gray">
          <a:xfrm>
            <a:off x="2112442" y="3644913"/>
            <a:ext cx="9647767" cy="2447925"/>
          </a:xfrm>
        </p:spPr>
        <p:txBody>
          <a:bodyPr/>
          <a:lstStyle>
            <a:lvl1pPr>
              <a:spcBef>
                <a:spcPts val="750"/>
              </a:spcBef>
              <a:spcAft>
                <a:spcPts val="0"/>
              </a:spcAft>
              <a:defRPr sz="900">
                <a:solidFill>
                  <a:schemeClr val="accent6"/>
                </a:solidFill>
              </a:defRPr>
            </a:lvl1pPr>
            <a:lvl2pPr>
              <a:lnSpc>
                <a:spcPct val="100000"/>
              </a:lnSpc>
              <a:defRPr sz="788"/>
            </a:lvl2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</p:txBody>
      </p:sp>
    </p:spTree>
    <p:extLst>
      <p:ext uri="{BB962C8B-B14F-4D97-AF65-F5344CB8AC3E}">
        <p14:creationId xmlns:p14="http://schemas.microsoft.com/office/powerpoint/2010/main" val="2752445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encart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B7E576C-2A88-4EE3-A699-88FF954CFDD4}" type="datetime1">
              <a:rPr lang="fr-FR" smtClean="0"/>
              <a:pPr/>
              <a:t>26/10/20</a:t>
            </a:fld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10C140CD-8AED-46FF-A9A2-77308F3F39AE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fr-FR"/>
              <a:t>dataLab - Présentation comité SI 3.11.16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351626" y="404817"/>
            <a:ext cx="9408583" cy="1152525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175">
                <a:solidFill>
                  <a:schemeClr val="accent6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575"/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23393" y="1592262"/>
            <a:ext cx="2832315" cy="3996978"/>
          </a:xfrm>
          <a:solidFill>
            <a:schemeClr val="accent2"/>
          </a:solidFill>
        </p:spPr>
        <p:txBody>
          <a:bodyPr lIns="216000" tIns="144000" rIns="36000" bIns="36000" anchor="t" anchorCtr="0"/>
          <a:lstStyle>
            <a:lvl1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</a:defRPr>
            </a:lvl1pPr>
            <a:lvl2pPr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825">
                <a:solidFill>
                  <a:schemeClr val="bg1"/>
                </a:solidFill>
              </a:defRPr>
            </a:lvl2pPr>
            <a:lvl3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13">
                <a:solidFill>
                  <a:schemeClr val="bg1"/>
                </a:solidFill>
                <a:latin typeface="+mn-lt"/>
              </a:defRPr>
            </a:lvl3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XX%</a:t>
            </a:r>
          </a:p>
          <a:p>
            <a:pPr lvl="2"/>
            <a:r>
              <a:rPr lang="fr-FR" noProof="0" dirty="0"/>
              <a:t>Texte de niveau 3</a:t>
            </a:r>
          </a:p>
        </p:txBody>
      </p:sp>
      <p:sp>
        <p:nvSpPr>
          <p:cNvPr id="15" name="Espace réservé du contenu 6"/>
          <p:cNvSpPr>
            <a:spLocks noGrp="1"/>
          </p:cNvSpPr>
          <p:nvPr>
            <p:ph sz="quarter" idx="14" hasCustomPrompt="1"/>
          </p:nvPr>
        </p:nvSpPr>
        <p:spPr bwMode="gray">
          <a:xfrm>
            <a:off x="3791744" y="1557346"/>
            <a:ext cx="7968456" cy="4535487"/>
          </a:xfrm>
        </p:spPr>
        <p:txBody>
          <a:bodyPr/>
          <a:lstStyle>
            <a:lvl1pPr>
              <a:spcBef>
                <a:spcPts val="750"/>
              </a:spcBef>
              <a:spcAft>
                <a:spcPts val="225"/>
              </a:spcAft>
              <a:defRPr/>
            </a:lvl1pPr>
            <a:lvl2pPr marL="431979" indent="-80996">
              <a:spcBef>
                <a:spcPts val="450"/>
              </a:spcBef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431979">
              <a:spcBef>
                <a:spcPts val="0"/>
              </a:spcBef>
              <a:spcAft>
                <a:spcPts val="0"/>
              </a:spcAft>
              <a:defRPr sz="788">
                <a:solidFill>
                  <a:schemeClr val="accent6"/>
                </a:solidFill>
                <a:latin typeface="+mn-lt"/>
              </a:defRPr>
            </a:lvl3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</p:txBody>
      </p:sp>
    </p:spTree>
    <p:extLst>
      <p:ext uri="{BB962C8B-B14F-4D97-AF65-F5344CB8AC3E}">
        <p14:creationId xmlns:p14="http://schemas.microsoft.com/office/powerpoint/2010/main" val="3755741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2C93226-3B05-4CFC-BCDC-A8FE22B5115B}" type="datetime1">
              <a:rPr lang="fr-FR" smtClean="0"/>
              <a:pPr/>
              <a:t>26/10/20</a:t>
            </a:fld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10C140CD-8AED-46FF-A9A2-77308F3F39AE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fr-FR"/>
              <a:t>dataLab - Présentation comité SI 3.11.16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351626" y="404817"/>
            <a:ext cx="9408583" cy="1152525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175">
                <a:solidFill>
                  <a:schemeClr val="accent6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575"/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sz="quarter" idx="14"/>
          </p:nvPr>
        </p:nvSpPr>
        <p:spPr bwMode="gray">
          <a:xfrm>
            <a:off x="1534585" y="2024063"/>
            <a:ext cx="10225616" cy="4068762"/>
          </a:xfrm>
        </p:spPr>
        <p:txBody>
          <a:bodyPr tIns="720000" bIns="0" anchor="ctr" anchorCtr="0"/>
          <a:lstStyle>
            <a:lvl1pPr algn="ctr"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8884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8814DD3-D86E-4823-88EB-B57DD9C136CE}" type="datetime1">
              <a:rPr lang="fr-FR" smtClean="0"/>
              <a:pPr/>
              <a:t>26/10/20</a:t>
            </a:fld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10C140CD-8AED-46FF-A9A2-77308F3F39AE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fr-FR"/>
              <a:t>dataLab - Présentation comité SI 3.11.16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351626" y="404817"/>
            <a:ext cx="9408583" cy="1152525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175">
                <a:solidFill>
                  <a:schemeClr val="accent6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575"/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3" name="Espace réservé du tableau 2"/>
          <p:cNvSpPr>
            <a:spLocks noGrp="1"/>
          </p:cNvSpPr>
          <p:nvPr>
            <p:ph type="tbl" sz="quarter" idx="14"/>
          </p:nvPr>
        </p:nvSpPr>
        <p:spPr bwMode="gray">
          <a:xfrm>
            <a:off x="2351626" y="1989139"/>
            <a:ext cx="7249583" cy="3240087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fr-FR"/>
              <a:t>Cliquez sur l'icône pour ajouter un tableau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351620" y="5356273"/>
            <a:ext cx="336549" cy="73025"/>
          </a:xfr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723673" y="5337212"/>
            <a:ext cx="960000" cy="360000"/>
          </a:xfrm>
        </p:spPr>
        <p:txBody>
          <a:bodyPr/>
          <a:lstStyle>
            <a:lvl1pPr>
              <a:defRPr sz="525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TITRE légende 1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839772" y="5356273"/>
            <a:ext cx="336549" cy="73025"/>
          </a:xfrm>
          <a:solidFill>
            <a:schemeClr val="accent2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15" name="Espace réservé du texte 9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211828" y="5337212"/>
            <a:ext cx="960000" cy="360000"/>
          </a:xfrm>
        </p:spPr>
        <p:txBody>
          <a:bodyPr/>
          <a:lstStyle>
            <a:lvl1pPr>
              <a:defRPr sz="525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TITRE légende 2</a:t>
            </a:r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327928" y="5356273"/>
            <a:ext cx="336549" cy="73025"/>
          </a:xfrm>
          <a:solidFill>
            <a:schemeClr val="accent3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17" name="Espace réservé du texte 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99983" y="5337212"/>
            <a:ext cx="960000" cy="360000"/>
          </a:xfrm>
        </p:spPr>
        <p:txBody>
          <a:bodyPr/>
          <a:lstStyle>
            <a:lvl1pPr>
              <a:defRPr sz="525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TITRE légende 3</a:t>
            </a:r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816080" y="5356273"/>
            <a:ext cx="336549" cy="73025"/>
          </a:xfrm>
          <a:solidFill>
            <a:schemeClr val="accent4"/>
          </a:solidFill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19" name="Espace réservé du texte 9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7188136" y="5337212"/>
            <a:ext cx="960000" cy="360000"/>
          </a:xfrm>
        </p:spPr>
        <p:txBody>
          <a:bodyPr/>
          <a:lstStyle>
            <a:lvl1pPr>
              <a:defRPr sz="525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TITRE légende 4</a:t>
            </a:r>
          </a:p>
        </p:txBody>
      </p:sp>
    </p:spTree>
    <p:extLst>
      <p:ext uri="{BB962C8B-B14F-4D97-AF65-F5344CB8AC3E}">
        <p14:creationId xmlns:p14="http://schemas.microsoft.com/office/powerpoint/2010/main" val="1808884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AC5D611-7D08-47D2-87C5-976454FB251D}" type="datetime1">
              <a:rPr lang="fr-FR" smtClean="0"/>
              <a:pPr/>
              <a:t>26/10/20</a:t>
            </a:fld>
            <a:endParaRPr lang="fr-FR"/>
          </a:p>
        </p:txBody>
      </p:sp>
      <p:sp>
        <p:nvSpPr>
          <p:cNvPr id="20" name="Rectangle 19"/>
          <p:cNvSpPr/>
          <p:nvPr userDrawn="1"/>
        </p:nvSpPr>
        <p:spPr>
          <a:xfrm>
            <a:off x="0" y="6165304"/>
            <a:ext cx="12192000" cy="692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884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0097-83F4-4913-A471-BCAF1D0C7DE5}" type="datetimeFigureOut">
              <a:rPr lang="en-US" smtClean="0">
                <a:solidFill>
                  <a:srgbClr val="646464">
                    <a:tint val="75000"/>
                  </a:srgbClr>
                </a:solidFill>
              </a:rPr>
              <a:pPr/>
              <a:t>26/10/20</a:t>
            </a:fld>
            <a:endParaRPr lang="en-US">
              <a:solidFill>
                <a:srgbClr val="646464">
                  <a:tint val="75000"/>
                </a:srgb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46464">
                  <a:tint val="75000"/>
                </a:srgb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23D9-9BD1-4866-BC23-069CD2B305EE}" type="slidenum">
              <a:rPr lang="en-US" smtClean="0">
                <a:solidFill>
                  <a:srgbClr val="646464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646464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8309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0097-83F4-4913-A471-BCAF1D0C7DE5}" type="datetimeFigureOut">
              <a:rPr lang="en-US" smtClean="0">
                <a:solidFill>
                  <a:srgbClr val="646464">
                    <a:tint val="75000"/>
                  </a:srgbClr>
                </a:solidFill>
              </a:rPr>
              <a:pPr/>
              <a:t>26/10/20</a:t>
            </a:fld>
            <a:endParaRPr lang="en-US">
              <a:solidFill>
                <a:srgbClr val="646464">
                  <a:tint val="75000"/>
                </a:srgb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46464">
                  <a:tint val="75000"/>
                </a:srgb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23D9-9BD1-4866-BC23-069CD2B305EE}" type="slidenum">
              <a:rPr lang="en-US" smtClean="0">
                <a:solidFill>
                  <a:srgbClr val="646464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646464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8197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0097-83F4-4913-A471-BCAF1D0C7DE5}" type="datetimeFigureOut">
              <a:rPr lang="en-US" smtClean="0">
                <a:solidFill>
                  <a:srgbClr val="646464">
                    <a:tint val="75000"/>
                  </a:srgbClr>
                </a:solidFill>
              </a:rPr>
              <a:pPr/>
              <a:t>26/10/20</a:t>
            </a:fld>
            <a:endParaRPr lang="en-US">
              <a:solidFill>
                <a:srgbClr val="646464">
                  <a:tint val="75000"/>
                </a:srgb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46464">
                  <a:tint val="75000"/>
                </a:srgb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23D9-9BD1-4866-BC23-069CD2B305EE}" type="slidenum">
              <a:rPr lang="en-US" smtClean="0">
                <a:solidFill>
                  <a:srgbClr val="646464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646464">
                  <a:tint val="75000"/>
                </a:srgb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3"/>
          </p:nvPr>
        </p:nvSpPr>
        <p:spPr>
          <a:xfrm>
            <a:off x="431800" y="692698"/>
            <a:ext cx="11328400" cy="350515"/>
          </a:xfrm>
        </p:spPr>
        <p:txBody>
          <a:bodyPr anchor="ctr">
            <a:normAutofit/>
          </a:bodyPr>
          <a:lstStyle>
            <a:lvl1pPr>
              <a:defRPr sz="20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8581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2034000"/>
            <a:ext cx="12192000" cy="4823460"/>
          </a:xfrm>
          <a:custGeom>
            <a:avLst/>
            <a:gdLst>
              <a:gd name="connsiteX0" fmla="*/ 630000 w 9144000"/>
              <a:gd name="connsiteY0" fmla="*/ 0 h 4823460"/>
              <a:gd name="connsiteX1" fmla="*/ 899592 w 9144000"/>
              <a:gd name="connsiteY1" fmla="*/ 0 h 4823460"/>
              <a:gd name="connsiteX2" fmla="*/ 1260000 w 9144000"/>
              <a:gd name="connsiteY2" fmla="*/ 0 h 4823460"/>
              <a:gd name="connsiteX3" fmla="*/ 9144000 w 9144000"/>
              <a:gd name="connsiteY3" fmla="*/ 0 h 4823460"/>
              <a:gd name="connsiteX4" fmla="*/ 9144000 w 9144000"/>
              <a:gd name="connsiteY4" fmla="*/ 1070340 h 4823460"/>
              <a:gd name="connsiteX5" fmla="*/ 9144000 w 9144000"/>
              <a:gd name="connsiteY5" fmla="*/ 4823460 h 4823460"/>
              <a:gd name="connsiteX6" fmla="*/ 0 w 9144000"/>
              <a:gd name="connsiteY6" fmla="*/ 4823460 h 4823460"/>
              <a:gd name="connsiteX7" fmla="*/ 0 w 9144000"/>
              <a:gd name="connsiteY7" fmla="*/ 1070340 h 4823460"/>
              <a:gd name="connsiteX8" fmla="*/ 0 w 9144000"/>
              <a:gd name="connsiteY8" fmla="*/ 630000 h 4823460"/>
              <a:gd name="connsiteX9" fmla="*/ 630000 w 9144000"/>
              <a:gd name="connsiteY9" fmla="*/ 0 h 482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000" h="4823460">
                <a:moveTo>
                  <a:pt x="630000" y="0"/>
                </a:moveTo>
                <a:lnTo>
                  <a:pt x="899592" y="0"/>
                </a:lnTo>
                <a:lnTo>
                  <a:pt x="1260000" y="0"/>
                </a:lnTo>
                <a:lnTo>
                  <a:pt x="9144000" y="0"/>
                </a:lnTo>
                <a:lnTo>
                  <a:pt x="9144000" y="1070340"/>
                </a:lnTo>
                <a:lnTo>
                  <a:pt x="9144000" y="4823460"/>
                </a:lnTo>
                <a:lnTo>
                  <a:pt x="0" y="4823460"/>
                </a:lnTo>
                <a:lnTo>
                  <a:pt x="0" y="1070340"/>
                </a:lnTo>
                <a:lnTo>
                  <a:pt x="0" y="630000"/>
                </a:lnTo>
                <a:cubicBezTo>
                  <a:pt x="0" y="282061"/>
                  <a:pt x="282061" y="0"/>
                  <a:pt x="630000" y="0"/>
                </a:cubicBezTo>
                <a:close/>
              </a:path>
            </a:pathLst>
          </a:cu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C09AF8B3-1874-4A95-9C52-9D503E19EEEF}" type="datetime1">
              <a:rPr lang="fr-FR" smtClean="0"/>
              <a:pPr/>
              <a:t>26/10/20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11760200" y="6705600"/>
            <a:ext cx="431296" cy="15211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/>
              <a:t>dataLab - Présentation comité SI 3.11.16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11760200" y="6705613"/>
            <a:ext cx="431296" cy="152117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83765" y="639308"/>
            <a:ext cx="7776435" cy="134984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175">
                <a:solidFill>
                  <a:schemeClr val="accent6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575"/>
            </a:lvl2pPr>
            <a:lvl3pPr mar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defRPr sz="1200">
                <a:solidFill>
                  <a:schemeClr val="accent6"/>
                </a:solidFill>
                <a:latin typeface="+mn-lt"/>
              </a:defRPr>
            </a:lvl3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</p:txBody>
      </p:sp>
    </p:spTree>
    <p:extLst>
      <p:ext uri="{BB962C8B-B14F-4D97-AF65-F5344CB8AC3E}">
        <p14:creationId xmlns:p14="http://schemas.microsoft.com/office/powerpoint/2010/main" val="11007373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5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5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0097-83F4-4913-A471-BCAF1D0C7DE5}" type="datetimeFigureOut">
              <a:rPr lang="en-US" smtClean="0">
                <a:solidFill>
                  <a:srgbClr val="646464">
                    <a:tint val="75000"/>
                  </a:srgbClr>
                </a:solidFill>
              </a:rPr>
              <a:pPr/>
              <a:t>26/10/20</a:t>
            </a:fld>
            <a:endParaRPr lang="en-US">
              <a:solidFill>
                <a:srgbClr val="646464">
                  <a:tint val="75000"/>
                </a:srgb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46464">
                  <a:tint val="75000"/>
                </a:srgb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23D9-9BD1-4866-BC23-069CD2B305EE}" type="slidenum">
              <a:rPr lang="en-US" smtClean="0">
                <a:solidFill>
                  <a:srgbClr val="646464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646464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7161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1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0097-83F4-4913-A471-BCAF1D0C7DE5}" type="datetimeFigureOut">
              <a:rPr lang="en-US" smtClean="0">
                <a:solidFill>
                  <a:srgbClr val="646464">
                    <a:tint val="75000"/>
                  </a:srgbClr>
                </a:solidFill>
              </a:rPr>
              <a:pPr/>
              <a:t>26/10/20</a:t>
            </a:fld>
            <a:endParaRPr lang="en-US">
              <a:solidFill>
                <a:srgbClr val="646464">
                  <a:tint val="75000"/>
                </a:srgb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46464">
                  <a:tint val="75000"/>
                </a:srgb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23D9-9BD1-4866-BC23-069CD2B305EE}" type="slidenum">
              <a:rPr lang="en-US" smtClean="0">
                <a:solidFill>
                  <a:srgbClr val="646464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646464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006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1" indent="0">
              <a:buNone/>
              <a:defRPr sz="2000" b="1"/>
            </a:lvl2pPr>
            <a:lvl3pPr marL="914342" indent="0">
              <a:buNone/>
              <a:defRPr sz="1800" b="1"/>
            </a:lvl3pPr>
            <a:lvl4pPr marL="1371513" indent="0">
              <a:buNone/>
              <a:defRPr sz="1600" b="1"/>
            </a:lvl4pPr>
            <a:lvl5pPr marL="1828683" indent="0">
              <a:buNone/>
              <a:defRPr sz="1600" b="1"/>
            </a:lvl5pPr>
            <a:lvl6pPr marL="2285853" indent="0">
              <a:buNone/>
              <a:defRPr sz="1600" b="1"/>
            </a:lvl6pPr>
            <a:lvl7pPr marL="2743024" indent="0">
              <a:buNone/>
              <a:defRPr sz="1600" b="1"/>
            </a:lvl7pPr>
            <a:lvl8pPr marL="3200195" indent="0">
              <a:buNone/>
              <a:defRPr sz="1600" b="1"/>
            </a:lvl8pPr>
            <a:lvl9pPr marL="3657366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1" indent="0">
              <a:buNone/>
              <a:defRPr sz="2000" b="1"/>
            </a:lvl2pPr>
            <a:lvl3pPr marL="914342" indent="0">
              <a:buNone/>
              <a:defRPr sz="1800" b="1"/>
            </a:lvl3pPr>
            <a:lvl4pPr marL="1371513" indent="0">
              <a:buNone/>
              <a:defRPr sz="1600" b="1"/>
            </a:lvl4pPr>
            <a:lvl5pPr marL="1828683" indent="0">
              <a:buNone/>
              <a:defRPr sz="1600" b="1"/>
            </a:lvl5pPr>
            <a:lvl6pPr marL="2285853" indent="0">
              <a:buNone/>
              <a:defRPr sz="1600" b="1"/>
            </a:lvl6pPr>
            <a:lvl7pPr marL="2743024" indent="0">
              <a:buNone/>
              <a:defRPr sz="1600" b="1"/>
            </a:lvl7pPr>
            <a:lvl8pPr marL="3200195" indent="0">
              <a:buNone/>
              <a:defRPr sz="1600" b="1"/>
            </a:lvl8pPr>
            <a:lvl9pPr marL="3657366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6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0097-83F4-4913-A471-BCAF1D0C7DE5}" type="datetimeFigureOut">
              <a:rPr lang="en-US" smtClean="0">
                <a:solidFill>
                  <a:srgbClr val="646464">
                    <a:tint val="75000"/>
                  </a:srgbClr>
                </a:solidFill>
              </a:rPr>
              <a:pPr/>
              <a:t>26/10/20</a:t>
            </a:fld>
            <a:endParaRPr lang="en-US">
              <a:solidFill>
                <a:srgbClr val="646464">
                  <a:tint val="75000"/>
                </a:srgb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46464">
                  <a:tint val="75000"/>
                </a:srgb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23D9-9BD1-4866-BC23-069CD2B305EE}" type="slidenum">
              <a:rPr lang="en-US" smtClean="0">
                <a:solidFill>
                  <a:srgbClr val="646464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646464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663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0097-83F4-4913-A471-BCAF1D0C7DE5}" type="datetimeFigureOut">
              <a:rPr lang="en-US" smtClean="0">
                <a:solidFill>
                  <a:srgbClr val="646464">
                    <a:tint val="75000"/>
                  </a:srgbClr>
                </a:solidFill>
              </a:rPr>
              <a:pPr/>
              <a:t>26/10/20</a:t>
            </a:fld>
            <a:endParaRPr lang="en-US">
              <a:solidFill>
                <a:srgbClr val="646464">
                  <a:tint val="75000"/>
                </a:srgb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46464">
                  <a:tint val="75000"/>
                </a:srgb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23D9-9BD1-4866-BC23-069CD2B305EE}" type="slidenum">
              <a:rPr lang="en-US" smtClean="0">
                <a:solidFill>
                  <a:srgbClr val="646464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646464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334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0097-83F4-4913-A471-BCAF1D0C7DE5}" type="datetimeFigureOut">
              <a:rPr lang="en-US" smtClean="0">
                <a:solidFill>
                  <a:srgbClr val="646464">
                    <a:tint val="75000"/>
                  </a:srgbClr>
                </a:solidFill>
              </a:rPr>
              <a:pPr/>
              <a:t>26/10/20</a:t>
            </a:fld>
            <a:endParaRPr lang="en-US">
              <a:solidFill>
                <a:srgbClr val="646464">
                  <a:tint val="75000"/>
                </a:srgb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46464">
                  <a:tint val="75000"/>
                </a:srgb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23D9-9BD1-4866-BC23-069CD2B305EE}" type="slidenum">
              <a:rPr lang="en-US" smtClean="0">
                <a:solidFill>
                  <a:srgbClr val="646464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646464">
                  <a:tint val="75000"/>
                </a:srgbClr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715" y="54151"/>
            <a:ext cx="610212" cy="68476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717" y="54150"/>
            <a:ext cx="610212" cy="68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962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0097-83F4-4913-A471-BCAF1D0C7DE5}" type="datetimeFigureOut">
              <a:rPr lang="en-US" smtClean="0">
                <a:solidFill>
                  <a:srgbClr val="646464">
                    <a:tint val="75000"/>
                  </a:srgbClr>
                </a:solidFill>
              </a:rPr>
              <a:pPr/>
              <a:t>26/10/20</a:t>
            </a:fld>
            <a:endParaRPr lang="en-US">
              <a:solidFill>
                <a:srgbClr val="646464">
                  <a:tint val="75000"/>
                </a:srgb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46464">
                  <a:tint val="75000"/>
                </a:srgb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23D9-9BD1-4866-BC23-069CD2B305EE}" type="slidenum">
              <a:rPr lang="en-US" smtClean="0">
                <a:solidFill>
                  <a:srgbClr val="646464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646464">
                  <a:tint val="75000"/>
                </a:srgb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4"/>
          </p:nvPr>
        </p:nvSpPr>
        <p:spPr>
          <a:xfrm>
            <a:off x="431800" y="692696"/>
            <a:ext cx="11328400" cy="330878"/>
          </a:xfrm>
        </p:spPr>
        <p:txBody>
          <a:bodyPr anchor="ctr"/>
          <a:lstStyle/>
          <a:p>
            <a:pPr lvl="0"/>
            <a:r>
              <a:rPr lang="fr-FR"/>
              <a:t>Modifiez les styles du texte du masque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715" y="54151"/>
            <a:ext cx="610212" cy="68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560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0097-83F4-4913-A471-BCAF1D0C7DE5}" type="datetimeFigureOut">
              <a:rPr lang="en-US" smtClean="0">
                <a:solidFill>
                  <a:srgbClr val="646464">
                    <a:tint val="75000"/>
                  </a:srgbClr>
                </a:solidFill>
              </a:rPr>
              <a:pPr/>
              <a:t>26/10/20</a:t>
            </a:fld>
            <a:endParaRPr lang="en-US">
              <a:solidFill>
                <a:srgbClr val="646464">
                  <a:tint val="75000"/>
                </a:srgb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46464">
                  <a:tint val="75000"/>
                </a:srgb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23D9-9BD1-4866-BC23-069CD2B305EE}" type="slidenum">
              <a:rPr lang="en-US" smtClean="0">
                <a:solidFill>
                  <a:srgbClr val="646464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646464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3499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26520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0097-83F4-4913-A471-BCAF1D0C7DE5}" type="datetimeFigureOut">
              <a:rPr lang="en-US" smtClean="0">
                <a:solidFill>
                  <a:srgbClr val="646464">
                    <a:tint val="75000"/>
                  </a:srgbClr>
                </a:solidFill>
              </a:rPr>
              <a:pPr/>
              <a:t>26/10/20</a:t>
            </a:fld>
            <a:endParaRPr lang="en-US">
              <a:solidFill>
                <a:srgbClr val="646464">
                  <a:tint val="75000"/>
                </a:srgb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46464">
                  <a:tint val="75000"/>
                </a:srgb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23D9-9BD1-4866-BC23-069CD2B305EE}" type="slidenum">
              <a:rPr lang="en-US" smtClean="0">
                <a:solidFill>
                  <a:srgbClr val="646464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646464">
                  <a:tint val="75000"/>
                </a:srgb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3"/>
          </p:nvPr>
        </p:nvSpPr>
        <p:spPr>
          <a:xfrm>
            <a:off x="431800" y="692696"/>
            <a:ext cx="11328400" cy="350515"/>
          </a:xfrm>
        </p:spPr>
        <p:txBody>
          <a:bodyPr anchor="ctr">
            <a:normAutofit/>
          </a:bodyPr>
          <a:lstStyle>
            <a:lvl1pPr>
              <a:defRPr sz="2000"/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11523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0097-83F4-4913-A471-BCAF1D0C7DE5}" type="datetimeFigureOut">
              <a:rPr lang="en-US" smtClean="0">
                <a:solidFill>
                  <a:srgbClr val="646464">
                    <a:tint val="75000"/>
                  </a:srgbClr>
                </a:solidFill>
              </a:rPr>
              <a:pPr/>
              <a:t>26/10/20</a:t>
            </a:fld>
            <a:endParaRPr lang="en-US">
              <a:solidFill>
                <a:srgbClr val="646464">
                  <a:tint val="75000"/>
                </a:srgb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46464">
                  <a:tint val="75000"/>
                </a:srgb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23D9-9BD1-4866-BC23-069CD2B305EE}" type="slidenum">
              <a:rPr lang="en-US" smtClean="0">
                <a:solidFill>
                  <a:srgbClr val="646464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646464">
                  <a:tint val="75000"/>
                </a:srgb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4"/>
          </p:nvPr>
        </p:nvSpPr>
        <p:spPr>
          <a:xfrm>
            <a:off x="431800" y="692696"/>
            <a:ext cx="11328400" cy="330878"/>
          </a:xfrm>
        </p:spPr>
        <p:txBody>
          <a:bodyPr anchor="ctr"/>
          <a:lstStyle/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92758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pour une image  14"/>
          <p:cNvSpPr>
            <a:spLocks noGrp="1"/>
          </p:cNvSpPr>
          <p:nvPr>
            <p:ph type="pic" sz="quarter" idx="14"/>
          </p:nvPr>
        </p:nvSpPr>
        <p:spPr bwMode="gray">
          <a:xfrm>
            <a:off x="0" y="2034000"/>
            <a:ext cx="12192000" cy="4824000"/>
          </a:xfrm>
          <a:custGeom>
            <a:avLst/>
            <a:gdLst>
              <a:gd name="connsiteX0" fmla="*/ 630000 w 9144000"/>
              <a:gd name="connsiteY0" fmla="*/ 0 h 4824000"/>
              <a:gd name="connsiteX1" fmla="*/ 899592 w 9144000"/>
              <a:gd name="connsiteY1" fmla="*/ 0 h 4824000"/>
              <a:gd name="connsiteX2" fmla="*/ 1260000 w 9144000"/>
              <a:gd name="connsiteY2" fmla="*/ 0 h 4824000"/>
              <a:gd name="connsiteX3" fmla="*/ 9144000 w 9144000"/>
              <a:gd name="connsiteY3" fmla="*/ 0 h 4824000"/>
              <a:gd name="connsiteX4" fmla="*/ 9144000 w 9144000"/>
              <a:gd name="connsiteY4" fmla="*/ 1070340 h 4824000"/>
              <a:gd name="connsiteX5" fmla="*/ 9144000 w 9144000"/>
              <a:gd name="connsiteY5" fmla="*/ 4823460 h 4824000"/>
              <a:gd name="connsiteX6" fmla="*/ 9144000 w 9144000"/>
              <a:gd name="connsiteY6" fmla="*/ 4824000 h 4824000"/>
              <a:gd name="connsiteX7" fmla="*/ 0 w 9144000"/>
              <a:gd name="connsiteY7" fmla="*/ 4824000 h 4824000"/>
              <a:gd name="connsiteX8" fmla="*/ 0 w 9144000"/>
              <a:gd name="connsiteY8" fmla="*/ 1070340 h 4824000"/>
              <a:gd name="connsiteX9" fmla="*/ 0 w 9144000"/>
              <a:gd name="connsiteY9" fmla="*/ 630000 h 4824000"/>
              <a:gd name="connsiteX10" fmla="*/ 630000 w 9144000"/>
              <a:gd name="connsiteY10" fmla="*/ 0 h 48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44000" h="4824000">
                <a:moveTo>
                  <a:pt x="630000" y="0"/>
                </a:moveTo>
                <a:lnTo>
                  <a:pt x="899592" y="0"/>
                </a:lnTo>
                <a:lnTo>
                  <a:pt x="1260000" y="0"/>
                </a:lnTo>
                <a:lnTo>
                  <a:pt x="9144000" y="0"/>
                </a:lnTo>
                <a:lnTo>
                  <a:pt x="9144000" y="1070340"/>
                </a:lnTo>
                <a:lnTo>
                  <a:pt x="9144000" y="4823460"/>
                </a:lnTo>
                <a:lnTo>
                  <a:pt x="9144000" y="4824000"/>
                </a:lnTo>
                <a:lnTo>
                  <a:pt x="0" y="4824000"/>
                </a:lnTo>
                <a:lnTo>
                  <a:pt x="0" y="1070340"/>
                </a:lnTo>
                <a:lnTo>
                  <a:pt x="0" y="630000"/>
                </a:lnTo>
                <a:cubicBezTo>
                  <a:pt x="0" y="282061"/>
                  <a:pt x="282061" y="0"/>
                  <a:pt x="630000" y="0"/>
                </a:cubicBezTo>
                <a:close/>
              </a:path>
            </a:pathLst>
          </a:custGeom>
        </p:spPr>
        <p:txBody>
          <a:bodyPr wrap="square" tIns="1080000" anchor="ctr" anchorCtr="0">
            <a:noAutofit/>
          </a:bodyPr>
          <a:lstStyle>
            <a:lvl1pPr algn="ctr">
              <a:defRPr/>
            </a:lvl1pPr>
          </a:lstStyle>
          <a:p>
            <a:r>
              <a:rPr lang="fr-FR"/>
              <a:t>Faire glisser l'image vers l'espace réservé ou cliquer sur l'icône pour l'ajouter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D66B939B-6CE1-4052-99D7-051AB4653CC6}" type="datetime1">
              <a:rPr lang="fr-FR" smtClean="0"/>
              <a:pPr/>
              <a:t>26/10/20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11760200" y="6705600"/>
            <a:ext cx="431296" cy="15211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/>
              <a:t>dataLab - Présentation comité SI 3.11.16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11760200" y="6705613"/>
            <a:ext cx="431296" cy="152117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83765" y="639308"/>
            <a:ext cx="7776435" cy="134984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175">
                <a:solidFill>
                  <a:schemeClr val="accent6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575"/>
            </a:lvl2pPr>
            <a:lvl3pPr mar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defRPr sz="1200">
                <a:solidFill>
                  <a:schemeClr val="accent6"/>
                </a:solidFill>
                <a:latin typeface="+mn-lt"/>
              </a:defRPr>
            </a:lvl3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</p:txBody>
      </p:sp>
    </p:spTree>
    <p:extLst>
      <p:ext uri="{BB962C8B-B14F-4D97-AF65-F5344CB8AC3E}">
        <p14:creationId xmlns:p14="http://schemas.microsoft.com/office/powerpoint/2010/main" val="20981538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E7B3-4F42-43D5-B7AC-A84A2A13A381}" type="datetime1">
              <a:rPr lang="en-US" smtClean="0">
                <a:solidFill>
                  <a:srgbClr val="646464">
                    <a:tint val="75000"/>
                  </a:srgbClr>
                </a:solidFill>
              </a:rPr>
              <a:pPr/>
              <a:t>26/10/20</a:t>
            </a:fld>
            <a:endParaRPr lang="en-US">
              <a:solidFill>
                <a:srgbClr val="646464">
                  <a:tint val="75000"/>
                </a:srgb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46464">
                  <a:tint val="75000"/>
                </a:srgb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23D9-9BD1-4866-BC23-069CD2B305EE}" type="slidenum">
              <a:rPr lang="en-US" smtClean="0">
                <a:solidFill>
                  <a:srgbClr val="646464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646464">
                  <a:tint val="75000"/>
                </a:srgb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6256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solidFill>
                <a:srgbClr val="FFFFFF"/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31372" y="116632"/>
            <a:ext cx="11329259" cy="562074"/>
          </a:xfrm>
        </p:spPr>
        <p:txBody>
          <a:bodyPr/>
          <a:lstStyle>
            <a:lvl1pPr algn="l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6253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position personnalisé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62F200-D677-4927-A644-1DFD7C4AFBB3}" type="datetime1">
              <a:rPr lang="en-US" smtClean="0">
                <a:solidFill>
                  <a:srgbClr val="FFFFFF"/>
                </a:solidFill>
              </a:rPr>
              <a:pPr/>
              <a:t>26/10/20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9423D9-9BD1-4866-BC23-069CD2B305EE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974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uverture_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112000" y="0"/>
            <a:ext cx="10080000" cy="2034388"/>
          </a:xfrm>
          <a:prstGeom prst="rect">
            <a:avLst/>
          </a:prstGeom>
        </p:spPr>
      </p:pic>
      <p:sp>
        <p:nvSpPr>
          <p:cNvPr id="10" name="Forme libre 9"/>
          <p:cNvSpPr/>
          <p:nvPr userDrawn="1"/>
        </p:nvSpPr>
        <p:spPr bwMode="gray">
          <a:xfrm rot="16200000">
            <a:off x="3684000" y="-1650000"/>
            <a:ext cx="4824000" cy="12192000"/>
          </a:xfrm>
          <a:custGeom>
            <a:avLst/>
            <a:gdLst>
              <a:gd name="connsiteX0" fmla="*/ 4824000 w 4824000"/>
              <a:gd name="connsiteY0" fmla="*/ 630000 h 9144000"/>
              <a:gd name="connsiteX1" fmla="*/ 4824000 w 4824000"/>
              <a:gd name="connsiteY1" fmla="*/ 899592 h 9144000"/>
              <a:gd name="connsiteX2" fmla="*/ 4824000 w 4824000"/>
              <a:gd name="connsiteY2" fmla="*/ 1260000 h 9144000"/>
              <a:gd name="connsiteX3" fmla="*/ 4824000 w 4824000"/>
              <a:gd name="connsiteY3" fmla="*/ 9144000 h 9144000"/>
              <a:gd name="connsiteX4" fmla="*/ 3753660 w 4824000"/>
              <a:gd name="connsiteY4" fmla="*/ 9144000 h 9144000"/>
              <a:gd name="connsiteX5" fmla="*/ 540 w 4824000"/>
              <a:gd name="connsiteY5" fmla="*/ 9144000 h 9144000"/>
              <a:gd name="connsiteX6" fmla="*/ 0 w 4824000"/>
              <a:gd name="connsiteY6" fmla="*/ 9144000 h 9144000"/>
              <a:gd name="connsiteX7" fmla="*/ 0 w 4824000"/>
              <a:gd name="connsiteY7" fmla="*/ 0 h 9144000"/>
              <a:gd name="connsiteX8" fmla="*/ 3753660 w 4824000"/>
              <a:gd name="connsiteY8" fmla="*/ 0 h 9144000"/>
              <a:gd name="connsiteX9" fmla="*/ 3753660 w 4824000"/>
              <a:gd name="connsiteY9" fmla="*/ 0 h 9144000"/>
              <a:gd name="connsiteX10" fmla="*/ 4194000 w 4824000"/>
              <a:gd name="connsiteY10" fmla="*/ 0 h 9144000"/>
              <a:gd name="connsiteX11" fmla="*/ 4824000 w 4824000"/>
              <a:gd name="connsiteY11" fmla="*/ 63000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24000" h="9144000">
                <a:moveTo>
                  <a:pt x="4824000" y="630000"/>
                </a:moveTo>
                <a:lnTo>
                  <a:pt x="4824000" y="899592"/>
                </a:lnTo>
                <a:lnTo>
                  <a:pt x="4824000" y="1260000"/>
                </a:lnTo>
                <a:lnTo>
                  <a:pt x="4824000" y="9144000"/>
                </a:lnTo>
                <a:lnTo>
                  <a:pt x="3753660" y="9144000"/>
                </a:lnTo>
                <a:lnTo>
                  <a:pt x="540" y="9144000"/>
                </a:lnTo>
                <a:lnTo>
                  <a:pt x="0" y="9144000"/>
                </a:lnTo>
                <a:lnTo>
                  <a:pt x="0" y="0"/>
                </a:lnTo>
                <a:lnTo>
                  <a:pt x="3753660" y="0"/>
                </a:lnTo>
                <a:lnTo>
                  <a:pt x="3753660" y="0"/>
                </a:lnTo>
                <a:lnTo>
                  <a:pt x="4194000" y="0"/>
                </a:lnTo>
                <a:cubicBezTo>
                  <a:pt x="4541939" y="0"/>
                  <a:pt x="4824000" y="282061"/>
                  <a:pt x="4824000" y="630000"/>
                </a:cubicBez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35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760200" y="6705600"/>
            <a:ext cx="431800" cy="15186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2112000" y="3078000"/>
            <a:ext cx="9648000" cy="30168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75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buNone/>
              <a:defRPr sz="1575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n-lt"/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D59BE67-8E68-4E2D-AA0C-7DC7646216C1}" type="datetime1">
              <a:rPr lang="fr-FR" smtClean="0"/>
              <a:pPr/>
              <a:t>26/10/20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1760200" y="6705600"/>
            <a:ext cx="431800" cy="15186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/>
              <a:t>dataLab - Présentation comité SI 3.11.16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760200" y="6705600"/>
            <a:ext cx="431800" cy="15240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980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e libre 13"/>
          <p:cNvSpPr/>
          <p:nvPr userDrawn="1"/>
        </p:nvSpPr>
        <p:spPr bwMode="gray">
          <a:xfrm>
            <a:off x="1775887" y="2034000"/>
            <a:ext cx="10415612" cy="4824000"/>
          </a:xfrm>
          <a:custGeom>
            <a:avLst/>
            <a:gdLst>
              <a:gd name="connsiteX0" fmla="*/ 899592 w 7811709"/>
              <a:gd name="connsiteY0" fmla="*/ 0 h 4824000"/>
              <a:gd name="connsiteX1" fmla="*/ 7811709 w 7811709"/>
              <a:gd name="connsiteY1" fmla="*/ 0 h 4824000"/>
              <a:gd name="connsiteX2" fmla="*/ 7811709 w 7811709"/>
              <a:gd name="connsiteY2" fmla="*/ 1070340 h 4824000"/>
              <a:gd name="connsiteX3" fmla="*/ 7811709 w 7811709"/>
              <a:gd name="connsiteY3" fmla="*/ 4824000 h 4824000"/>
              <a:gd name="connsiteX4" fmla="*/ 899592 w 7811709"/>
              <a:gd name="connsiteY4" fmla="*/ 4824000 h 4824000"/>
              <a:gd name="connsiteX5" fmla="*/ 0 w 7811709"/>
              <a:gd name="connsiteY5" fmla="*/ 4824000 h 4824000"/>
              <a:gd name="connsiteX6" fmla="*/ 0 w 7811709"/>
              <a:gd name="connsiteY6" fmla="*/ 1260000 h 4824000"/>
              <a:gd name="connsiteX7" fmla="*/ 0 w 7811709"/>
              <a:gd name="connsiteY7" fmla="*/ 1070340 h 4824000"/>
              <a:gd name="connsiteX8" fmla="*/ 0 w 7811709"/>
              <a:gd name="connsiteY8" fmla="*/ 630000 h 4824000"/>
              <a:gd name="connsiteX9" fmla="*/ 630000 w 7811709"/>
              <a:gd name="connsiteY9" fmla="*/ 0 h 4824000"/>
              <a:gd name="connsiteX10" fmla="*/ 899592 w 7811709"/>
              <a:gd name="connsiteY10" fmla="*/ 0 h 48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11709" h="4824000">
                <a:moveTo>
                  <a:pt x="899592" y="0"/>
                </a:moveTo>
                <a:lnTo>
                  <a:pt x="7811709" y="0"/>
                </a:lnTo>
                <a:lnTo>
                  <a:pt x="7811709" y="1070340"/>
                </a:lnTo>
                <a:lnTo>
                  <a:pt x="7811709" y="4824000"/>
                </a:lnTo>
                <a:lnTo>
                  <a:pt x="899592" y="4824000"/>
                </a:lnTo>
                <a:lnTo>
                  <a:pt x="0" y="4824000"/>
                </a:lnTo>
                <a:lnTo>
                  <a:pt x="0" y="1260000"/>
                </a:lnTo>
                <a:lnTo>
                  <a:pt x="0" y="1070340"/>
                </a:lnTo>
                <a:lnTo>
                  <a:pt x="0" y="630000"/>
                </a:lnTo>
                <a:cubicBezTo>
                  <a:pt x="0" y="282061"/>
                  <a:pt x="282061" y="0"/>
                  <a:pt x="630000" y="0"/>
                </a:cubicBezTo>
                <a:lnTo>
                  <a:pt x="89959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35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F812F084-0A0A-432E-8A52-3AC5BCD8EADE}" type="datetime1">
              <a:rPr lang="fr-FR" smtClean="0"/>
              <a:pPr/>
              <a:t>26/10/20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 bwMode="gray">
          <a:xfrm>
            <a:off x="2351626" y="6156000"/>
            <a:ext cx="8832849" cy="232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dataLab - Présentation comité SI 3.11.16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 bwMode="gray">
          <a:xfrm>
            <a:off x="10416119" y="6553200"/>
            <a:ext cx="768348" cy="152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776000" y="3258013"/>
            <a:ext cx="10416000" cy="3599677"/>
          </a:xfrm>
          <a:prstGeom prst="rect">
            <a:avLst/>
          </a:prstGeom>
        </p:spPr>
      </p:pic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976042" y="3077937"/>
            <a:ext cx="8784167" cy="30149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175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575">
                <a:solidFill>
                  <a:schemeClr val="bg1"/>
                </a:solidFill>
              </a:defRPr>
            </a:lvl2pPr>
            <a:lvl3pPr mar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</a:defRPr>
            </a:lvl3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</p:txBody>
      </p:sp>
    </p:spTree>
    <p:extLst>
      <p:ext uri="{BB962C8B-B14F-4D97-AF65-F5344CB8AC3E}">
        <p14:creationId xmlns:p14="http://schemas.microsoft.com/office/powerpoint/2010/main" val="63929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03712" y="4257105"/>
            <a:ext cx="8256488" cy="183573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175">
                <a:solidFill>
                  <a:schemeClr val="accent2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575">
                <a:solidFill>
                  <a:schemeClr val="accent2"/>
                </a:solidFill>
              </a:defRPr>
            </a:lvl2pPr>
            <a:lvl3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accent2"/>
                </a:solidFill>
                <a:latin typeface="+mn-lt"/>
              </a:defRPr>
            </a:lvl3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</p:txBody>
      </p:sp>
      <p:sp>
        <p:nvSpPr>
          <p:cNvPr id="11" name="Espace réservé de la date 1"/>
          <p:cNvSpPr>
            <a:spLocks noGrp="1"/>
          </p:cNvSpPr>
          <p:nvPr>
            <p:ph type="dt" sz="half" idx="14"/>
          </p:nvPr>
        </p:nvSpPr>
        <p:spPr bwMode="gray">
          <a:xfrm>
            <a:off x="11760209" y="6705600"/>
            <a:ext cx="429095" cy="152400"/>
          </a:xfrm>
        </p:spPr>
        <p:txBody>
          <a:bodyPr/>
          <a:lstStyle/>
          <a:p>
            <a:fld id="{67413E2A-7451-427F-A771-9C3D47973CE5}" type="datetime1">
              <a:rPr lang="fr-FR" smtClean="0"/>
              <a:pPr/>
              <a:t>26/10/20</a:t>
            </a:fld>
            <a:endParaRPr lang="fr-FR" dirty="0"/>
          </a:p>
        </p:txBody>
      </p:sp>
      <p:sp>
        <p:nvSpPr>
          <p:cNvPr id="12" name="Espace réservé du pied de page 2"/>
          <p:cNvSpPr>
            <a:spLocks noGrp="1"/>
          </p:cNvSpPr>
          <p:nvPr>
            <p:ph type="ftr" sz="quarter" idx="15"/>
          </p:nvPr>
        </p:nvSpPr>
        <p:spPr bwMode="gray">
          <a:xfrm>
            <a:off x="2351626" y="6156000"/>
            <a:ext cx="8832849" cy="232968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fr-FR"/>
              <a:t>dataLab - Présentation comité SI 3.11.16</a:t>
            </a:r>
            <a:endParaRPr lang="fr-FR" dirty="0"/>
          </a:p>
        </p:txBody>
      </p:sp>
      <p:sp>
        <p:nvSpPr>
          <p:cNvPr id="13" name="Espace réservé du numéro de diapositive 9"/>
          <p:cNvSpPr>
            <a:spLocks noGrp="1"/>
          </p:cNvSpPr>
          <p:nvPr>
            <p:ph type="sldNum" sz="quarter" idx="16"/>
          </p:nvPr>
        </p:nvSpPr>
        <p:spPr bwMode="gray">
          <a:xfrm>
            <a:off x="10416119" y="6553200"/>
            <a:ext cx="768348" cy="152400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883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_Ab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03712" y="4257105"/>
            <a:ext cx="8256488" cy="183573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175">
                <a:solidFill>
                  <a:schemeClr val="accent2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575">
                <a:solidFill>
                  <a:schemeClr val="accent2"/>
                </a:solidFill>
              </a:defRPr>
            </a:lvl2pPr>
            <a:lvl3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accent2"/>
                </a:solidFill>
                <a:latin typeface="+mn-lt"/>
              </a:defRPr>
            </a:lvl3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</p:txBody>
      </p:sp>
      <p:sp>
        <p:nvSpPr>
          <p:cNvPr id="11" name="Espace réservé de la date 1"/>
          <p:cNvSpPr>
            <a:spLocks noGrp="1"/>
          </p:cNvSpPr>
          <p:nvPr>
            <p:ph type="dt" sz="half" idx="14"/>
          </p:nvPr>
        </p:nvSpPr>
        <p:spPr bwMode="gray">
          <a:xfrm>
            <a:off x="11760209" y="6705600"/>
            <a:ext cx="429095" cy="152400"/>
          </a:xfrm>
        </p:spPr>
        <p:txBody>
          <a:bodyPr/>
          <a:lstStyle/>
          <a:p>
            <a:fld id="{35906398-8431-44BA-BA51-E0D918D8F06E}" type="datetime1">
              <a:rPr lang="fr-FR" smtClean="0"/>
              <a:pPr/>
              <a:t>26/10/20</a:t>
            </a:fld>
            <a:endParaRPr lang="fr-FR" dirty="0"/>
          </a:p>
        </p:txBody>
      </p:sp>
      <p:sp>
        <p:nvSpPr>
          <p:cNvPr id="12" name="Espace réservé du pied de page 2"/>
          <p:cNvSpPr>
            <a:spLocks noGrp="1"/>
          </p:cNvSpPr>
          <p:nvPr>
            <p:ph type="ftr" sz="quarter" idx="15"/>
          </p:nvPr>
        </p:nvSpPr>
        <p:spPr bwMode="gray">
          <a:xfrm>
            <a:off x="2351626" y="6156000"/>
            <a:ext cx="8832849" cy="232968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fr-FR"/>
              <a:t>dataLab - Présentation comité SI 3.11.16</a:t>
            </a:r>
            <a:endParaRPr lang="fr-FR" dirty="0"/>
          </a:p>
        </p:txBody>
      </p:sp>
      <p:sp>
        <p:nvSpPr>
          <p:cNvPr id="13" name="Espace réservé du numéro de diapositive 9"/>
          <p:cNvSpPr>
            <a:spLocks noGrp="1"/>
          </p:cNvSpPr>
          <p:nvPr>
            <p:ph type="sldNum" sz="quarter" idx="16"/>
          </p:nvPr>
        </p:nvSpPr>
        <p:spPr bwMode="gray">
          <a:xfrm>
            <a:off x="10416119" y="6553200"/>
            <a:ext cx="768348" cy="152400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343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"/>
          <a:stretch>
            <a:fillRect/>
          </a:stretch>
        </p:blipFill>
        <p:spPr bwMode="gray">
          <a:xfrm>
            <a:off x="2550573" y="2034015"/>
            <a:ext cx="9648000" cy="1998917"/>
          </a:xfrm>
          <a:custGeom>
            <a:avLst/>
            <a:gdLst>
              <a:gd name="connsiteX0" fmla="*/ 630000 w 7231070"/>
              <a:gd name="connsiteY0" fmla="*/ 0 h 1997555"/>
              <a:gd name="connsiteX1" fmla="*/ 899593 w 7231070"/>
              <a:gd name="connsiteY1" fmla="*/ 0 h 1997555"/>
              <a:gd name="connsiteX2" fmla="*/ 1260000 w 7231070"/>
              <a:gd name="connsiteY2" fmla="*/ 0 h 1997555"/>
              <a:gd name="connsiteX3" fmla="*/ 7230692 w 7231070"/>
              <a:gd name="connsiteY3" fmla="*/ 0 h 1997555"/>
              <a:gd name="connsiteX4" fmla="*/ 7230692 w 7231070"/>
              <a:gd name="connsiteY4" fmla="*/ 917880 h 1997555"/>
              <a:gd name="connsiteX5" fmla="*/ 7231070 w 7231070"/>
              <a:gd name="connsiteY5" fmla="*/ 917880 h 1997555"/>
              <a:gd name="connsiteX6" fmla="*/ 7231070 w 7231070"/>
              <a:gd name="connsiteY6" fmla="*/ 1997555 h 1997555"/>
              <a:gd name="connsiteX7" fmla="*/ 1 w 7231070"/>
              <a:gd name="connsiteY7" fmla="*/ 1997555 h 1997555"/>
              <a:gd name="connsiteX8" fmla="*/ 1 w 7231070"/>
              <a:gd name="connsiteY8" fmla="*/ 1260000 h 1997555"/>
              <a:gd name="connsiteX9" fmla="*/ 0 w 7231070"/>
              <a:gd name="connsiteY9" fmla="*/ 1260000 h 1997555"/>
              <a:gd name="connsiteX10" fmla="*/ 0 w 7231070"/>
              <a:gd name="connsiteY10" fmla="*/ 630000 h 1997555"/>
              <a:gd name="connsiteX11" fmla="*/ 630000 w 7231070"/>
              <a:gd name="connsiteY11" fmla="*/ 0 h 199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31070" h="1997555">
                <a:moveTo>
                  <a:pt x="630000" y="0"/>
                </a:moveTo>
                <a:lnTo>
                  <a:pt x="899593" y="0"/>
                </a:lnTo>
                <a:lnTo>
                  <a:pt x="1260000" y="0"/>
                </a:lnTo>
                <a:lnTo>
                  <a:pt x="7230692" y="0"/>
                </a:lnTo>
                <a:lnTo>
                  <a:pt x="7230692" y="917880"/>
                </a:lnTo>
                <a:lnTo>
                  <a:pt x="7231070" y="917880"/>
                </a:lnTo>
                <a:lnTo>
                  <a:pt x="7231070" y="1997555"/>
                </a:lnTo>
                <a:lnTo>
                  <a:pt x="1" y="1997555"/>
                </a:lnTo>
                <a:lnTo>
                  <a:pt x="1" y="1260000"/>
                </a:lnTo>
                <a:lnTo>
                  <a:pt x="0" y="1260000"/>
                </a:lnTo>
                <a:lnTo>
                  <a:pt x="0" y="630000"/>
                </a:lnTo>
                <a:cubicBezTo>
                  <a:pt x="0" y="282061"/>
                  <a:pt x="282061" y="0"/>
                  <a:pt x="630000" y="0"/>
                </a:cubicBezTo>
                <a:close/>
              </a:path>
            </a:pathLst>
          </a:custGeom>
        </p:spPr>
      </p:pic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03712" y="4257105"/>
            <a:ext cx="8256488" cy="183573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175">
                <a:solidFill>
                  <a:schemeClr val="accent2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575">
                <a:solidFill>
                  <a:schemeClr val="accent2"/>
                </a:solidFill>
              </a:defRPr>
            </a:lvl2pPr>
            <a:lvl3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accent2"/>
                </a:solidFill>
                <a:latin typeface="+mn-lt"/>
              </a:defRPr>
            </a:lvl3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</p:txBody>
      </p:sp>
      <p:sp>
        <p:nvSpPr>
          <p:cNvPr id="11" name="Espace réservé de la date 1"/>
          <p:cNvSpPr>
            <a:spLocks noGrp="1"/>
          </p:cNvSpPr>
          <p:nvPr>
            <p:ph type="dt" sz="half" idx="14"/>
          </p:nvPr>
        </p:nvSpPr>
        <p:spPr bwMode="gray">
          <a:xfrm>
            <a:off x="11760209" y="6705600"/>
            <a:ext cx="429095" cy="152400"/>
          </a:xfrm>
        </p:spPr>
        <p:txBody>
          <a:bodyPr/>
          <a:lstStyle/>
          <a:p>
            <a:fld id="{EABEB6E9-8582-4437-BB6A-11D57D696B47}" type="datetime1">
              <a:rPr lang="fr-FR" smtClean="0"/>
              <a:pPr/>
              <a:t>26/10/20</a:t>
            </a:fld>
            <a:endParaRPr lang="fr-FR" dirty="0"/>
          </a:p>
        </p:txBody>
      </p:sp>
      <p:sp>
        <p:nvSpPr>
          <p:cNvPr id="12" name="Espace réservé du pied de page 2"/>
          <p:cNvSpPr>
            <a:spLocks noGrp="1"/>
          </p:cNvSpPr>
          <p:nvPr>
            <p:ph type="ftr" sz="quarter" idx="15"/>
          </p:nvPr>
        </p:nvSpPr>
        <p:spPr bwMode="gray">
          <a:xfrm>
            <a:off x="2351626" y="6156000"/>
            <a:ext cx="8832849" cy="232968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fr-FR"/>
              <a:t>dataLab - Présentation comité SI 3.11.16</a:t>
            </a:r>
            <a:endParaRPr lang="fr-FR" dirty="0"/>
          </a:p>
        </p:txBody>
      </p:sp>
      <p:sp>
        <p:nvSpPr>
          <p:cNvPr id="13" name="Espace réservé du numéro de diapositive 9"/>
          <p:cNvSpPr>
            <a:spLocks noGrp="1"/>
          </p:cNvSpPr>
          <p:nvPr>
            <p:ph type="sldNum" sz="quarter" idx="16"/>
          </p:nvPr>
        </p:nvSpPr>
        <p:spPr bwMode="gray">
          <a:xfrm>
            <a:off x="10416119" y="6553200"/>
            <a:ext cx="768348" cy="152400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354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"/>
          <a:stretch>
            <a:fillRect/>
          </a:stretch>
        </p:blipFill>
        <p:spPr bwMode="gray">
          <a:xfrm>
            <a:off x="2550573" y="2034015"/>
            <a:ext cx="9648000" cy="1998917"/>
          </a:xfrm>
          <a:custGeom>
            <a:avLst/>
            <a:gdLst>
              <a:gd name="connsiteX0" fmla="*/ 630000 w 7231070"/>
              <a:gd name="connsiteY0" fmla="*/ 0 h 1997555"/>
              <a:gd name="connsiteX1" fmla="*/ 899593 w 7231070"/>
              <a:gd name="connsiteY1" fmla="*/ 0 h 1997555"/>
              <a:gd name="connsiteX2" fmla="*/ 1260000 w 7231070"/>
              <a:gd name="connsiteY2" fmla="*/ 0 h 1997555"/>
              <a:gd name="connsiteX3" fmla="*/ 7230692 w 7231070"/>
              <a:gd name="connsiteY3" fmla="*/ 0 h 1997555"/>
              <a:gd name="connsiteX4" fmla="*/ 7230692 w 7231070"/>
              <a:gd name="connsiteY4" fmla="*/ 917880 h 1997555"/>
              <a:gd name="connsiteX5" fmla="*/ 7231070 w 7231070"/>
              <a:gd name="connsiteY5" fmla="*/ 917880 h 1997555"/>
              <a:gd name="connsiteX6" fmla="*/ 7231070 w 7231070"/>
              <a:gd name="connsiteY6" fmla="*/ 1997555 h 1997555"/>
              <a:gd name="connsiteX7" fmla="*/ 1 w 7231070"/>
              <a:gd name="connsiteY7" fmla="*/ 1997555 h 1997555"/>
              <a:gd name="connsiteX8" fmla="*/ 1 w 7231070"/>
              <a:gd name="connsiteY8" fmla="*/ 1260000 h 1997555"/>
              <a:gd name="connsiteX9" fmla="*/ 0 w 7231070"/>
              <a:gd name="connsiteY9" fmla="*/ 1260000 h 1997555"/>
              <a:gd name="connsiteX10" fmla="*/ 0 w 7231070"/>
              <a:gd name="connsiteY10" fmla="*/ 630000 h 1997555"/>
              <a:gd name="connsiteX11" fmla="*/ 630000 w 7231070"/>
              <a:gd name="connsiteY11" fmla="*/ 0 h 199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31070" h="1997555">
                <a:moveTo>
                  <a:pt x="630000" y="0"/>
                </a:moveTo>
                <a:lnTo>
                  <a:pt x="899593" y="0"/>
                </a:lnTo>
                <a:lnTo>
                  <a:pt x="1260000" y="0"/>
                </a:lnTo>
                <a:lnTo>
                  <a:pt x="7230692" y="0"/>
                </a:lnTo>
                <a:lnTo>
                  <a:pt x="7230692" y="917880"/>
                </a:lnTo>
                <a:lnTo>
                  <a:pt x="7231070" y="917880"/>
                </a:lnTo>
                <a:lnTo>
                  <a:pt x="7231070" y="1997555"/>
                </a:lnTo>
                <a:lnTo>
                  <a:pt x="1" y="1997555"/>
                </a:lnTo>
                <a:lnTo>
                  <a:pt x="1" y="1260000"/>
                </a:lnTo>
                <a:lnTo>
                  <a:pt x="0" y="1260000"/>
                </a:lnTo>
                <a:lnTo>
                  <a:pt x="0" y="630000"/>
                </a:lnTo>
                <a:cubicBezTo>
                  <a:pt x="0" y="282061"/>
                  <a:pt x="282061" y="0"/>
                  <a:pt x="630000" y="0"/>
                </a:cubicBezTo>
                <a:close/>
              </a:path>
            </a:pathLst>
          </a:custGeom>
        </p:spPr>
      </p:pic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03712" y="4257105"/>
            <a:ext cx="8256488" cy="183573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175">
                <a:solidFill>
                  <a:schemeClr val="accent2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575">
                <a:solidFill>
                  <a:schemeClr val="accent2"/>
                </a:solidFill>
              </a:defRPr>
            </a:lvl2pPr>
            <a:lvl3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accent2"/>
                </a:solidFill>
                <a:latin typeface="+mn-lt"/>
              </a:defRPr>
            </a:lvl3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</p:txBody>
      </p:sp>
      <p:sp>
        <p:nvSpPr>
          <p:cNvPr id="11" name="Espace réservé de la date 1"/>
          <p:cNvSpPr>
            <a:spLocks noGrp="1"/>
          </p:cNvSpPr>
          <p:nvPr>
            <p:ph type="dt" sz="half" idx="14"/>
          </p:nvPr>
        </p:nvSpPr>
        <p:spPr bwMode="gray">
          <a:xfrm>
            <a:off x="11760209" y="6705600"/>
            <a:ext cx="429095" cy="152400"/>
          </a:xfrm>
        </p:spPr>
        <p:txBody>
          <a:bodyPr/>
          <a:lstStyle/>
          <a:p>
            <a:fld id="{340EA6EF-6120-4DCA-BC5F-BC10737293F3}" type="datetime1">
              <a:rPr lang="fr-FR" smtClean="0"/>
              <a:pPr/>
              <a:t>26/10/20</a:t>
            </a:fld>
            <a:endParaRPr lang="fr-FR" dirty="0"/>
          </a:p>
        </p:txBody>
      </p:sp>
      <p:sp>
        <p:nvSpPr>
          <p:cNvPr id="12" name="Espace réservé du pied de page 2"/>
          <p:cNvSpPr>
            <a:spLocks noGrp="1"/>
          </p:cNvSpPr>
          <p:nvPr>
            <p:ph type="ftr" sz="quarter" idx="15"/>
          </p:nvPr>
        </p:nvSpPr>
        <p:spPr bwMode="gray">
          <a:xfrm>
            <a:off x="2351626" y="6156000"/>
            <a:ext cx="8832849" cy="232968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fr-FR"/>
              <a:t>dataLab - Présentation comité SI 3.11.16</a:t>
            </a:r>
            <a:endParaRPr lang="fr-FR" dirty="0"/>
          </a:p>
        </p:txBody>
      </p:sp>
      <p:sp>
        <p:nvSpPr>
          <p:cNvPr id="13" name="Espace réservé du numéro de diapositive 9"/>
          <p:cNvSpPr>
            <a:spLocks noGrp="1"/>
          </p:cNvSpPr>
          <p:nvPr>
            <p:ph type="sldNum" sz="quarter" idx="16"/>
          </p:nvPr>
        </p:nvSpPr>
        <p:spPr bwMode="gray">
          <a:xfrm>
            <a:off x="10416119" y="6553200"/>
            <a:ext cx="768348" cy="152400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138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1.xml"/><Relationship Id="rId16" Type="http://schemas.openxmlformats.org/officeDocument/2006/relationships/theme" Target="../theme/theme2.xml"/><Relationship Id="rId17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6318504"/>
            <a:ext cx="12192000" cy="539496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2351625" y="404817"/>
            <a:ext cx="9408583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/>
              <a:t>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1824576" y="1989142"/>
            <a:ext cx="9935633" cy="41036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  <a:p>
            <a:pPr lvl="5"/>
            <a:r>
              <a:rPr lang="fr-FR" noProof="0" dirty="0"/>
              <a:t>Texte de niveau 6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11760209" y="6705600"/>
            <a:ext cx="429095" cy="1524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AC8CD7B0-6CC4-4D10-89F9-910BC50C38FE}" type="datetime1">
              <a:rPr lang="fr-FR" smtClean="0"/>
              <a:pPr/>
              <a:t>26/10/20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2351626" y="6318053"/>
            <a:ext cx="9408583" cy="21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750">
                <a:solidFill>
                  <a:schemeClr val="accent6"/>
                </a:solidFill>
              </a:defRPr>
            </a:lvl1pPr>
          </a:lstStyle>
          <a:p>
            <a:r>
              <a:rPr lang="fr-FR"/>
              <a:t>dataLab - Présentation comité SI 3.11.16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0991855" y="6705600"/>
            <a:ext cx="768348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accent6"/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77" r:id="rId2"/>
    <p:sldLayoutId id="2147483684" r:id="rId3"/>
    <p:sldLayoutId id="2147483691" r:id="rId4"/>
    <p:sldLayoutId id="2147483668" r:id="rId5"/>
    <p:sldLayoutId id="2147483687" r:id="rId6"/>
    <p:sldLayoutId id="2147483693" r:id="rId7"/>
    <p:sldLayoutId id="2147483688" r:id="rId8"/>
    <p:sldLayoutId id="2147483689" r:id="rId9"/>
    <p:sldLayoutId id="2147483690" r:id="rId10"/>
    <p:sldLayoutId id="2147483671" r:id="rId11"/>
    <p:sldLayoutId id="2147483672" r:id="rId12"/>
    <p:sldLayoutId id="2147483674" r:id="rId13"/>
    <p:sldLayoutId id="2147483675" r:id="rId14"/>
    <p:sldLayoutId id="2147483676" r:id="rId15"/>
    <p:sldLayoutId id="2147483694" r:id="rId16"/>
  </p:sldLayoutIdLst>
  <p:hf hdr="0" dt="0"/>
  <p:txStyles>
    <p:titleStyle>
      <a:lvl1pPr algn="l" defTabSz="685766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175" b="0" kern="1200">
          <a:solidFill>
            <a:schemeClr val="accent6"/>
          </a:solidFill>
          <a:latin typeface="+mn-lt"/>
          <a:ea typeface="+mj-ea"/>
          <a:cs typeface="+mj-cs"/>
        </a:defRPr>
      </a:lvl1pPr>
    </p:titleStyle>
    <p:bodyStyle>
      <a:lvl1pPr marL="0" indent="0" algn="l" defTabSz="685766" rtl="0" eaLnBrk="1" latinLnBrk="0" hangingPunct="1">
        <a:lnSpc>
          <a:spcPct val="110000"/>
        </a:lnSpc>
        <a:spcBef>
          <a:spcPts val="1125"/>
        </a:spcBef>
        <a:spcAft>
          <a:spcPts val="600"/>
        </a:spcAft>
        <a:buClr>
          <a:schemeClr val="accent1"/>
        </a:buClr>
        <a:buSzPct val="100000"/>
        <a:buFont typeface="Arial" panose="020B0604020202020204" pitchFamily="34" charset="0"/>
        <a:buNone/>
        <a:defRPr sz="1200" kern="1200">
          <a:solidFill>
            <a:schemeClr val="accent2"/>
          </a:solidFill>
          <a:latin typeface="+mj-lt"/>
          <a:ea typeface="+mn-ea"/>
          <a:cs typeface="+mn-cs"/>
        </a:defRPr>
      </a:lvl1pPr>
      <a:lvl2pPr marL="0" indent="0" algn="l" defTabSz="685766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None/>
        <a:defRPr sz="9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296986" indent="0" algn="l" defTabSz="685766" rtl="0" eaLnBrk="1" latinLnBrk="0" hangingPunct="1">
        <a:lnSpc>
          <a:spcPct val="110000"/>
        </a:lnSpc>
        <a:spcBef>
          <a:spcPts val="1125"/>
        </a:spcBef>
        <a:spcAft>
          <a:spcPts val="600"/>
        </a:spcAft>
        <a:buClr>
          <a:schemeClr val="accent1"/>
        </a:buClr>
        <a:buSzPct val="100000"/>
        <a:buFont typeface="Arial" panose="020B0604020202020204" pitchFamily="34" charset="0"/>
        <a:buNone/>
        <a:defRPr sz="1050" kern="1200">
          <a:solidFill>
            <a:schemeClr val="accent2"/>
          </a:solidFill>
          <a:latin typeface="+mj-lt"/>
          <a:ea typeface="+mn-ea"/>
          <a:cs typeface="+mn-cs"/>
        </a:defRPr>
      </a:lvl3pPr>
      <a:lvl4pPr marL="296986" indent="0" algn="l" defTabSz="685766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None/>
        <a:defRPr sz="9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809960" indent="0" algn="l" defTabSz="685766" rtl="0" eaLnBrk="1" latinLnBrk="0" hangingPunct="1">
        <a:lnSpc>
          <a:spcPct val="110000"/>
        </a:lnSpc>
        <a:spcBef>
          <a:spcPts val="1125"/>
        </a:spcBef>
        <a:spcAft>
          <a:spcPts val="600"/>
        </a:spcAft>
        <a:buClr>
          <a:schemeClr val="accent1"/>
        </a:buClr>
        <a:buSzPct val="100000"/>
        <a:buFont typeface="Arial" panose="020B0604020202020204" pitchFamily="34" charset="0"/>
        <a:buNone/>
        <a:defRPr sz="900" kern="1200">
          <a:solidFill>
            <a:schemeClr val="accent6"/>
          </a:solidFill>
          <a:latin typeface="+mj-lt"/>
          <a:ea typeface="+mn-ea"/>
          <a:cs typeface="+mn-cs"/>
        </a:defRPr>
      </a:lvl5pPr>
      <a:lvl6pPr marL="809960" indent="0" algn="l" defTabSz="685766" rtl="0" eaLnBrk="1" latinLnBrk="0" hangingPunct="1"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None/>
        <a:defRPr sz="788" kern="1200">
          <a:solidFill>
            <a:schemeClr val="accent6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31371" y="116632"/>
            <a:ext cx="11329259" cy="562074"/>
          </a:xfrm>
          <a:prstGeom prst="rect">
            <a:avLst/>
          </a:prstGeom>
        </p:spPr>
        <p:txBody>
          <a:bodyPr vert="horz" lIns="91423" tIns="45712" rIns="91423" bIns="45712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31371" y="1268760"/>
            <a:ext cx="11329259" cy="4857403"/>
          </a:xfrm>
          <a:prstGeom prst="rect">
            <a:avLst/>
          </a:prstGeom>
        </p:spPr>
        <p:txBody>
          <a:bodyPr vert="horz" lIns="91423" tIns="45712" rIns="91423" bIns="45712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31371" y="6356351"/>
            <a:ext cx="3023029" cy="365125"/>
          </a:xfrm>
          <a:prstGeom prst="rect">
            <a:avLst/>
          </a:prstGeom>
        </p:spPr>
        <p:txBody>
          <a:bodyPr vert="horz" lIns="91423" tIns="45712" rIns="91423" bIns="4571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32BC0097-83F4-4913-A471-BCAF1D0C7DE5}" type="datetimeFigureOut">
              <a:rPr lang="en-US" smtClean="0">
                <a:solidFill>
                  <a:srgbClr val="646464">
                    <a:tint val="75000"/>
                  </a:srgbClr>
                </a:solidFill>
              </a:rPr>
              <a:pPr/>
              <a:t>26/10/20</a:t>
            </a:fld>
            <a:endParaRPr lang="en-US">
              <a:solidFill>
                <a:srgbClr val="646464">
                  <a:tint val="75000"/>
                </a:srgb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23" tIns="45712" rIns="91423" bIns="4571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>
              <a:solidFill>
                <a:srgbClr val="646464">
                  <a:tint val="75000"/>
                </a:srgb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3023029" cy="365125"/>
          </a:xfrm>
          <a:prstGeom prst="rect">
            <a:avLst/>
          </a:prstGeom>
        </p:spPr>
        <p:txBody>
          <a:bodyPr vert="horz" lIns="91423" tIns="45712" rIns="91423" bIns="4571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499423D9-9BD1-4866-BC23-069CD2B305EE}" type="slidenum">
              <a:rPr lang="en-US" smtClean="0">
                <a:solidFill>
                  <a:srgbClr val="646464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646464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07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</p:sldLayoutIdLst>
  <p:txStyles>
    <p:titleStyle>
      <a:lvl1pPr algn="ctr" defTabSz="914342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878" indent="-342878" algn="l" defTabSz="914342" rtl="0" eaLnBrk="1" latinLnBrk="0" hangingPunct="1">
        <a:spcBef>
          <a:spcPct val="20000"/>
        </a:spcBef>
        <a:buFontTx/>
        <a:buBlip>
          <a:blip r:embed="rId17"/>
        </a:buBlip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03" indent="-285732" algn="l" defTabSz="914342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2927" indent="-228585" algn="l" defTabSz="91434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098" indent="-228585" algn="l" defTabSz="91434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268" indent="-228585" algn="l" defTabSz="914342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439" indent="-228585" algn="l" defTabSz="91434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0" indent="-228585" algn="l" defTabSz="91434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1" indent="-228585" algn="l" defTabSz="91434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1" indent="-228585" algn="l" defTabSz="91434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microsoft.com/office/2007/relationships/hdphoto" Target="../media/hdphoto2.wdp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20"/>
          <p:cNvGrpSpPr>
            <a:grpSpLocks/>
          </p:cNvGrpSpPr>
          <p:nvPr/>
        </p:nvGrpSpPr>
        <p:grpSpPr bwMode="auto">
          <a:xfrm>
            <a:off x="4104320" y="2378964"/>
            <a:ext cx="2938463" cy="2714625"/>
            <a:chOff x="840826" y="1888471"/>
            <a:chExt cx="4152900" cy="3816350"/>
          </a:xfrm>
        </p:grpSpPr>
        <p:sp>
          <p:nvSpPr>
            <p:cNvPr id="73" name="Oval 6"/>
            <p:cNvSpPr>
              <a:spLocks noChangeArrowheads="1"/>
            </p:cNvSpPr>
            <p:nvPr/>
          </p:nvSpPr>
          <p:spPr bwMode="auto">
            <a:xfrm>
              <a:off x="840826" y="5128558"/>
              <a:ext cx="3457575" cy="576263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26999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itchFamily="34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endParaRPr lang="zh-CN" altLang="en-US" sz="1800" b="1" i="1" kern="0">
                <a:solidFill>
                  <a:srgbClr val="000000"/>
                </a:solidFill>
                <a:latin typeface="Century Gothic" panose="020B0502020202020204" pitchFamily="34" charset="0"/>
                <a:ea typeface="华文细黑"/>
                <a:cs typeface="华文细黑"/>
              </a:endParaRPr>
            </a:p>
          </p:txBody>
        </p:sp>
        <p:sp>
          <p:nvSpPr>
            <p:cNvPr id="74" name="未知"/>
            <p:cNvSpPr>
              <a:spLocks/>
            </p:cNvSpPr>
            <p:nvPr/>
          </p:nvSpPr>
          <p:spPr bwMode="auto">
            <a:xfrm rot="900000">
              <a:off x="2651410" y="3526600"/>
              <a:ext cx="1005132" cy="1999678"/>
            </a:xfrm>
            <a:custGeom>
              <a:avLst/>
              <a:gdLst>
                <a:gd name="T0" fmla="*/ 187 w 252"/>
                <a:gd name="T1" fmla="*/ 221 h 499"/>
                <a:gd name="T2" fmla="*/ 252 w 252"/>
                <a:gd name="T3" fmla="*/ 182 h 499"/>
                <a:gd name="T4" fmla="*/ 252 w 252"/>
                <a:gd name="T5" fmla="*/ 57 h 499"/>
                <a:gd name="T6" fmla="*/ 170 w 252"/>
                <a:gd name="T7" fmla="*/ 91 h 499"/>
                <a:gd name="T8" fmla="*/ 179 w 252"/>
                <a:gd name="T9" fmla="*/ 42 h 499"/>
                <a:gd name="T10" fmla="*/ 145 w 252"/>
                <a:gd name="T11" fmla="*/ 2 h 499"/>
                <a:gd name="T12" fmla="*/ 109 w 252"/>
                <a:gd name="T13" fmla="*/ 56 h 499"/>
                <a:gd name="T14" fmla="*/ 129 w 252"/>
                <a:gd name="T15" fmla="*/ 108 h 499"/>
                <a:gd name="T16" fmla="*/ 0 w 252"/>
                <a:gd name="T17" fmla="*/ 162 h 499"/>
                <a:gd name="T18" fmla="*/ 0 w 252"/>
                <a:gd name="T19" fmla="*/ 499 h 499"/>
                <a:gd name="T20" fmla="*/ 252 w 252"/>
                <a:gd name="T21" fmla="*/ 350 h 499"/>
                <a:gd name="T22" fmla="*/ 252 w 252"/>
                <a:gd name="T23" fmla="*/ 239 h 499"/>
                <a:gd name="T24" fmla="*/ 187 w 252"/>
                <a:gd name="T25" fmla="*/ 22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2" h="499">
                  <a:moveTo>
                    <a:pt x="187" y="221"/>
                  </a:moveTo>
                  <a:cubicBezTo>
                    <a:pt x="206" y="174"/>
                    <a:pt x="240" y="179"/>
                    <a:pt x="252" y="182"/>
                  </a:cubicBezTo>
                  <a:cubicBezTo>
                    <a:pt x="252" y="57"/>
                    <a:pt x="252" y="57"/>
                    <a:pt x="252" y="57"/>
                  </a:cubicBezTo>
                  <a:cubicBezTo>
                    <a:pt x="170" y="91"/>
                    <a:pt x="170" y="91"/>
                    <a:pt x="170" y="91"/>
                  </a:cubicBezTo>
                  <a:cubicBezTo>
                    <a:pt x="173" y="81"/>
                    <a:pt x="180" y="56"/>
                    <a:pt x="179" y="42"/>
                  </a:cubicBezTo>
                  <a:cubicBezTo>
                    <a:pt x="179" y="23"/>
                    <a:pt x="179" y="0"/>
                    <a:pt x="145" y="2"/>
                  </a:cubicBezTo>
                  <a:cubicBezTo>
                    <a:pt x="114" y="4"/>
                    <a:pt x="108" y="40"/>
                    <a:pt x="109" y="56"/>
                  </a:cubicBezTo>
                  <a:cubicBezTo>
                    <a:pt x="110" y="74"/>
                    <a:pt x="123" y="98"/>
                    <a:pt x="129" y="108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499"/>
                    <a:pt x="0" y="499"/>
                    <a:pt x="0" y="499"/>
                  </a:cubicBezTo>
                  <a:cubicBezTo>
                    <a:pt x="252" y="350"/>
                    <a:pt x="252" y="350"/>
                    <a:pt x="252" y="350"/>
                  </a:cubicBezTo>
                  <a:cubicBezTo>
                    <a:pt x="252" y="239"/>
                    <a:pt x="252" y="239"/>
                    <a:pt x="252" y="239"/>
                  </a:cubicBezTo>
                  <a:cubicBezTo>
                    <a:pt x="227" y="290"/>
                    <a:pt x="167" y="272"/>
                    <a:pt x="187" y="221"/>
                  </a:cubicBezTo>
                  <a:close/>
                </a:path>
              </a:pathLst>
            </a:custGeom>
            <a:solidFill>
              <a:srgbClr val="D8DADB">
                <a:lumMod val="7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 i="1" kern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75" name="未知"/>
            <p:cNvSpPr>
              <a:spLocks/>
            </p:cNvSpPr>
            <p:nvPr/>
          </p:nvSpPr>
          <p:spPr bwMode="auto">
            <a:xfrm rot="900000">
              <a:off x="1545676" y="1932921"/>
              <a:ext cx="763588" cy="234950"/>
            </a:xfrm>
            <a:custGeom>
              <a:avLst/>
              <a:gdLst>
                <a:gd name="T0" fmla="*/ 1526352444 w 382"/>
                <a:gd name="T1" fmla="*/ 471807714 h 117"/>
                <a:gd name="T2" fmla="*/ 0 w 382"/>
                <a:gd name="T3" fmla="*/ 0 h 117"/>
                <a:gd name="T4" fmla="*/ 1510369068 w 382"/>
                <a:gd name="T5" fmla="*/ 471807714 h 117"/>
                <a:gd name="T6" fmla="*/ 1526352444 w 382"/>
                <a:gd name="T7" fmla="*/ 471807714 h 1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2" h="117">
                  <a:moveTo>
                    <a:pt x="382" y="117"/>
                  </a:moveTo>
                  <a:lnTo>
                    <a:pt x="0" y="0"/>
                  </a:lnTo>
                  <a:lnTo>
                    <a:pt x="378" y="117"/>
                  </a:lnTo>
                  <a:lnTo>
                    <a:pt x="382" y="1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2F3F4A"/>
                </a:solidFill>
              </a:endParaRPr>
            </a:p>
          </p:txBody>
        </p:sp>
        <p:sp>
          <p:nvSpPr>
            <p:cNvPr id="76" name="未知"/>
            <p:cNvSpPr>
              <a:spLocks/>
            </p:cNvSpPr>
            <p:nvPr/>
          </p:nvSpPr>
          <p:spPr bwMode="auto">
            <a:xfrm rot="900000">
              <a:off x="2212426" y="2379008"/>
              <a:ext cx="939800" cy="295275"/>
            </a:xfrm>
            <a:custGeom>
              <a:avLst/>
              <a:gdLst>
                <a:gd name="T0" fmla="*/ 0 w 470"/>
                <a:gd name="T1" fmla="*/ 0 h 148"/>
                <a:gd name="T2" fmla="*/ 0 w 470"/>
                <a:gd name="T3" fmla="*/ 7960454 h 148"/>
                <a:gd name="T4" fmla="*/ 1879200085 w 470"/>
                <a:gd name="T5" fmla="*/ 589103552 h 148"/>
                <a:gd name="T6" fmla="*/ 0 w 470"/>
                <a:gd name="T7" fmla="*/ 0 h 1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0" h="148">
                  <a:moveTo>
                    <a:pt x="0" y="0"/>
                  </a:moveTo>
                  <a:lnTo>
                    <a:pt x="0" y="2"/>
                  </a:lnTo>
                  <a:lnTo>
                    <a:pt x="470" y="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2F3F4A"/>
                </a:solidFill>
              </a:endParaRPr>
            </a:p>
          </p:txBody>
        </p:sp>
        <p:sp>
          <p:nvSpPr>
            <p:cNvPr id="77" name="未知"/>
            <p:cNvSpPr>
              <a:spLocks/>
            </p:cNvSpPr>
            <p:nvPr/>
          </p:nvSpPr>
          <p:spPr bwMode="auto">
            <a:xfrm rot="900000">
              <a:off x="3248207" y="2341522"/>
              <a:ext cx="1745519" cy="406185"/>
            </a:xfrm>
            <a:custGeom>
              <a:avLst/>
              <a:gdLst>
                <a:gd name="T0" fmla="*/ 188 w 437"/>
                <a:gd name="T1" fmla="*/ 33 h 101"/>
                <a:gd name="T2" fmla="*/ 111 w 437"/>
                <a:gd name="T3" fmla="*/ 20 h 101"/>
                <a:gd name="T4" fmla="*/ 0 w 437"/>
                <a:gd name="T5" fmla="*/ 46 h 101"/>
                <a:gd name="T6" fmla="*/ 80 w 437"/>
                <a:gd name="T7" fmla="*/ 64 h 101"/>
                <a:gd name="T8" fmla="*/ 57 w 437"/>
                <a:gd name="T9" fmla="*/ 84 h 101"/>
                <a:gd name="T10" fmla="*/ 119 w 437"/>
                <a:gd name="T11" fmla="*/ 73 h 101"/>
                <a:gd name="T12" fmla="*/ 239 w 437"/>
                <a:gd name="T13" fmla="*/ 101 h 101"/>
                <a:gd name="T14" fmla="*/ 239 w 437"/>
                <a:gd name="T15" fmla="*/ 101 h 101"/>
                <a:gd name="T16" fmla="*/ 437 w 437"/>
                <a:gd name="T17" fmla="*/ 42 h 101"/>
                <a:gd name="T18" fmla="*/ 202 w 437"/>
                <a:gd name="T19" fmla="*/ 0 h 101"/>
                <a:gd name="T20" fmla="*/ 154 w 437"/>
                <a:gd name="T21" fmla="*/ 11 h 101"/>
                <a:gd name="T22" fmla="*/ 188 w 437"/>
                <a:gd name="T23" fmla="*/ 3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7" h="101">
                  <a:moveTo>
                    <a:pt x="188" y="33"/>
                  </a:moveTo>
                  <a:cubicBezTo>
                    <a:pt x="164" y="45"/>
                    <a:pt x="122" y="35"/>
                    <a:pt x="111" y="2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59" y="68"/>
                    <a:pt x="29" y="76"/>
                    <a:pt x="57" y="84"/>
                  </a:cubicBezTo>
                  <a:cubicBezTo>
                    <a:pt x="86" y="92"/>
                    <a:pt x="107" y="82"/>
                    <a:pt x="119" y="73"/>
                  </a:cubicBezTo>
                  <a:cubicBezTo>
                    <a:pt x="239" y="101"/>
                    <a:pt x="239" y="101"/>
                    <a:pt x="239" y="101"/>
                  </a:cubicBezTo>
                  <a:cubicBezTo>
                    <a:pt x="239" y="101"/>
                    <a:pt x="239" y="101"/>
                    <a:pt x="239" y="101"/>
                  </a:cubicBezTo>
                  <a:cubicBezTo>
                    <a:pt x="437" y="42"/>
                    <a:pt x="437" y="42"/>
                    <a:pt x="437" y="42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154" y="11"/>
                    <a:pt x="154" y="11"/>
                    <a:pt x="154" y="11"/>
                  </a:cubicBezTo>
                  <a:cubicBezTo>
                    <a:pt x="176" y="15"/>
                    <a:pt x="208" y="23"/>
                    <a:pt x="188" y="3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 i="1" kern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78" name="未知"/>
            <p:cNvSpPr>
              <a:spLocks/>
            </p:cNvSpPr>
            <p:nvPr/>
          </p:nvSpPr>
          <p:spPr bwMode="auto">
            <a:xfrm rot="900000">
              <a:off x="1552047" y="1888471"/>
              <a:ext cx="1754493" cy="410648"/>
            </a:xfrm>
            <a:custGeom>
              <a:avLst/>
              <a:gdLst>
                <a:gd name="T0" fmla="*/ 340 w 439"/>
                <a:gd name="T1" fmla="*/ 23 h 102"/>
                <a:gd name="T2" fmla="*/ 365 w 439"/>
                <a:gd name="T3" fmla="*/ 9 h 102"/>
                <a:gd name="T4" fmla="*/ 308 w 439"/>
                <a:gd name="T5" fmla="*/ 15 h 102"/>
                <a:gd name="T6" fmla="*/ 255 w 439"/>
                <a:gd name="T7" fmla="*/ 3 h 102"/>
                <a:gd name="T8" fmla="*/ 0 w 439"/>
                <a:gd name="T9" fmla="*/ 44 h 102"/>
                <a:gd name="T10" fmla="*/ 191 w 439"/>
                <a:gd name="T11" fmla="*/ 102 h 102"/>
                <a:gd name="T12" fmla="*/ 308 w 439"/>
                <a:gd name="T13" fmla="*/ 75 h 102"/>
                <a:gd name="T14" fmla="*/ 273 w 439"/>
                <a:gd name="T15" fmla="*/ 50 h 102"/>
                <a:gd name="T16" fmla="*/ 343 w 439"/>
                <a:gd name="T17" fmla="*/ 67 h 102"/>
                <a:gd name="T18" fmla="*/ 439 w 439"/>
                <a:gd name="T19" fmla="*/ 46 h 102"/>
                <a:gd name="T20" fmla="*/ 340 w 439"/>
                <a:gd name="T21" fmla="*/ 2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9" h="102">
                  <a:moveTo>
                    <a:pt x="340" y="23"/>
                  </a:moveTo>
                  <a:cubicBezTo>
                    <a:pt x="354" y="20"/>
                    <a:pt x="373" y="14"/>
                    <a:pt x="365" y="9"/>
                  </a:cubicBezTo>
                  <a:cubicBezTo>
                    <a:pt x="349" y="0"/>
                    <a:pt x="319" y="11"/>
                    <a:pt x="308" y="15"/>
                  </a:cubicBezTo>
                  <a:cubicBezTo>
                    <a:pt x="255" y="3"/>
                    <a:pt x="255" y="3"/>
                    <a:pt x="255" y="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91" y="102"/>
                    <a:pt x="191" y="102"/>
                    <a:pt x="191" y="102"/>
                  </a:cubicBezTo>
                  <a:cubicBezTo>
                    <a:pt x="308" y="75"/>
                    <a:pt x="308" y="75"/>
                    <a:pt x="308" y="75"/>
                  </a:cubicBezTo>
                  <a:cubicBezTo>
                    <a:pt x="284" y="72"/>
                    <a:pt x="241" y="63"/>
                    <a:pt x="273" y="50"/>
                  </a:cubicBezTo>
                  <a:cubicBezTo>
                    <a:pt x="309" y="37"/>
                    <a:pt x="333" y="57"/>
                    <a:pt x="343" y="67"/>
                  </a:cubicBezTo>
                  <a:cubicBezTo>
                    <a:pt x="439" y="46"/>
                    <a:pt x="439" y="46"/>
                    <a:pt x="439" y="46"/>
                  </a:cubicBezTo>
                  <a:lnTo>
                    <a:pt x="340" y="23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 i="1" kern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79" name="未知"/>
            <p:cNvSpPr>
              <a:spLocks/>
            </p:cNvSpPr>
            <p:nvPr/>
          </p:nvSpPr>
          <p:spPr bwMode="auto">
            <a:xfrm rot="900000">
              <a:off x="2584102" y="2006755"/>
              <a:ext cx="1568274" cy="310219"/>
            </a:xfrm>
            <a:custGeom>
              <a:avLst/>
              <a:gdLst>
                <a:gd name="T0" fmla="*/ 110 w 392"/>
                <a:gd name="T1" fmla="*/ 41 h 78"/>
                <a:gd name="T2" fmla="*/ 85 w 392"/>
                <a:gd name="T3" fmla="*/ 55 h 78"/>
                <a:gd name="T4" fmla="*/ 184 w 392"/>
                <a:gd name="T5" fmla="*/ 78 h 78"/>
                <a:gd name="T6" fmla="*/ 295 w 392"/>
                <a:gd name="T7" fmla="*/ 52 h 78"/>
                <a:gd name="T8" fmla="*/ 372 w 392"/>
                <a:gd name="T9" fmla="*/ 65 h 78"/>
                <a:gd name="T10" fmla="*/ 338 w 392"/>
                <a:gd name="T11" fmla="*/ 43 h 78"/>
                <a:gd name="T12" fmla="*/ 386 w 392"/>
                <a:gd name="T13" fmla="*/ 32 h 78"/>
                <a:gd name="T14" fmla="*/ 212 w 392"/>
                <a:gd name="T15" fmla="*/ 0 h 78"/>
                <a:gd name="T16" fmla="*/ 0 w 392"/>
                <a:gd name="T17" fmla="*/ 35 h 78"/>
                <a:gd name="T18" fmla="*/ 53 w 392"/>
                <a:gd name="T19" fmla="*/ 47 h 78"/>
                <a:gd name="T20" fmla="*/ 110 w 392"/>
                <a:gd name="T21" fmla="*/ 4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2" h="78">
                  <a:moveTo>
                    <a:pt x="110" y="41"/>
                  </a:moveTo>
                  <a:cubicBezTo>
                    <a:pt x="118" y="46"/>
                    <a:pt x="99" y="52"/>
                    <a:pt x="85" y="55"/>
                  </a:cubicBezTo>
                  <a:cubicBezTo>
                    <a:pt x="184" y="78"/>
                    <a:pt x="184" y="78"/>
                    <a:pt x="184" y="78"/>
                  </a:cubicBezTo>
                  <a:cubicBezTo>
                    <a:pt x="295" y="52"/>
                    <a:pt x="295" y="52"/>
                    <a:pt x="295" y="52"/>
                  </a:cubicBezTo>
                  <a:cubicBezTo>
                    <a:pt x="306" y="67"/>
                    <a:pt x="348" y="77"/>
                    <a:pt x="372" y="65"/>
                  </a:cubicBezTo>
                  <a:cubicBezTo>
                    <a:pt x="392" y="55"/>
                    <a:pt x="360" y="47"/>
                    <a:pt x="338" y="43"/>
                  </a:cubicBezTo>
                  <a:cubicBezTo>
                    <a:pt x="386" y="32"/>
                    <a:pt x="386" y="32"/>
                    <a:pt x="386" y="32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64" y="43"/>
                    <a:pt x="94" y="32"/>
                    <a:pt x="110" y="41"/>
                  </a:cubicBezTo>
                  <a:close/>
                </a:path>
              </a:pathLst>
            </a:custGeom>
            <a:solidFill>
              <a:srgbClr val="FFFFFF">
                <a:lumMod val="8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 i="1" kern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80" name="未知"/>
            <p:cNvSpPr>
              <a:spLocks/>
            </p:cNvSpPr>
            <p:nvPr/>
          </p:nvSpPr>
          <p:spPr bwMode="auto">
            <a:xfrm rot="900000">
              <a:off x="2227369" y="2252251"/>
              <a:ext cx="1947443" cy="557946"/>
            </a:xfrm>
            <a:custGeom>
              <a:avLst/>
              <a:gdLst>
                <a:gd name="T0" fmla="*/ 235 w 487"/>
                <a:gd name="T1" fmla="*/ 139 h 139"/>
                <a:gd name="T2" fmla="*/ 487 w 487"/>
                <a:gd name="T3" fmla="*/ 64 h 139"/>
                <a:gd name="T4" fmla="*/ 367 w 487"/>
                <a:gd name="T5" fmla="*/ 36 h 139"/>
                <a:gd name="T6" fmla="*/ 305 w 487"/>
                <a:gd name="T7" fmla="*/ 47 h 139"/>
                <a:gd name="T8" fmla="*/ 328 w 487"/>
                <a:gd name="T9" fmla="*/ 27 h 139"/>
                <a:gd name="T10" fmla="*/ 248 w 487"/>
                <a:gd name="T11" fmla="*/ 9 h 139"/>
                <a:gd name="T12" fmla="*/ 152 w 487"/>
                <a:gd name="T13" fmla="*/ 30 h 139"/>
                <a:gd name="T14" fmla="*/ 82 w 487"/>
                <a:gd name="T15" fmla="*/ 13 h 139"/>
                <a:gd name="T16" fmla="*/ 117 w 487"/>
                <a:gd name="T17" fmla="*/ 38 h 139"/>
                <a:gd name="T18" fmla="*/ 0 w 487"/>
                <a:gd name="T19" fmla="*/ 65 h 139"/>
                <a:gd name="T20" fmla="*/ 235 w 487"/>
                <a:gd name="T21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7" h="139">
                  <a:moveTo>
                    <a:pt x="235" y="139"/>
                  </a:moveTo>
                  <a:cubicBezTo>
                    <a:pt x="487" y="64"/>
                    <a:pt x="487" y="64"/>
                    <a:pt x="487" y="64"/>
                  </a:cubicBezTo>
                  <a:cubicBezTo>
                    <a:pt x="367" y="36"/>
                    <a:pt x="367" y="36"/>
                    <a:pt x="367" y="36"/>
                  </a:cubicBezTo>
                  <a:cubicBezTo>
                    <a:pt x="355" y="45"/>
                    <a:pt x="334" y="55"/>
                    <a:pt x="305" y="47"/>
                  </a:cubicBezTo>
                  <a:cubicBezTo>
                    <a:pt x="277" y="39"/>
                    <a:pt x="307" y="31"/>
                    <a:pt x="328" y="27"/>
                  </a:cubicBezTo>
                  <a:cubicBezTo>
                    <a:pt x="248" y="9"/>
                    <a:pt x="248" y="9"/>
                    <a:pt x="248" y="9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42" y="20"/>
                    <a:pt x="118" y="0"/>
                    <a:pt x="82" y="13"/>
                  </a:cubicBezTo>
                  <a:cubicBezTo>
                    <a:pt x="50" y="26"/>
                    <a:pt x="93" y="35"/>
                    <a:pt x="117" y="38"/>
                  </a:cubicBezTo>
                  <a:cubicBezTo>
                    <a:pt x="0" y="65"/>
                    <a:pt x="0" y="65"/>
                    <a:pt x="0" y="65"/>
                  </a:cubicBezTo>
                  <a:lnTo>
                    <a:pt x="235" y="1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 i="1" kern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81" name="未知"/>
            <p:cNvSpPr>
              <a:spLocks/>
            </p:cNvSpPr>
            <p:nvPr/>
          </p:nvSpPr>
          <p:spPr bwMode="auto">
            <a:xfrm rot="900000">
              <a:off x="1545676" y="1931333"/>
              <a:ext cx="755650" cy="234950"/>
            </a:xfrm>
            <a:custGeom>
              <a:avLst/>
              <a:gdLst>
                <a:gd name="T0" fmla="*/ 1510600324 w 378"/>
                <a:gd name="T1" fmla="*/ 471807714 h 117"/>
                <a:gd name="T2" fmla="*/ 0 w 378"/>
                <a:gd name="T3" fmla="*/ 0 h 117"/>
                <a:gd name="T4" fmla="*/ 1510600324 w 378"/>
                <a:gd name="T5" fmla="*/ 471807714 h 117"/>
                <a:gd name="T6" fmla="*/ 1510600324 w 378"/>
                <a:gd name="T7" fmla="*/ 471807714 h 1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8" h="117">
                  <a:moveTo>
                    <a:pt x="378" y="117"/>
                  </a:moveTo>
                  <a:lnTo>
                    <a:pt x="0" y="0"/>
                  </a:lnTo>
                  <a:lnTo>
                    <a:pt x="378" y="1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2F3F4A"/>
                </a:solidFill>
              </a:endParaRPr>
            </a:p>
          </p:txBody>
        </p:sp>
        <p:sp>
          <p:nvSpPr>
            <p:cNvPr id="82" name="未知"/>
            <p:cNvSpPr>
              <a:spLocks/>
            </p:cNvSpPr>
            <p:nvPr/>
          </p:nvSpPr>
          <p:spPr bwMode="auto">
            <a:xfrm rot="900000">
              <a:off x="1388514" y="1948796"/>
              <a:ext cx="1047750" cy="1417637"/>
            </a:xfrm>
            <a:custGeom>
              <a:avLst/>
              <a:gdLst>
                <a:gd name="T0" fmla="*/ 1311375097 w 262"/>
                <a:gd name="T1" fmla="*/ 2147483646 h 354"/>
                <a:gd name="T2" fmla="*/ 1631222780 w 262"/>
                <a:gd name="T3" fmla="*/ 2147483646 h 354"/>
                <a:gd name="T4" fmla="*/ 2147483646 w 262"/>
                <a:gd name="T5" fmla="*/ 2147483646 h 354"/>
                <a:gd name="T6" fmla="*/ 2147483646 w 262"/>
                <a:gd name="T7" fmla="*/ 2147483646 h 354"/>
                <a:gd name="T8" fmla="*/ 2147483646 w 262"/>
                <a:gd name="T9" fmla="*/ 2147483646 h 354"/>
                <a:gd name="T10" fmla="*/ 2147483646 w 262"/>
                <a:gd name="T11" fmla="*/ 2147483646 h 354"/>
                <a:gd name="T12" fmla="*/ 2147483646 w 262"/>
                <a:gd name="T13" fmla="*/ 946184596 h 354"/>
                <a:gd name="T14" fmla="*/ 0 w 262"/>
                <a:gd name="T15" fmla="*/ 0 h 354"/>
                <a:gd name="T16" fmla="*/ 0 w 262"/>
                <a:gd name="T17" fmla="*/ 2147483646 h 354"/>
                <a:gd name="T18" fmla="*/ 1055496152 w 262"/>
                <a:gd name="T19" fmla="*/ 2147483646 h 354"/>
                <a:gd name="T20" fmla="*/ 1311375097 w 262"/>
                <a:gd name="T21" fmla="*/ 2147483646 h 3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62" h="354">
                  <a:moveTo>
                    <a:pt x="82" y="218"/>
                  </a:moveTo>
                  <a:cubicBezTo>
                    <a:pt x="120" y="210"/>
                    <a:pt x="118" y="288"/>
                    <a:pt x="102" y="314"/>
                  </a:cubicBezTo>
                  <a:cubicBezTo>
                    <a:pt x="191" y="354"/>
                    <a:pt x="191" y="354"/>
                    <a:pt x="191" y="354"/>
                  </a:cubicBezTo>
                  <a:cubicBezTo>
                    <a:pt x="191" y="233"/>
                    <a:pt x="191" y="233"/>
                    <a:pt x="191" y="233"/>
                  </a:cubicBezTo>
                  <a:cubicBezTo>
                    <a:pt x="218" y="251"/>
                    <a:pt x="262" y="270"/>
                    <a:pt x="262" y="223"/>
                  </a:cubicBezTo>
                  <a:cubicBezTo>
                    <a:pt x="262" y="166"/>
                    <a:pt x="214" y="172"/>
                    <a:pt x="191" y="178"/>
                  </a:cubicBezTo>
                  <a:cubicBezTo>
                    <a:pt x="191" y="59"/>
                    <a:pt x="191" y="59"/>
                    <a:pt x="191" y="5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66" y="298"/>
                    <a:pt x="66" y="298"/>
                    <a:pt x="66" y="298"/>
                  </a:cubicBezTo>
                  <a:cubicBezTo>
                    <a:pt x="60" y="277"/>
                    <a:pt x="47" y="226"/>
                    <a:pt x="82" y="2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2F3F4A"/>
                </a:solidFill>
              </a:endParaRPr>
            </a:p>
          </p:txBody>
        </p:sp>
        <p:sp>
          <p:nvSpPr>
            <p:cNvPr id="83" name="未知"/>
            <p:cNvSpPr>
              <a:spLocks/>
            </p:cNvSpPr>
            <p:nvPr/>
          </p:nvSpPr>
          <p:spPr bwMode="auto">
            <a:xfrm rot="900000">
              <a:off x="2009741" y="2354913"/>
              <a:ext cx="937824" cy="1850149"/>
            </a:xfrm>
            <a:custGeom>
              <a:avLst/>
              <a:gdLst>
                <a:gd name="T0" fmla="*/ 0 w 235"/>
                <a:gd name="T1" fmla="*/ 0 h 462"/>
                <a:gd name="T2" fmla="*/ 0 w 235"/>
                <a:gd name="T3" fmla="*/ 119 h 462"/>
                <a:gd name="T4" fmla="*/ 71 w 235"/>
                <a:gd name="T5" fmla="*/ 164 h 462"/>
                <a:gd name="T6" fmla="*/ 0 w 235"/>
                <a:gd name="T7" fmla="*/ 174 h 462"/>
                <a:gd name="T8" fmla="*/ 0 w 235"/>
                <a:gd name="T9" fmla="*/ 295 h 462"/>
                <a:gd name="T10" fmla="*/ 98 w 235"/>
                <a:gd name="T11" fmla="*/ 339 h 462"/>
                <a:gd name="T12" fmla="*/ 117 w 235"/>
                <a:gd name="T13" fmla="*/ 447 h 462"/>
                <a:gd name="T14" fmla="*/ 140 w 235"/>
                <a:gd name="T15" fmla="*/ 358 h 462"/>
                <a:gd name="T16" fmla="*/ 235 w 235"/>
                <a:gd name="T17" fmla="*/ 401 h 462"/>
                <a:gd name="T18" fmla="*/ 235 w 235"/>
                <a:gd name="T19" fmla="*/ 73 h 462"/>
                <a:gd name="T20" fmla="*/ 0 w 235"/>
                <a:gd name="T21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5" h="462">
                  <a:moveTo>
                    <a:pt x="0" y="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23" y="113"/>
                    <a:pt x="71" y="107"/>
                    <a:pt x="71" y="164"/>
                  </a:cubicBezTo>
                  <a:cubicBezTo>
                    <a:pt x="71" y="211"/>
                    <a:pt x="27" y="192"/>
                    <a:pt x="0" y="174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98" y="339"/>
                    <a:pt x="98" y="339"/>
                    <a:pt x="98" y="339"/>
                  </a:cubicBezTo>
                  <a:cubicBezTo>
                    <a:pt x="87" y="365"/>
                    <a:pt x="65" y="430"/>
                    <a:pt x="117" y="447"/>
                  </a:cubicBezTo>
                  <a:cubicBezTo>
                    <a:pt x="161" y="462"/>
                    <a:pt x="151" y="400"/>
                    <a:pt x="140" y="358"/>
                  </a:cubicBezTo>
                  <a:cubicBezTo>
                    <a:pt x="235" y="401"/>
                    <a:pt x="235" y="401"/>
                    <a:pt x="235" y="401"/>
                  </a:cubicBezTo>
                  <a:cubicBezTo>
                    <a:pt x="235" y="73"/>
                    <a:pt x="235" y="73"/>
                    <a:pt x="235" y="7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 i="1" kern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84" name="未知"/>
            <p:cNvSpPr>
              <a:spLocks/>
            </p:cNvSpPr>
            <p:nvPr/>
          </p:nvSpPr>
          <p:spPr bwMode="auto">
            <a:xfrm rot="900000">
              <a:off x="2945321" y="2647277"/>
              <a:ext cx="1350646" cy="1611348"/>
            </a:xfrm>
            <a:custGeom>
              <a:avLst/>
              <a:gdLst>
                <a:gd name="T0" fmla="*/ 0 w 338"/>
                <a:gd name="T1" fmla="*/ 75 h 403"/>
                <a:gd name="T2" fmla="*/ 0 w 338"/>
                <a:gd name="T3" fmla="*/ 403 h 403"/>
                <a:gd name="T4" fmla="*/ 129 w 338"/>
                <a:gd name="T5" fmla="*/ 349 h 403"/>
                <a:gd name="T6" fmla="*/ 109 w 338"/>
                <a:gd name="T7" fmla="*/ 297 h 403"/>
                <a:gd name="T8" fmla="*/ 145 w 338"/>
                <a:gd name="T9" fmla="*/ 243 h 403"/>
                <a:gd name="T10" fmla="*/ 179 w 338"/>
                <a:gd name="T11" fmla="*/ 283 h 403"/>
                <a:gd name="T12" fmla="*/ 170 w 338"/>
                <a:gd name="T13" fmla="*/ 332 h 403"/>
                <a:gd name="T14" fmla="*/ 252 w 338"/>
                <a:gd name="T15" fmla="*/ 298 h 403"/>
                <a:gd name="T16" fmla="*/ 252 w 338"/>
                <a:gd name="T17" fmla="*/ 170 h 403"/>
                <a:gd name="T18" fmla="*/ 331 w 338"/>
                <a:gd name="T19" fmla="*/ 121 h 403"/>
                <a:gd name="T20" fmla="*/ 252 w 338"/>
                <a:gd name="T21" fmla="*/ 127 h 403"/>
                <a:gd name="T22" fmla="*/ 252 w 338"/>
                <a:gd name="T23" fmla="*/ 0 h 403"/>
                <a:gd name="T24" fmla="*/ 252 w 338"/>
                <a:gd name="T25" fmla="*/ 0 h 403"/>
                <a:gd name="T26" fmla="*/ 0 w 338"/>
                <a:gd name="T27" fmla="*/ 75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8" h="403">
                  <a:moveTo>
                    <a:pt x="0" y="75"/>
                  </a:moveTo>
                  <a:cubicBezTo>
                    <a:pt x="0" y="403"/>
                    <a:pt x="0" y="403"/>
                    <a:pt x="0" y="403"/>
                  </a:cubicBezTo>
                  <a:cubicBezTo>
                    <a:pt x="129" y="349"/>
                    <a:pt x="129" y="349"/>
                    <a:pt x="129" y="349"/>
                  </a:cubicBezTo>
                  <a:cubicBezTo>
                    <a:pt x="123" y="339"/>
                    <a:pt x="110" y="315"/>
                    <a:pt x="109" y="297"/>
                  </a:cubicBezTo>
                  <a:cubicBezTo>
                    <a:pt x="108" y="281"/>
                    <a:pt x="114" y="245"/>
                    <a:pt x="145" y="243"/>
                  </a:cubicBezTo>
                  <a:cubicBezTo>
                    <a:pt x="179" y="241"/>
                    <a:pt x="179" y="264"/>
                    <a:pt x="179" y="283"/>
                  </a:cubicBezTo>
                  <a:cubicBezTo>
                    <a:pt x="180" y="297"/>
                    <a:pt x="173" y="322"/>
                    <a:pt x="170" y="332"/>
                  </a:cubicBezTo>
                  <a:cubicBezTo>
                    <a:pt x="252" y="298"/>
                    <a:pt x="252" y="298"/>
                    <a:pt x="252" y="298"/>
                  </a:cubicBezTo>
                  <a:cubicBezTo>
                    <a:pt x="252" y="170"/>
                    <a:pt x="252" y="170"/>
                    <a:pt x="252" y="170"/>
                  </a:cubicBezTo>
                  <a:cubicBezTo>
                    <a:pt x="281" y="173"/>
                    <a:pt x="338" y="175"/>
                    <a:pt x="331" y="121"/>
                  </a:cubicBezTo>
                  <a:cubicBezTo>
                    <a:pt x="325" y="74"/>
                    <a:pt x="275" y="109"/>
                    <a:pt x="252" y="127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52" y="0"/>
                    <a:pt x="252" y="0"/>
                    <a:pt x="252" y="0"/>
                  </a:cubicBezTo>
                  <a:lnTo>
                    <a:pt x="0" y="75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 i="1" kern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85" name="未知"/>
            <p:cNvSpPr>
              <a:spLocks/>
            </p:cNvSpPr>
            <p:nvPr/>
          </p:nvSpPr>
          <p:spPr bwMode="auto">
            <a:xfrm rot="900000">
              <a:off x="3382823" y="3624799"/>
              <a:ext cx="1135260" cy="1506453"/>
            </a:xfrm>
            <a:custGeom>
              <a:avLst/>
              <a:gdLst>
                <a:gd name="T0" fmla="*/ 199 w 284"/>
                <a:gd name="T1" fmla="*/ 126 h 376"/>
                <a:gd name="T2" fmla="*/ 180 w 284"/>
                <a:gd name="T3" fmla="*/ 44 h 376"/>
                <a:gd name="T4" fmla="*/ 85 w 284"/>
                <a:gd name="T5" fmla="*/ 83 h 376"/>
                <a:gd name="T6" fmla="*/ 85 w 284"/>
                <a:gd name="T7" fmla="*/ 208 h 376"/>
                <a:gd name="T8" fmla="*/ 87 w 284"/>
                <a:gd name="T9" fmla="*/ 209 h 376"/>
                <a:gd name="T10" fmla="*/ 85 w 284"/>
                <a:gd name="T11" fmla="*/ 208 h 376"/>
                <a:gd name="T12" fmla="*/ 20 w 284"/>
                <a:gd name="T13" fmla="*/ 247 h 376"/>
                <a:gd name="T14" fmla="*/ 85 w 284"/>
                <a:gd name="T15" fmla="*/ 265 h 376"/>
                <a:gd name="T16" fmla="*/ 87 w 284"/>
                <a:gd name="T17" fmla="*/ 260 h 376"/>
                <a:gd name="T18" fmla="*/ 85 w 284"/>
                <a:gd name="T19" fmla="*/ 265 h 376"/>
                <a:gd name="T20" fmla="*/ 85 w 284"/>
                <a:gd name="T21" fmla="*/ 376 h 376"/>
                <a:gd name="T22" fmla="*/ 284 w 284"/>
                <a:gd name="T23" fmla="*/ 258 h 376"/>
                <a:gd name="T24" fmla="*/ 284 w 284"/>
                <a:gd name="T25" fmla="*/ 0 h 376"/>
                <a:gd name="T26" fmla="*/ 214 w 284"/>
                <a:gd name="T27" fmla="*/ 30 h 376"/>
                <a:gd name="T28" fmla="*/ 199 w 284"/>
                <a:gd name="T29" fmla="*/ 12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4" h="376">
                  <a:moveTo>
                    <a:pt x="199" y="126"/>
                  </a:moveTo>
                  <a:cubicBezTo>
                    <a:pt x="157" y="127"/>
                    <a:pt x="170" y="73"/>
                    <a:pt x="180" y="44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208"/>
                    <a:pt x="85" y="208"/>
                    <a:pt x="85" y="208"/>
                  </a:cubicBezTo>
                  <a:cubicBezTo>
                    <a:pt x="86" y="208"/>
                    <a:pt x="87" y="209"/>
                    <a:pt x="87" y="209"/>
                  </a:cubicBezTo>
                  <a:cubicBezTo>
                    <a:pt x="87" y="209"/>
                    <a:pt x="86" y="208"/>
                    <a:pt x="85" y="208"/>
                  </a:cubicBezTo>
                  <a:cubicBezTo>
                    <a:pt x="73" y="205"/>
                    <a:pt x="39" y="200"/>
                    <a:pt x="20" y="247"/>
                  </a:cubicBezTo>
                  <a:cubicBezTo>
                    <a:pt x="0" y="298"/>
                    <a:pt x="60" y="316"/>
                    <a:pt x="85" y="265"/>
                  </a:cubicBezTo>
                  <a:cubicBezTo>
                    <a:pt x="87" y="261"/>
                    <a:pt x="87" y="260"/>
                    <a:pt x="87" y="260"/>
                  </a:cubicBezTo>
                  <a:cubicBezTo>
                    <a:pt x="87" y="260"/>
                    <a:pt x="87" y="261"/>
                    <a:pt x="85" y="265"/>
                  </a:cubicBezTo>
                  <a:cubicBezTo>
                    <a:pt x="85" y="376"/>
                    <a:pt x="85" y="376"/>
                    <a:pt x="85" y="376"/>
                  </a:cubicBezTo>
                  <a:cubicBezTo>
                    <a:pt x="284" y="258"/>
                    <a:pt x="284" y="258"/>
                    <a:pt x="284" y="25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14" y="30"/>
                    <a:pt x="214" y="30"/>
                    <a:pt x="214" y="30"/>
                  </a:cubicBezTo>
                  <a:cubicBezTo>
                    <a:pt x="224" y="60"/>
                    <a:pt x="245" y="124"/>
                    <a:pt x="199" y="1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 i="1" kern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86" name="未知"/>
            <p:cNvSpPr>
              <a:spLocks/>
            </p:cNvSpPr>
            <p:nvPr/>
          </p:nvSpPr>
          <p:spPr bwMode="auto">
            <a:xfrm rot="900000">
              <a:off x="3988594" y="2604873"/>
              <a:ext cx="794234" cy="1609117"/>
            </a:xfrm>
            <a:custGeom>
              <a:avLst/>
              <a:gdLst>
                <a:gd name="T0" fmla="*/ 198 w 199"/>
                <a:gd name="T1" fmla="*/ 0 h 401"/>
                <a:gd name="T2" fmla="*/ 199 w 199"/>
                <a:gd name="T3" fmla="*/ 0 h 401"/>
                <a:gd name="T4" fmla="*/ 0 w 199"/>
                <a:gd name="T5" fmla="*/ 59 h 401"/>
                <a:gd name="T6" fmla="*/ 0 w 199"/>
                <a:gd name="T7" fmla="*/ 59 h 401"/>
                <a:gd name="T8" fmla="*/ 0 w 199"/>
                <a:gd name="T9" fmla="*/ 186 h 401"/>
                <a:gd name="T10" fmla="*/ 79 w 199"/>
                <a:gd name="T11" fmla="*/ 180 h 401"/>
                <a:gd name="T12" fmla="*/ 0 w 199"/>
                <a:gd name="T13" fmla="*/ 229 h 401"/>
                <a:gd name="T14" fmla="*/ 0 w 199"/>
                <a:gd name="T15" fmla="*/ 357 h 401"/>
                <a:gd name="T16" fmla="*/ 95 w 199"/>
                <a:gd name="T17" fmla="*/ 318 h 401"/>
                <a:gd name="T18" fmla="*/ 114 w 199"/>
                <a:gd name="T19" fmla="*/ 400 h 401"/>
                <a:gd name="T20" fmla="*/ 129 w 199"/>
                <a:gd name="T21" fmla="*/ 304 h 401"/>
                <a:gd name="T22" fmla="*/ 199 w 199"/>
                <a:gd name="T23" fmla="*/ 274 h 401"/>
                <a:gd name="T24" fmla="*/ 199 w 199"/>
                <a:gd name="T25" fmla="*/ 0 h 401"/>
                <a:gd name="T26" fmla="*/ 198 w 199"/>
                <a:gd name="T2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9" h="401">
                  <a:moveTo>
                    <a:pt x="198" y="0"/>
                  </a:moveTo>
                  <a:cubicBezTo>
                    <a:pt x="199" y="0"/>
                    <a:pt x="199" y="0"/>
                    <a:pt x="199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23" y="168"/>
                    <a:pt x="73" y="133"/>
                    <a:pt x="79" y="180"/>
                  </a:cubicBezTo>
                  <a:cubicBezTo>
                    <a:pt x="86" y="234"/>
                    <a:pt x="29" y="232"/>
                    <a:pt x="0" y="229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95" y="318"/>
                    <a:pt x="95" y="318"/>
                    <a:pt x="95" y="318"/>
                  </a:cubicBezTo>
                  <a:cubicBezTo>
                    <a:pt x="85" y="347"/>
                    <a:pt x="72" y="401"/>
                    <a:pt x="114" y="400"/>
                  </a:cubicBezTo>
                  <a:cubicBezTo>
                    <a:pt x="160" y="398"/>
                    <a:pt x="139" y="334"/>
                    <a:pt x="129" y="304"/>
                  </a:cubicBezTo>
                  <a:cubicBezTo>
                    <a:pt x="199" y="274"/>
                    <a:pt x="199" y="274"/>
                    <a:pt x="199" y="274"/>
                  </a:cubicBezTo>
                  <a:cubicBezTo>
                    <a:pt x="199" y="0"/>
                    <a:pt x="199" y="0"/>
                    <a:pt x="199" y="0"/>
                  </a:cubicBezTo>
                  <a:lnTo>
                    <a:pt x="198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 i="1" kern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87" name="未知"/>
            <p:cNvSpPr>
              <a:spLocks/>
            </p:cNvSpPr>
            <p:nvPr/>
          </p:nvSpPr>
          <p:spPr bwMode="auto">
            <a:xfrm rot="900000">
              <a:off x="1129751" y="2718733"/>
              <a:ext cx="763588" cy="1770063"/>
            </a:xfrm>
            <a:custGeom>
              <a:avLst/>
              <a:gdLst>
                <a:gd name="T0" fmla="*/ 1949895918 w 191"/>
                <a:gd name="T1" fmla="*/ 2147483646 h 442"/>
                <a:gd name="T2" fmla="*/ 2147483646 w 191"/>
                <a:gd name="T3" fmla="*/ 2147483646 h 442"/>
                <a:gd name="T4" fmla="*/ 2147483646 w 191"/>
                <a:gd name="T5" fmla="*/ 2147483646 h 442"/>
                <a:gd name="T6" fmla="*/ 1630240391 w 191"/>
                <a:gd name="T7" fmla="*/ 1667883911 h 442"/>
                <a:gd name="T8" fmla="*/ 1310584863 w 191"/>
                <a:gd name="T9" fmla="*/ 128297530 h 442"/>
                <a:gd name="T10" fmla="*/ 1054862840 w 191"/>
                <a:gd name="T11" fmla="*/ 1411288850 h 442"/>
                <a:gd name="T12" fmla="*/ 0 w 191"/>
                <a:gd name="T13" fmla="*/ 930168107 h 442"/>
                <a:gd name="T14" fmla="*/ 0 w 191"/>
                <a:gd name="T15" fmla="*/ 2147483646 h 442"/>
                <a:gd name="T16" fmla="*/ 2147483646 w 191"/>
                <a:gd name="T17" fmla="*/ 2147483646 h 442"/>
                <a:gd name="T18" fmla="*/ 2147483646 w 191"/>
                <a:gd name="T19" fmla="*/ 2147483646 h 442"/>
                <a:gd name="T20" fmla="*/ 1949895918 w 191"/>
                <a:gd name="T21" fmla="*/ 2147483646 h 4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91" h="442">
                  <a:moveTo>
                    <a:pt x="122" y="253"/>
                  </a:moveTo>
                  <a:cubicBezTo>
                    <a:pt x="137" y="210"/>
                    <a:pt x="175" y="248"/>
                    <a:pt x="191" y="268"/>
                  </a:cubicBezTo>
                  <a:cubicBezTo>
                    <a:pt x="191" y="144"/>
                    <a:pt x="191" y="144"/>
                    <a:pt x="191" y="144"/>
                  </a:cubicBezTo>
                  <a:cubicBezTo>
                    <a:pt x="102" y="104"/>
                    <a:pt x="102" y="104"/>
                    <a:pt x="102" y="104"/>
                  </a:cubicBezTo>
                  <a:cubicBezTo>
                    <a:pt x="118" y="78"/>
                    <a:pt x="120" y="0"/>
                    <a:pt x="82" y="8"/>
                  </a:cubicBezTo>
                  <a:cubicBezTo>
                    <a:pt x="47" y="16"/>
                    <a:pt x="60" y="67"/>
                    <a:pt x="66" y="8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191" y="442"/>
                    <a:pt x="191" y="442"/>
                    <a:pt x="191" y="442"/>
                  </a:cubicBezTo>
                  <a:cubicBezTo>
                    <a:pt x="191" y="316"/>
                    <a:pt x="191" y="316"/>
                    <a:pt x="191" y="316"/>
                  </a:cubicBezTo>
                  <a:cubicBezTo>
                    <a:pt x="167" y="322"/>
                    <a:pt x="105" y="299"/>
                    <a:pt x="122" y="2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2F3F4A"/>
                </a:solidFill>
              </a:endParaRPr>
            </a:p>
          </p:txBody>
        </p:sp>
        <p:sp>
          <p:nvSpPr>
            <p:cNvPr id="88" name="未知"/>
            <p:cNvSpPr>
              <a:spLocks/>
            </p:cNvSpPr>
            <p:nvPr/>
          </p:nvSpPr>
          <p:spPr bwMode="auto">
            <a:xfrm rot="900000">
              <a:off x="1375814" y="3450571"/>
              <a:ext cx="1284287" cy="1774825"/>
            </a:xfrm>
            <a:custGeom>
              <a:avLst/>
              <a:gdLst>
                <a:gd name="T0" fmla="*/ 2147483646 w 321"/>
                <a:gd name="T1" fmla="*/ 1011217561 h 443"/>
                <a:gd name="T2" fmla="*/ 2147483646 w 321"/>
                <a:gd name="T3" fmla="*/ 2147483646 h 443"/>
                <a:gd name="T4" fmla="*/ 2147483646 w 321"/>
                <a:gd name="T5" fmla="*/ 706248140 h 443"/>
                <a:gd name="T6" fmla="*/ 1376615633 w 321"/>
                <a:gd name="T7" fmla="*/ 0 h 443"/>
                <a:gd name="T8" fmla="*/ 1376615633 w 321"/>
                <a:gd name="T9" fmla="*/ 1990332024 h 443"/>
                <a:gd name="T10" fmla="*/ 272120811 w 321"/>
                <a:gd name="T11" fmla="*/ 1749564793 h 443"/>
                <a:gd name="T12" fmla="*/ 1376615633 w 321"/>
                <a:gd name="T13" fmla="*/ 2147483646 h 443"/>
                <a:gd name="T14" fmla="*/ 1376615633 w 321"/>
                <a:gd name="T15" fmla="*/ 2147483646 h 443"/>
                <a:gd name="T16" fmla="*/ 2147483646 w 321"/>
                <a:gd name="T17" fmla="*/ 2147483646 h 443"/>
                <a:gd name="T18" fmla="*/ 2147483646 w 321"/>
                <a:gd name="T19" fmla="*/ 1701412148 h 443"/>
                <a:gd name="T20" fmla="*/ 2147483646 w 321"/>
                <a:gd name="T21" fmla="*/ 1011217561 h 44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21" h="443">
                  <a:moveTo>
                    <a:pt x="226" y="63"/>
                  </a:moveTo>
                  <a:cubicBezTo>
                    <a:pt x="237" y="105"/>
                    <a:pt x="247" y="167"/>
                    <a:pt x="203" y="152"/>
                  </a:cubicBezTo>
                  <a:cubicBezTo>
                    <a:pt x="151" y="135"/>
                    <a:pt x="173" y="70"/>
                    <a:pt x="184" y="44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124"/>
                    <a:pt x="86" y="124"/>
                    <a:pt x="86" y="124"/>
                  </a:cubicBezTo>
                  <a:cubicBezTo>
                    <a:pt x="70" y="104"/>
                    <a:pt x="32" y="66"/>
                    <a:pt x="17" y="109"/>
                  </a:cubicBezTo>
                  <a:cubicBezTo>
                    <a:pt x="0" y="155"/>
                    <a:pt x="62" y="178"/>
                    <a:pt x="86" y="172"/>
                  </a:cubicBezTo>
                  <a:cubicBezTo>
                    <a:pt x="86" y="298"/>
                    <a:pt x="86" y="298"/>
                    <a:pt x="86" y="298"/>
                  </a:cubicBezTo>
                  <a:cubicBezTo>
                    <a:pt x="321" y="443"/>
                    <a:pt x="321" y="443"/>
                    <a:pt x="321" y="443"/>
                  </a:cubicBezTo>
                  <a:cubicBezTo>
                    <a:pt x="321" y="106"/>
                    <a:pt x="321" y="106"/>
                    <a:pt x="321" y="106"/>
                  </a:cubicBezTo>
                  <a:lnTo>
                    <a:pt x="226" y="63"/>
                  </a:lnTo>
                  <a:close/>
                </a:path>
              </a:pathLst>
            </a:custGeom>
            <a:solidFill>
              <a:srgbClr val="D8DA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2F3F4A"/>
                </a:solidFill>
              </a:endParaRPr>
            </a:p>
          </p:txBody>
        </p:sp>
      </p:grpSp>
      <p:grpSp>
        <p:nvGrpSpPr>
          <p:cNvPr id="89" name="Group 38"/>
          <p:cNvGrpSpPr>
            <a:grpSpLocks/>
          </p:cNvGrpSpPr>
          <p:nvPr/>
        </p:nvGrpSpPr>
        <p:grpSpPr bwMode="auto">
          <a:xfrm>
            <a:off x="431372" y="1444888"/>
            <a:ext cx="4440494" cy="919893"/>
            <a:chOff x="1582038" y="2697524"/>
            <a:chExt cx="2899813" cy="1221464"/>
          </a:xfrm>
        </p:grpSpPr>
        <p:cxnSp>
          <p:nvCxnSpPr>
            <p:cNvPr id="90" name="Straight Connector 39"/>
            <p:cNvCxnSpPr/>
            <p:nvPr/>
          </p:nvCxnSpPr>
          <p:spPr>
            <a:xfrm flipH="1" flipV="1">
              <a:off x="3659891" y="2697525"/>
              <a:ext cx="821960" cy="1221463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6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1" name="Straight Connector 40"/>
            <p:cNvCxnSpPr/>
            <p:nvPr/>
          </p:nvCxnSpPr>
          <p:spPr>
            <a:xfrm flipH="1">
              <a:off x="1582038" y="2697524"/>
              <a:ext cx="2077852" cy="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65000"/>
                </a:srgbClr>
              </a:solidFill>
              <a:prstDash val="solid"/>
              <a:miter lim="800000"/>
              <a:tailEnd type="oval"/>
            </a:ln>
            <a:effectLst/>
          </p:spPr>
        </p:cxnSp>
      </p:grpSp>
      <p:grpSp>
        <p:nvGrpSpPr>
          <p:cNvPr id="92" name="Group 41"/>
          <p:cNvGrpSpPr>
            <a:grpSpLocks/>
          </p:cNvGrpSpPr>
          <p:nvPr/>
        </p:nvGrpSpPr>
        <p:grpSpPr bwMode="auto">
          <a:xfrm>
            <a:off x="551385" y="4193474"/>
            <a:ext cx="4043474" cy="265103"/>
            <a:chOff x="1804697" y="4994858"/>
            <a:chExt cx="2493744" cy="316190"/>
          </a:xfrm>
        </p:grpSpPr>
        <p:cxnSp>
          <p:nvCxnSpPr>
            <p:cNvPr id="93" name="Straight Connector 42"/>
            <p:cNvCxnSpPr/>
            <p:nvPr/>
          </p:nvCxnSpPr>
          <p:spPr>
            <a:xfrm flipH="1">
              <a:off x="3799269" y="4994858"/>
              <a:ext cx="499172" cy="31619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6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4" name="Straight Connector 43"/>
            <p:cNvCxnSpPr/>
            <p:nvPr/>
          </p:nvCxnSpPr>
          <p:spPr>
            <a:xfrm flipH="1">
              <a:off x="1804697" y="5311048"/>
              <a:ext cx="1994572" cy="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65000"/>
                </a:srgbClr>
              </a:solidFill>
              <a:prstDash val="solid"/>
              <a:miter lim="800000"/>
              <a:tailEnd type="oval"/>
            </a:ln>
            <a:effectLst/>
          </p:spPr>
        </p:cxnSp>
      </p:grpSp>
      <p:grpSp>
        <p:nvGrpSpPr>
          <p:cNvPr id="95" name="Group 44"/>
          <p:cNvGrpSpPr>
            <a:grpSpLocks/>
          </p:cNvGrpSpPr>
          <p:nvPr/>
        </p:nvGrpSpPr>
        <p:grpSpPr bwMode="auto">
          <a:xfrm>
            <a:off x="6150739" y="1454651"/>
            <a:ext cx="5129837" cy="1172058"/>
            <a:chOff x="7339440" y="2349383"/>
            <a:chExt cx="3070276" cy="988882"/>
          </a:xfrm>
        </p:grpSpPr>
        <p:cxnSp>
          <p:nvCxnSpPr>
            <p:cNvPr id="96" name="Straight Connector 45"/>
            <p:cNvCxnSpPr/>
            <p:nvPr/>
          </p:nvCxnSpPr>
          <p:spPr>
            <a:xfrm flipV="1">
              <a:off x="7339440" y="2349383"/>
              <a:ext cx="322143" cy="988882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6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7" name="Straight Connector 46"/>
            <p:cNvCxnSpPr/>
            <p:nvPr/>
          </p:nvCxnSpPr>
          <p:spPr>
            <a:xfrm flipV="1">
              <a:off x="7662595" y="2355147"/>
              <a:ext cx="2747121" cy="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65000"/>
                </a:srgbClr>
              </a:solidFill>
              <a:prstDash val="solid"/>
              <a:miter lim="800000"/>
              <a:tailEnd type="oval"/>
            </a:ln>
            <a:effectLst/>
          </p:spPr>
        </p:cxnSp>
      </p:grpSp>
      <p:grpSp>
        <p:nvGrpSpPr>
          <p:cNvPr id="98" name="Group 47"/>
          <p:cNvGrpSpPr>
            <a:grpSpLocks/>
          </p:cNvGrpSpPr>
          <p:nvPr/>
        </p:nvGrpSpPr>
        <p:grpSpPr bwMode="auto">
          <a:xfrm>
            <a:off x="6705102" y="4221087"/>
            <a:ext cx="5295554" cy="237489"/>
            <a:chOff x="7834256" y="4656580"/>
            <a:chExt cx="2680673" cy="291714"/>
          </a:xfrm>
        </p:grpSpPr>
        <p:cxnSp>
          <p:nvCxnSpPr>
            <p:cNvPr id="99" name="Straight Connector 48"/>
            <p:cNvCxnSpPr/>
            <p:nvPr/>
          </p:nvCxnSpPr>
          <p:spPr>
            <a:xfrm>
              <a:off x="7834256" y="4656580"/>
              <a:ext cx="814010" cy="291714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6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00" name="Straight Connector 49"/>
            <p:cNvCxnSpPr/>
            <p:nvPr/>
          </p:nvCxnSpPr>
          <p:spPr>
            <a:xfrm>
              <a:off x="8648266" y="4948294"/>
              <a:ext cx="1866663" cy="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65000"/>
                </a:srgbClr>
              </a:solidFill>
              <a:prstDash val="solid"/>
              <a:miter lim="800000"/>
              <a:tailEnd type="oval"/>
            </a:ln>
            <a:effectLst/>
          </p:spPr>
        </p:cxnSp>
      </p:grpSp>
      <p:sp>
        <p:nvSpPr>
          <p:cNvPr id="135" name="TextBox 84"/>
          <p:cNvSpPr txBox="1"/>
          <p:nvPr/>
        </p:nvSpPr>
        <p:spPr>
          <a:xfrm>
            <a:off x="7052185" y="1484784"/>
            <a:ext cx="513981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fr-FR" sz="1200" kern="0" dirty="0">
                <a:solidFill>
                  <a:srgbClr val="646464">
                    <a:lumMod val="75000"/>
                    <a:lumOff val="25000"/>
                  </a:srgbClr>
                </a:solidFill>
              </a:rPr>
              <a:t>GPEC 2.0 : prédictive, proactive</a:t>
            </a: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fr-FR" sz="1200" kern="0" dirty="0">
                <a:solidFill>
                  <a:srgbClr val="646464">
                    <a:lumMod val="75000"/>
                    <a:lumOff val="25000"/>
                  </a:srgbClr>
                </a:solidFill>
              </a:rPr>
              <a:t>Anticiper et accompagner la transformation des métiers</a:t>
            </a: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fr-FR" sz="1200" kern="0" dirty="0">
                <a:solidFill>
                  <a:srgbClr val="646464">
                    <a:lumMod val="75000"/>
                    <a:lumOff val="25000"/>
                  </a:srgbClr>
                </a:solidFill>
              </a:rPr>
              <a:t>Anticiper les besoins en ressources et en compétences</a:t>
            </a: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fr-FR" sz="1200" kern="0" dirty="0">
                <a:solidFill>
                  <a:srgbClr val="646464">
                    <a:lumMod val="75000"/>
                    <a:lumOff val="25000"/>
                  </a:srgbClr>
                </a:solidFill>
              </a:rPr>
              <a:t>Gérer les mobilités</a:t>
            </a: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fr-FR" sz="1200" kern="0" dirty="0">
                <a:solidFill>
                  <a:srgbClr val="646464">
                    <a:lumMod val="75000"/>
                    <a:lumOff val="25000"/>
                  </a:srgbClr>
                </a:solidFill>
              </a:rPr>
              <a:t>Evaluer les potentiels, comprendre les trajectoires de carrière, gérer leur évolution</a:t>
            </a: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fr-FR" sz="1200" kern="0" dirty="0">
                <a:solidFill>
                  <a:srgbClr val="646464">
                    <a:lumMod val="75000"/>
                    <a:lumOff val="25000"/>
                  </a:srgbClr>
                </a:solidFill>
              </a:rPr>
              <a:t>Piloter le volume et la qualité des formations</a:t>
            </a: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fr-FR" sz="1200" kern="0" dirty="0">
                <a:solidFill>
                  <a:srgbClr val="646464">
                    <a:lumMod val="75000"/>
                    <a:lumOff val="25000"/>
                  </a:srgbClr>
                </a:solidFill>
              </a:rPr>
              <a:t>Mieux piloter la distribution des primes et autres éléments de rémunération variable</a:t>
            </a: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fr-FR" sz="1200" kern="0" dirty="0">
                <a:solidFill>
                  <a:srgbClr val="646464">
                    <a:lumMod val="75000"/>
                    <a:lumOff val="25000"/>
                  </a:srgbClr>
                </a:solidFill>
              </a:rPr>
              <a:t>Comment mesurer la performance d’un manager : par le suivi des talents qui sont passés par lui ?</a:t>
            </a: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fr-FR" sz="1200" kern="0" dirty="0">
                <a:solidFill>
                  <a:srgbClr val="646464">
                    <a:lumMod val="75000"/>
                    <a:lumOff val="25000"/>
                  </a:srgbClr>
                </a:solidFill>
              </a:rPr>
              <a:t>Identifier les ressources critiques à conserver</a:t>
            </a:r>
          </a:p>
        </p:txBody>
      </p:sp>
      <p:sp>
        <p:nvSpPr>
          <p:cNvPr id="136" name="TextBox 85"/>
          <p:cNvSpPr txBox="1"/>
          <p:nvPr/>
        </p:nvSpPr>
        <p:spPr>
          <a:xfrm>
            <a:off x="407368" y="1124744"/>
            <a:ext cx="286328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600" b="1" kern="0" dirty="0">
                <a:solidFill>
                  <a:srgbClr val="646464">
                    <a:lumMod val="75000"/>
                    <a:lumOff val="25000"/>
                  </a:srgbClr>
                </a:solidFill>
              </a:rPr>
              <a:t>Recruter plus efficacement</a:t>
            </a:r>
            <a:endParaRPr lang="id-ID" sz="1600" b="1" kern="0" dirty="0">
              <a:solidFill>
                <a:srgbClr val="64646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37" name="TextBox 86"/>
          <p:cNvSpPr txBox="1"/>
          <p:nvPr/>
        </p:nvSpPr>
        <p:spPr>
          <a:xfrm>
            <a:off x="431372" y="3822119"/>
            <a:ext cx="38269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1600" b="1" kern="0" dirty="0">
                <a:solidFill>
                  <a:srgbClr val="646464">
                    <a:lumMod val="75000"/>
                    <a:lumOff val="25000"/>
                  </a:srgbClr>
                </a:solidFill>
              </a:rPr>
              <a:t>Comprendre et </a:t>
            </a:r>
          </a:p>
          <a:p>
            <a:pPr>
              <a:defRPr/>
            </a:pPr>
            <a:r>
              <a:rPr lang="fr-FR" sz="1600" b="1" kern="0" dirty="0">
                <a:solidFill>
                  <a:srgbClr val="646464">
                    <a:lumMod val="75000"/>
                    <a:lumOff val="25000"/>
                  </a:srgbClr>
                </a:solidFill>
              </a:rPr>
              <a:t>prévenir les risques</a:t>
            </a:r>
            <a:endParaRPr lang="id-ID" sz="1600" b="1" kern="0" dirty="0">
              <a:solidFill>
                <a:srgbClr val="64646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38" name="TextBox 87"/>
          <p:cNvSpPr txBox="1"/>
          <p:nvPr/>
        </p:nvSpPr>
        <p:spPr>
          <a:xfrm>
            <a:off x="7165347" y="1124744"/>
            <a:ext cx="41152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600" b="1" kern="0" dirty="0">
                <a:solidFill>
                  <a:srgbClr val="646464">
                    <a:lumMod val="75000"/>
                    <a:lumOff val="25000"/>
                  </a:srgbClr>
                </a:solidFill>
              </a:rPr>
              <a:t>Mieux gérer les compétences et talents</a:t>
            </a:r>
            <a:endParaRPr lang="id-ID" sz="1600" b="1" kern="0" dirty="0">
              <a:solidFill>
                <a:srgbClr val="64646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39" name="TextBox 88"/>
          <p:cNvSpPr txBox="1"/>
          <p:nvPr/>
        </p:nvSpPr>
        <p:spPr>
          <a:xfrm>
            <a:off x="7741196" y="3985703"/>
            <a:ext cx="42594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1600" b="1" kern="0" dirty="0">
                <a:solidFill>
                  <a:srgbClr val="646464">
                    <a:lumMod val="75000"/>
                    <a:lumOff val="25000"/>
                  </a:srgbClr>
                </a:solidFill>
              </a:rPr>
              <a:t>Améliorer le bien-être et la performance</a:t>
            </a:r>
            <a:endParaRPr lang="id-ID" sz="1600" b="1" kern="0" dirty="0">
              <a:solidFill>
                <a:srgbClr val="64646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4 grandes thématiques RH où la data peut aider</a:t>
            </a:r>
            <a:endParaRPr lang="en-US" dirty="0"/>
          </a:p>
        </p:txBody>
      </p:sp>
      <p:sp>
        <p:nvSpPr>
          <p:cNvPr id="45" name="TextBox 84"/>
          <p:cNvSpPr txBox="1"/>
          <p:nvPr/>
        </p:nvSpPr>
        <p:spPr>
          <a:xfrm>
            <a:off x="339618" y="1516963"/>
            <a:ext cx="330083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fr-FR" sz="1200" kern="0" dirty="0">
                <a:solidFill>
                  <a:srgbClr val="646464">
                    <a:lumMod val="75000"/>
                    <a:lumOff val="25000"/>
                  </a:srgbClr>
                </a:solidFill>
              </a:rPr>
              <a:t>Quels sont les origines des profils qui progressent le plus vite ? Le moins vite ? Qui démissionne très rapidement vs. qui reste plus longtemps ?</a:t>
            </a: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fr-FR" sz="1200" kern="0" dirty="0">
                <a:solidFill>
                  <a:srgbClr val="646464">
                    <a:lumMod val="75000"/>
                    <a:lumOff val="25000"/>
                  </a:srgbClr>
                </a:solidFill>
              </a:rPr>
              <a:t>Comment ont-ils été recrutés ? Comment les a t-on trouvé ? Qui les a rencontré ? Comment se différencient-ils de ceux qui réussissent moins à poste équivalent ?</a:t>
            </a: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fr-FR" sz="1200" kern="0" dirty="0">
                <a:solidFill>
                  <a:srgbClr val="646464">
                    <a:lumMod val="75000"/>
                    <a:lumOff val="25000"/>
                  </a:srgbClr>
                </a:solidFill>
              </a:rPr>
              <a:t>Quels sont les canaux de recrutement les plus efficaces en terme de ROI ?</a:t>
            </a:r>
          </a:p>
        </p:txBody>
      </p:sp>
      <p:sp>
        <p:nvSpPr>
          <p:cNvPr id="46" name="TextBox 84"/>
          <p:cNvSpPr txBox="1"/>
          <p:nvPr/>
        </p:nvSpPr>
        <p:spPr>
          <a:xfrm>
            <a:off x="7429302" y="4505052"/>
            <a:ext cx="45713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fr-FR" sz="1200" kern="0" dirty="0">
                <a:solidFill>
                  <a:srgbClr val="646464">
                    <a:lumMod val="75000"/>
                    <a:lumOff val="25000"/>
                  </a:srgbClr>
                </a:solidFill>
              </a:rPr>
              <a:t>Analyser et piloter le climat et les indicateurs sociaux, mesurer l’engagement des salariés</a:t>
            </a: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fr-FR" sz="1200" kern="0" dirty="0">
                <a:solidFill>
                  <a:srgbClr val="646464">
                    <a:lumMod val="75000"/>
                    <a:lumOff val="25000"/>
                  </a:srgbClr>
                </a:solidFill>
              </a:rPr>
              <a:t>Comprendre la perception des collaborateurs sur les transformations en cours, anticiper les crises</a:t>
            </a: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fr-FR" sz="1200" kern="0" dirty="0">
                <a:solidFill>
                  <a:srgbClr val="646464">
                    <a:lumMod val="75000"/>
                    <a:lumOff val="25000"/>
                  </a:srgbClr>
                </a:solidFill>
              </a:rPr>
              <a:t>Comprendre les freins à la performance ou à l’innovation et les sources de mécontentement</a:t>
            </a: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fr-FR" sz="1200" kern="0" dirty="0">
                <a:solidFill>
                  <a:srgbClr val="646464">
                    <a:lumMod val="75000"/>
                    <a:lumOff val="25000"/>
                  </a:srgbClr>
                </a:solidFill>
              </a:rPr>
              <a:t>Comprendre les interactions, les modes de collaboration</a:t>
            </a: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fr-FR" sz="1200" kern="0" dirty="0">
                <a:solidFill>
                  <a:srgbClr val="646464">
                    <a:lumMod val="75000"/>
                    <a:lumOff val="25000"/>
                  </a:srgbClr>
                </a:solidFill>
              </a:rPr>
              <a:t>Améliorer l’expérience collaborateur</a:t>
            </a: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fr-FR" sz="1200" kern="0" dirty="0">
                <a:solidFill>
                  <a:srgbClr val="646464">
                    <a:lumMod val="75000"/>
                    <a:lumOff val="25000"/>
                  </a:srgbClr>
                </a:solidFill>
              </a:rPr>
              <a:t>Designer des contenus, processus ou espaces qui améliorent le bien-être, la productivité, la collaboration</a:t>
            </a: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fr-FR" sz="1200" kern="0" dirty="0">
                <a:solidFill>
                  <a:srgbClr val="646464">
                    <a:lumMod val="75000"/>
                    <a:lumOff val="25000"/>
                  </a:srgbClr>
                </a:solidFill>
              </a:rPr>
              <a:t>Comprendre les besoins de digitalisation des rapports RH (gestion des congés par les managers…)</a:t>
            </a:r>
          </a:p>
        </p:txBody>
      </p:sp>
      <p:sp>
        <p:nvSpPr>
          <p:cNvPr id="40" name="TextBox 84"/>
          <p:cNvSpPr txBox="1"/>
          <p:nvPr/>
        </p:nvSpPr>
        <p:spPr>
          <a:xfrm>
            <a:off x="431371" y="4536937"/>
            <a:ext cx="367294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fr-FR" sz="1200" kern="0" dirty="0">
                <a:solidFill>
                  <a:srgbClr val="646464">
                    <a:lumMod val="75000"/>
                    <a:lumOff val="25000"/>
                  </a:srgbClr>
                </a:solidFill>
              </a:rPr>
              <a:t>Quelles sont les entités où l’absentéisme est le plus fort ?</a:t>
            </a: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fr-FR" sz="1200" kern="0" dirty="0">
                <a:solidFill>
                  <a:srgbClr val="646464">
                    <a:lumMod val="75000"/>
                    <a:lumOff val="25000"/>
                  </a:srgbClr>
                </a:solidFill>
              </a:rPr>
              <a:t>Peut-on comprendre à travers le profil des absentéistes, leur carrière professionnelle passée, des éléments récurrents chez les absentéistes vs. les non-absentéistes ?</a:t>
            </a: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fr-FR" sz="1200" kern="0" dirty="0">
                <a:solidFill>
                  <a:srgbClr val="646464">
                    <a:lumMod val="75000"/>
                    <a:lumOff val="25000"/>
                  </a:srgbClr>
                </a:solidFill>
              </a:rPr>
              <a:t>Y a t-il des entités, des équipes où les risques d’accidents du travail sont très supérieurs ou très inférieurs à la moyenne ? Comment peut-on l’expliquer ?</a:t>
            </a:r>
          </a:p>
          <a:p>
            <a:pPr marL="171450" indent="-171450">
              <a:buFont typeface="Wingdings" panose="05000000000000000000" pitchFamily="2" charset="2"/>
              <a:buChar char="ü"/>
              <a:defRPr/>
            </a:pPr>
            <a:r>
              <a:rPr lang="fr-FR" sz="1200" kern="0" dirty="0">
                <a:solidFill>
                  <a:srgbClr val="646464">
                    <a:lumMod val="75000"/>
                    <a:lumOff val="25000"/>
                  </a:srgbClr>
                </a:solidFill>
              </a:rPr>
              <a:t>Peut-on prédire les risques d’absentéisme ou de départ ?</a:t>
            </a:r>
          </a:p>
        </p:txBody>
      </p:sp>
    </p:spTree>
    <p:extLst>
      <p:ext uri="{BB962C8B-B14F-4D97-AF65-F5344CB8AC3E}">
        <p14:creationId xmlns:p14="http://schemas.microsoft.com/office/powerpoint/2010/main" val="108601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err="1"/>
              <a:t>dataLab</a:t>
            </a:r>
            <a:r>
              <a:rPr lang="fr-FR" dirty="0"/>
              <a:t> - Présentation 3.2.17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D’autres applications aux ressources humaines des data</a:t>
            </a:r>
          </a:p>
        </p:txBody>
      </p:sp>
      <p:graphicFrame>
        <p:nvGraphicFramePr>
          <p:cNvPr id="3" name="Espace réservé du contenu 2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732487692"/>
              </p:ext>
            </p:extLst>
          </p:nvPr>
        </p:nvGraphicFramePr>
        <p:xfrm>
          <a:off x="263352" y="1268760"/>
          <a:ext cx="11424686" cy="2988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078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642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429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fr-FR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Complexité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Wiki GRDF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Analyser</a:t>
                      </a:r>
                      <a:r>
                        <a:rPr lang="fr-FR" baseline="0" dirty="0"/>
                        <a:t> de façon anonyme les logs des proxys de GRDF pour déterminer les contenus intéressants (sur Wikipédia par exemple) à importer, utiliser, coéditer pour initialiser le wiki de GRDF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Profils</a:t>
                      </a:r>
                      <a:r>
                        <a:rPr lang="fr-FR" baseline="0" dirty="0"/>
                        <a:t> clés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Identifier les </a:t>
                      </a:r>
                      <a:r>
                        <a:rPr lang="fr-FR" baseline="0" dirty="0"/>
                        <a:t>profils clés sur les expertises GRDF par l’a</a:t>
                      </a:r>
                      <a:r>
                        <a:rPr lang="fr-FR" dirty="0"/>
                        <a:t>nalyse</a:t>
                      </a:r>
                      <a:r>
                        <a:rPr lang="fr-FR" baseline="0" dirty="0"/>
                        <a:t> des contributions sur les RSE, forums, etc. et les échanges emails (les relations et non le contenu)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Veille sujets chauds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Utiliser</a:t>
                      </a:r>
                      <a:r>
                        <a:rPr lang="fr-FR" baseline="0" dirty="0"/>
                        <a:t> une technologie de voix vers le texte pour analyser les thématiques lors des réunions et identifier les sujets clés, récurrents, etc.</a:t>
                      </a:r>
                    </a:p>
                    <a:p>
                      <a:r>
                        <a:rPr lang="fr-FR" baseline="0" dirty="0"/>
                        <a:t>Des services de transformation de la voix en texte sont disponibles chez les principaux fournisseurs de services « cognitifs » du Cloud (Google, IBM, Microsoft)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** / 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Réduction de l’absentéisme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Quantifier</a:t>
                      </a:r>
                      <a:r>
                        <a:rPr lang="fr-FR" baseline="0" dirty="0"/>
                        <a:t> &amp; analyser les facteurs d’absentéisme selon les qualifications, les localisations, les services, les historiques, etc. pour déterminer les actions à mettre en œuvre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335360" y="5589240"/>
            <a:ext cx="836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Impact : évaluation de l’importance de l’application, par sa portée, sa criticité, son impact organisationnel ou économique</a:t>
            </a:r>
          </a:p>
          <a:p>
            <a:r>
              <a:rPr lang="fr-FR" sz="1200" dirty="0"/>
              <a:t>Complexité : évaluation des difficultés cumulées organisationnelles, de coût, de disponibilité des données et techniques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9972430" y="579557"/>
            <a:ext cx="1668185" cy="52713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 valider ensemble</a:t>
            </a:r>
          </a:p>
        </p:txBody>
      </p:sp>
    </p:spTree>
    <p:extLst>
      <p:ext uri="{BB962C8B-B14F-4D97-AF65-F5344CB8AC3E}">
        <p14:creationId xmlns:p14="http://schemas.microsoft.com/office/powerpoint/2010/main" val="2711075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>
          <a:xfrm>
            <a:off x="2112000" y="2780928"/>
            <a:ext cx="9648000" cy="3016800"/>
          </a:xfrm>
        </p:spPr>
        <p:txBody>
          <a:bodyPr/>
          <a:lstStyle/>
          <a:p>
            <a:r>
              <a:rPr lang="fr-FR" sz="2800" b="1" dirty="0"/>
              <a:t>Fiche projet type</a:t>
            </a:r>
          </a:p>
          <a:p>
            <a:endParaRPr lang="fr-FR" sz="280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dataLab - Présentation comité SI 3.11.16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869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12</a:t>
            </a:fld>
            <a:endParaRPr lang="fr-FR"/>
          </a:p>
        </p:txBody>
      </p:sp>
      <p:grpSp>
        <p:nvGrpSpPr>
          <p:cNvPr id="6" name="Groupe 5"/>
          <p:cNvGrpSpPr/>
          <p:nvPr/>
        </p:nvGrpSpPr>
        <p:grpSpPr>
          <a:xfrm>
            <a:off x="2135560" y="188640"/>
            <a:ext cx="7200800" cy="603480"/>
            <a:chOff x="891907" y="1340768"/>
            <a:chExt cx="3288973" cy="603480"/>
          </a:xfrm>
        </p:grpSpPr>
        <p:grpSp>
          <p:nvGrpSpPr>
            <p:cNvPr id="7" name="Groupe 6"/>
            <p:cNvGrpSpPr/>
            <p:nvPr/>
          </p:nvGrpSpPr>
          <p:grpSpPr>
            <a:xfrm>
              <a:off x="891907" y="1340768"/>
              <a:ext cx="3288973" cy="295716"/>
              <a:chOff x="891907" y="1340768"/>
              <a:chExt cx="3288973" cy="295716"/>
            </a:xfrm>
          </p:grpSpPr>
          <p:cxnSp>
            <p:nvCxnSpPr>
              <p:cNvPr id="9" name="Connecteur droit 8"/>
              <p:cNvCxnSpPr/>
              <p:nvPr/>
            </p:nvCxnSpPr>
            <p:spPr bwMode="auto">
              <a:xfrm>
                <a:off x="891907" y="1340768"/>
                <a:ext cx="3288973" cy="0"/>
              </a:xfrm>
              <a:prstGeom prst="line">
                <a:avLst/>
              </a:prstGeom>
              <a:ln w="2222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Espace réservé du contenu 2"/>
              <p:cNvSpPr txBox="1">
                <a:spLocks/>
              </p:cNvSpPr>
              <p:nvPr/>
            </p:nvSpPr>
            <p:spPr bwMode="auto">
              <a:xfrm>
                <a:off x="891907" y="1340768"/>
                <a:ext cx="2749264" cy="2957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30" tIns="45714" rIns="91430" bIns="45714" numCol="1" anchor="ctr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800" b="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itchFamily="34" charset="0"/>
                    <a:ea typeface="+mn-ea"/>
                    <a:cs typeface="Arial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itchFamily="34" charset="0"/>
                    <a:ea typeface="+mn-ea"/>
                    <a:cs typeface="Arial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Calibri" pitchFamily="34" charset="0"/>
                  <a:buChar char="–"/>
                  <a:defRPr sz="14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itchFamily="34" charset="0"/>
                    <a:ea typeface="+mn-ea"/>
                    <a:cs typeface="Arial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–"/>
                  <a:defRPr sz="12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itchFamily="34" charset="0"/>
                    <a:ea typeface="+mn-ea"/>
                    <a:cs typeface="Arial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12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itchFamily="34" charset="0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14297">
                  <a:buFont typeface="Wingdings" pitchFamily="2" charset="2"/>
                  <a:buNone/>
                </a:pPr>
                <a:r>
                  <a:rPr lang="fr-FR" sz="1600" b="1" dirty="0">
                    <a:solidFill>
                      <a:schemeClr val="accent1"/>
                    </a:solidFill>
                    <a:sym typeface="Wingdings" pitchFamily="2" charset="2"/>
                  </a:rPr>
                  <a:t>Titre</a:t>
                </a:r>
              </a:p>
            </p:txBody>
          </p:sp>
        </p:grpSp>
        <p:sp>
          <p:nvSpPr>
            <p:cNvPr id="8" name="ZoneTexte 7"/>
            <p:cNvSpPr txBox="1"/>
            <p:nvPr/>
          </p:nvSpPr>
          <p:spPr>
            <a:xfrm>
              <a:off x="891907" y="1636484"/>
              <a:ext cx="3268218" cy="307764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1400" i="1" dirty="0">
                  <a:solidFill>
                    <a:srgbClr val="646464"/>
                  </a:solidFill>
                  <a:latin typeface="Century Gothic" pitchFamily="34" charset="0"/>
                  <a:ea typeface="ＭＳ Ｐゴシック" pitchFamily="-64" charset="-128"/>
                </a:rPr>
                <a:t>Titre de l’application</a:t>
              </a:r>
            </a:p>
          </p:txBody>
        </p:sp>
      </p:grpSp>
      <p:grpSp>
        <p:nvGrpSpPr>
          <p:cNvPr id="82" name="Groupe 81"/>
          <p:cNvGrpSpPr/>
          <p:nvPr/>
        </p:nvGrpSpPr>
        <p:grpSpPr>
          <a:xfrm>
            <a:off x="9480376" y="188640"/>
            <a:ext cx="1164191" cy="572703"/>
            <a:chOff x="891907" y="5633832"/>
            <a:chExt cx="3536077" cy="572703"/>
          </a:xfrm>
        </p:grpSpPr>
        <p:sp>
          <p:nvSpPr>
            <p:cNvPr id="83" name="ZoneTexte 82"/>
            <p:cNvSpPr txBox="1"/>
            <p:nvPr/>
          </p:nvSpPr>
          <p:spPr>
            <a:xfrm>
              <a:off x="891907" y="5929548"/>
              <a:ext cx="3536077" cy="276987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fr-FR" sz="1200" i="1" dirty="0">
                <a:solidFill>
                  <a:srgbClr val="646464"/>
                </a:solidFill>
                <a:latin typeface="Century Gothic" pitchFamily="34" charset="0"/>
                <a:ea typeface="ＭＳ Ｐゴシック" pitchFamily="-64" charset="-128"/>
              </a:endParaRPr>
            </a:p>
          </p:txBody>
        </p:sp>
        <p:grpSp>
          <p:nvGrpSpPr>
            <p:cNvPr id="84" name="Groupe 83"/>
            <p:cNvGrpSpPr/>
            <p:nvPr/>
          </p:nvGrpSpPr>
          <p:grpSpPr>
            <a:xfrm>
              <a:off x="891907" y="5633832"/>
              <a:ext cx="3302981" cy="295716"/>
              <a:chOff x="926670" y="1340768"/>
              <a:chExt cx="3302981" cy="295716"/>
            </a:xfrm>
            <a:noFill/>
          </p:grpSpPr>
          <p:sp>
            <p:nvSpPr>
              <p:cNvPr id="85" name="Rectangle 84"/>
              <p:cNvSpPr/>
              <p:nvPr/>
            </p:nvSpPr>
            <p:spPr>
              <a:xfrm>
                <a:off x="1031246" y="1350244"/>
                <a:ext cx="3198405" cy="286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fr-FR" sz="1400" dirty="0">
                  <a:solidFill>
                    <a:srgbClr val="FFFFFF"/>
                  </a:solidFill>
                  <a:latin typeface="Century Gothic" panose="020B0502020202020204" pitchFamily="34" charset="0"/>
                  <a:cs typeface="Arial" pitchFamily="34" charset="0"/>
                </a:endParaRPr>
              </a:p>
            </p:txBody>
          </p:sp>
          <p:cxnSp>
            <p:nvCxnSpPr>
              <p:cNvPr id="86" name="Connecteur droit 85"/>
              <p:cNvCxnSpPr/>
              <p:nvPr/>
            </p:nvCxnSpPr>
            <p:spPr bwMode="auto">
              <a:xfrm>
                <a:off x="926670" y="1340768"/>
                <a:ext cx="3288973" cy="0"/>
              </a:xfrm>
              <a:prstGeom prst="line">
                <a:avLst/>
              </a:prstGeom>
              <a:grpFill/>
              <a:ln w="2222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Espace réservé du contenu 2"/>
              <p:cNvSpPr txBox="1">
                <a:spLocks/>
              </p:cNvSpPr>
              <p:nvPr/>
            </p:nvSpPr>
            <p:spPr bwMode="auto">
              <a:xfrm>
                <a:off x="926670" y="1340768"/>
                <a:ext cx="3288973" cy="2957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0" tIns="45714" rIns="91430" bIns="45714" numCol="1" anchor="ctr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800" b="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itchFamily="34" charset="0"/>
                    <a:ea typeface="+mn-ea"/>
                    <a:cs typeface="Arial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itchFamily="34" charset="0"/>
                    <a:ea typeface="+mn-ea"/>
                    <a:cs typeface="Arial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Calibri" pitchFamily="34" charset="0"/>
                  <a:buChar char="–"/>
                  <a:defRPr sz="14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itchFamily="34" charset="0"/>
                    <a:ea typeface="+mn-ea"/>
                    <a:cs typeface="Arial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–"/>
                  <a:defRPr sz="12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itchFamily="34" charset="0"/>
                    <a:ea typeface="+mn-ea"/>
                    <a:cs typeface="Arial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12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itchFamily="34" charset="0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14297">
                  <a:buFont typeface="Wingdings" pitchFamily="2" charset="2"/>
                  <a:buNone/>
                </a:pPr>
                <a:r>
                  <a:rPr lang="fr-FR" sz="1400" b="1" dirty="0">
                    <a:solidFill>
                      <a:schemeClr val="accent1"/>
                    </a:solidFill>
                    <a:sym typeface="Wingdings" pitchFamily="2" charset="2"/>
                  </a:rPr>
                  <a:t>Impact</a:t>
                </a:r>
              </a:p>
            </p:txBody>
          </p:sp>
        </p:grpSp>
      </p:grpSp>
      <p:grpSp>
        <p:nvGrpSpPr>
          <p:cNvPr id="88" name="Groupe 87"/>
          <p:cNvGrpSpPr/>
          <p:nvPr/>
        </p:nvGrpSpPr>
        <p:grpSpPr>
          <a:xfrm>
            <a:off x="10697451" y="188640"/>
            <a:ext cx="1308207" cy="572703"/>
            <a:chOff x="891907" y="5633832"/>
            <a:chExt cx="3536077" cy="572703"/>
          </a:xfrm>
        </p:grpSpPr>
        <p:sp>
          <p:nvSpPr>
            <p:cNvPr id="89" name="ZoneTexte 88"/>
            <p:cNvSpPr txBox="1"/>
            <p:nvPr/>
          </p:nvSpPr>
          <p:spPr>
            <a:xfrm>
              <a:off x="891907" y="5929548"/>
              <a:ext cx="3536077" cy="276987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fr-FR" sz="1200" i="1" dirty="0">
                <a:solidFill>
                  <a:srgbClr val="646464"/>
                </a:solidFill>
                <a:latin typeface="Century Gothic" pitchFamily="34" charset="0"/>
                <a:ea typeface="ＭＳ Ｐゴシック" pitchFamily="-64" charset="-128"/>
              </a:endParaRPr>
            </a:p>
          </p:txBody>
        </p:sp>
        <p:grpSp>
          <p:nvGrpSpPr>
            <p:cNvPr id="90" name="Groupe 89"/>
            <p:cNvGrpSpPr/>
            <p:nvPr/>
          </p:nvGrpSpPr>
          <p:grpSpPr>
            <a:xfrm>
              <a:off x="891907" y="5633832"/>
              <a:ext cx="3302981" cy="295716"/>
              <a:chOff x="926670" y="1340768"/>
              <a:chExt cx="3302981" cy="295716"/>
            </a:xfrm>
            <a:noFill/>
          </p:grpSpPr>
          <p:sp>
            <p:nvSpPr>
              <p:cNvPr id="91" name="Rectangle 90"/>
              <p:cNvSpPr/>
              <p:nvPr/>
            </p:nvSpPr>
            <p:spPr>
              <a:xfrm>
                <a:off x="1031246" y="1350244"/>
                <a:ext cx="3198405" cy="286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fr-FR" sz="1400" dirty="0">
                  <a:solidFill>
                    <a:srgbClr val="FFFFFF"/>
                  </a:solidFill>
                  <a:latin typeface="Century Gothic" panose="020B0502020202020204" pitchFamily="34" charset="0"/>
                  <a:cs typeface="Arial" pitchFamily="34" charset="0"/>
                </a:endParaRPr>
              </a:p>
            </p:txBody>
          </p:sp>
          <p:cxnSp>
            <p:nvCxnSpPr>
              <p:cNvPr id="92" name="Connecteur droit 91"/>
              <p:cNvCxnSpPr/>
              <p:nvPr/>
            </p:nvCxnSpPr>
            <p:spPr bwMode="auto">
              <a:xfrm>
                <a:off x="926670" y="1340768"/>
                <a:ext cx="3288973" cy="0"/>
              </a:xfrm>
              <a:prstGeom prst="line">
                <a:avLst/>
              </a:prstGeom>
              <a:grpFill/>
              <a:ln w="2222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Espace réservé du contenu 2"/>
              <p:cNvSpPr txBox="1">
                <a:spLocks/>
              </p:cNvSpPr>
              <p:nvPr/>
            </p:nvSpPr>
            <p:spPr bwMode="auto">
              <a:xfrm>
                <a:off x="926670" y="1340768"/>
                <a:ext cx="3288973" cy="2957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0" tIns="45714" rIns="91430" bIns="45714" numCol="1" anchor="ctr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800" b="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itchFamily="34" charset="0"/>
                    <a:ea typeface="+mn-ea"/>
                    <a:cs typeface="Arial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itchFamily="34" charset="0"/>
                    <a:ea typeface="+mn-ea"/>
                    <a:cs typeface="Arial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Calibri" pitchFamily="34" charset="0"/>
                  <a:buChar char="–"/>
                  <a:defRPr sz="14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itchFamily="34" charset="0"/>
                    <a:ea typeface="+mn-ea"/>
                    <a:cs typeface="Arial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–"/>
                  <a:defRPr sz="12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itchFamily="34" charset="0"/>
                    <a:ea typeface="+mn-ea"/>
                    <a:cs typeface="Arial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12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itchFamily="34" charset="0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14297">
                  <a:buFont typeface="Wingdings" pitchFamily="2" charset="2"/>
                  <a:buNone/>
                </a:pPr>
                <a:r>
                  <a:rPr lang="fr-FR" sz="1400" b="1" dirty="0">
                    <a:solidFill>
                      <a:schemeClr val="accent1"/>
                    </a:solidFill>
                    <a:sym typeface="Wingdings" pitchFamily="2" charset="2"/>
                  </a:rPr>
                  <a:t>Complexité</a:t>
                </a:r>
              </a:p>
            </p:txBody>
          </p:sp>
        </p:grpSp>
      </p:grpSp>
      <p:grpSp>
        <p:nvGrpSpPr>
          <p:cNvPr id="94" name="Groupe 93"/>
          <p:cNvGrpSpPr/>
          <p:nvPr/>
        </p:nvGrpSpPr>
        <p:grpSpPr>
          <a:xfrm>
            <a:off x="479376" y="1412776"/>
            <a:ext cx="5256940" cy="1126701"/>
            <a:chOff x="891906" y="3396494"/>
            <a:chExt cx="3302982" cy="1126701"/>
          </a:xfrm>
        </p:grpSpPr>
        <p:sp>
          <p:nvSpPr>
            <p:cNvPr id="95" name="ZoneTexte 94"/>
            <p:cNvSpPr txBox="1"/>
            <p:nvPr/>
          </p:nvSpPr>
          <p:spPr>
            <a:xfrm>
              <a:off x="891906" y="3692210"/>
              <a:ext cx="3288974" cy="830985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lIns="91430" tIns="45714" rIns="91430" bIns="45714" rtlCol="0">
              <a:spAutoFit/>
            </a:bodyPr>
            <a:lstStyle/>
            <a:p>
              <a:pPr defTabSz="457200">
                <a:spcBef>
                  <a:spcPct val="0"/>
                </a:spcBef>
              </a:pPr>
              <a:r>
                <a:rPr lang="fr-FR" sz="1200" dirty="0">
                  <a:solidFill>
                    <a:srgbClr val="646464"/>
                  </a:solidFill>
                  <a:latin typeface="Century Gothic" pitchFamily="34" charset="0"/>
                  <a:ea typeface="ＭＳ Ｐゴシック" pitchFamily="-64" charset="-128"/>
                </a:rPr>
                <a:t>-</a:t>
              </a:r>
            </a:p>
            <a:p>
              <a:pPr defTabSz="457200">
                <a:spcBef>
                  <a:spcPct val="0"/>
                </a:spcBef>
              </a:pPr>
              <a:r>
                <a:rPr lang="fr-FR" sz="1200" dirty="0">
                  <a:solidFill>
                    <a:srgbClr val="646464"/>
                  </a:solidFill>
                  <a:latin typeface="Century Gothic" pitchFamily="34" charset="0"/>
                  <a:ea typeface="ＭＳ Ｐゴシック" pitchFamily="-64" charset="-128"/>
                </a:rPr>
                <a:t>-</a:t>
              </a:r>
            </a:p>
            <a:p>
              <a:pPr defTabSz="457200">
                <a:spcBef>
                  <a:spcPct val="0"/>
                </a:spcBef>
              </a:pPr>
              <a:r>
                <a:rPr lang="fr-FR" sz="1200" dirty="0">
                  <a:solidFill>
                    <a:srgbClr val="646464"/>
                  </a:solidFill>
                  <a:latin typeface="Century Gothic" pitchFamily="34" charset="0"/>
                  <a:ea typeface="ＭＳ Ｐゴシック" pitchFamily="-64" charset="-128"/>
                </a:rPr>
                <a:t>-</a:t>
              </a:r>
            </a:p>
            <a:p>
              <a:pPr defTabSz="457200">
                <a:spcBef>
                  <a:spcPct val="0"/>
                </a:spcBef>
              </a:pPr>
              <a:r>
                <a:rPr lang="fr-FR" sz="1200" dirty="0">
                  <a:solidFill>
                    <a:srgbClr val="646464"/>
                  </a:solidFill>
                  <a:latin typeface="Century Gothic" pitchFamily="34" charset="0"/>
                  <a:ea typeface="ＭＳ Ｐゴシック" pitchFamily="-64" charset="-128"/>
                </a:rPr>
                <a:t>-</a:t>
              </a:r>
            </a:p>
          </p:txBody>
        </p:sp>
        <p:grpSp>
          <p:nvGrpSpPr>
            <p:cNvPr id="96" name="Groupe 95"/>
            <p:cNvGrpSpPr/>
            <p:nvPr/>
          </p:nvGrpSpPr>
          <p:grpSpPr>
            <a:xfrm>
              <a:off x="891907" y="3396494"/>
              <a:ext cx="3302981" cy="295716"/>
              <a:chOff x="926670" y="1340768"/>
              <a:chExt cx="3302981" cy="295716"/>
            </a:xfrm>
            <a:noFill/>
          </p:grpSpPr>
          <p:sp>
            <p:nvSpPr>
              <p:cNvPr id="97" name="Rectangle 96"/>
              <p:cNvSpPr/>
              <p:nvPr/>
            </p:nvSpPr>
            <p:spPr>
              <a:xfrm>
                <a:off x="1031246" y="1350244"/>
                <a:ext cx="3198405" cy="286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fr-FR" dirty="0">
                  <a:solidFill>
                    <a:srgbClr val="FFFFFF"/>
                  </a:solidFill>
                  <a:latin typeface="Century Gothic" panose="020B0502020202020204" pitchFamily="34" charset="0"/>
                  <a:cs typeface="Arial" pitchFamily="34" charset="0"/>
                </a:endParaRPr>
              </a:p>
            </p:txBody>
          </p:sp>
          <p:cxnSp>
            <p:nvCxnSpPr>
              <p:cNvPr id="98" name="Connecteur droit 97"/>
              <p:cNvCxnSpPr/>
              <p:nvPr/>
            </p:nvCxnSpPr>
            <p:spPr bwMode="auto">
              <a:xfrm>
                <a:off x="926670" y="1340768"/>
                <a:ext cx="3288973" cy="0"/>
              </a:xfrm>
              <a:prstGeom prst="line">
                <a:avLst/>
              </a:prstGeom>
              <a:grpFill/>
              <a:ln w="2222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Espace réservé du contenu 2"/>
              <p:cNvSpPr txBox="1">
                <a:spLocks/>
              </p:cNvSpPr>
              <p:nvPr/>
            </p:nvSpPr>
            <p:spPr bwMode="auto">
              <a:xfrm>
                <a:off x="926670" y="1340768"/>
                <a:ext cx="3288973" cy="2957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0" tIns="45714" rIns="91430" bIns="45714" numCol="1" anchor="ctr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800" b="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itchFamily="34" charset="0"/>
                    <a:ea typeface="+mn-ea"/>
                    <a:cs typeface="Arial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itchFamily="34" charset="0"/>
                    <a:ea typeface="+mn-ea"/>
                    <a:cs typeface="Arial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Calibri" pitchFamily="34" charset="0"/>
                  <a:buChar char="–"/>
                  <a:defRPr sz="14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itchFamily="34" charset="0"/>
                    <a:ea typeface="+mn-ea"/>
                    <a:cs typeface="Arial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–"/>
                  <a:defRPr sz="12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itchFamily="34" charset="0"/>
                    <a:ea typeface="+mn-ea"/>
                    <a:cs typeface="Arial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12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itchFamily="34" charset="0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14297">
                  <a:buFont typeface="Wingdings" pitchFamily="2" charset="2"/>
                  <a:buNone/>
                </a:pPr>
                <a:r>
                  <a:rPr lang="fr-FR" sz="1600" b="1" dirty="0">
                    <a:solidFill>
                      <a:schemeClr val="accent1"/>
                    </a:solidFill>
                    <a:sym typeface="Wingdings" pitchFamily="2" charset="2"/>
                  </a:rPr>
                  <a:t>Objectifs</a:t>
                </a:r>
              </a:p>
            </p:txBody>
          </p:sp>
        </p:grpSp>
      </p:grpSp>
      <p:grpSp>
        <p:nvGrpSpPr>
          <p:cNvPr id="100" name="Groupe 99"/>
          <p:cNvGrpSpPr/>
          <p:nvPr/>
        </p:nvGrpSpPr>
        <p:grpSpPr>
          <a:xfrm>
            <a:off x="6324086" y="1412776"/>
            <a:ext cx="5571421" cy="1126701"/>
            <a:chOff x="891906" y="3396494"/>
            <a:chExt cx="3302982" cy="1126701"/>
          </a:xfrm>
        </p:grpSpPr>
        <p:sp>
          <p:nvSpPr>
            <p:cNvPr id="101" name="ZoneTexte 100"/>
            <p:cNvSpPr txBox="1"/>
            <p:nvPr/>
          </p:nvSpPr>
          <p:spPr>
            <a:xfrm>
              <a:off x="891906" y="3692210"/>
              <a:ext cx="3288974" cy="830985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lIns="91430" tIns="45714" rIns="91430" bIns="45714" rtlCol="0">
              <a:spAutoFit/>
            </a:bodyPr>
            <a:lstStyle/>
            <a:p>
              <a:pPr defTabSz="457200">
                <a:spcBef>
                  <a:spcPct val="0"/>
                </a:spcBef>
              </a:pPr>
              <a:r>
                <a:rPr lang="fr-FR" sz="1200" dirty="0">
                  <a:solidFill>
                    <a:srgbClr val="646464"/>
                  </a:solidFill>
                  <a:latin typeface="Century Gothic" pitchFamily="34" charset="0"/>
                  <a:ea typeface="ＭＳ Ｐゴシック" pitchFamily="-64" charset="-128"/>
                </a:rPr>
                <a:t>-</a:t>
              </a:r>
            </a:p>
            <a:p>
              <a:pPr defTabSz="457200">
                <a:spcBef>
                  <a:spcPct val="0"/>
                </a:spcBef>
              </a:pPr>
              <a:r>
                <a:rPr lang="fr-FR" sz="1200" dirty="0">
                  <a:solidFill>
                    <a:srgbClr val="646464"/>
                  </a:solidFill>
                  <a:latin typeface="Century Gothic" pitchFamily="34" charset="0"/>
                  <a:ea typeface="ＭＳ Ｐゴシック" pitchFamily="-64" charset="-128"/>
                </a:rPr>
                <a:t>-</a:t>
              </a:r>
            </a:p>
            <a:p>
              <a:pPr defTabSz="457200">
                <a:spcBef>
                  <a:spcPct val="0"/>
                </a:spcBef>
              </a:pPr>
              <a:r>
                <a:rPr lang="fr-FR" sz="1200" dirty="0">
                  <a:solidFill>
                    <a:srgbClr val="646464"/>
                  </a:solidFill>
                  <a:latin typeface="Century Gothic" pitchFamily="34" charset="0"/>
                  <a:ea typeface="ＭＳ Ｐゴシック" pitchFamily="-64" charset="-128"/>
                </a:rPr>
                <a:t>-</a:t>
              </a:r>
            </a:p>
            <a:p>
              <a:pPr defTabSz="457200">
                <a:spcBef>
                  <a:spcPct val="0"/>
                </a:spcBef>
              </a:pPr>
              <a:r>
                <a:rPr lang="fr-FR" sz="1200" dirty="0">
                  <a:solidFill>
                    <a:srgbClr val="646464"/>
                  </a:solidFill>
                  <a:latin typeface="Century Gothic" pitchFamily="34" charset="0"/>
                  <a:ea typeface="ＭＳ Ｐゴシック" pitchFamily="-64" charset="-128"/>
                </a:rPr>
                <a:t>-</a:t>
              </a:r>
            </a:p>
          </p:txBody>
        </p:sp>
        <p:grpSp>
          <p:nvGrpSpPr>
            <p:cNvPr id="102" name="Groupe 101"/>
            <p:cNvGrpSpPr/>
            <p:nvPr/>
          </p:nvGrpSpPr>
          <p:grpSpPr>
            <a:xfrm>
              <a:off x="891907" y="3396494"/>
              <a:ext cx="3302981" cy="295716"/>
              <a:chOff x="926670" y="1340768"/>
              <a:chExt cx="3302981" cy="295716"/>
            </a:xfrm>
            <a:noFill/>
          </p:grpSpPr>
          <p:sp>
            <p:nvSpPr>
              <p:cNvPr id="103" name="Rectangle 102"/>
              <p:cNvSpPr/>
              <p:nvPr/>
            </p:nvSpPr>
            <p:spPr>
              <a:xfrm>
                <a:off x="1031246" y="1350244"/>
                <a:ext cx="3198405" cy="286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fr-FR" dirty="0">
                  <a:solidFill>
                    <a:srgbClr val="FFFFFF"/>
                  </a:solidFill>
                  <a:latin typeface="Century Gothic" panose="020B0502020202020204" pitchFamily="34" charset="0"/>
                  <a:cs typeface="Arial" pitchFamily="34" charset="0"/>
                </a:endParaRPr>
              </a:p>
            </p:txBody>
          </p:sp>
          <p:cxnSp>
            <p:nvCxnSpPr>
              <p:cNvPr id="104" name="Connecteur droit 103"/>
              <p:cNvCxnSpPr/>
              <p:nvPr/>
            </p:nvCxnSpPr>
            <p:spPr bwMode="auto">
              <a:xfrm>
                <a:off x="926670" y="1340768"/>
                <a:ext cx="3288973" cy="0"/>
              </a:xfrm>
              <a:prstGeom prst="line">
                <a:avLst/>
              </a:prstGeom>
              <a:grpFill/>
              <a:ln w="2222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Espace réservé du contenu 2"/>
              <p:cNvSpPr txBox="1">
                <a:spLocks/>
              </p:cNvSpPr>
              <p:nvPr/>
            </p:nvSpPr>
            <p:spPr bwMode="auto">
              <a:xfrm>
                <a:off x="926670" y="1340768"/>
                <a:ext cx="3288973" cy="2957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0" tIns="45714" rIns="91430" bIns="45714" numCol="1" anchor="ctr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800" b="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itchFamily="34" charset="0"/>
                    <a:ea typeface="+mn-ea"/>
                    <a:cs typeface="Arial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itchFamily="34" charset="0"/>
                    <a:ea typeface="+mn-ea"/>
                    <a:cs typeface="Arial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Calibri" pitchFamily="34" charset="0"/>
                  <a:buChar char="–"/>
                  <a:defRPr sz="14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itchFamily="34" charset="0"/>
                    <a:ea typeface="+mn-ea"/>
                    <a:cs typeface="Arial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–"/>
                  <a:defRPr sz="12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itchFamily="34" charset="0"/>
                    <a:ea typeface="+mn-ea"/>
                    <a:cs typeface="Arial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12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itchFamily="34" charset="0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14297">
                  <a:buFont typeface="Wingdings" pitchFamily="2" charset="2"/>
                  <a:buNone/>
                </a:pPr>
                <a:r>
                  <a:rPr lang="fr-FR" sz="1600" b="1" dirty="0">
                    <a:solidFill>
                      <a:schemeClr val="accent1"/>
                    </a:solidFill>
                    <a:sym typeface="Wingdings" pitchFamily="2" charset="2"/>
                  </a:rPr>
                  <a:t>Utilisation opérationnelle cible</a:t>
                </a:r>
              </a:p>
            </p:txBody>
          </p:sp>
        </p:grpSp>
      </p:grpSp>
      <p:pic>
        <p:nvPicPr>
          <p:cNvPr id="107" name="Picture 6" descr="https://encrypted-tbn0.gstatic.com/images?q=tbn:ANd9GcSRFpDxVzlKQ9AE4iGKNGstBLrv20HcIkRjZo96je-aw9QojI1jNw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4248" y1="45740" x2="44248" y2="457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9" y="1966119"/>
            <a:ext cx="319977" cy="31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" name="Groupe 107"/>
          <p:cNvGrpSpPr/>
          <p:nvPr/>
        </p:nvGrpSpPr>
        <p:grpSpPr>
          <a:xfrm>
            <a:off x="6310580" y="4692034"/>
            <a:ext cx="5550089" cy="1771715"/>
            <a:chOff x="891906" y="3396494"/>
            <a:chExt cx="3302982" cy="1771715"/>
          </a:xfrm>
        </p:grpSpPr>
        <p:sp>
          <p:nvSpPr>
            <p:cNvPr id="109" name="ZoneTexte 108"/>
            <p:cNvSpPr txBox="1"/>
            <p:nvPr/>
          </p:nvSpPr>
          <p:spPr>
            <a:xfrm>
              <a:off x="891906" y="3692209"/>
              <a:ext cx="3288974" cy="1476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lIns="91430" tIns="45714" rIns="91430" bIns="45714" rtlCol="0">
              <a:spAutoFit/>
            </a:bodyPr>
            <a:lstStyle/>
            <a:p>
              <a:pPr defTabSz="457200">
                <a:spcBef>
                  <a:spcPct val="0"/>
                </a:spcBef>
              </a:pPr>
              <a:r>
                <a:rPr lang="fr-FR" sz="1200" dirty="0">
                  <a:solidFill>
                    <a:srgbClr val="646464"/>
                  </a:solidFill>
                  <a:latin typeface="Century Gothic" pitchFamily="34" charset="0"/>
                  <a:ea typeface="ＭＳ Ｐゴシック" pitchFamily="-64" charset="-128"/>
                </a:rPr>
                <a:t>-</a:t>
              </a:r>
            </a:p>
            <a:p>
              <a:pPr defTabSz="457200">
                <a:spcBef>
                  <a:spcPct val="0"/>
                </a:spcBef>
              </a:pPr>
              <a:r>
                <a:rPr lang="fr-FR" sz="1200" dirty="0">
                  <a:solidFill>
                    <a:srgbClr val="646464"/>
                  </a:solidFill>
                  <a:latin typeface="Century Gothic" pitchFamily="34" charset="0"/>
                  <a:ea typeface="ＭＳ Ｐゴシック" pitchFamily="-64" charset="-128"/>
                </a:rPr>
                <a:t>-</a:t>
              </a:r>
            </a:p>
            <a:p>
              <a:pPr defTabSz="457200">
                <a:spcBef>
                  <a:spcPct val="0"/>
                </a:spcBef>
              </a:pPr>
              <a:r>
                <a:rPr lang="fr-FR" sz="1200" dirty="0">
                  <a:solidFill>
                    <a:srgbClr val="646464"/>
                  </a:solidFill>
                  <a:latin typeface="Century Gothic" pitchFamily="34" charset="0"/>
                  <a:ea typeface="ＭＳ Ｐゴシック" pitchFamily="-64" charset="-128"/>
                </a:rPr>
                <a:t>-</a:t>
              </a:r>
            </a:p>
            <a:p>
              <a:pPr defTabSz="457200">
                <a:spcBef>
                  <a:spcPct val="0"/>
                </a:spcBef>
              </a:pPr>
              <a:r>
                <a:rPr lang="fr-FR" sz="1200" dirty="0">
                  <a:solidFill>
                    <a:srgbClr val="646464"/>
                  </a:solidFill>
                  <a:latin typeface="Century Gothic" pitchFamily="34" charset="0"/>
                  <a:ea typeface="ＭＳ Ｐゴシック" pitchFamily="-64" charset="-128"/>
                </a:rPr>
                <a:t>-</a:t>
              </a:r>
            </a:p>
          </p:txBody>
        </p:sp>
        <p:grpSp>
          <p:nvGrpSpPr>
            <p:cNvPr id="110" name="Groupe 109"/>
            <p:cNvGrpSpPr/>
            <p:nvPr/>
          </p:nvGrpSpPr>
          <p:grpSpPr>
            <a:xfrm>
              <a:off x="891907" y="3396494"/>
              <a:ext cx="3302981" cy="295716"/>
              <a:chOff x="926670" y="1340768"/>
              <a:chExt cx="3302981" cy="295716"/>
            </a:xfrm>
            <a:noFill/>
          </p:grpSpPr>
          <p:sp>
            <p:nvSpPr>
              <p:cNvPr id="111" name="Rectangle 110"/>
              <p:cNvSpPr/>
              <p:nvPr/>
            </p:nvSpPr>
            <p:spPr>
              <a:xfrm>
                <a:off x="1031246" y="1350244"/>
                <a:ext cx="3198405" cy="286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fr-FR" dirty="0">
                  <a:solidFill>
                    <a:srgbClr val="FFFFFF"/>
                  </a:solidFill>
                  <a:latin typeface="Century Gothic" panose="020B0502020202020204" pitchFamily="34" charset="0"/>
                  <a:cs typeface="Arial" pitchFamily="34" charset="0"/>
                </a:endParaRPr>
              </a:p>
            </p:txBody>
          </p:sp>
          <p:cxnSp>
            <p:nvCxnSpPr>
              <p:cNvPr id="112" name="Connecteur droit 111"/>
              <p:cNvCxnSpPr/>
              <p:nvPr/>
            </p:nvCxnSpPr>
            <p:spPr bwMode="auto">
              <a:xfrm>
                <a:off x="926670" y="1340768"/>
                <a:ext cx="3288973" cy="0"/>
              </a:xfrm>
              <a:prstGeom prst="line">
                <a:avLst/>
              </a:prstGeom>
              <a:grpFill/>
              <a:ln w="2222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Espace réservé du contenu 2"/>
              <p:cNvSpPr txBox="1">
                <a:spLocks/>
              </p:cNvSpPr>
              <p:nvPr/>
            </p:nvSpPr>
            <p:spPr bwMode="auto">
              <a:xfrm>
                <a:off x="926670" y="1340768"/>
                <a:ext cx="3288973" cy="2957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0" tIns="45714" rIns="91430" bIns="45714" numCol="1" anchor="ctr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800" b="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itchFamily="34" charset="0"/>
                    <a:ea typeface="+mn-ea"/>
                    <a:cs typeface="Arial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itchFamily="34" charset="0"/>
                    <a:ea typeface="+mn-ea"/>
                    <a:cs typeface="Arial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Calibri" pitchFamily="34" charset="0"/>
                  <a:buChar char="–"/>
                  <a:defRPr sz="14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itchFamily="34" charset="0"/>
                    <a:ea typeface="+mn-ea"/>
                    <a:cs typeface="Arial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–"/>
                  <a:defRPr sz="12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itchFamily="34" charset="0"/>
                    <a:ea typeface="+mn-ea"/>
                    <a:cs typeface="Arial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12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itchFamily="34" charset="0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14297">
                  <a:buFont typeface="Wingdings" pitchFamily="2" charset="2"/>
                  <a:buNone/>
                </a:pPr>
                <a:r>
                  <a:rPr lang="fr-FR" sz="1600" b="1" dirty="0">
                    <a:solidFill>
                      <a:schemeClr val="accent1"/>
                    </a:solidFill>
                    <a:sym typeface="Wingdings" pitchFamily="2" charset="2"/>
                  </a:rPr>
                  <a:t>Commentaires</a:t>
                </a:r>
              </a:p>
            </p:txBody>
          </p:sp>
        </p:grpSp>
      </p:grpSp>
      <p:grpSp>
        <p:nvGrpSpPr>
          <p:cNvPr id="120" name="Groupe 119"/>
          <p:cNvGrpSpPr/>
          <p:nvPr/>
        </p:nvGrpSpPr>
        <p:grpSpPr>
          <a:xfrm>
            <a:off x="479376" y="2734347"/>
            <a:ext cx="5256940" cy="1126701"/>
            <a:chOff x="891906" y="3396494"/>
            <a:chExt cx="3302982" cy="1126701"/>
          </a:xfrm>
        </p:grpSpPr>
        <p:sp>
          <p:nvSpPr>
            <p:cNvPr id="121" name="ZoneTexte 120"/>
            <p:cNvSpPr txBox="1"/>
            <p:nvPr/>
          </p:nvSpPr>
          <p:spPr>
            <a:xfrm>
              <a:off x="891906" y="3692210"/>
              <a:ext cx="3288974" cy="830985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lIns="91430" tIns="45714" rIns="91430" bIns="45714" rtlCol="0">
              <a:spAutoFit/>
            </a:bodyPr>
            <a:lstStyle/>
            <a:p>
              <a:pPr defTabSz="457200">
                <a:spcBef>
                  <a:spcPct val="0"/>
                </a:spcBef>
              </a:pPr>
              <a:r>
                <a:rPr lang="fr-FR" sz="1200" dirty="0">
                  <a:solidFill>
                    <a:srgbClr val="646464"/>
                  </a:solidFill>
                  <a:latin typeface="Century Gothic" pitchFamily="34" charset="0"/>
                  <a:ea typeface="ＭＳ Ｐゴシック" pitchFamily="-64" charset="-128"/>
                </a:rPr>
                <a:t>-</a:t>
              </a:r>
            </a:p>
            <a:p>
              <a:pPr defTabSz="457200">
                <a:spcBef>
                  <a:spcPct val="0"/>
                </a:spcBef>
              </a:pPr>
              <a:r>
                <a:rPr lang="fr-FR" sz="1200" dirty="0">
                  <a:solidFill>
                    <a:srgbClr val="646464"/>
                  </a:solidFill>
                  <a:latin typeface="Century Gothic" pitchFamily="34" charset="0"/>
                  <a:ea typeface="ＭＳ Ｐゴシック" pitchFamily="-64" charset="-128"/>
                </a:rPr>
                <a:t>-</a:t>
              </a:r>
            </a:p>
            <a:p>
              <a:pPr defTabSz="457200">
                <a:spcBef>
                  <a:spcPct val="0"/>
                </a:spcBef>
              </a:pPr>
              <a:r>
                <a:rPr lang="fr-FR" sz="1200" dirty="0">
                  <a:solidFill>
                    <a:srgbClr val="646464"/>
                  </a:solidFill>
                  <a:latin typeface="Century Gothic" pitchFamily="34" charset="0"/>
                  <a:ea typeface="ＭＳ Ｐゴシック" pitchFamily="-64" charset="-128"/>
                </a:rPr>
                <a:t>-</a:t>
              </a:r>
            </a:p>
            <a:p>
              <a:pPr defTabSz="457200">
                <a:spcBef>
                  <a:spcPct val="0"/>
                </a:spcBef>
              </a:pPr>
              <a:r>
                <a:rPr lang="fr-FR" sz="1200" dirty="0">
                  <a:solidFill>
                    <a:srgbClr val="646464"/>
                  </a:solidFill>
                  <a:latin typeface="Century Gothic" pitchFamily="34" charset="0"/>
                  <a:ea typeface="ＭＳ Ｐゴシック" pitchFamily="-64" charset="-128"/>
                </a:rPr>
                <a:t>-</a:t>
              </a:r>
            </a:p>
          </p:txBody>
        </p:sp>
        <p:grpSp>
          <p:nvGrpSpPr>
            <p:cNvPr id="122" name="Groupe 121"/>
            <p:cNvGrpSpPr/>
            <p:nvPr/>
          </p:nvGrpSpPr>
          <p:grpSpPr>
            <a:xfrm>
              <a:off x="891907" y="3396494"/>
              <a:ext cx="3302981" cy="295716"/>
              <a:chOff x="926670" y="1340768"/>
              <a:chExt cx="3302981" cy="295716"/>
            </a:xfrm>
            <a:noFill/>
          </p:grpSpPr>
          <p:sp>
            <p:nvSpPr>
              <p:cNvPr id="123" name="Rectangle 122"/>
              <p:cNvSpPr/>
              <p:nvPr/>
            </p:nvSpPr>
            <p:spPr>
              <a:xfrm>
                <a:off x="1031246" y="1350244"/>
                <a:ext cx="3198405" cy="286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fr-FR" dirty="0">
                  <a:solidFill>
                    <a:srgbClr val="FFFFFF"/>
                  </a:solidFill>
                  <a:latin typeface="Century Gothic" panose="020B0502020202020204" pitchFamily="34" charset="0"/>
                  <a:cs typeface="Arial" pitchFamily="34" charset="0"/>
                </a:endParaRPr>
              </a:p>
            </p:txBody>
          </p:sp>
          <p:cxnSp>
            <p:nvCxnSpPr>
              <p:cNvPr id="124" name="Connecteur droit 123"/>
              <p:cNvCxnSpPr/>
              <p:nvPr/>
            </p:nvCxnSpPr>
            <p:spPr bwMode="auto">
              <a:xfrm>
                <a:off x="926670" y="1340768"/>
                <a:ext cx="3288973" cy="0"/>
              </a:xfrm>
              <a:prstGeom prst="line">
                <a:avLst/>
              </a:prstGeom>
              <a:grpFill/>
              <a:ln w="2222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Espace réservé du contenu 2"/>
              <p:cNvSpPr txBox="1">
                <a:spLocks/>
              </p:cNvSpPr>
              <p:nvPr/>
            </p:nvSpPr>
            <p:spPr bwMode="auto">
              <a:xfrm>
                <a:off x="926670" y="1340768"/>
                <a:ext cx="3288973" cy="2957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0" tIns="45714" rIns="91430" bIns="45714" numCol="1" anchor="ctr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800" b="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itchFamily="34" charset="0"/>
                    <a:ea typeface="+mn-ea"/>
                    <a:cs typeface="Arial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itchFamily="34" charset="0"/>
                    <a:ea typeface="+mn-ea"/>
                    <a:cs typeface="Arial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Calibri" pitchFamily="34" charset="0"/>
                  <a:buChar char="–"/>
                  <a:defRPr sz="14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itchFamily="34" charset="0"/>
                    <a:ea typeface="+mn-ea"/>
                    <a:cs typeface="Arial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–"/>
                  <a:defRPr sz="12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itchFamily="34" charset="0"/>
                    <a:ea typeface="+mn-ea"/>
                    <a:cs typeface="Arial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12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itchFamily="34" charset="0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14297">
                  <a:buFont typeface="Wingdings" pitchFamily="2" charset="2"/>
                  <a:buNone/>
                </a:pPr>
                <a:r>
                  <a:rPr lang="fr-FR" sz="1600" b="1" dirty="0">
                    <a:solidFill>
                      <a:schemeClr val="accent1"/>
                    </a:solidFill>
                    <a:sym typeface="Wingdings" pitchFamily="2" charset="2"/>
                  </a:rPr>
                  <a:t>Mesures de performance</a:t>
                </a:r>
              </a:p>
            </p:txBody>
          </p:sp>
        </p:grpSp>
      </p:grpSp>
      <p:grpSp>
        <p:nvGrpSpPr>
          <p:cNvPr id="126" name="Groupe 125"/>
          <p:cNvGrpSpPr/>
          <p:nvPr/>
        </p:nvGrpSpPr>
        <p:grpSpPr>
          <a:xfrm>
            <a:off x="483641" y="4065394"/>
            <a:ext cx="5256940" cy="1126701"/>
            <a:chOff x="891906" y="3396494"/>
            <a:chExt cx="3302982" cy="1126701"/>
          </a:xfrm>
        </p:grpSpPr>
        <p:sp>
          <p:nvSpPr>
            <p:cNvPr id="127" name="ZoneTexte 126"/>
            <p:cNvSpPr txBox="1"/>
            <p:nvPr/>
          </p:nvSpPr>
          <p:spPr>
            <a:xfrm>
              <a:off x="891906" y="3692210"/>
              <a:ext cx="3288974" cy="830985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lIns="91430" tIns="45714" rIns="91430" bIns="45714" rtlCol="0">
              <a:spAutoFit/>
            </a:bodyPr>
            <a:lstStyle/>
            <a:p>
              <a:pPr defTabSz="457200">
                <a:spcBef>
                  <a:spcPct val="0"/>
                </a:spcBef>
              </a:pPr>
              <a:r>
                <a:rPr lang="fr-FR" sz="1200" dirty="0">
                  <a:solidFill>
                    <a:srgbClr val="646464"/>
                  </a:solidFill>
                  <a:latin typeface="Century Gothic" pitchFamily="34" charset="0"/>
                  <a:ea typeface="ＭＳ Ｐゴシック" pitchFamily="-64" charset="-128"/>
                </a:rPr>
                <a:t>-</a:t>
              </a:r>
            </a:p>
            <a:p>
              <a:pPr defTabSz="457200">
                <a:spcBef>
                  <a:spcPct val="0"/>
                </a:spcBef>
              </a:pPr>
              <a:r>
                <a:rPr lang="fr-FR" sz="1200" dirty="0">
                  <a:solidFill>
                    <a:srgbClr val="646464"/>
                  </a:solidFill>
                  <a:latin typeface="Century Gothic" pitchFamily="34" charset="0"/>
                  <a:ea typeface="ＭＳ Ｐゴシック" pitchFamily="-64" charset="-128"/>
                </a:rPr>
                <a:t>-</a:t>
              </a:r>
            </a:p>
            <a:p>
              <a:pPr defTabSz="457200">
                <a:spcBef>
                  <a:spcPct val="0"/>
                </a:spcBef>
              </a:pPr>
              <a:r>
                <a:rPr lang="fr-FR" sz="1200" dirty="0">
                  <a:solidFill>
                    <a:srgbClr val="646464"/>
                  </a:solidFill>
                  <a:latin typeface="Century Gothic" pitchFamily="34" charset="0"/>
                  <a:ea typeface="ＭＳ Ｐゴシック" pitchFamily="-64" charset="-128"/>
                </a:rPr>
                <a:t>-</a:t>
              </a:r>
            </a:p>
            <a:p>
              <a:pPr defTabSz="457200">
                <a:spcBef>
                  <a:spcPct val="0"/>
                </a:spcBef>
              </a:pPr>
              <a:r>
                <a:rPr lang="fr-FR" sz="1200" dirty="0">
                  <a:solidFill>
                    <a:srgbClr val="646464"/>
                  </a:solidFill>
                  <a:latin typeface="Century Gothic" pitchFamily="34" charset="0"/>
                  <a:ea typeface="ＭＳ Ｐゴシック" pitchFamily="-64" charset="-128"/>
                </a:rPr>
                <a:t>-</a:t>
              </a:r>
            </a:p>
          </p:txBody>
        </p:sp>
        <p:grpSp>
          <p:nvGrpSpPr>
            <p:cNvPr id="128" name="Groupe 127"/>
            <p:cNvGrpSpPr/>
            <p:nvPr/>
          </p:nvGrpSpPr>
          <p:grpSpPr>
            <a:xfrm>
              <a:off x="891907" y="3396494"/>
              <a:ext cx="3302981" cy="295716"/>
              <a:chOff x="926670" y="1340768"/>
              <a:chExt cx="3302981" cy="295716"/>
            </a:xfrm>
            <a:noFill/>
          </p:grpSpPr>
          <p:sp>
            <p:nvSpPr>
              <p:cNvPr id="129" name="Rectangle 128"/>
              <p:cNvSpPr/>
              <p:nvPr/>
            </p:nvSpPr>
            <p:spPr>
              <a:xfrm>
                <a:off x="1031246" y="1350244"/>
                <a:ext cx="3198405" cy="286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fr-FR" dirty="0">
                  <a:solidFill>
                    <a:srgbClr val="FFFFFF"/>
                  </a:solidFill>
                  <a:latin typeface="Century Gothic" panose="020B0502020202020204" pitchFamily="34" charset="0"/>
                  <a:cs typeface="Arial" pitchFamily="34" charset="0"/>
                </a:endParaRPr>
              </a:p>
            </p:txBody>
          </p:sp>
          <p:cxnSp>
            <p:nvCxnSpPr>
              <p:cNvPr id="130" name="Connecteur droit 129"/>
              <p:cNvCxnSpPr/>
              <p:nvPr/>
            </p:nvCxnSpPr>
            <p:spPr bwMode="auto">
              <a:xfrm>
                <a:off x="926670" y="1340768"/>
                <a:ext cx="3288973" cy="0"/>
              </a:xfrm>
              <a:prstGeom prst="line">
                <a:avLst/>
              </a:prstGeom>
              <a:grpFill/>
              <a:ln w="2222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Espace réservé du contenu 2"/>
              <p:cNvSpPr txBox="1">
                <a:spLocks/>
              </p:cNvSpPr>
              <p:nvPr/>
            </p:nvSpPr>
            <p:spPr bwMode="auto">
              <a:xfrm>
                <a:off x="926670" y="1340768"/>
                <a:ext cx="3288973" cy="2957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0" tIns="45714" rIns="91430" bIns="45714" numCol="1" anchor="ctr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800" b="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itchFamily="34" charset="0"/>
                    <a:ea typeface="+mn-ea"/>
                    <a:cs typeface="Arial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itchFamily="34" charset="0"/>
                    <a:ea typeface="+mn-ea"/>
                    <a:cs typeface="Arial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Calibri" pitchFamily="34" charset="0"/>
                  <a:buChar char="–"/>
                  <a:defRPr sz="14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itchFamily="34" charset="0"/>
                    <a:ea typeface="+mn-ea"/>
                    <a:cs typeface="Arial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–"/>
                  <a:defRPr sz="12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itchFamily="34" charset="0"/>
                    <a:ea typeface="+mn-ea"/>
                    <a:cs typeface="Arial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12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itchFamily="34" charset="0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14297">
                  <a:buFont typeface="Wingdings" pitchFamily="2" charset="2"/>
                  <a:buNone/>
                </a:pPr>
                <a:r>
                  <a:rPr lang="fr-FR" sz="1600" b="1" dirty="0">
                    <a:solidFill>
                      <a:schemeClr val="accent1"/>
                    </a:solidFill>
                    <a:sym typeface="Wingdings" pitchFamily="2" charset="2"/>
                  </a:rPr>
                  <a:t>Démarche pour le pilote </a:t>
                </a:r>
              </a:p>
            </p:txBody>
          </p:sp>
        </p:grpSp>
      </p:grpSp>
      <p:grpSp>
        <p:nvGrpSpPr>
          <p:cNvPr id="132" name="Groupe 131"/>
          <p:cNvGrpSpPr/>
          <p:nvPr/>
        </p:nvGrpSpPr>
        <p:grpSpPr>
          <a:xfrm>
            <a:off x="6321790" y="2734347"/>
            <a:ext cx="5590818" cy="1735715"/>
            <a:chOff x="891906" y="3396494"/>
            <a:chExt cx="3302982" cy="1735715"/>
          </a:xfrm>
        </p:grpSpPr>
        <p:sp>
          <p:nvSpPr>
            <p:cNvPr id="133" name="ZoneTexte 132"/>
            <p:cNvSpPr txBox="1"/>
            <p:nvPr/>
          </p:nvSpPr>
          <p:spPr>
            <a:xfrm>
              <a:off x="891906" y="3692209"/>
              <a:ext cx="3288974" cy="14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lIns="91430" tIns="45714" rIns="91430" bIns="45714" rtlCol="0">
              <a:spAutoFit/>
            </a:bodyPr>
            <a:lstStyle/>
            <a:p>
              <a:pPr defTabSz="457200">
                <a:spcBef>
                  <a:spcPct val="0"/>
                </a:spcBef>
              </a:pPr>
              <a:r>
                <a:rPr lang="fr-FR" sz="1200" dirty="0">
                  <a:solidFill>
                    <a:srgbClr val="646464"/>
                  </a:solidFill>
                  <a:latin typeface="Century Gothic" pitchFamily="34" charset="0"/>
                  <a:ea typeface="ＭＳ Ｐゴシック" pitchFamily="-64" charset="-128"/>
                </a:rPr>
                <a:t>-</a:t>
              </a:r>
            </a:p>
            <a:p>
              <a:pPr defTabSz="457200">
                <a:spcBef>
                  <a:spcPct val="0"/>
                </a:spcBef>
              </a:pPr>
              <a:r>
                <a:rPr lang="fr-FR" sz="1200" dirty="0">
                  <a:solidFill>
                    <a:srgbClr val="646464"/>
                  </a:solidFill>
                  <a:latin typeface="Century Gothic" pitchFamily="34" charset="0"/>
                  <a:ea typeface="ＭＳ Ｐゴシック" pitchFamily="-64" charset="-128"/>
                </a:rPr>
                <a:t>-</a:t>
              </a:r>
            </a:p>
            <a:p>
              <a:pPr defTabSz="457200">
                <a:spcBef>
                  <a:spcPct val="0"/>
                </a:spcBef>
              </a:pPr>
              <a:r>
                <a:rPr lang="fr-FR" sz="1200" dirty="0">
                  <a:solidFill>
                    <a:srgbClr val="646464"/>
                  </a:solidFill>
                  <a:latin typeface="Century Gothic" pitchFamily="34" charset="0"/>
                  <a:ea typeface="ＭＳ Ｐゴシック" pitchFamily="-64" charset="-128"/>
                </a:rPr>
                <a:t>-</a:t>
              </a:r>
            </a:p>
            <a:p>
              <a:pPr defTabSz="457200">
                <a:spcBef>
                  <a:spcPct val="0"/>
                </a:spcBef>
              </a:pPr>
              <a:r>
                <a:rPr lang="fr-FR" sz="1200" dirty="0">
                  <a:solidFill>
                    <a:srgbClr val="646464"/>
                  </a:solidFill>
                  <a:latin typeface="Century Gothic" pitchFamily="34" charset="0"/>
                  <a:ea typeface="ＭＳ Ｐゴシック" pitchFamily="-64" charset="-128"/>
                </a:rPr>
                <a:t>-</a:t>
              </a:r>
            </a:p>
          </p:txBody>
        </p:sp>
        <p:grpSp>
          <p:nvGrpSpPr>
            <p:cNvPr id="134" name="Groupe 133"/>
            <p:cNvGrpSpPr/>
            <p:nvPr/>
          </p:nvGrpSpPr>
          <p:grpSpPr>
            <a:xfrm>
              <a:off x="891907" y="3396494"/>
              <a:ext cx="3302981" cy="295716"/>
              <a:chOff x="926670" y="1340768"/>
              <a:chExt cx="3302981" cy="295716"/>
            </a:xfrm>
            <a:noFill/>
          </p:grpSpPr>
          <p:sp>
            <p:nvSpPr>
              <p:cNvPr id="135" name="Rectangle 134"/>
              <p:cNvSpPr/>
              <p:nvPr/>
            </p:nvSpPr>
            <p:spPr>
              <a:xfrm>
                <a:off x="1031246" y="1350244"/>
                <a:ext cx="3198405" cy="286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fr-FR" dirty="0">
                  <a:solidFill>
                    <a:srgbClr val="FFFFFF"/>
                  </a:solidFill>
                  <a:latin typeface="Century Gothic" panose="020B0502020202020204" pitchFamily="34" charset="0"/>
                  <a:cs typeface="Arial" pitchFamily="34" charset="0"/>
                </a:endParaRPr>
              </a:p>
            </p:txBody>
          </p:sp>
          <p:cxnSp>
            <p:nvCxnSpPr>
              <p:cNvPr id="136" name="Connecteur droit 135"/>
              <p:cNvCxnSpPr/>
              <p:nvPr/>
            </p:nvCxnSpPr>
            <p:spPr bwMode="auto">
              <a:xfrm>
                <a:off x="926670" y="1340768"/>
                <a:ext cx="3288973" cy="0"/>
              </a:xfrm>
              <a:prstGeom prst="line">
                <a:avLst/>
              </a:prstGeom>
              <a:grpFill/>
              <a:ln w="2222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Espace réservé du contenu 2"/>
              <p:cNvSpPr txBox="1">
                <a:spLocks/>
              </p:cNvSpPr>
              <p:nvPr/>
            </p:nvSpPr>
            <p:spPr bwMode="auto">
              <a:xfrm>
                <a:off x="926670" y="1340768"/>
                <a:ext cx="3288973" cy="2957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0" tIns="45714" rIns="91430" bIns="45714" numCol="1" anchor="ctr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800" b="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itchFamily="34" charset="0"/>
                    <a:ea typeface="+mn-ea"/>
                    <a:cs typeface="Arial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itchFamily="34" charset="0"/>
                    <a:ea typeface="+mn-ea"/>
                    <a:cs typeface="Arial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Calibri" pitchFamily="34" charset="0"/>
                  <a:buChar char="–"/>
                  <a:defRPr sz="14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itchFamily="34" charset="0"/>
                    <a:ea typeface="+mn-ea"/>
                    <a:cs typeface="Arial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–"/>
                  <a:defRPr sz="12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itchFamily="34" charset="0"/>
                    <a:ea typeface="+mn-ea"/>
                    <a:cs typeface="Arial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12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itchFamily="34" charset="0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14297">
                  <a:buFont typeface="Wingdings" pitchFamily="2" charset="2"/>
                  <a:buNone/>
                </a:pPr>
                <a:r>
                  <a:rPr lang="fr-FR" sz="1600" b="1" dirty="0">
                    <a:solidFill>
                      <a:schemeClr val="accent1"/>
                    </a:solidFill>
                    <a:sym typeface="Wingdings" pitchFamily="2" charset="2"/>
                  </a:rPr>
                  <a:t>Données à utiliser </a:t>
                </a:r>
              </a:p>
            </p:txBody>
          </p:sp>
        </p:grpSp>
      </p:grpSp>
      <p:grpSp>
        <p:nvGrpSpPr>
          <p:cNvPr id="138" name="Groupe 137"/>
          <p:cNvGrpSpPr/>
          <p:nvPr/>
        </p:nvGrpSpPr>
        <p:grpSpPr>
          <a:xfrm>
            <a:off x="477496" y="5337048"/>
            <a:ext cx="5256940" cy="1126701"/>
            <a:chOff x="891906" y="3396494"/>
            <a:chExt cx="3302982" cy="1126701"/>
          </a:xfrm>
        </p:grpSpPr>
        <p:sp>
          <p:nvSpPr>
            <p:cNvPr id="139" name="ZoneTexte 138"/>
            <p:cNvSpPr txBox="1"/>
            <p:nvPr/>
          </p:nvSpPr>
          <p:spPr>
            <a:xfrm>
              <a:off x="891906" y="3692210"/>
              <a:ext cx="3288974" cy="830985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lIns="91430" tIns="45714" rIns="91430" bIns="45714" rtlCol="0">
              <a:spAutoFit/>
            </a:bodyPr>
            <a:lstStyle/>
            <a:p>
              <a:pPr defTabSz="457200">
                <a:spcBef>
                  <a:spcPct val="0"/>
                </a:spcBef>
              </a:pPr>
              <a:r>
                <a:rPr lang="fr-FR" sz="1200" dirty="0">
                  <a:solidFill>
                    <a:srgbClr val="646464"/>
                  </a:solidFill>
                  <a:latin typeface="Century Gothic" pitchFamily="34" charset="0"/>
                  <a:ea typeface="ＭＳ Ｐゴシック" pitchFamily="-64" charset="-128"/>
                </a:rPr>
                <a:t>-</a:t>
              </a:r>
            </a:p>
            <a:p>
              <a:pPr defTabSz="457200">
                <a:spcBef>
                  <a:spcPct val="0"/>
                </a:spcBef>
              </a:pPr>
              <a:r>
                <a:rPr lang="fr-FR" sz="1200" dirty="0">
                  <a:solidFill>
                    <a:srgbClr val="646464"/>
                  </a:solidFill>
                  <a:latin typeface="Century Gothic" pitchFamily="34" charset="0"/>
                  <a:ea typeface="ＭＳ Ｐゴシック" pitchFamily="-64" charset="-128"/>
                </a:rPr>
                <a:t>-</a:t>
              </a:r>
            </a:p>
            <a:p>
              <a:pPr defTabSz="457200">
                <a:spcBef>
                  <a:spcPct val="0"/>
                </a:spcBef>
              </a:pPr>
              <a:r>
                <a:rPr lang="fr-FR" sz="1200" dirty="0">
                  <a:solidFill>
                    <a:srgbClr val="646464"/>
                  </a:solidFill>
                  <a:latin typeface="Century Gothic" pitchFamily="34" charset="0"/>
                  <a:ea typeface="ＭＳ Ｐゴシック" pitchFamily="-64" charset="-128"/>
                </a:rPr>
                <a:t>-</a:t>
              </a:r>
            </a:p>
            <a:p>
              <a:pPr defTabSz="457200">
                <a:spcBef>
                  <a:spcPct val="0"/>
                </a:spcBef>
              </a:pPr>
              <a:r>
                <a:rPr lang="fr-FR" sz="1200" dirty="0">
                  <a:solidFill>
                    <a:srgbClr val="646464"/>
                  </a:solidFill>
                  <a:latin typeface="Century Gothic" pitchFamily="34" charset="0"/>
                  <a:ea typeface="ＭＳ Ｐゴシック" pitchFamily="-64" charset="-128"/>
                </a:rPr>
                <a:t>-</a:t>
              </a:r>
            </a:p>
          </p:txBody>
        </p:sp>
        <p:grpSp>
          <p:nvGrpSpPr>
            <p:cNvPr id="140" name="Groupe 139"/>
            <p:cNvGrpSpPr/>
            <p:nvPr/>
          </p:nvGrpSpPr>
          <p:grpSpPr>
            <a:xfrm>
              <a:off x="891907" y="3396494"/>
              <a:ext cx="3302981" cy="295716"/>
              <a:chOff x="926670" y="1340768"/>
              <a:chExt cx="3302981" cy="295716"/>
            </a:xfrm>
            <a:noFill/>
          </p:grpSpPr>
          <p:sp>
            <p:nvSpPr>
              <p:cNvPr id="141" name="Rectangle 140"/>
              <p:cNvSpPr/>
              <p:nvPr/>
            </p:nvSpPr>
            <p:spPr>
              <a:xfrm>
                <a:off x="1031246" y="1350244"/>
                <a:ext cx="3198405" cy="286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fr-FR" dirty="0">
                  <a:solidFill>
                    <a:srgbClr val="FFFFFF"/>
                  </a:solidFill>
                  <a:latin typeface="Century Gothic" panose="020B0502020202020204" pitchFamily="34" charset="0"/>
                  <a:cs typeface="Arial" pitchFamily="34" charset="0"/>
                </a:endParaRPr>
              </a:p>
            </p:txBody>
          </p:sp>
          <p:cxnSp>
            <p:nvCxnSpPr>
              <p:cNvPr id="142" name="Connecteur droit 141"/>
              <p:cNvCxnSpPr/>
              <p:nvPr/>
            </p:nvCxnSpPr>
            <p:spPr bwMode="auto">
              <a:xfrm>
                <a:off x="926670" y="1340768"/>
                <a:ext cx="3288973" cy="0"/>
              </a:xfrm>
              <a:prstGeom prst="line">
                <a:avLst/>
              </a:prstGeom>
              <a:grpFill/>
              <a:ln w="2222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Espace réservé du contenu 2"/>
              <p:cNvSpPr txBox="1">
                <a:spLocks/>
              </p:cNvSpPr>
              <p:nvPr/>
            </p:nvSpPr>
            <p:spPr bwMode="auto">
              <a:xfrm>
                <a:off x="926670" y="1340768"/>
                <a:ext cx="3288973" cy="2957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0" tIns="45714" rIns="91430" bIns="45714" numCol="1" anchor="ctr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800" b="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itchFamily="34" charset="0"/>
                    <a:ea typeface="+mn-ea"/>
                    <a:cs typeface="Arial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itchFamily="34" charset="0"/>
                    <a:ea typeface="+mn-ea"/>
                    <a:cs typeface="Arial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Calibri" pitchFamily="34" charset="0"/>
                  <a:buChar char="–"/>
                  <a:defRPr sz="14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itchFamily="34" charset="0"/>
                    <a:ea typeface="+mn-ea"/>
                    <a:cs typeface="Arial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–"/>
                  <a:defRPr sz="12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itchFamily="34" charset="0"/>
                    <a:ea typeface="+mn-ea"/>
                    <a:cs typeface="Arial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12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itchFamily="34" charset="0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14297">
                  <a:buFont typeface="Wingdings" pitchFamily="2" charset="2"/>
                  <a:buNone/>
                </a:pPr>
                <a:r>
                  <a:rPr lang="fr-FR" sz="1600" b="1" dirty="0">
                    <a:solidFill>
                      <a:schemeClr val="accent1"/>
                    </a:solidFill>
                    <a:sym typeface="Wingdings" pitchFamily="2" charset="2"/>
                  </a:rPr>
                  <a:t>Critères de succès du pilote</a:t>
                </a:r>
              </a:p>
            </p:txBody>
          </p:sp>
        </p:grpSp>
      </p:grpSp>
      <p:pic>
        <p:nvPicPr>
          <p:cNvPr id="144" name="Picture 4" descr="clock, performance, speed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6" y="3248524"/>
            <a:ext cx="394061" cy="39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2" descr="services icon"/>
          <p:cNvPicPr>
            <a:picLocks noChangeAspect="1" noChangeArrowheads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9" y="4600022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12" descr="https://encrypted-tbn3.gstatic.com/images?q=tbn:ANd9GcRyZsBvBm4hmFKv2cb-5Zz6Q5_NdSUjbebLrLb4YFkhmLEfqsBNvA"/>
          <p:cNvPicPr>
            <a:picLocks noChangeAspect="1" noChangeArrowheads="1"/>
          </p:cNvPicPr>
          <p:nvPr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71" b="100000" l="0" r="100000">
                        <a14:foregroundMark x1="75490" y1="28922" x2="75490" y2="289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066" y="1954194"/>
            <a:ext cx="349484" cy="34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2" descr="https://cdn3.iconfinder.com/data/icons/linecons-free-vector-icons-pack/32/data-128.png"/>
          <p:cNvPicPr>
            <a:picLocks noChangeAspect="1" noChangeArrowheads="1"/>
          </p:cNvPicPr>
          <p:nvPr/>
        </p:nvPicPr>
        <p:blipFill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778" y="3553032"/>
            <a:ext cx="394061" cy="39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AutoShape 81"/>
          <p:cNvSpPr>
            <a:spLocks noChangeAspect="1"/>
          </p:cNvSpPr>
          <p:nvPr/>
        </p:nvSpPr>
        <p:spPr bwMode="auto">
          <a:xfrm>
            <a:off x="139012" y="5805264"/>
            <a:ext cx="301756" cy="37037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35" y="9811"/>
                </a:moveTo>
                <a:cubicBezTo>
                  <a:pt x="20220" y="10144"/>
                  <a:pt x="20081" y="10800"/>
                  <a:pt x="18899" y="10800"/>
                </a:cubicBezTo>
                <a:lnTo>
                  <a:pt x="17549" y="10800"/>
                </a:lnTo>
                <a:cubicBezTo>
                  <a:pt x="17363" y="10800"/>
                  <a:pt x="17212" y="10950"/>
                  <a:pt x="17212" y="11137"/>
                </a:cubicBezTo>
                <a:cubicBezTo>
                  <a:pt x="17212" y="11324"/>
                  <a:pt x="17363" y="11475"/>
                  <a:pt x="17549" y="11475"/>
                </a:cubicBezTo>
                <a:lnTo>
                  <a:pt x="18858" y="11475"/>
                </a:lnTo>
                <a:cubicBezTo>
                  <a:pt x="19870" y="11475"/>
                  <a:pt x="20003" y="12314"/>
                  <a:pt x="19938" y="12719"/>
                </a:cubicBezTo>
                <a:cubicBezTo>
                  <a:pt x="19855" y="13223"/>
                  <a:pt x="19618" y="14175"/>
                  <a:pt x="18478" y="14175"/>
                </a:cubicBezTo>
                <a:lnTo>
                  <a:pt x="16874" y="14175"/>
                </a:lnTo>
                <a:cubicBezTo>
                  <a:pt x="16688" y="14175"/>
                  <a:pt x="16537" y="14325"/>
                  <a:pt x="16537" y="14512"/>
                </a:cubicBezTo>
                <a:cubicBezTo>
                  <a:pt x="16537" y="14699"/>
                  <a:pt x="16688" y="14850"/>
                  <a:pt x="16874" y="14850"/>
                </a:cubicBezTo>
                <a:lnTo>
                  <a:pt x="18203" y="14850"/>
                </a:lnTo>
                <a:cubicBezTo>
                  <a:pt x="19343" y="14850"/>
                  <a:pt x="19243" y="15718"/>
                  <a:pt x="19079" y="16237"/>
                </a:cubicBezTo>
                <a:cubicBezTo>
                  <a:pt x="18864" y="16918"/>
                  <a:pt x="18732" y="17549"/>
                  <a:pt x="17297" y="17549"/>
                </a:cubicBezTo>
                <a:lnTo>
                  <a:pt x="16196" y="17549"/>
                </a:lnTo>
                <a:cubicBezTo>
                  <a:pt x="16009" y="17549"/>
                  <a:pt x="15859" y="17700"/>
                  <a:pt x="15859" y="17887"/>
                </a:cubicBezTo>
                <a:cubicBezTo>
                  <a:pt x="15859" y="18073"/>
                  <a:pt x="16009" y="18225"/>
                  <a:pt x="16196" y="18225"/>
                </a:cubicBezTo>
                <a:lnTo>
                  <a:pt x="17255" y="18225"/>
                </a:lnTo>
                <a:cubicBezTo>
                  <a:pt x="17993" y="18225"/>
                  <a:pt x="18027" y="18923"/>
                  <a:pt x="17950" y="19174"/>
                </a:cubicBezTo>
                <a:cubicBezTo>
                  <a:pt x="17866" y="19448"/>
                  <a:pt x="17767" y="19651"/>
                  <a:pt x="17762" y="19660"/>
                </a:cubicBezTo>
                <a:cubicBezTo>
                  <a:pt x="17558" y="20028"/>
                  <a:pt x="17229" y="20249"/>
                  <a:pt x="16534" y="20249"/>
                </a:cubicBezTo>
                <a:lnTo>
                  <a:pt x="12844" y="20249"/>
                </a:lnTo>
                <a:cubicBezTo>
                  <a:pt x="10990" y="20249"/>
                  <a:pt x="9151" y="19829"/>
                  <a:pt x="9104" y="19818"/>
                </a:cubicBezTo>
                <a:cubicBezTo>
                  <a:pt x="6299" y="19172"/>
                  <a:pt x="6152" y="19122"/>
                  <a:pt x="5976" y="19072"/>
                </a:cubicBezTo>
                <a:cubicBezTo>
                  <a:pt x="5976" y="19072"/>
                  <a:pt x="5405" y="18976"/>
                  <a:pt x="5405" y="18478"/>
                </a:cubicBezTo>
                <a:lnTo>
                  <a:pt x="5399" y="9155"/>
                </a:lnTo>
                <a:cubicBezTo>
                  <a:pt x="5399" y="8839"/>
                  <a:pt x="5601" y="8552"/>
                  <a:pt x="5935" y="8452"/>
                </a:cubicBezTo>
                <a:cubicBezTo>
                  <a:pt x="5977" y="8435"/>
                  <a:pt x="6034" y="8419"/>
                  <a:pt x="6074" y="8401"/>
                </a:cubicBezTo>
                <a:cubicBezTo>
                  <a:pt x="9158" y="7125"/>
                  <a:pt x="10097" y="4324"/>
                  <a:pt x="10124" y="2025"/>
                </a:cubicBezTo>
                <a:cubicBezTo>
                  <a:pt x="10128" y="1702"/>
                  <a:pt x="10378" y="1350"/>
                  <a:pt x="10800" y="1350"/>
                </a:cubicBezTo>
                <a:cubicBezTo>
                  <a:pt x="11514" y="1350"/>
                  <a:pt x="12774" y="2782"/>
                  <a:pt x="12774" y="4554"/>
                </a:cubicBezTo>
                <a:cubicBezTo>
                  <a:pt x="12774" y="6155"/>
                  <a:pt x="12711" y="6432"/>
                  <a:pt x="12149" y="8100"/>
                </a:cubicBezTo>
                <a:cubicBezTo>
                  <a:pt x="18899" y="8100"/>
                  <a:pt x="18852" y="8196"/>
                  <a:pt x="19448" y="8353"/>
                </a:cubicBezTo>
                <a:cubicBezTo>
                  <a:pt x="20187" y="8564"/>
                  <a:pt x="20249" y="9175"/>
                  <a:pt x="20249" y="9386"/>
                </a:cubicBezTo>
                <a:cubicBezTo>
                  <a:pt x="20249" y="9618"/>
                  <a:pt x="20243" y="9584"/>
                  <a:pt x="20235" y="9811"/>
                </a:cubicBezTo>
                <a:moveTo>
                  <a:pt x="4724" y="19575"/>
                </a:moveTo>
                <a:cubicBezTo>
                  <a:pt x="4724" y="19948"/>
                  <a:pt x="4423" y="20249"/>
                  <a:pt x="4049" y="20249"/>
                </a:cubicBezTo>
                <a:lnTo>
                  <a:pt x="2024" y="20249"/>
                </a:lnTo>
                <a:cubicBezTo>
                  <a:pt x="1652" y="20249"/>
                  <a:pt x="1349" y="19948"/>
                  <a:pt x="1349" y="19575"/>
                </a:cubicBezTo>
                <a:lnTo>
                  <a:pt x="1349" y="8774"/>
                </a:lnTo>
                <a:cubicBezTo>
                  <a:pt x="1349" y="8401"/>
                  <a:pt x="1652" y="8100"/>
                  <a:pt x="2024" y="8100"/>
                </a:cubicBezTo>
                <a:lnTo>
                  <a:pt x="4049" y="8100"/>
                </a:lnTo>
                <a:cubicBezTo>
                  <a:pt x="4423" y="8100"/>
                  <a:pt x="4724" y="8401"/>
                  <a:pt x="4724" y="8774"/>
                </a:cubicBezTo>
                <a:cubicBezTo>
                  <a:pt x="4724" y="8774"/>
                  <a:pt x="4724" y="19575"/>
                  <a:pt x="4724" y="19575"/>
                </a:cubicBezTo>
                <a:close/>
                <a:moveTo>
                  <a:pt x="19686" y="7069"/>
                </a:moveTo>
                <a:cubicBezTo>
                  <a:pt x="18842" y="6846"/>
                  <a:pt x="16858" y="6849"/>
                  <a:pt x="13956" y="6773"/>
                </a:cubicBezTo>
                <a:cubicBezTo>
                  <a:pt x="14093" y="6139"/>
                  <a:pt x="14124" y="5568"/>
                  <a:pt x="14124" y="4554"/>
                </a:cubicBezTo>
                <a:cubicBezTo>
                  <a:pt x="14124" y="2133"/>
                  <a:pt x="12361" y="0"/>
                  <a:pt x="10800" y="0"/>
                </a:cubicBezTo>
                <a:cubicBezTo>
                  <a:pt x="9698" y="0"/>
                  <a:pt x="8789" y="901"/>
                  <a:pt x="8774" y="2009"/>
                </a:cubicBezTo>
                <a:cubicBezTo>
                  <a:pt x="8760" y="3368"/>
                  <a:pt x="8340" y="5716"/>
                  <a:pt x="6074" y="6906"/>
                </a:cubicBezTo>
                <a:cubicBezTo>
                  <a:pt x="5908" y="6994"/>
                  <a:pt x="5433" y="7228"/>
                  <a:pt x="5364" y="7259"/>
                </a:cubicBezTo>
                <a:lnTo>
                  <a:pt x="5399" y="7289"/>
                </a:lnTo>
                <a:cubicBezTo>
                  <a:pt x="5045" y="6984"/>
                  <a:pt x="4554" y="6750"/>
                  <a:pt x="4049" y="6750"/>
                </a:cubicBezTo>
                <a:lnTo>
                  <a:pt x="2024" y="6750"/>
                </a:lnTo>
                <a:cubicBezTo>
                  <a:pt x="908" y="6750"/>
                  <a:pt x="0" y="7658"/>
                  <a:pt x="0" y="8774"/>
                </a:cubicBezTo>
                <a:lnTo>
                  <a:pt x="0" y="19575"/>
                </a:lnTo>
                <a:cubicBezTo>
                  <a:pt x="0" y="20691"/>
                  <a:pt x="908" y="21599"/>
                  <a:pt x="2024" y="21599"/>
                </a:cubicBezTo>
                <a:lnTo>
                  <a:pt x="4049" y="21599"/>
                </a:lnTo>
                <a:cubicBezTo>
                  <a:pt x="4853" y="21599"/>
                  <a:pt x="5525" y="21114"/>
                  <a:pt x="5850" y="20434"/>
                </a:cubicBezTo>
                <a:cubicBezTo>
                  <a:pt x="5859" y="20437"/>
                  <a:pt x="5873" y="20441"/>
                  <a:pt x="5882" y="20442"/>
                </a:cubicBezTo>
                <a:cubicBezTo>
                  <a:pt x="5927" y="20454"/>
                  <a:pt x="5979" y="20467"/>
                  <a:pt x="6044" y="20485"/>
                </a:cubicBezTo>
                <a:cubicBezTo>
                  <a:pt x="6056" y="20487"/>
                  <a:pt x="6062" y="20488"/>
                  <a:pt x="6074" y="20492"/>
                </a:cubicBezTo>
                <a:cubicBezTo>
                  <a:pt x="6464" y="20588"/>
                  <a:pt x="7212" y="20768"/>
                  <a:pt x="8812" y="21135"/>
                </a:cubicBezTo>
                <a:cubicBezTo>
                  <a:pt x="9155" y="21213"/>
                  <a:pt x="10966" y="21599"/>
                  <a:pt x="12844" y="21599"/>
                </a:cubicBezTo>
                <a:lnTo>
                  <a:pt x="16534" y="21599"/>
                </a:lnTo>
                <a:cubicBezTo>
                  <a:pt x="17659" y="21599"/>
                  <a:pt x="18469" y="21167"/>
                  <a:pt x="18952" y="20298"/>
                </a:cubicBezTo>
                <a:cubicBezTo>
                  <a:pt x="18958" y="20285"/>
                  <a:pt x="19114" y="19982"/>
                  <a:pt x="19240" y="19572"/>
                </a:cubicBezTo>
                <a:cubicBezTo>
                  <a:pt x="19336" y="19263"/>
                  <a:pt x="19371" y="18827"/>
                  <a:pt x="19256" y="18384"/>
                </a:cubicBezTo>
                <a:cubicBezTo>
                  <a:pt x="19981" y="17886"/>
                  <a:pt x="20214" y="17133"/>
                  <a:pt x="20366" y="16643"/>
                </a:cubicBezTo>
                <a:cubicBezTo>
                  <a:pt x="20620" y="15838"/>
                  <a:pt x="20544" y="15235"/>
                  <a:pt x="20367" y="14803"/>
                </a:cubicBezTo>
                <a:cubicBezTo>
                  <a:pt x="20775" y="14418"/>
                  <a:pt x="21122" y="13831"/>
                  <a:pt x="21269" y="12935"/>
                </a:cubicBezTo>
                <a:cubicBezTo>
                  <a:pt x="21361" y="12380"/>
                  <a:pt x="21263" y="11809"/>
                  <a:pt x="21007" y="11334"/>
                </a:cubicBezTo>
                <a:cubicBezTo>
                  <a:pt x="21389" y="10905"/>
                  <a:pt x="21564" y="10365"/>
                  <a:pt x="21583" y="9865"/>
                </a:cubicBezTo>
                <a:lnTo>
                  <a:pt x="21591" y="9724"/>
                </a:lnTo>
                <a:cubicBezTo>
                  <a:pt x="21596" y="9635"/>
                  <a:pt x="21600" y="9581"/>
                  <a:pt x="21600" y="9386"/>
                </a:cubicBezTo>
                <a:cubicBezTo>
                  <a:pt x="21600" y="8533"/>
                  <a:pt x="21010" y="7446"/>
                  <a:pt x="19686" y="706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49" name="AutoShape 82"/>
          <p:cNvSpPr>
            <a:spLocks noChangeAspect="1"/>
          </p:cNvSpPr>
          <p:nvPr/>
        </p:nvSpPr>
        <p:spPr bwMode="auto">
          <a:xfrm>
            <a:off x="157436" y="6085771"/>
            <a:ext cx="21686" cy="2168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14400"/>
                </a:moveTo>
                <a:cubicBezTo>
                  <a:pt x="8820" y="14400"/>
                  <a:pt x="7200" y="12782"/>
                  <a:pt x="7200" y="10800"/>
                </a:cubicBezTo>
                <a:cubicBezTo>
                  <a:pt x="7200" y="8817"/>
                  <a:pt x="8820" y="7200"/>
                  <a:pt x="10800" y="7200"/>
                </a:cubicBezTo>
                <a:cubicBezTo>
                  <a:pt x="12779" y="7200"/>
                  <a:pt x="14400" y="8817"/>
                  <a:pt x="14400" y="10800"/>
                </a:cubicBezTo>
                <a:cubicBezTo>
                  <a:pt x="14400" y="12782"/>
                  <a:pt x="12779" y="14400"/>
                  <a:pt x="10800" y="14400"/>
                </a:cubicBezTo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599"/>
                  <a:pt x="10800" y="21599"/>
                </a:cubicBezTo>
                <a:cubicBezTo>
                  <a:pt x="16762" y="21599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</a:path>
            </a:pathLst>
          </a:custGeom>
          <a:solidFill>
            <a:srgbClr val="993366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  <p:grpSp>
        <p:nvGrpSpPr>
          <p:cNvPr id="151" name="Group 215"/>
          <p:cNvGrpSpPr/>
          <p:nvPr/>
        </p:nvGrpSpPr>
        <p:grpSpPr>
          <a:xfrm>
            <a:off x="5894778" y="5583102"/>
            <a:ext cx="362119" cy="285293"/>
            <a:chOff x="1058564" y="1781841"/>
            <a:chExt cx="649993" cy="512092"/>
          </a:xfrm>
          <a:solidFill>
            <a:schemeClr val="tx1"/>
          </a:solidFill>
        </p:grpSpPr>
        <p:sp>
          <p:nvSpPr>
            <p:cNvPr id="152" name="Freeform 31"/>
            <p:cNvSpPr>
              <a:spLocks/>
            </p:cNvSpPr>
            <p:nvPr/>
          </p:nvSpPr>
          <p:spPr bwMode="auto">
            <a:xfrm>
              <a:off x="1058564" y="1823776"/>
              <a:ext cx="457253" cy="470157"/>
            </a:xfrm>
            <a:custGeom>
              <a:avLst/>
              <a:gdLst>
                <a:gd name="T0" fmla="*/ 191 w 240"/>
                <a:gd name="T1" fmla="*/ 0 h 247"/>
                <a:gd name="T2" fmla="*/ 49 w 240"/>
                <a:gd name="T3" fmla="*/ 0 h 247"/>
                <a:gd name="T4" fmla="*/ 0 w 240"/>
                <a:gd name="T5" fmla="*/ 49 h 247"/>
                <a:gd name="T6" fmla="*/ 0 w 240"/>
                <a:gd name="T7" fmla="*/ 129 h 247"/>
                <a:gd name="T8" fmla="*/ 49 w 240"/>
                <a:gd name="T9" fmla="*/ 178 h 247"/>
                <a:gd name="T10" fmla="*/ 57 w 240"/>
                <a:gd name="T11" fmla="*/ 178 h 247"/>
                <a:gd name="T12" fmla="*/ 32 w 240"/>
                <a:gd name="T13" fmla="*/ 245 h 247"/>
                <a:gd name="T14" fmla="*/ 121 w 240"/>
                <a:gd name="T15" fmla="*/ 178 h 247"/>
                <a:gd name="T16" fmla="*/ 191 w 240"/>
                <a:gd name="T17" fmla="*/ 178 h 247"/>
                <a:gd name="T18" fmla="*/ 240 w 240"/>
                <a:gd name="T19" fmla="*/ 129 h 247"/>
                <a:gd name="T20" fmla="*/ 240 w 240"/>
                <a:gd name="T21" fmla="*/ 49 h 247"/>
                <a:gd name="T22" fmla="*/ 191 w 240"/>
                <a:gd name="T23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247">
                  <a:moveTo>
                    <a:pt x="191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2" y="178"/>
                    <a:pt x="49" y="178"/>
                  </a:cubicBezTo>
                  <a:cubicBezTo>
                    <a:pt x="57" y="178"/>
                    <a:pt x="57" y="178"/>
                    <a:pt x="57" y="178"/>
                  </a:cubicBezTo>
                  <a:cubicBezTo>
                    <a:pt x="49" y="198"/>
                    <a:pt x="31" y="247"/>
                    <a:pt x="32" y="245"/>
                  </a:cubicBezTo>
                  <a:cubicBezTo>
                    <a:pt x="32" y="244"/>
                    <a:pt x="97" y="196"/>
                    <a:pt x="121" y="178"/>
                  </a:cubicBezTo>
                  <a:cubicBezTo>
                    <a:pt x="191" y="178"/>
                    <a:pt x="191" y="178"/>
                    <a:pt x="191" y="178"/>
                  </a:cubicBezTo>
                  <a:cubicBezTo>
                    <a:pt x="218" y="178"/>
                    <a:pt x="240" y="156"/>
                    <a:pt x="240" y="129"/>
                  </a:cubicBezTo>
                  <a:cubicBezTo>
                    <a:pt x="240" y="49"/>
                    <a:pt x="240" y="49"/>
                    <a:pt x="240" y="49"/>
                  </a:cubicBezTo>
                  <a:cubicBezTo>
                    <a:pt x="240" y="22"/>
                    <a:pt x="218" y="0"/>
                    <a:pt x="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153" name="Freeform 32"/>
            <p:cNvSpPr>
              <a:spLocks/>
            </p:cNvSpPr>
            <p:nvPr/>
          </p:nvSpPr>
          <p:spPr bwMode="auto">
            <a:xfrm>
              <a:off x="1378722" y="1781841"/>
              <a:ext cx="329835" cy="384674"/>
            </a:xfrm>
            <a:custGeom>
              <a:avLst/>
              <a:gdLst>
                <a:gd name="T0" fmla="*/ 133 w 173"/>
                <a:gd name="T1" fmla="*/ 0 h 202"/>
                <a:gd name="T2" fmla="*/ 18 w 173"/>
                <a:gd name="T3" fmla="*/ 0 h 202"/>
                <a:gd name="T4" fmla="*/ 0 w 173"/>
                <a:gd name="T5" fmla="*/ 5 h 202"/>
                <a:gd name="T6" fmla="*/ 33 w 173"/>
                <a:gd name="T7" fmla="*/ 5 h 202"/>
                <a:gd name="T8" fmla="*/ 89 w 173"/>
                <a:gd name="T9" fmla="*/ 61 h 202"/>
                <a:gd name="T10" fmla="*/ 89 w 173"/>
                <a:gd name="T11" fmla="*/ 151 h 202"/>
                <a:gd name="T12" fmla="*/ 89 w 173"/>
                <a:gd name="T13" fmla="*/ 156 h 202"/>
                <a:gd name="T14" fmla="*/ 148 w 173"/>
                <a:gd name="T15" fmla="*/ 201 h 202"/>
                <a:gd name="T16" fmla="*/ 127 w 173"/>
                <a:gd name="T17" fmla="*/ 145 h 202"/>
                <a:gd name="T18" fmla="*/ 133 w 173"/>
                <a:gd name="T19" fmla="*/ 145 h 202"/>
                <a:gd name="T20" fmla="*/ 173 w 173"/>
                <a:gd name="T21" fmla="*/ 105 h 202"/>
                <a:gd name="T22" fmla="*/ 173 w 173"/>
                <a:gd name="T23" fmla="*/ 41 h 202"/>
                <a:gd name="T24" fmla="*/ 133 w 173"/>
                <a:gd name="T25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202">
                  <a:moveTo>
                    <a:pt x="13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1" y="0"/>
                    <a:pt x="5" y="2"/>
                    <a:pt x="0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64" y="5"/>
                    <a:pt x="89" y="30"/>
                    <a:pt x="89" y="61"/>
                  </a:cubicBezTo>
                  <a:cubicBezTo>
                    <a:pt x="89" y="151"/>
                    <a:pt x="89" y="151"/>
                    <a:pt x="89" y="151"/>
                  </a:cubicBezTo>
                  <a:cubicBezTo>
                    <a:pt x="89" y="153"/>
                    <a:pt x="89" y="154"/>
                    <a:pt x="89" y="156"/>
                  </a:cubicBezTo>
                  <a:cubicBezTo>
                    <a:pt x="113" y="174"/>
                    <a:pt x="148" y="200"/>
                    <a:pt x="148" y="201"/>
                  </a:cubicBezTo>
                  <a:cubicBezTo>
                    <a:pt x="148" y="202"/>
                    <a:pt x="133" y="162"/>
                    <a:pt x="127" y="145"/>
                  </a:cubicBezTo>
                  <a:cubicBezTo>
                    <a:pt x="133" y="145"/>
                    <a:pt x="133" y="145"/>
                    <a:pt x="133" y="145"/>
                  </a:cubicBezTo>
                  <a:cubicBezTo>
                    <a:pt x="155" y="145"/>
                    <a:pt x="173" y="127"/>
                    <a:pt x="173" y="105"/>
                  </a:cubicBezTo>
                  <a:cubicBezTo>
                    <a:pt x="173" y="41"/>
                    <a:pt x="173" y="41"/>
                    <a:pt x="173" y="41"/>
                  </a:cubicBezTo>
                  <a:cubicBezTo>
                    <a:pt x="173" y="18"/>
                    <a:pt x="155" y="0"/>
                    <a:pt x="1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</p:grpSp>
      <p:sp>
        <p:nvSpPr>
          <p:cNvPr id="155" name="AutoShape 139"/>
          <p:cNvSpPr>
            <a:spLocks/>
          </p:cNvSpPr>
          <p:nvPr/>
        </p:nvSpPr>
        <p:spPr bwMode="auto">
          <a:xfrm>
            <a:off x="9618481" y="536919"/>
            <a:ext cx="250469" cy="252000"/>
          </a:xfrm>
          <a:custGeom>
            <a:avLst/>
            <a:gdLst>
              <a:gd name="T0" fmla="+- 0 10800 104"/>
              <a:gd name="T1" fmla="*/ T0 w 21392"/>
              <a:gd name="T2" fmla="*/ 10800 h 21600"/>
              <a:gd name="T3" fmla="+- 0 10800 104"/>
              <a:gd name="T4" fmla="*/ T3 w 21392"/>
              <a:gd name="T5" fmla="*/ 10800 h 21600"/>
              <a:gd name="T6" fmla="+- 0 10800 104"/>
              <a:gd name="T7" fmla="*/ T6 w 21392"/>
              <a:gd name="T8" fmla="*/ 10800 h 21600"/>
              <a:gd name="T9" fmla="+- 0 10800 104"/>
              <a:gd name="T10" fmla="*/ T9 w 21392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92" h="21600">
                <a:moveTo>
                  <a:pt x="15768" y="12794"/>
                </a:moveTo>
                <a:cubicBezTo>
                  <a:pt x="15426" y="13150"/>
                  <a:pt x="15271" y="13651"/>
                  <a:pt x="15350" y="14142"/>
                </a:cubicBezTo>
                <a:lnTo>
                  <a:pt x="16296" y="20031"/>
                </a:lnTo>
                <a:lnTo>
                  <a:pt x="11443" y="17309"/>
                </a:lnTo>
                <a:cubicBezTo>
                  <a:pt x="11210" y="17178"/>
                  <a:pt x="10953" y="17112"/>
                  <a:pt x="10696" y="17112"/>
                </a:cubicBezTo>
                <a:cubicBezTo>
                  <a:pt x="10439" y="17112"/>
                  <a:pt x="10182" y="17178"/>
                  <a:pt x="9949" y="17309"/>
                </a:cubicBezTo>
                <a:lnTo>
                  <a:pt x="5095" y="20031"/>
                </a:lnTo>
                <a:lnTo>
                  <a:pt x="6042" y="14142"/>
                </a:lnTo>
                <a:cubicBezTo>
                  <a:pt x="6121" y="13651"/>
                  <a:pt x="5966" y="13150"/>
                  <a:pt x="5624" y="12794"/>
                </a:cubicBezTo>
                <a:lnTo>
                  <a:pt x="1545" y="8550"/>
                </a:lnTo>
                <a:lnTo>
                  <a:pt x="7111" y="7685"/>
                </a:lnTo>
                <a:cubicBezTo>
                  <a:pt x="7619" y="7607"/>
                  <a:pt x="8057" y="7275"/>
                  <a:pt x="8276" y="6802"/>
                </a:cubicBezTo>
                <a:lnTo>
                  <a:pt x="10696" y="1568"/>
                </a:lnTo>
                <a:lnTo>
                  <a:pt x="13116" y="6802"/>
                </a:lnTo>
                <a:cubicBezTo>
                  <a:pt x="13334" y="7275"/>
                  <a:pt x="13772" y="7607"/>
                  <a:pt x="14280" y="7685"/>
                </a:cubicBezTo>
                <a:lnTo>
                  <a:pt x="19847" y="8550"/>
                </a:lnTo>
                <a:cubicBezTo>
                  <a:pt x="19847" y="8550"/>
                  <a:pt x="15768" y="12794"/>
                  <a:pt x="15768" y="12794"/>
                </a:cubicBezTo>
                <a:close/>
                <a:moveTo>
                  <a:pt x="21312" y="8051"/>
                </a:moveTo>
                <a:cubicBezTo>
                  <a:pt x="21127" y="7495"/>
                  <a:pt x="20652" y="7088"/>
                  <a:pt x="20080" y="6999"/>
                </a:cubicBezTo>
                <a:lnTo>
                  <a:pt x="14514" y="6136"/>
                </a:lnTo>
                <a:lnTo>
                  <a:pt x="12094" y="901"/>
                </a:lnTo>
                <a:cubicBezTo>
                  <a:pt x="11840" y="351"/>
                  <a:pt x="11295" y="0"/>
                  <a:pt x="10696" y="0"/>
                </a:cubicBezTo>
                <a:cubicBezTo>
                  <a:pt x="10097" y="0"/>
                  <a:pt x="9552" y="351"/>
                  <a:pt x="9297" y="901"/>
                </a:cubicBezTo>
                <a:lnTo>
                  <a:pt x="6878" y="6136"/>
                </a:lnTo>
                <a:lnTo>
                  <a:pt x="1311" y="6999"/>
                </a:lnTo>
                <a:cubicBezTo>
                  <a:pt x="739" y="7088"/>
                  <a:pt x="264" y="7495"/>
                  <a:pt x="80" y="8051"/>
                </a:cubicBezTo>
                <a:cubicBezTo>
                  <a:pt x="-104" y="8609"/>
                  <a:pt x="35" y="9224"/>
                  <a:pt x="439" y="9644"/>
                </a:cubicBezTo>
                <a:lnTo>
                  <a:pt x="4518" y="13889"/>
                </a:lnTo>
                <a:lnTo>
                  <a:pt x="3572" y="19777"/>
                </a:lnTo>
                <a:cubicBezTo>
                  <a:pt x="3476" y="20370"/>
                  <a:pt x="3722" y="20966"/>
                  <a:pt x="4206" y="21313"/>
                </a:cubicBezTo>
                <a:cubicBezTo>
                  <a:pt x="4471" y="21503"/>
                  <a:pt x="4783" y="21600"/>
                  <a:pt x="5095" y="21600"/>
                </a:cubicBezTo>
                <a:cubicBezTo>
                  <a:pt x="5352" y="21600"/>
                  <a:pt x="5609" y="21534"/>
                  <a:pt x="5843" y="21404"/>
                </a:cubicBezTo>
                <a:lnTo>
                  <a:pt x="10696" y="18681"/>
                </a:lnTo>
                <a:lnTo>
                  <a:pt x="15549" y="21404"/>
                </a:lnTo>
                <a:cubicBezTo>
                  <a:pt x="15782" y="21534"/>
                  <a:pt x="16040" y="21600"/>
                  <a:pt x="16296" y="21600"/>
                </a:cubicBezTo>
                <a:cubicBezTo>
                  <a:pt x="16608" y="21600"/>
                  <a:pt x="16920" y="21503"/>
                  <a:pt x="17186" y="21313"/>
                </a:cubicBezTo>
                <a:cubicBezTo>
                  <a:pt x="17669" y="20966"/>
                  <a:pt x="17915" y="20370"/>
                  <a:pt x="17820" y="19777"/>
                </a:cubicBezTo>
                <a:lnTo>
                  <a:pt x="16873" y="13889"/>
                </a:lnTo>
                <a:lnTo>
                  <a:pt x="20953" y="9644"/>
                </a:lnTo>
                <a:cubicBezTo>
                  <a:pt x="21357" y="9224"/>
                  <a:pt x="21496" y="8609"/>
                  <a:pt x="21312" y="805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56" name="AutoShape 139"/>
          <p:cNvSpPr>
            <a:spLocks/>
          </p:cNvSpPr>
          <p:nvPr/>
        </p:nvSpPr>
        <p:spPr bwMode="auto">
          <a:xfrm>
            <a:off x="9921079" y="536919"/>
            <a:ext cx="250469" cy="252000"/>
          </a:xfrm>
          <a:custGeom>
            <a:avLst/>
            <a:gdLst>
              <a:gd name="T0" fmla="+- 0 10800 104"/>
              <a:gd name="T1" fmla="*/ T0 w 21392"/>
              <a:gd name="T2" fmla="*/ 10800 h 21600"/>
              <a:gd name="T3" fmla="+- 0 10800 104"/>
              <a:gd name="T4" fmla="*/ T3 w 21392"/>
              <a:gd name="T5" fmla="*/ 10800 h 21600"/>
              <a:gd name="T6" fmla="+- 0 10800 104"/>
              <a:gd name="T7" fmla="*/ T6 w 21392"/>
              <a:gd name="T8" fmla="*/ 10800 h 21600"/>
              <a:gd name="T9" fmla="+- 0 10800 104"/>
              <a:gd name="T10" fmla="*/ T9 w 21392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92" h="21600">
                <a:moveTo>
                  <a:pt x="15768" y="12794"/>
                </a:moveTo>
                <a:cubicBezTo>
                  <a:pt x="15426" y="13150"/>
                  <a:pt x="15271" y="13651"/>
                  <a:pt x="15350" y="14142"/>
                </a:cubicBezTo>
                <a:lnTo>
                  <a:pt x="16296" y="20031"/>
                </a:lnTo>
                <a:lnTo>
                  <a:pt x="11443" y="17309"/>
                </a:lnTo>
                <a:cubicBezTo>
                  <a:pt x="11210" y="17178"/>
                  <a:pt x="10953" y="17112"/>
                  <a:pt x="10696" y="17112"/>
                </a:cubicBezTo>
                <a:cubicBezTo>
                  <a:pt x="10439" y="17112"/>
                  <a:pt x="10182" y="17178"/>
                  <a:pt x="9949" y="17309"/>
                </a:cubicBezTo>
                <a:lnTo>
                  <a:pt x="5095" y="20031"/>
                </a:lnTo>
                <a:lnTo>
                  <a:pt x="6042" y="14142"/>
                </a:lnTo>
                <a:cubicBezTo>
                  <a:pt x="6121" y="13651"/>
                  <a:pt x="5966" y="13150"/>
                  <a:pt x="5624" y="12794"/>
                </a:cubicBezTo>
                <a:lnTo>
                  <a:pt x="1545" y="8550"/>
                </a:lnTo>
                <a:lnTo>
                  <a:pt x="7111" y="7685"/>
                </a:lnTo>
                <a:cubicBezTo>
                  <a:pt x="7619" y="7607"/>
                  <a:pt x="8057" y="7275"/>
                  <a:pt x="8276" y="6802"/>
                </a:cubicBezTo>
                <a:lnTo>
                  <a:pt x="10696" y="1568"/>
                </a:lnTo>
                <a:lnTo>
                  <a:pt x="13116" y="6802"/>
                </a:lnTo>
                <a:cubicBezTo>
                  <a:pt x="13334" y="7275"/>
                  <a:pt x="13772" y="7607"/>
                  <a:pt x="14280" y="7685"/>
                </a:cubicBezTo>
                <a:lnTo>
                  <a:pt x="19847" y="8550"/>
                </a:lnTo>
                <a:cubicBezTo>
                  <a:pt x="19847" y="8550"/>
                  <a:pt x="15768" y="12794"/>
                  <a:pt x="15768" y="12794"/>
                </a:cubicBezTo>
                <a:close/>
                <a:moveTo>
                  <a:pt x="21312" y="8051"/>
                </a:moveTo>
                <a:cubicBezTo>
                  <a:pt x="21127" y="7495"/>
                  <a:pt x="20652" y="7088"/>
                  <a:pt x="20080" y="6999"/>
                </a:cubicBezTo>
                <a:lnTo>
                  <a:pt x="14514" y="6136"/>
                </a:lnTo>
                <a:lnTo>
                  <a:pt x="12094" y="901"/>
                </a:lnTo>
                <a:cubicBezTo>
                  <a:pt x="11840" y="351"/>
                  <a:pt x="11295" y="0"/>
                  <a:pt x="10696" y="0"/>
                </a:cubicBezTo>
                <a:cubicBezTo>
                  <a:pt x="10097" y="0"/>
                  <a:pt x="9552" y="351"/>
                  <a:pt x="9297" y="901"/>
                </a:cubicBezTo>
                <a:lnTo>
                  <a:pt x="6878" y="6136"/>
                </a:lnTo>
                <a:lnTo>
                  <a:pt x="1311" y="6999"/>
                </a:lnTo>
                <a:cubicBezTo>
                  <a:pt x="739" y="7088"/>
                  <a:pt x="264" y="7495"/>
                  <a:pt x="80" y="8051"/>
                </a:cubicBezTo>
                <a:cubicBezTo>
                  <a:pt x="-104" y="8609"/>
                  <a:pt x="35" y="9224"/>
                  <a:pt x="439" y="9644"/>
                </a:cubicBezTo>
                <a:lnTo>
                  <a:pt x="4518" y="13889"/>
                </a:lnTo>
                <a:lnTo>
                  <a:pt x="3572" y="19777"/>
                </a:lnTo>
                <a:cubicBezTo>
                  <a:pt x="3476" y="20370"/>
                  <a:pt x="3722" y="20966"/>
                  <a:pt x="4206" y="21313"/>
                </a:cubicBezTo>
                <a:cubicBezTo>
                  <a:pt x="4471" y="21503"/>
                  <a:pt x="4783" y="21600"/>
                  <a:pt x="5095" y="21600"/>
                </a:cubicBezTo>
                <a:cubicBezTo>
                  <a:pt x="5352" y="21600"/>
                  <a:pt x="5609" y="21534"/>
                  <a:pt x="5843" y="21404"/>
                </a:cubicBezTo>
                <a:lnTo>
                  <a:pt x="10696" y="18681"/>
                </a:lnTo>
                <a:lnTo>
                  <a:pt x="15549" y="21404"/>
                </a:lnTo>
                <a:cubicBezTo>
                  <a:pt x="15782" y="21534"/>
                  <a:pt x="16040" y="21600"/>
                  <a:pt x="16296" y="21600"/>
                </a:cubicBezTo>
                <a:cubicBezTo>
                  <a:pt x="16608" y="21600"/>
                  <a:pt x="16920" y="21503"/>
                  <a:pt x="17186" y="21313"/>
                </a:cubicBezTo>
                <a:cubicBezTo>
                  <a:pt x="17669" y="20966"/>
                  <a:pt x="17915" y="20370"/>
                  <a:pt x="17820" y="19777"/>
                </a:cubicBezTo>
                <a:lnTo>
                  <a:pt x="16873" y="13889"/>
                </a:lnTo>
                <a:lnTo>
                  <a:pt x="20953" y="9644"/>
                </a:lnTo>
                <a:cubicBezTo>
                  <a:pt x="21357" y="9224"/>
                  <a:pt x="21496" y="8609"/>
                  <a:pt x="21312" y="805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57" name="AutoShape 139"/>
          <p:cNvSpPr>
            <a:spLocks/>
          </p:cNvSpPr>
          <p:nvPr/>
        </p:nvSpPr>
        <p:spPr bwMode="auto">
          <a:xfrm>
            <a:off x="10223677" y="536919"/>
            <a:ext cx="250469" cy="252000"/>
          </a:xfrm>
          <a:custGeom>
            <a:avLst/>
            <a:gdLst>
              <a:gd name="T0" fmla="+- 0 10800 104"/>
              <a:gd name="T1" fmla="*/ T0 w 21392"/>
              <a:gd name="T2" fmla="*/ 10800 h 21600"/>
              <a:gd name="T3" fmla="+- 0 10800 104"/>
              <a:gd name="T4" fmla="*/ T3 w 21392"/>
              <a:gd name="T5" fmla="*/ 10800 h 21600"/>
              <a:gd name="T6" fmla="+- 0 10800 104"/>
              <a:gd name="T7" fmla="*/ T6 w 21392"/>
              <a:gd name="T8" fmla="*/ 10800 h 21600"/>
              <a:gd name="T9" fmla="+- 0 10800 104"/>
              <a:gd name="T10" fmla="*/ T9 w 21392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92" h="21600">
                <a:moveTo>
                  <a:pt x="15768" y="12794"/>
                </a:moveTo>
                <a:cubicBezTo>
                  <a:pt x="15426" y="13150"/>
                  <a:pt x="15271" y="13651"/>
                  <a:pt x="15350" y="14142"/>
                </a:cubicBezTo>
                <a:lnTo>
                  <a:pt x="16296" y="20031"/>
                </a:lnTo>
                <a:lnTo>
                  <a:pt x="11443" y="17309"/>
                </a:lnTo>
                <a:cubicBezTo>
                  <a:pt x="11210" y="17178"/>
                  <a:pt x="10953" y="17112"/>
                  <a:pt x="10696" y="17112"/>
                </a:cubicBezTo>
                <a:cubicBezTo>
                  <a:pt x="10439" y="17112"/>
                  <a:pt x="10182" y="17178"/>
                  <a:pt x="9949" y="17309"/>
                </a:cubicBezTo>
                <a:lnTo>
                  <a:pt x="5095" y="20031"/>
                </a:lnTo>
                <a:lnTo>
                  <a:pt x="6042" y="14142"/>
                </a:lnTo>
                <a:cubicBezTo>
                  <a:pt x="6121" y="13651"/>
                  <a:pt x="5966" y="13150"/>
                  <a:pt x="5624" y="12794"/>
                </a:cubicBezTo>
                <a:lnTo>
                  <a:pt x="1545" y="8550"/>
                </a:lnTo>
                <a:lnTo>
                  <a:pt x="7111" y="7685"/>
                </a:lnTo>
                <a:cubicBezTo>
                  <a:pt x="7619" y="7607"/>
                  <a:pt x="8057" y="7275"/>
                  <a:pt x="8276" y="6802"/>
                </a:cubicBezTo>
                <a:lnTo>
                  <a:pt x="10696" y="1568"/>
                </a:lnTo>
                <a:lnTo>
                  <a:pt x="13116" y="6802"/>
                </a:lnTo>
                <a:cubicBezTo>
                  <a:pt x="13334" y="7275"/>
                  <a:pt x="13772" y="7607"/>
                  <a:pt x="14280" y="7685"/>
                </a:cubicBezTo>
                <a:lnTo>
                  <a:pt x="19847" y="8550"/>
                </a:lnTo>
                <a:cubicBezTo>
                  <a:pt x="19847" y="8550"/>
                  <a:pt x="15768" y="12794"/>
                  <a:pt x="15768" y="12794"/>
                </a:cubicBezTo>
                <a:close/>
                <a:moveTo>
                  <a:pt x="21312" y="8051"/>
                </a:moveTo>
                <a:cubicBezTo>
                  <a:pt x="21127" y="7495"/>
                  <a:pt x="20652" y="7088"/>
                  <a:pt x="20080" y="6999"/>
                </a:cubicBezTo>
                <a:lnTo>
                  <a:pt x="14514" y="6136"/>
                </a:lnTo>
                <a:lnTo>
                  <a:pt x="12094" y="901"/>
                </a:lnTo>
                <a:cubicBezTo>
                  <a:pt x="11840" y="351"/>
                  <a:pt x="11295" y="0"/>
                  <a:pt x="10696" y="0"/>
                </a:cubicBezTo>
                <a:cubicBezTo>
                  <a:pt x="10097" y="0"/>
                  <a:pt x="9552" y="351"/>
                  <a:pt x="9297" y="901"/>
                </a:cubicBezTo>
                <a:lnTo>
                  <a:pt x="6878" y="6136"/>
                </a:lnTo>
                <a:lnTo>
                  <a:pt x="1311" y="6999"/>
                </a:lnTo>
                <a:cubicBezTo>
                  <a:pt x="739" y="7088"/>
                  <a:pt x="264" y="7495"/>
                  <a:pt x="80" y="8051"/>
                </a:cubicBezTo>
                <a:cubicBezTo>
                  <a:pt x="-104" y="8609"/>
                  <a:pt x="35" y="9224"/>
                  <a:pt x="439" y="9644"/>
                </a:cubicBezTo>
                <a:lnTo>
                  <a:pt x="4518" y="13889"/>
                </a:lnTo>
                <a:lnTo>
                  <a:pt x="3572" y="19777"/>
                </a:lnTo>
                <a:cubicBezTo>
                  <a:pt x="3476" y="20370"/>
                  <a:pt x="3722" y="20966"/>
                  <a:pt x="4206" y="21313"/>
                </a:cubicBezTo>
                <a:cubicBezTo>
                  <a:pt x="4471" y="21503"/>
                  <a:pt x="4783" y="21600"/>
                  <a:pt x="5095" y="21600"/>
                </a:cubicBezTo>
                <a:cubicBezTo>
                  <a:pt x="5352" y="21600"/>
                  <a:pt x="5609" y="21534"/>
                  <a:pt x="5843" y="21404"/>
                </a:cubicBezTo>
                <a:lnTo>
                  <a:pt x="10696" y="18681"/>
                </a:lnTo>
                <a:lnTo>
                  <a:pt x="15549" y="21404"/>
                </a:lnTo>
                <a:cubicBezTo>
                  <a:pt x="15782" y="21534"/>
                  <a:pt x="16040" y="21600"/>
                  <a:pt x="16296" y="21600"/>
                </a:cubicBezTo>
                <a:cubicBezTo>
                  <a:pt x="16608" y="21600"/>
                  <a:pt x="16920" y="21503"/>
                  <a:pt x="17186" y="21313"/>
                </a:cubicBezTo>
                <a:cubicBezTo>
                  <a:pt x="17669" y="20966"/>
                  <a:pt x="17915" y="20370"/>
                  <a:pt x="17820" y="19777"/>
                </a:cubicBezTo>
                <a:lnTo>
                  <a:pt x="16873" y="13889"/>
                </a:lnTo>
                <a:lnTo>
                  <a:pt x="20953" y="9644"/>
                </a:lnTo>
                <a:cubicBezTo>
                  <a:pt x="21357" y="9224"/>
                  <a:pt x="21496" y="8609"/>
                  <a:pt x="21312" y="805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61" name="AutoShape 123"/>
          <p:cNvSpPr>
            <a:spLocks noChangeAspect="1"/>
          </p:cNvSpPr>
          <p:nvPr/>
        </p:nvSpPr>
        <p:spPr bwMode="auto">
          <a:xfrm>
            <a:off x="10888524" y="548680"/>
            <a:ext cx="275034" cy="27503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8180" y="12132"/>
                </a:moveTo>
                <a:cubicBezTo>
                  <a:pt x="17710" y="12226"/>
                  <a:pt x="17327" y="12561"/>
                  <a:pt x="17170" y="13012"/>
                </a:cubicBezTo>
                <a:cubicBezTo>
                  <a:pt x="17083" y="13261"/>
                  <a:pt x="16981" y="13503"/>
                  <a:pt x="16868" y="13738"/>
                </a:cubicBezTo>
                <a:cubicBezTo>
                  <a:pt x="16658" y="14169"/>
                  <a:pt x="16694" y="14677"/>
                  <a:pt x="16959" y="15075"/>
                </a:cubicBezTo>
                <a:lnTo>
                  <a:pt x="18131" y="16833"/>
                </a:lnTo>
                <a:lnTo>
                  <a:pt x="16832" y="18132"/>
                </a:lnTo>
                <a:lnTo>
                  <a:pt x="15075" y="16960"/>
                </a:lnTo>
                <a:cubicBezTo>
                  <a:pt x="14850" y="16810"/>
                  <a:pt x="14589" y="16733"/>
                  <a:pt x="14326" y="16733"/>
                </a:cubicBezTo>
                <a:cubicBezTo>
                  <a:pt x="14126" y="16733"/>
                  <a:pt x="13924" y="16778"/>
                  <a:pt x="13738" y="16868"/>
                </a:cubicBezTo>
                <a:cubicBezTo>
                  <a:pt x="13504" y="16981"/>
                  <a:pt x="13262" y="17083"/>
                  <a:pt x="13012" y="17170"/>
                </a:cubicBezTo>
                <a:cubicBezTo>
                  <a:pt x="12561" y="17327"/>
                  <a:pt x="12226" y="17712"/>
                  <a:pt x="12133" y="18180"/>
                </a:cubicBezTo>
                <a:lnTo>
                  <a:pt x="11717" y="20249"/>
                </a:lnTo>
                <a:lnTo>
                  <a:pt x="9881" y="20249"/>
                </a:lnTo>
                <a:lnTo>
                  <a:pt x="9467" y="18180"/>
                </a:lnTo>
                <a:cubicBezTo>
                  <a:pt x="9373" y="17712"/>
                  <a:pt x="9039" y="17327"/>
                  <a:pt x="8588" y="17170"/>
                </a:cubicBezTo>
                <a:cubicBezTo>
                  <a:pt x="8339" y="17083"/>
                  <a:pt x="8096" y="16983"/>
                  <a:pt x="7861" y="16869"/>
                </a:cubicBezTo>
                <a:cubicBezTo>
                  <a:pt x="7675" y="16778"/>
                  <a:pt x="7474" y="16733"/>
                  <a:pt x="7273" y="16733"/>
                </a:cubicBezTo>
                <a:cubicBezTo>
                  <a:pt x="7011" y="16733"/>
                  <a:pt x="6750" y="16810"/>
                  <a:pt x="6525" y="16960"/>
                </a:cubicBezTo>
                <a:lnTo>
                  <a:pt x="4767" y="18132"/>
                </a:lnTo>
                <a:lnTo>
                  <a:pt x="3468" y="16833"/>
                </a:lnTo>
                <a:lnTo>
                  <a:pt x="4639" y="15075"/>
                </a:lnTo>
                <a:cubicBezTo>
                  <a:pt x="4904" y="14677"/>
                  <a:pt x="4939" y="14169"/>
                  <a:pt x="4732" y="13738"/>
                </a:cubicBezTo>
                <a:cubicBezTo>
                  <a:pt x="4618" y="13504"/>
                  <a:pt x="4516" y="13263"/>
                  <a:pt x="4429" y="13013"/>
                </a:cubicBezTo>
                <a:cubicBezTo>
                  <a:pt x="4273" y="12561"/>
                  <a:pt x="3888" y="12227"/>
                  <a:pt x="3419" y="12133"/>
                </a:cubicBezTo>
                <a:lnTo>
                  <a:pt x="1350" y="11718"/>
                </a:lnTo>
                <a:lnTo>
                  <a:pt x="1349" y="9882"/>
                </a:lnTo>
                <a:lnTo>
                  <a:pt x="3419" y="9468"/>
                </a:lnTo>
                <a:cubicBezTo>
                  <a:pt x="3888" y="9374"/>
                  <a:pt x="4273" y="9039"/>
                  <a:pt x="4429" y="8588"/>
                </a:cubicBezTo>
                <a:cubicBezTo>
                  <a:pt x="4516" y="8338"/>
                  <a:pt x="4617" y="8096"/>
                  <a:pt x="4731" y="7862"/>
                </a:cubicBezTo>
                <a:cubicBezTo>
                  <a:pt x="4940" y="7431"/>
                  <a:pt x="4905" y="6923"/>
                  <a:pt x="4639" y="6524"/>
                </a:cubicBezTo>
                <a:lnTo>
                  <a:pt x="3468" y="4767"/>
                </a:lnTo>
                <a:lnTo>
                  <a:pt x="4767" y="3468"/>
                </a:lnTo>
                <a:lnTo>
                  <a:pt x="6525" y="4639"/>
                </a:lnTo>
                <a:cubicBezTo>
                  <a:pt x="6750" y="4790"/>
                  <a:pt x="7011" y="4866"/>
                  <a:pt x="7273" y="4866"/>
                </a:cubicBezTo>
                <a:cubicBezTo>
                  <a:pt x="7474" y="4866"/>
                  <a:pt x="7674" y="4822"/>
                  <a:pt x="7861" y="4732"/>
                </a:cubicBezTo>
                <a:cubicBezTo>
                  <a:pt x="8095" y="4619"/>
                  <a:pt x="8337" y="4517"/>
                  <a:pt x="8586" y="4430"/>
                </a:cubicBezTo>
                <a:cubicBezTo>
                  <a:pt x="9039" y="4272"/>
                  <a:pt x="9373" y="3888"/>
                  <a:pt x="9467" y="3420"/>
                </a:cubicBezTo>
                <a:lnTo>
                  <a:pt x="9881" y="1350"/>
                </a:lnTo>
                <a:lnTo>
                  <a:pt x="11717" y="1350"/>
                </a:lnTo>
                <a:lnTo>
                  <a:pt x="12131" y="3420"/>
                </a:lnTo>
                <a:cubicBezTo>
                  <a:pt x="12225" y="3888"/>
                  <a:pt x="12560" y="4272"/>
                  <a:pt x="13012" y="4430"/>
                </a:cubicBezTo>
                <a:cubicBezTo>
                  <a:pt x="13261" y="4517"/>
                  <a:pt x="13502" y="4617"/>
                  <a:pt x="13737" y="4731"/>
                </a:cubicBezTo>
                <a:cubicBezTo>
                  <a:pt x="13924" y="4822"/>
                  <a:pt x="14125" y="4866"/>
                  <a:pt x="14326" y="4866"/>
                </a:cubicBezTo>
                <a:cubicBezTo>
                  <a:pt x="14589" y="4866"/>
                  <a:pt x="14850" y="4790"/>
                  <a:pt x="15075" y="4639"/>
                </a:cubicBezTo>
                <a:lnTo>
                  <a:pt x="16832" y="3468"/>
                </a:lnTo>
                <a:lnTo>
                  <a:pt x="18131" y="4767"/>
                </a:lnTo>
                <a:lnTo>
                  <a:pt x="16959" y="6524"/>
                </a:lnTo>
                <a:cubicBezTo>
                  <a:pt x="16694" y="6923"/>
                  <a:pt x="16660" y="7431"/>
                  <a:pt x="16867" y="7861"/>
                </a:cubicBezTo>
                <a:cubicBezTo>
                  <a:pt x="16980" y="8096"/>
                  <a:pt x="17083" y="8337"/>
                  <a:pt x="17170" y="8587"/>
                </a:cubicBezTo>
                <a:cubicBezTo>
                  <a:pt x="17327" y="9039"/>
                  <a:pt x="17710" y="9373"/>
                  <a:pt x="18180" y="9467"/>
                </a:cubicBezTo>
                <a:lnTo>
                  <a:pt x="20248" y="9882"/>
                </a:lnTo>
                <a:lnTo>
                  <a:pt x="20250" y="11718"/>
                </a:lnTo>
                <a:cubicBezTo>
                  <a:pt x="20250" y="11718"/>
                  <a:pt x="18180" y="12132"/>
                  <a:pt x="18180" y="12132"/>
                </a:cubicBezTo>
                <a:close/>
                <a:moveTo>
                  <a:pt x="20513" y="8558"/>
                </a:moveTo>
                <a:lnTo>
                  <a:pt x="18445" y="8143"/>
                </a:lnTo>
                <a:cubicBezTo>
                  <a:pt x="18341" y="7844"/>
                  <a:pt x="18218" y="7554"/>
                  <a:pt x="18082" y="7273"/>
                </a:cubicBezTo>
                <a:lnTo>
                  <a:pt x="19254" y="5516"/>
                </a:lnTo>
                <a:cubicBezTo>
                  <a:pt x="19611" y="4980"/>
                  <a:pt x="19540" y="4268"/>
                  <a:pt x="19085" y="3813"/>
                </a:cubicBezTo>
                <a:lnTo>
                  <a:pt x="17787" y="2514"/>
                </a:lnTo>
                <a:cubicBezTo>
                  <a:pt x="17526" y="2253"/>
                  <a:pt x="17181" y="2118"/>
                  <a:pt x="16831" y="2118"/>
                </a:cubicBezTo>
                <a:cubicBezTo>
                  <a:pt x="16573" y="2118"/>
                  <a:pt x="16312" y="2193"/>
                  <a:pt x="16084" y="2345"/>
                </a:cubicBezTo>
                <a:lnTo>
                  <a:pt x="14326" y="3516"/>
                </a:lnTo>
                <a:cubicBezTo>
                  <a:pt x="14044" y="3380"/>
                  <a:pt x="13754" y="3258"/>
                  <a:pt x="13455" y="3155"/>
                </a:cubicBezTo>
                <a:lnTo>
                  <a:pt x="13041" y="1085"/>
                </a:lnTo>
                <a:cubicBezTo>
                  <a:pt x="12916" y="454"/>
                  <a:pt x="12361" y="0"/>
                  <a:pt x="11717" y="0"/>
                </a:cubicBezTo>
                <a:lnTo>
                  <a:pt x="9881" y="0"/>
                </a:lnTo>
                <a:cubicBezTo>
                  <a:pt x="9238" y="0"/>
                  <a:pt x="8684" y="454"/>
                  <a:pt x="8557" y="1085"/>
                </a:cubicBezTo>
                <a:lnTo>
                  <a:pt x="8143" y="3155"/>
                </a:lnTo>
                <a:cubicBezTo>
                  <a:pt x="7843" y="3258"/>
                  <a:pt x="7554" y="3381"/>
                  <a:pt x="7273" y="3516"/>
                </a:cubicBezTo>
                <a:lnTo>
                  <a:pt x="5516" y="2345"/>
                </a:lnTo>
                <a:cubicBezTo>
                  <a:pt x="5287" y="2193"/>
                  <a:pt x="5026" y="2118"/>
                  <a:pt x="4767" y="2118"/>
                </a:cubicBezTo>
                <a:cubicBezTo>
                  <a:pt x="4419" y="2118"/>
                  <a:pt x="4073" y="2253"/>
                  <a:pt x="3812" y="2514"/>
                </a:cubicBezTo>
                <a:lnTo>
                  <a:pt x="2514" y="3813"/>
                </a:lnTo>
                <a:cubicBezTo>
                  <a:pt x="2059" y="4268"/>
                  <a:pt x="1988" y="4980"/>
                  <a:pt x="2345" y="5516"/>
                </a:cubicBezTo>
                <a:lnTo>
                  <a:pt x="3516" y="7273"/>
                </a:lnTo>
                <a:cubicBezTo>
                  <a:pt x="3380" y="7555"/>
                  <a:pt x="3258" y="7844"/>
                  <a:pt x="3154" y="8144"/>
                </a:cubicBezTo>
                <a:lnTo>
                  <a:pt x="1085" y="8558"/>
                </a:lnTo>
                <a:cubicBezTo>
                  <a:pt x="454" y="8684"/>
                  <a:pt x="0" y="9238"/>
                  <a:pt x="0" y="9882"/>
                </a:cubicBezTo>
                <a:lnTo>
                  <a:pt x="0" y="11718"/>
                </a:lnTo>
                <a:cubicBezTo>
                  <a:pt x="0" y="12361"/>
                  <a:pt x="454" y="12916"/>
                  <a:pt x="1085" y="13042"/>
                </a:cubicBezTo>
                <a:lnTo>
                  <a:pt x="3154" y="13456"/>
                </a:lnTo>
                <a:cubicBezTo>
                  <a:pt x="3258" y="13755"/>
                  <a:pt x="3380" y="14046"/>
                  <a:pt x="3516" y="14326"/>
                </a:cubicBezTo>
                <a:lnTo>
                  <a:pt x="2345" y="16083"/>
                </a:lnTo>
                <a:cubicBezTo>
                  <a:pt x="1988" y="16619"/>
                  <a:pt x="2059" y="17332"/>
                  <a:pt x="2514" y="17787"/>
                </a:cubicBezTo>
                <a:lnTo>
                  <a:pt x="3812" y="19086"/>
                </a:lnTo>
                <a:cubicBezTo>
                  <a:pt x="4073" y="19346"/>
                  <a:pt x="4419" y="19482"/>
                  <a:pt x="4767" y="19482"/>
                </a:cubicBezTo>
                <a:cubicBezTo>
                  <a:pt x="5026" y="19482"/>
                  <a:pt x="5287" y="19406"/>
                  <a:pt x="5516" y="19254"/>
                </a:cubicBezTo>
                <a:lnTo>
                  <a:pt x="7273" y="18083"/>
                </a:lnTo>
                <a:cubicBezTo>
                  <a:pt x="7554" y="18220"/>
                  <a:pt x="7843" y="18341"/>
                  <a:pt x="8143" y="18445"/>
                </a:cubicBezTo>
                <a:lnTo>
                  <a:pt x="8557" y="20514"/>
                </a:lnTo>
                <a:cubicBezTo>
                  <a:pt x="8684" y="21146"/>
                  <a:pt x="9238" y="21599"/>
                  <a:pt x="9881" y="21599"/>
                </a:cubicBezTo>
                <a:lnTo>
                  <a:pt x="11717" y="21599"/>
                </a:lnTo>
                <a:cubicBezTo>
                  <a:pt x="12361" y="21599"/>
                  <a:pt x="12916" y="21146"/>
                  <a:pt x="13041" y="20514"/>
                </a:cubicBezTo>
                <a:lnTo>
                  <a:pt x="13456" y="18445"/>
                </a:lnTo>
                <a:cubicBezTo>
                  <a:pt x="13755" y="18341"/>
                  <a:pt x="14046" y="18219"/>
                  <a:pt x="14326" y="18083"/>
                </a:cubicBezTo>
                <a:lnTo>
                  <a:pt x="16084" y="19254"/>
                </a:lnTo>
                <a:cubicBezTo>
                  <a:pt x="16312" y="19406"/>
                  <a:pt x="16573" y="19482"/>
                  <a:pt x="16831" y="19482"/>
                </a:cubicBezTo>
                <a:cubicBezTo>
                  <a:pt x="17181" y="19482"/>
                  <a:pt x="17526" y="19346"/>
                  <a:pt x="17787" y="19086"/>
                </a:cubicBezTo>
                <a:lnTo>
                  <a:pt x="19085" y="17787"/>
                </a:lnTo>
                <a:cubicBezTo>
                  <a:pt x="19540" y="17332"/>
                  <a:pt x="19611" y="16619"/>
                  <a:pt x="19254" y="16083"/>
                </a:cubicBezTo>
                <a:lnTo>
                  <a:pt x="18082" y="14326"/>
                </a:lnTo>
                <a:cubicBezTo>
                  <a:pt x="18219" y="14045"/>
                  <a:pt x="18341" y="13755"/>
                  <a:pt x="18445" y="13456"/>
                </a:cubicBezTo>
                <a:lnTo>
                  <a:pt x="20513" y="13042"/>
                </a:lnTo>
                <a:cubicBezTo>
                  <a:pt x="21145" y="12916"/>
                  <a:pt x="21599" y="12361"/>
                  <a:pt x="21599" y="11718"/>
                </a:cubicBezTo>
                <a:lnTo>
                  <a:pt x="21599" y="9882"/>
                </a:lnTo>
                <a:cubicBezTo>
                  <a:pt x="21599" y="9238"/>
                  <a:pt x="21145" y="8684"/>
                  <a:pt x="20513" y="855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62" name="AutoShape 124"/>
          <p:cNvSpPr>
            <a:spLocks noChangeAspect="1"/>
          </p:cNvSpPr>
          <p:nvPr/>
        </p:nvSpPr>
        <p:spPr bwMode="auto">
          <a:xfrm>
            <a:off x="10965914" y="626071"/>
            <a:ext cx="120254" cy="1202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20250"/>
                </a:moveTo>
                <a:cubicBezTo>
                  <a:pt x="5580" y="20250"/>
                  <a:pt x="1350" y="16017"/>
                  <a:pt x="1350" y="10800"/>
                </a:cubicBezTo>
                <a:cubicBezTo>
                  <a:pt x="1350" y="5582"/>
                  <a:pt x="5580" y="1349"/>
                  <a:pt x="10800" y="1349"/>
                </a:cubicBezTo>
                <a:cubicBezTo>
                  <a:pt x="16016" y="1349"/>
                  <a:pt x="20250" y="5582"/>
                  <a:pt x="20250" y="10800"/>
                </a:cubicBezTo>
                <a:cubicBezTo>
                  <a:pt x="20250" y="16017"/>
                  <a:pt x="16016" y="20250"/>
                  <a:pt x="10800" y="20250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3"/>
                  <a:pt x="4836" y="21600"/>
                  <a:pt x="10800" y="21600"/>
                </a:cubicBezTo>
                <a:cubicBezTo>
                  <a:pt x="16763" y="21600"/>
                  <a:pt x="21599" y="16763"/>
                  <a:pt x="21599" y="10800"/>
                </a:cubicBezTo>
                <a:cubicBezTo>
                  <a:pt x="21599" y="4836"/>
                  <a:pt x="16763" y="0"/>
                  <a:pt x="10800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63" name="AutoShape 125"/>
          <p:cNvSpPr>
            <a:spLocks noChangeAspect="1"/>
          </p:cNvSpPr>
          <p:nvPr/>
        </p:nvSpPr>
        <p:spPr bwMode="auto">
          <a:xfrm>
            <a:off x="10991513" y="651669"/>
            <a:ext cx="69056" cy="6905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18900"/>
                </a:moveTo>
                <a:cubicBezTo>
                  <a:pt x="6328" y="18900"/>
                  <a:pt x="2699" y="15271"/>
                  <a:pt x="2699" y="10800"/>
                </a:cubicBezTo>
                <a:cubicBezTo>
                  <a:pt x="2699" y="6329"/>
                  <a:pt x="6328" y="2700"/>
                  <a:pt x="10800" y="2700"/>
                </a:cubicBezTo>
                <a:cubicBezTo>
                  <a:pt x="15271" y="2700"/>
                  <a:pt x="18899" y="6329"/>
                  <a:pt x="18899" y="10800"/>
                </a:cubicBezTo>
                <a:cubicBezTo>
                  <a:pt x="18899" y="15271"/>
                  <a:pt x="15271" y="18900"/>
                  <a:pt x="10800" y="18900"/>
                </a:cubicBezTo>
                <a:moveTo>
                  <a:pt x="10800" y="0"/>
                </a:moveTo>
                <a:cubicBezTo>
                  <a:pt x="4830" y="0"/>
                  <a:pt x="0" y="4833"/>
                  <a:pt x="0" y="10800"/>
                </a:cubicBezTo>
                <a:cubicBezTo>
                  <a:pt x="0" y="16766"/>
                  <a:pt x="4830" y="21599"/>
                  <a:pt x="10800" y="21599"/>
                </a:cubicBezTo>
                <a:cubicBezTo>
                  <a:pt x="16764" y="21599"/>
                  <a:pt x="21600" y="16766"/>
                  <a:pt x="21600" y="10800"/>
                </a:cubicBezTo>
                <a:cubicBezTo>
                  <a:pt x="21600" y="4833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64" name="AutoShape 123"/>
          <p:cNvSpPr>
            <a:spLocks noChangeAspect="1"/>
          </p:cNvSpPr>
          <p:nvPr/>
        </p:nvSpPr>
        <p:spPr bwMode="auto">
          <a:xfrm>
            <a:off x="11200128" y="548680"/>
            <a:ext cx="275034" cy="27503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8180" y="12132"/>
                </a:moveTo>
                <a:cubicBezTo>
                  <a:pt x="17710" y="12226"/>
                  <a:pt x="17327" y="12561"/>
                  <a:pt x="17170" y="13012"/>
                </a:cubicBezTo>
                <a:cubicBezTo>
                  <a:pt x="17083" y="13261"/>
                  <a:pt x="16981" y="13503"/>
                  <a:pt x="16868" y="13738"/>
                </a:cubicBezTo>
                <a:cubicBezTo>
                  <a:pt x="16658" y="14169"/>
                  <a:pt x="16694" y="14677"/>
                  <a:pt x="16959" y="15075"/>
                </a:cubicBezTo>
                <a:lnTo>
                  <a:pt x="18131" y="16833"/>
                </a:lnTo>
                <a:lnTo>
                  <a:pt x="16832" y="18132"/>
                </a:lnTo>
                <a:lnTo>
                  <a:pt x="15075" y="16960"/>
                </a:lnTo>
                <a:cubicBezTo>
                  <a:pt x="14850" y="16810"/>
                  <a:pt x="14589" y="16733"/>
                  <a:pt x="14326" y="16733"/>
                </a:cubicBezTo>
                <a:cubicBezTo>
                  <a:pt x="14126" y="16733"/>
                  <a:pt x="13924" y="16778"/>
                  <a:pt x="13738" y="16868"/>
                </a:cubicBezTo>
                <a:cubicBezTo>
                  <a:pt x="13504" y="16981"/>
                  <a:pt x="13262" y="17083"/>
                  <a:pt x="13012" y="17170"/>
                </a:cubicBezTo>
                <a:cubicBezTo>
                  <a:pt x="12561" y="17327"/>
                  <a:pt x="12226" y="17712"/>
                  <a:pt x="12133" y="18180"/>
                </a:cubicBezTo>
                <a:lnTo>
                  <a:pt x="11717" y="20249"/>
                </a:lnTo>
                <a:lnTo>
                  <a:pt x="9881" y="20249"/>
                </a:lnTo>
                <a:lnTo>
                  <a:pt x="9467" y="18180"/>
                </a:lnTo>
                <a:cubicBezTo>
                  <a:pt x="9373" y="17712"/>
                  <a:pt x="9039" y="17327"/>
                  <a:pt x="8588" y="17170"/>
                </a:cubicBezTo>
                <a:cubicBezTo>
                  <a:pt x="8339" y="17083"/>
                  <a:pt x="8096" y="16983"/>
                  <a:pt x="7861" y="16869"/>
                </a:cubicBezTo>
                <a:cubicBezTo>
                  <a:pt x="7675" y="16778"/>
                  <a:pt x="7474" y="16733"/>
                  <a:pt x="7273" y="16733"/>
                </a:cubicBezTo>
                <a:cubicBezTo>
                  <a:pt x="7011" y="16733"/>
                  <a:pt x="6750" y="16810"/>
                  <a:pt x="6525" y="16960"/>
                </a:cubicBezTo>
                <a:lnTo>
                  <a:pt x="4767" y="18132"/>
                </a:lnTo>
                <a:lnTo>
                  <a:pt x="3468" y="16833"/>
                </a:lnTo>
                <a:lnTo>
                  <a:pt x="4639" y="15075"/>
                </a:lnTo>
                <a:cubicBezTo>
                  <a:pt x="4904" y="14677"/>
                  <a:pt x="4939" y="14169"/>
                  <a:pt x="4732" y="13738"/>
                </a:cubicBezTo>
                <a:cubicBezTo>
                  <a:pt x="4618" y="13504"/>
                  <a:pt x="4516" y="13263"/>
                  <a:pt x="4429" y="13013"/>
                </a:cubicBezTo>
                <a:cubicBezTo>
                  <a:pt x="4273" y="12561"/>
                  <a:pt x="3888" y="12227"/>
                  <a:pt x="3419" y="12133"/>
                </a:cubicBezTo>
                <a:lnTo>
                  <a:pt x="1350" y="11718"/>
                </a:lnTo>
                <a:lnTo>
                  <a:pt x="1349" y="9882"/>
                </a:lnTo>
                <a:lnTo>
                  <a:pt x="3419" y="9468"/>
                </a:lnTo>
                <a:cubicBezTo>
                  <a:pt x="3888" y="9374"/>
                  <a:pt x="4273" y="9039"/>
                  <a:pt x="4429" y="8588"/>
                </a:cubicBezTo>
                <a:cubicBezTo>
                  <a:pt x="4516" y="8338"/>
                  <a:pt x="4617" y="8096"/>
                  <a:pt x="4731" y="7862"/>
                </a:cubicBezTo>
                <a:cubicBezTo>
                  <a:pt x="4940" y="7431"/>
                  <a:pt x="4905" y="6923"/>
                  <a:pt x="4639" y="6524"/>
                </a:cubicBezTo>
                <a:lnTo>
                  <a:pt x="3468" y="4767"/>
                </a:lnTo>
                <a:lnTo>
                  <a:pt x="4767" y="3468"/>
                </a:lnTo>
                <a:lnTo>
                  <a:pt x="6525" y="4639"/>
                </a:lnTo>
                <a:cubicBezTo>
                  <a:pt x="6750" y="4790"/>
                  <a:pt x="7011" y="4866"/>
                  <a:pt x="7273" y="4866"/>
                </a:cubicBezTo>
                <a:cubicBezTo>
                  <a:pt x="7474" y="4866"/>
                  <a:pt x="7674" y="4822"/>
                  <a:pt x="7861" y="4732"/>
                </a:cubicBezTo>
                <a:cubicBezTo>
                  <a:pt x="8095" y="4619"/>
                  <a:pt x="8337" y="4517"/>
                  <a:pt x="8586" y="4430"/>
                </a:cubicBezTo>
                <a:cubicBezTo>
                  <a:pt x="9039" y="4272"/>
                  <a:pt x="9373" y="3888"/>
                  <a:pt x="9467" y="3420"/>
                </a:cubicBezTo>
                <a:lnTo>
                  <a:pt x="9881" y="1350"/>
                </a:lnTo>
                <a:lnTo>
                  <a:pt x="11717" y="1350"/>
                </a:lnTo>
                <a:lnTo>
                  <a:pt x="12131" y="3420"/>
                </a:lnTo>
                <a:cubicBezTo>
                  <a:pt x="12225" y="3888"/>
                  <a:pt x="12560" y="4272"/>
                  <a:pt x="13012" y="4430"/>
                </a:cubicBezTo>
                <a:cubicBezTo>
                  <a:pt x="13261" y="4517"/>
                  <a:pt x="13502" y="4617"/>
                  <a:pt x="13737" y="4731"/>
                </a:cubicBezTo>
                <a:cubicBezTo>
                  <a:pt x="13924" y="4822"/>
                  <a:pt x="14125" y="4866"/>
                  <a:pt x="14326" y="4866"/>
                </a:cubicBezTo>
                <a:cubicBezTo>
                  <a:pt x="14589" y="4866"/>
                  <a:pt x="14850" y="4790"/>
                  <a:pt x="15075" y="4639"/>
                </a:cubicBezTo>
                <a:lnTo>
                  <a:pt x="16832" y="3468"/>
                </a:lnTo>
                <a:lnTo>
                  <a:pt x="18131" y="4767"/>
                </a:lnTo>
                <a:lnTo>
                  <a:pt x="16959" y="6524"/>
                </a:lnTo>
                <a:cubicBezTo>
                  <a:pt x="16694" y="6923"/>
                  <a:pt x="16660" y="7431"/>
                  <a:pt x="16867" y="7861"/>
                </a:cubicBezTo>
                <a:cubicBezTo>
                  <a:pt x="16980" y="8096"/>
                  <a:pt x="17083" y="8337"/>
                  <a:pt x="17170" y="8587"/>
                </a:cubicBezTo>
                <a:cubicBezTo>
                  <a:pt x="17327" y="9039"/>
                  <a:pt x="17710" y="9373"/>
                  <a:pt x="18180" y="9467"/>
                </a:cubicBezTo>
                <a:lnTo>
                  <a:pt x="20248" y="9882"/>
                </a:lnTo>
                <a:lnTo>
                  <a:pt x="20250" y="11718"/>
                </a:lnTo>
                <a:cubicBezTo>
                  <a:pt x="20250" y="11718"/>
                  <a:pt x="18180" y="12132"/>
                  <a:pt x="18180" y="12132"/>
                </a:cubicBezTo>
                <a:close/>
                <a:moveTo>
                  <a:pt x="20513" y="8558"/>
                </a:moveTo>
                <a:lnTo>
                  <a:pt x="18445" y="8143"/>
                </a:lnTo>
                <a:cubicBezTo>
                  <a:pt x="18341" y="7844"/>
                  <a:pt x="18218" y="7554"/>
                  <a:pt x="18082" y="7273"/>
                </a:cubicBezTo>
                <a:lnTo>
                  <a:pt x="19254" y="5516"/>
                </a:lnTo>
                <a:cubicBezTo>
                  <a:pt x="19611" y="4980"/>
                  <a:pt x="19540" y="4268"/>
                  <a:pt x="19085" y="3813"/>
                </a:cubicBezTo>
                <a:lnTo>
                  <a:pt x="17787" y="2514"/>
                </a:lnTo>
                <a:cubicBezTo>
                  <a:pt x="17526" y="2253"/>
                  <a:pt x="17181" y="2118"/>
                  <a:pt x="16831" y="2118"/>
                </a:cubicBezTo>
                <a:cubicBezTo>
                  <a:pt x="16573" y="2118"/>
                  <a:pt x="16312" y="2193"/>
                  <a:pt x="16084" y="2345"/>
                </a:cubicBezTo>
                <a:lnTo>
                  <a:pt x="14326" y="3516"/>
                </a:lnTo>
                <a:cubicBezTo>
                  <a:pt x="14044" y="3380"/>
                  <a:pt x="13754" y="3258"/>
                  <a:pt x="13455" y="3155"/>
                </a:cubicBezTo>
                <a:lnTo>
                  <a:pt x="13041" y="1085"/>
                </a:lnTo>
                <a:cubicBezTo>
                  <a:pt x="12916" y="454"/>
                  <a:pt x="12361" y="0"/>
                  <a:pt x="11717" y="0"/>
                </a:cubicBezTo>
                <a:lnTo>
                  <a:pt x="9881" y="0"/>
                </a:lnTo>
                <a:cubicBezTo>
                  <a:pt x="9238" y="0"/>
                  <a:pt x="8684" y="454"/>
                  <a:pt x="8557" y="1085"/>
                </a:cubicBezTo>
                <a:lnTo>
                  <a:pt x="8143" y="3155"/>
                </a:lnTo>
                <a:cubicBezTo>
                  <a:pt x="7843" y="3258"/>
                  <a:pt x="7554" y="3381"/>
                  <a:pt x="7273" y="3516"/>
                </a:cubicBezTo>
                <a:lnTo>
                  <a:pt x="5516" y="2345"/>
                </a:lnTo>
                <a:cubicBezTo>
                  <a:pt x="5287" y="2193"/>
                  <a:pt x="5026" y="2118"/>
                  <a:pt x="4767" y="2118"/>
                </a:cubicBezTo>
                <a:cubicBezTo>
                  <a:pt x="4419" y="2118"/>
                  <a:pt x="4073" y="2253"/>
                  <a:pt x="3812" y="2514"/>
                </a:cubicBezTo>
                <a:lnTo>
                  <a:pt x="2514" y="3813"/>
                </a:lnTo>
                <a:cubicBezTo>
                  <a:pt x="2059" y="4268"/>
                  <a:pt x="1988" y="4980"/>
                  <a:pt x="2345" y="5516"/>
                </a:cubicBezTo>
                <a:lnTo>
                  <a:pt x="3516" y="7273"/>
                </a:lnTo>
                <a:cubicBezTo>
                  <a:pt x="3380" y="7555"/>
                  <a:pt x="3258" y="7844"/>
                  <a:pt x="3154" y="8144"/>
                </a:cubicBezTo>
                <a:lnTo>
                  <a:pt x="1085" y="8558"/>
                </a:lnTo>
                <a:cubicBezTo>
                  <a:pt x="454" y="8684"/>
                  <a:pt x="0" y="9238"/>
                  <a:pt x="0" y="9882"/>
                </a:cubicBezTo>
                <a:lnTo>
                  <a:pt x="0" y="11718"/>
                </a:lnTo>
                <a:cubicBezTo>
                  <a:pt x="0" y="12361"/>
                  <a:pt x="454" y="12916"/>
                  <a:pt x="1085" y="13042"/>
                </a:cubicBezTo>
                <a:lnTo>
                  <a:pt x="3154" y="13456"/>
                </a:lnTo>
                <a:cubicBezTo>
                  <a:pt x="3258" y="13755"/>
                  <a:pt x="3380" y="14046"/>
                  <a:pt x="3516" y="14326"/>
                </a:cubicBezTo>
                <a:lnTo>
                  <a:pt x="2345" y="16083"/>
                </a:lnTo>
                <a:cubicBezTo>
                  <a:pt x="1988" y="16619"/>
                  <a:pt x="2059" y="17332"/>
                  <a:pt x="2514" y="17787"/>
                </a:cubicBezTo>
                <a:lnTo>
                  <a:pt x="3812" y="19086"/>
                </a:lnTo>
                <a:cubicBezTo>
                  <a:pt x="4073" y="19346"/>
                  <a:pt x="4419" y="19482"/>
                  <a:pt x="4767" y="19482"/>
                </a:cubicBezTo>
                <a:cubicBezTo>
                  <a:pt x="5026" y="19482"/>
                  <a:pt x="5287" y="19406"/>
                  <a:pt x="5516" y="19254"/>
                </a:cubicBezTo>
                <a:lnTo>
                  <a:pt x="7273" y="18083"/>
                </a:lnTo>
                <a:cubicBezTo>
                  <a:pt x="7554" y="18220"/>
                  <a:pt x="7843" y="18341"/>
                  <a:pt x="8143" y="18445"/>
                </a:cubicBezTo>
                <a:lnTo>
                  <a:pt x="8557" y="20514"/>
                </a:lnTo>
                <a:cubicBezTo>
                  <a:pt x="8684" y="21146"/>
                  <a:pt x="9238" y="21599"/>
                  <a:pt x="9881" y="21599"/>
                </a:cubicBezTo>
                <a:lnTo>
                  <a:pt x="11717" y="21599"/>
                </a:lnTo>
                <a:cubicBezTo>
                  <a:pt x="12361" y="21599"/>
                  <a:pt x="12916" y="21146"/>
                  <a:pt x="13041" y="20514"/>
                </a:cubicBezTo>
                <a:lnTo>
                  <a:pt x="13456" y="18445"/>
                </a:lnTo>
                <a:cubicBezTo>
                  <a:pt x="13755" y="18341"/>
                  <a:pt x="14046" y="18219"/>
                  <a:pt x="14326" y="18083"/>
                </a:cubicBezTo>
                <a:lnTo>
                  <a:pt x="16084" y="19254"/>
                </a:lnTo>
                <a:cubicBezTo>
                  <a:pt x="16312" y="19406"/>
                  <a:pt x="16573" y="19482"/>
                  <a:pt x="16831" y="19482"/>
                </a:cubicBezTo>
                <a:cubicBezTo>
                  <a:pt x="17181" y="19482"/>
                  <a:pt x="17526" y="19346"/>
                  <a:pt x="17787" y="19086"/>
                </a:cubicBezTo>
                <a:lnTo>
                  <a:pt x="19085" y="17787"/>
                </a:lnTo>
                <a:cubicBezTo>
                  <a:pt x="19540" y="17332"/>
                  <a:pt x="19611" y="16619"/>
                  <a:pt x="19254" y="16083"/>
                </a:cubicBezTo>
                <a:lnTo>
                  <a:pt x="18082" y="14326"/>
                </a:lnTo>
                <a:cubicBezTo>
                  <a:pt x="18219" y="14045"/>
                  <a:pt x="18341" y="13755"/>
                  <a:pt x="18445" y="13456"/>
                </a:cubicBezTo>
                <a:lnTo>
                  <a:pt x="20513" y="13042"/>
                </a:lnTo>
                <a:cubicBezTo>
                  <a:pt x="21145" y="12916"/>
                  <a:pt x="21599" y="12361"/>
                  <a:pt x="21599" y="11718"/>
                </a:cubicBezTo>
                <a:lnTo>
                  <a:pt x="21599" y="9882"/>
                </a:lnTo>
                <a:cubicBezTo>
                  <a:pt x="21599" y="9238"/>
                  <a:pt x="21145" y="8684"/>
                  <a:pt x="20513" y="855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65" name="AutoShape 124"/>
          <p:cNvSpPr>
            <a:spLocks noChangeAspect="1"/>
          </p:cNvSpPr>
          <p:nvPr/>
        </p:nvSpPr>
        <p:spPr bwMode="auto">
          <a:xfrm>
            <a:off x="11277518" y="626071"/>
            <a:ext cx="120254" cy="1202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20250"/>
                </a:moveTo>
                <a:cubicBezTo>
                  <a:pt x="5580" y="20250"/>
                  <a:pt x="1350" y="16017"/>
                  <a:pt x="1350" y="10800"/>
                </a:cubicBezTo>
                <a:cubicBezTo>
                  <a:pt x="1350" y="5582"/>
                  <a:pt x="5580" y="1349"/>
                  <a:pt x="10800" y="1349"/>
                </a:cubicBezTo>
                <a:cubicBezTo>
                  <a:pt x="16016" y="1349"/>
                  <a:pt x="20250" y="5582"/>
                  <a:pt x="20250" y="10800"/>
                </a:cubicBezTo>
                <a:cubicBezTo>
                  <a:pt x="20250" y="16017"/>
                  <a:pt x="16016" y="20250"/>
                  <a:pt x="10800" y="20250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3"/>
                  <a:pt x="4836" y="21600"/>
                  <a:pt x="10800" y="21600"/>
                </a:cubicBezTo>
                <a:cubicBezTo>
                  <a:pt x="16763" y="21600"/>
                  <a:pt x="21599" y="16763"/>
                  <a:pt x="21599" y="10800"/>
                </a:cubicBezTo>
                <a:cubicBezTo>
                  <a:pt x="21599" y="4836"/>
                  <a:pt x="16763" y="0"/>
                  <a:pt x="10800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66" name="AutoShape 125"/>
          <p:cNvSpPr>
            <a:spLocks noChangeAspect="1"/>
          </p:cNvSpPr>
          <p:nvPr/>
        </p:nvSpPr>
        <p:spPr bwMode="auto">
          <a:xfrm>
            <a:off x="11303117" y="651669"/>
            <a:ext cx="69056" cy="6905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18900"/>
                </a:moveTo>
                <a:cubicBezTo>
                  <a:pt x="6328" y="18900"/>
                  <a:pt x="2699" y="15271"/>
                  <a:pt x="2699" y="10800"/>
                </a:cubicBezTo>
                <a:cubicBezTo>
                  <a:pt x="2699" y="6329"/>
                  <a:pt x="6328" y="2700"/>
                  <a:pt x="10800" y="2700"/>
                </a:cubicBezTo>
                <a:cubicBezTo>
                  <a:pt x="15271" y="2700"/>
                  <a:pt x="18899" y="6329"/>
                  <a:pt x="18899" y="10800"/>
                </a:cubicBezTo>
                <a:cubicBezTo>
                  <a:pt x="18899" y="15271"/>
                  <a:pt x="15271" y="18900"/>
                  <a:pt x="10800" y="18900"/>
                </a:cubicBezTo>
                <a:moveTo>
                  <a:pt x="10800" y="0"/>
                </a:moveTo>
                <a:cubicBezTo>
                  <a:pt x="4830" y="0"/>
                  <a:pt x="0" y="4833"/>
                  <a:pt x="0" y="10800"/>
                </a:cubicBezTo>
                <a:cubicBezTo>
                  <a:pt x="0" y="16766"/>
                  <a:pt x="4830" y="21599"/>
                  <a:pt x="10800" y="21599"/>
                </a:cubicBezTo>
                <a:cubicBezTo>
                  <a:pt x="16764" y="21599"/>
                  <a:pt x="21600" y="16766"/>
                  <a:pt x="21600" y="10800"/>
                </a:cubicBezTo>
                <a:cubicBezTo>
                  <a:pt x="21600" y="4833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73" name="AutoShape 123"/>
          <p:cNvSpPr>
            <a:spLocks noChangeAspect="1"/>
          </p:cNvSpPr>
          <p:nvPr/>
        </p:nvSpPr>
        <p:spPr bwMode="auto">
          <a:xfrm>
            <a:off x="11509598" y="547306"/>
            <a:ext cx="275034" cy="27503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8180" y="12132"/>
                </a:moveTo>
                <a:cubicBezTo>
                  <a:pt x="17710" y="12226"/>
                  <a:pt x="17327" y="12561"/>
                  <a:pt x="17170" y="13012"/>
                </a:cubicBezTo>
                <a:cubicBezTo>
                  <a:pt x="17083" y="13261"/>
                  <a:pt x="16981" y="13503"/>
                  <a:pt x="16868" y="13738"/>
                </a:cubicBezTo>
                <a:cubicBezTo>
                  <a:pt x="16658" y="14169"/>
                  <a:pt x="16694" y="14677"/>
                  <a:pt x="16959" y="15075"/>
                </a:cubicBezTo>
                <a:lnTo>
                  <a:pt x="18131" y="16833"/>
                </a:lnTo>
                <a:lnTo>
                  <a:pt x="16832" y="18132"/>
                </a:lnTo>
                <a:lnTo>
                  <a:pt x="15075" y="16960"/>
                </a:lnTo>
                <a:cubicBezTo>
                  <a:pt x="14850" y="16810"/>
                  <a:pt x="14589" y="16733"/>
                  <a:pt x="14326" y="16733"/>
                </a:cubicBezTo>
                <a:cubicBezTo>
                  <a:pt x="14126" y="16733"/>
                  <a:pt x="13924" y="16778"/>
                  <a:pt x="13738" y="16868"/>
                </a:cubicBezTo>
                <a:cubicBezTo>
                  <a:pt x="13504" y="16981"/>
                  <a:pt x="13262" y="17083"/>
                  <a:pt x="13012" y="17170"/>
                </a:cubicBezTo>
                <a:cubicBezTo>
                  <a:pt x="12561" y="17327"/>
                  <a:pt x="12226" y="17712"/>
                  <a:pt x="12133" y="18180"/>
                </a:cubicBezTo>
                <a:lnTo>
                  <a:pt x="11717" y="20249"/>
                </a:lnTo>
                <a:lnTo>
                  <a:pt x="9881" y="20249"/>
                </a:lnTo>
                <a:lnTo>
                  <a:pt x="9467" y="18180"/>
                </a:lnTo>
                <a:cubicBezTo>
                  <a:pt x="9373" y="17712"/>
                  <a:pt x="9039" y="17327"/>
                  <a:pt x="8588" y="17170"/>
                </a:cubicBezTo>
                <a:cubicBezTo>
                  <a:pt x="8339" y="17083"/>
                  <a:pt x="8096" y="16983"/>
                  <a:pt x="7861" y="16869"/>
                </a:cubicBezTo>
                <a:cubicBezTo>
                  <a:pt x="7675" y="16778"/>
                  <a:pt x="7474" y="16733"/>
                  <a:pt x="7273" y="16733"/>
                </a:cubicBezTo>
                <a:cubicBezTo>
                  <a:pt x="7011" y="16733"/>
                  <a:pt x="6750" y="16810"/>
                  <a:pt x="6525" y="16960"/>
                </a:cubicBezTo>
                <a:lnTo>
                  <a:pt x="4767" y="18132"/>
                </a:lnTo>
                <a:lnTo>
                  <a:pt x="3468" y="16833"/>
                </a:lnTo>
                <a:lnTo>
                  <a:pt x="4639" y="15075"/>
                </a:lnTo>
                <a:cubicBezTo>
                  <a:pt x="4904" y="14677"/>
                  <a:pt x="4939" y="14169"/>
                  <a:pt x="4732" y="13738"/>
                </a:cubicBezTo>
                <a:cubicBezTo>
                  <a:pt x="4618" y="13504"/>
                  <a:pt x="4516" y="13263"/>
                  <a:pt x="4429" y="13013"/>
                </a:cubicBezTo>
                <a:cubicBezTo>
                  <a:pt x="4273" y="12561"/>
                  <a:pt x="3888" y="12227"/>
                  <a:pt x="3419" y="12133"/>
                </a:cubicBezTo>
                <a:lnTo>
                  <a:pt x="1350" y="11718"/>
                </a:lnTo>
                <a:lnTo>
                  <a:pt x="1349" y="9882"/>
                </a:lnTo>
                <a:lnTo>
                  <a:pt x="3419" y="9468"/>
                </a:lnTo>
                <a:cubicBezTo>
                  <a:pt x="3888" y="9374"/>
                  <a:pt x="4273" y="9039"/>
                  <a:pt x="4429" y="8588"/>
                </a:cubicBezTo>
                <a:cubicBezTo>
                  <a:pt x="4516" y="8338"/>
                  <a:pt x="4617" y="8096"/>
                  <a:pt x="4731" y="7862"/>
                </a:cubicBezTo>
                <a:cubicBezTo>
                  <a:pt x="4940" y="7431"/>
                  <a:pt x="4905" y="6923"/>
                  <a:pt x="4639" y="6524"/>
                </a:cubicBezTo>
                <a:lnTo>
                  <a:pt x="3468" y="4767"/>
                </a:lnTo>
                <a:lnTo>
                  <a:pt x="4767" y="3468"/>
                </a:lnTo>
                <a:lnTo>
                  <a:pt x="6525" y="4639"/>
                </a:lnTo>
                <a:cubicBezTo>
                  <a:pt x="6750" y="4790"/>
                  <a:pt x="7011" y="4866"/>
                  <a:pt x="7273" y="4866"/>
                </a:cubicBezTo>
                <a:cubicBezTo>
                  <a:pt x="7474" y="4866"/>
                  <a:pt x="7674" y="4822"/>
                  <a:pt x="7861" y="4732"/>
                </a:cubicBezTo>
                <a:cubicBezTo>
                  <a:pt x="8095" y="4619"/>
                  <a:pt x="8337" y="4517"/>
                  <a:pt x="8586" y="4430"/>
                </a:cubicBezTo>
                <a:cubicBezTo>
                  <a:pt x="9039" y="4272"/>
                  <a:pt x="9373" y="3888"/>
                  <a:pt x="9467" y="3420"/>
                </a:cubicBezTo>
                <a:lnTo>
                  <a:pt x="9881" y="1350"/>
                </a:lnTo>
                <a:lnTo>
                  <a:pt x="11717" y="1350"/>
                </a:lnTo>
                <a:lnTo>
                  <a:pt x="12131" y="3420"/>
                </a:lnTo>
                <a:cubicBezTo>
                  <a:pt x="12225" y="3888"/>
                  <a:pt x="12560" y="4272"/>
                  <a:pt x="13012" y="4430"/>
                </a:cubicBezTo>
                <a:cubicBezTo>
                  <a:pt x="13261" y="4517"/>
                  <a:pt x="13502" y="4617"/>
                  <a:pt x="13737" y="4731"/>
                </a:cubicBezTo>
                <a:cubicBezTo>
                  <a:pt x="13924" y="4822"/>
                  <a:pt x="14125" y="4866"/>
                  <a:pt x="14326" y="4866"/>
                </a:cubicBezTo>
                <a:cubicBezTo>
                  <a:pt x="14589" y="4866"/>
                  <a:pt x="14850" y="4790"/>
                  <a:pt x="15075" y="4639"/>
                </a:cubicBezTo>
                <a:lnTo>
                  <a:pt x="16832" y="3468"/>
                </a:lnTo>
                <a:lnTo>
                  <a:pt x="18131" y="4767"/>
                </a:lnTo>
                <a:lnTo>
                  <a:pt x="16959" y="6524"/>
                </a:lnTo>
                <a:cubicBezTo>
                  <a:pt x="16694" y="6923"/>
                  <a:pt x="16660" y="7431"/>
                  <a:pt x="16867" y="7861"/>
                </a:cubicBezTo>
                <a:cubicBezTo>
                  <a:pt x="16980" y="8096"/>
                  <a:pt x="17083" y="8337"/>
                  <a:pt x="17170" y="8587"/>
                </a:cubicBezTo>
                <a:cubicBezTo>
                  <a:pt x="17327" y="9039"/>
                  <a:pt x="17710" y="9373"/>
                  <a:pt x="18180" y="9467"/>
                </a:cubicBezTo>
                <a:lnTo>
                  <a:pt x="20248" y="9882"/>
                </a:lnTo>
                <a:lnTo>
                  <a:pt x="20250" y="11718"/>
                </a:lnTo>
                <a:cubicBezTo>
                  <a:pt x="20250" y="11718"/>
                  <a:pt x="18180" y="12132"/>
                  <a:pt x="18180" y="12132"/>
                </a:cubicBezTo>
                <a:close/>
                <a:moveTo>
                  <a:pt x="20513" y="8558"/>
                </a:moveTo>
                <a:lnTo>
                  <a:pt x="18445" y="8143"/>
                </a:lnTo>
                <a:cubicBezTo>
                  <a:pt x="18341" y="7844"/>
                  <a:pt x="18218" y="7554"/>
                  <a:pt x="18082" y="7273"/>
                </a:cubicBezTo>
                <a:lnTo>
                  <a:pt x="19254" y="5516"/>
                </a:lnTo>
                <a:cubicBezTo>
                  <a:pt x="19611" y="4980"/>
                  <a:pt x="19540" y="4268"/>
                  <a:pt x="19085" y="3813"/>
                </a:cubicBezTo>
                <a:lnTo>
                  <a:pt x="17787" y="2514"/>
                </a:lnTo>
                <a:cubicBezTo>
                  <a:pt x="17526" y="2253"/>
                  <a:pt x="17181" y="2118"/>
                  <a:pt x="16831" y="2118"/>
                </a:cubicBezTo>
                <a:cubicBezTo>
                  <a:pt x="16573" y="2118"/>
                  <a:pt x="16312" y="2193"/>
                  <a:pt x="16084" y="2345"/>
                </a:cubicBezTo>
                <a:lnTo>
                  <a:pt x="14326" y="3516"/>
                </a:lnTo>
                <a:cubicBezTo>
                  <a:pt x="14044" y="3380"/>
                  <a:pt x="13754" y="3258"/>
                  <a:pt x="13455" y="3155"/>
                </a:cubicBezTo>
                <a:lnTo>
                  <a:pt x="13041" y="1085"/>
                </a:lnTo>
                <a:cubicBezTo>
                  <a:pt x="12916" y="454"/>
                  <a:pt x="12361" y="0"/>
                  <a:pt x="11717" y="0"/>
                </a:cubicBezTo>
                <a:lnTo>
                  <a:pt x="9881" y="0"/>
                </a:lnTo>
                <a:cubicBezTo>
                  <a:pt x="9238" y="0"/>
                  <a:pt x="8684" y="454"/>
                  <a:pt x="8557" y="1085"/>
                </a:cubicBezTo>
                <a:lnTo>
                  <a:pt x="8143" y="3155"/>
                </a:lnTo>
                <a:cubicBezTo>
                  <a:pt x="7843" y="3258"/>
                  <a:pt x="7554" y="3381"/>
                  <a:pt x="7273" y="3516"/>
                </a:cubicBezTo>
                <a:lnTo>
                  <a:pt x="5516" y="2345"/>
                </a:lnTo>
                <a:cubicBezTo>
                  <a:pt x="5287" y="2193"/>
                  <a:pt x="5026" y="2118"/>
                  <a:pt x="4767" y="2118"/>
                </a:cubicBezTo>
                <a:cubicBezTo>
                  <a:pt x="4419" y="2118"/>
                  <a:pt x="4073" y="2253"/>
                  <a:pt x="3812" y="2514"/>
                </a:cubicBezTo>
                <a:lnTo>
                  <a:pt x="2514" y="3813"/>
                </a:lnTo>
                <a:cubicBezTo>
                  <a:pt x="2059" y="4268"/>
                  <a:pt x="1988" y="4980"/>
                  <a:pt x="2345" y="5516"/>
                </a:cubicBezTo>
                <a:lnTo>
                  <a:pt x="3516" y="7273"/>
                </a:lnTo>
                <a:cubicBezTo>
                  <a:pt x="3380" y="7555"/>
                  <a:pt x="3258" y="7844"/>
                  <a:pt x="3154" y="8144"/>
                </a:cubicBezTo>
                <a:lnTo>
                  <a:pt x="1085" y="8558"/>
                </a:lnTo>
                <a:cubicBezTo>
                  <a:pt x="454" y="8684"/>
                  <a:pt x="0" y="9238"/>
                  <a:pt x="0" y="9882"/>
                </a:cubicBezTo>
                <a:lnTo>
                  <a:pt x="0" y="11718"/>
                </a:lnTo>
                <a:cubicBezTo>
                  <a:pt x="0" y="12361"/>
                  <a:pt x="454" y="12916"/>
                  <a:pt x="1085" y="13042"/>
                </a:cubicBezTo>
                <a:lnTo>
                  <a:pt x="3154" y="13456"/>
                </a:lnTo>
                <a:cubicBezTo>
                  <a:pt x="3258" y="13755"/>
                  <a:pt x="3380" y="14046"/>
                  <a:pt x="3516" y="14326"/>
                </a:cubicBezTo>
                <a:lnTo>
                  <a:pt x="2345" y="16083"/>
                </a:lnTo>
                <a:cubicBezTo>
                  <a:pt x="1988" y="16619"/>
                  <a:pt x="2059" y="17332"/>
                  <a:pt x="2514" y="17787"/>
                </a:cubicBezTo>
                <a:lnTo>
                  <a:pt x="3812" y="19086"/>
                </a:lnTo>
                <a:cubicBezTo>
                  <a:pt x="4073" y="19346"/>
                  <a:pt x="4419" y="19482"/>
                  <a:pt x="4767" y="19482"/>
                </a:cubicBezTo>
                <a:cubicBezTo>
                  <a:pt x="5026" y="19482"/>
                  <a:pt x="5287" y="19406"/>
                  <a:pt x="5516" y="19254"/>
                </a:cubicBezTo>
                <a:lnTo>
                  <a:pt x="7273" y="18083"/>
                </a:lnTo>
                <a:cubicBezTo>
                  <a:pt x="7554" y="18220"/>
                  <a:pt x="7843" y="18341"/>
                  <a:pt x="8143" y="18445"/>
                </a:cubicBezTo>
                <a:lnTo>
                  <a:pt x="8557" y="20514"/>
                </a:lnTo>
                <a:cubicBezTo>
                  <a:pt x="8684" y="21146"/>
                  <a:pt x="9238" y="21599"/>
                  <a:pt x="9881" y="21599"/>
                </a:cubicBezTo>
                <a:lnTo>
                  <a:pt x="11717" y="21599"/>
                </a:lnTo>
                <a:cubicBezTo>
                  <a:pt x="12361" y="21599"/>
                  <a:pt x="12916" y="21146"/>
                  <a:pt x="13041" y="20514"/>
                </a:cubicBezTo>
                <a:lnTo>
                  <a:pt x="13456" y="18445"/>
                </a:lnTo>
                <a:cubicBezTo>
                  <a:pt x="13755" y="18341"/>
                  <a:pt x="14046" y="18219"/>
                  <a:pt x="14326" y="18083"/>
                </a:cubicBezTo>
                <a:lnTo>
                  <a:pt x="16084" y="19254"/>
                </a:lnTo>
                <a:cubicBezTo>
                  <a:pt x="16312" y="19406"/>
                  <a:pt x="16573" y="19482"/>
                  <a:pt x="16831" y="19482"/>
                </a:cubicBezTo>
                <a:cubicBezTo>
                  <a:pt x="17181" y="19482"/>
                  <a:pt x="17526" y="19346"/>
                  <a:pt x="17787" y="19086"/>
                </a:cubicBezTo>
                <a:lnTo>
                  <a:pt x="19085" y="17787"/>
                </a:lnTo>
                <a:cubicBezTo>
                  <a:pt x="19540" y="17332"/>
                  <a:pt x="19611" y="16619"/>
                  <a:pt x="19254" y="16083"/>
                </a:cubicBezTo>
                <a:lnTo>
                  <a:pt x="18082" y="14326"/>
                </a:lnTo>
                <a:cubicBezTo>
                  <a:pt x="18219" y="14045"/>
                  <a:pt x="18341" y="13755"/>
                  <a:pt x="18445" y="13456"/>
                </a:cubicBezTo>
                <a:lnTo>
                  <a:pt x="20513" y="13042"/>
                </a:lnTo>
                <a:cubicBezTo>
                  <a:pt x="21145" y="12916"/>
                  <a:pt x="21599" y="12361"/>
                  <a:pt x="21599" y="11718"/>
                </a:cubicBezTo>
                <a:lnTo>
                  <a:pt x="21599" y="9882"/>
                </a:lnTo>
                <a:cubicBezTo>
                  <a:pt x="21599" y="9238"/>
                  <a:pt x="21145" y="8684"/>
                  <a:pt x="20513" y="855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74" name="AutoShape 124"/>
          <p:cNvSpPr>
            <a:spLocks noChangeAspect="1"/>
          </p:cNvSpPr>
          <p:nvPr/>
        </p:nvSpPr>
        <p:spPr bwMode="auto">
          <a:xfrm>
            <a:off x="11586988" y="624697"/>
            <a:ext cx="120254" cy="1202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20250"/>
                </a:moveTo>
                <a:cubicBezTo>
                  <a:pt x="5580" y="20250"/>
                  <a:pt x="1350" y="16017"/>
                  <a:pt x="1350" y="10800"/>
                </a:cubicBezTo>
                <a:cubicBezTo>
                  <a:pt x="1350" y="5582"/>
                  <a:pt x="5580" y="1349"/>
                  <a:pt x="10800" y="1349"/>
                </a:cubicBezTo>
                <a:cubicBezTo>
                  <a:pt x="16016" y="1349"/>
                  <a:pt x="20250" y="5582"/>
                  <a:pt x="20250" y="10800"/>
                </a:cubicBezTo>
                <a:cubicBezTo>
                  <a:pt x="20250" y="16017"/>
                  <a:pt x="16016" y="20250"/>
                  <a:pt x="10800" y="20250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3"/>
                  <a:pt x="4836" y="21600"/>
                  <a:pt x="10800" y="21600"/>
                </a:cubicBezTo>
                <a:cubicBezTo>
                  <a:pt x="16763" y="21600"/>
                  <a:pt x="21599" y="16763"/>
                  <a:pt x="21599" y="10800"/>
                </a:cubicBezTo>
                <a:cubicBezTo>
                  <a:pt x="21599" y="4836"/>
                  <a:pt x="16763" y="0"/>
                  <a:pt x="10800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75" name="AutoShape 125"/>
          <p:cNvSpPr>
            <a:spLocks noChangeAspect="1"/>
          </p:cNvSpPr>
          <p:nvPr/>
        </p:nvSpPr>
        <p:spPr bwMode="auto">
          <a:xfrm>
            <a:off x="11612587" y="650295"/>
            <a:ext cx="69056" cy="6905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18900"/>
                </a:moveTo>
                <a:cubicBezTo>
                  <a:pt x="6328" y="18900"/>
                  <a:pt x="2699" y="15271"/>
                  <a:pt x="2699" y="10800"/>
                </a:cubicBezTo>
                <a:cubicBezTo>
                  <a:pt x="2699" y="6329"/>
                  <a:pt x="6328" y="2700"/>
                  <a:pt x="10800" y="2700"/>
                </a:cubicBezTo>
                <a:cubicBezTo>
                  <a:pt x="15271" y="2700"/>
                  <a:pt x="18899" y="6329"/>
                  <a:pt x="18899" y="10800"/>
                </a:cubicBezTo>
                <a:cubicBezTo>
                  <a:pt x="18899" y="15271"/>
                  <a:pt x="15271" y="18900"/>
                  <a:pt x="10800" y="18900"/>
                </a:cubicBezTo>
                <a:moveTo>
                  <a:pt x="10800" y="0"/>
                </a:moveTo>
                <a:cubicBezTo>
                  <a:pt x="4830" y="0"/>
                  <a:pt x="0" y="4833"/>
                  <a:pt x="0" y="10800"/>
                </a:cubicBezTo>
                <a:cubicBezTo>
                  <a:pt x="0" y="16766"/>
                  <a:pt x="4830" y="21599"/>
                  <a:pt x="10800" y="21599"/>
                </a:cubicBezTo>
                <a:cubicBezTo>
                  <a:pt x="16764" y="21599"/>
                  <a:pt x="21600" y="16766"/>
                  <a:pt x="21600" y="10800"/>
                </a:cubicBezTo>
                <a:cubicBezTo>
                  <a:pt x="21600" y="4833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9822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>
          <a:xfrm>
            <a:off x="2112000" y="2780928"/>
            <a:ext cx="9648000" cy="3016800"/>
          </a:xfrm>
        </p:spPr>
        <p:txBody>
          <a:bodyPr/>
          <a:lstStyle/>
          <a:p>
            <a:r>
              <a:rPr lang="fr-FR" sz="2800" b="1"/>
              <a:t>Le projet data RH</a:t>
            </a:r>
            <a:endParaRPr lang="fr-FR" sz="2800" b="1" dirty="0"/>
          </a:p>
          <a:p>
            <a:endParaRPr lang="fr-FR" sz="280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dataLab - Présentation comité SI 3.11.16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3334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Quelles sources de données pour constituer un gisement de données RH ?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7316" y="1768800"/>
            <a:ext cx="4354512" cy="3600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7" name="Cylindre 6"/>
          <p:cNvSpPr/>
          <p:nvPr/>
        </p:nvSpPr>
        <p:spPr bwMode="auto">
          <a:xfrm>
            <a:off x="1390191" y="1960333"/>
            <a:ext cx="1008062" cy="1080000"/>
          </a:xfrm>
          <a:prstGeom prst="can">
            <a:avLst/>
          </a:prstGeom>
          <a:solidFill>
            <a:srgbClr val="0053A1"/>
          </a:solidFill>
          <a:ln>
            <a:solidFill>
              <a:srgbClr val="0053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fr-FR" sz="1200" dirty="0">
                <a:solidFill>
                  <a:schemeClr val="bg1"/>
                </a:solidFill>
                <a:cs typeface="Arial" panose="020B0604020202020204" pitchFamily="34" charset="0"/>
              </a:rPr>
              <a:t>Compétences</a:t>
            </a:r>
          </a:p>
        </p:txBody>
      </p:sp>
      <p:sp>
        <p:nvSpPr>
          <p:cNvPr id="8" name="Cylindre 7"/>
          <p:cNvSpPr/>
          <p:nvPr/>
        </p:nvSpPr>
        <p:spPr bwMode="auto">
          <a:xfrm>
            <a:off x="2911016" y="1960333"/>
            <a:ext cx="1008062" cy="1080000"/>
          </a:xfrm>
          <a:prstGeom prst="can">
            <a:avLst/>
          </a:prstGeom>
          <a:solidFill>
            <a:srgbClr val="0053A1"/>
          </a:solidFill>
          <a:ln>
            <a:solidFill>
              <a:srgbClr val="0053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fr-FR" sz="1200" dirty="0">
                <a:solidFill>
                  <a:schemeClr val="bg1"/>
                </a:solidFill>
                <a:cs typeface="Arial" panose="020B0604020202020204" pitchFamily="34" charset="0"/>
              </a:rPr>
              <a:t>Offres</a:t>
            </a:r>
          </a:p>
        </p:txBody>
      </p:sp>
      <p:sp>
        <p:nvSpPr>
          <p:cNvPr id="10" name="Cylindre 9"/>
          <p:cNvSpPr/>
          <p:nvPr/>
        </p:nvSpPr>
        <p:spPr bwMode="auto">
          <a:xfrm>
            <a:off x="1389095" y="3340909"/>
            <a:ext cx="1008319" cy="400771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fr-FR" sz="1200" dirty="0">
                <a:solidFill>
                  <a:schemeClr val="tx1"/>
                </a:solidFill>
                <a:cs typeface="Arial" panose="020B0604020202020204" pitchFamily="34" charset="0"/>
              </a:rPr>
              <a:t>Dossiers personnels</a:t>
            </a:r>
          </a:p>
        </p:txBody>
      </p:sp>
      <p:sp>
        <p:nvSpPr>
          <p:cNvPr id="11" name="Cylindre 10"/>
          <p:cNvSpPr/>
          <p:nvPr/>
        </p:nvSpPr>
        <p:spPr bwMode="auto">
          <a:xfrm>
            <a:off x="1389095" y="3833843"/>
            <a:ext cx="1008319" cy="400771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fr-FR" sz="1200" dirty="0">
                <a:solidFill>
                  <a:schemeClr val="tx1"/>
                </a:solidFill>
                <a:cs typeface="Arial" panose="020B0604020202020204" pitchFamily="34" charset="0"/>
              </a:rPr>
              <a:t>EAP</a:t>
            </a:r>
          </a:p>
        </p:txBody>
      </p:sp>
      <p:sp>
        <p:nvSpPr>
          <p:cNvPr id="12" name="Cylindre 11"/>
          <p:cNvSpPr/>
          <p:nvPr/>
        </p:nvSpPr>
        <p:spPr bwMode="auto">
          <a:xfrm>
            <a:off x="1389095" y="4337934"/>
            <a:ext cx="1008319" cy="400771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fr-FR" sz="1200" dirty="0">
                <a:solidFill>
                  <a:schemeClr val="tx1"/>
                </a:solidFill>
                <a:cs typeface="Arial" panose="020B0604020202020204" pitchFamily="34" charset="0"/>
              </a:rPr>
              <a:t>Réseau social d’entreprise</a:t>
            </a:r>
          </a:p>
        </p:txBody>
      </p:sp>
      <p:cxnSp>
        <p:nvCxnSpPr>
          <p:cNvPr id="13" name="Connecteur droit 12"/>
          <p:cNvCxnSpPr/>
          <p:nvPr/>
        </p:nvCxnSpPr>
        <p:spPr bwMode="auto">
          <a:xfrm>
            <a:off x="1388602" y="3257850"/>
            <a:ext cx="5580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ndir un rectangle avec un coin du même côté 15"/>
          <p:cNvSpPr/>
          <p:nvPr/>
        </p:nvSpPr>
        <p:spPr>
          <a:xfrm>
            <a:off x="1369737" y="1457650"/>
            <a:ext cx="5580000" cy="360000"/>
          </a:xfrm>
          <a:prstGeom prst="round2SameRect">
            <a:avLst/>
          </a:prstGeom>
          <a:solidFill>
            <a:srgbClr val="0053A1"/>
          </a:solidFill>
          <a:ln>
            <a:solidFill>
              <a:srgbClr val="0053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cs typeface="Arial" panose="020B0604020202020204" pitchFamily="34" charset="0"/>
              </a:rPr>
              <a:t>INTERNES</a:t>
            </a:r>
            <a:endParaRPr lang="fr-FR" sz="12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Cylindre 19"/>
          <p:cNvSpPr/>
          <p:nvPr/>
        </p:nvSpPr>
        <p:spPr bwMode="auto">
          <a:xfrm>
            <a:off x="4431841" y="1960333"/>
            <a:ext cx="1008062" cy="1080000"/>
          </a:xfrm>
          <a:prstGeom prst="can">
            <a:avLst/>
          </a:prstGeom>
          <a:solidFill>
            <a:srgbClr val="0053A1"/>
          </a:solidFill>
          <a:ln>
            <a:solidFill>
              <a:srgbClr val="0053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fr-FR" sz="1200" dirty="0">
                <a:solidFill>
                  <a:schemeClr val="bg1"/>
                </a:solidFill>
                <a:cs typeface="Arial" panose="020B0604020202020204" pitchFamily="34" charset="0"/>
              </a:rPr>
              <a:t>Carrières</a:t>
            </a:r>
          </a:p>
        </p:txBody>
      </p:sp>
      <p:sp>
        <p:nvSpPr>
          <p:cNvPr id="21" name="Cylindre 20"/>
          <p:cNvSpPr/>
          <p:nvPr/>
        </p:nvSpPr>
        <p:spPr bwMode="auto">
          <a:xfrm>
            <a:off x="1389095" y="4842026"/>
            <a:ext cx="1008319" cy="400771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fr-FR" sz="1200" dirty="0">
                <a:solidFill>
                  <a:schemeClr val="tx1"/>
                </a:solidFill>
                <a:cs typeface="Arial" panose="020B0604020202020204" pitchFamily="34" charset="0"/>
              </a:rPr>
              <a:t>Contenus des formations</a:t>
            </a:r>
          </a:p>
        </p:txBody>
      </p:sp>
      <p:sp>
        <p:nvSpPr>
          <p:cNvPr id="22" name="Cylindre 21"/>
          <p:cNvSpPr/>
          <p:nvPr/>
        </p:nvSpPr>
        <p:spPr bwMode="auto">
          <a:xfrm>
            <a:off x="4431841" y="3340909"/>
            <a:ext cx="1008319" cy="400771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fr-FR" sz="1200" dirty="0">
                <a:solidFill>
                  <a:schemeClr val="tx1"/>
                </a:solidFill>
                <a:cs typeface="Arial" panose="020B0604020202020204" pitchFamily="34" charset="0"/>
              </a:rPr>
              <a:t>Dossiers personnels</a:t>
            </a:r>
          </a:p>
        </p:txBody>
      </p:sp>
      <p:sp>
        <p:nvSpPr>
          <p:cNvPr id="23" name="Cylindre 22"/>
          <p:cNvSpPr/>
          <p:nvPr/>
        </p:nvSpPr>
        <p:spPr bwMode="auto">
          <a:xfrm>
            <a:off x="4431841" y="4842026"/>
            <a:ext cx="1008319" cy="400771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fr-FR" sz="1200" dirty="0">
                <a:solidFill>
                  <a:schemeClr val="tx1"/>
                </a:solidFill>
                <a:cs typeface="Arial" panose="020B0604020202020204" pitchFamily="34" charset="0"/>
              </a:rPr>
              <a:t>Contenus des formations</a:t>
            </a:r>
          </a:p>
        </p:txBody>
      </p:sp>
      <p:sp>
        <p:nvSpPr>
          <p:cNvPr id="24" name="Cylindre 23"/>
          <p:cNvSpPr/>
          <p:nvPr/>
        </p:nvSpPr>
        <p:spPr bwMode="auto">
          <a:xfrm>
            <a:off x="2905496" y="3340909"/>
            <a:ext cx="1008319" cy="400771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fr-FR" sz="1200" dirty="0">
                <a:solidFill>
                  <a:schemeClr val="tx1"/>
                </a:solidFill>
                <a:cs typeface="Arial" panose="020B0604020202020204" pitchFamily="34" charset="0"/>
              </a:rPr>
              <a:t>Fiches de poste</a:t>
            </a:r>
          </a:p>
        </p:txBody>
      </p:sp>
      <p:sp>
        <p:nvSpPr>
          <p:cNvPr id="25" name="Cylindre 24"/>
          <p:cNvSpPr/>
          <p:nvPr/>
        </p:nvSpPr>
        <p:spPr bwMode="auto">
          <a:xfrm>
            <a:off x="2905496" y="3833843"/>
            <a:ext cx="1008319" cy="400771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fr-FR" sz="1200" dirty="0">
                <a:solidFill>
                  <a:schemeClr val="tx1"/>
                </a:solidFill>
                <a:cs typeface="Arial" panose="020B0604020202020204" pitchFamily="34" charset="0"/>
              </a:rPr>
              <a:t>Sujets de stages</a:t>
            </a:r>
          </a:p>
        </p:txBody>
      </p:sp>
      <p:sp>
        <p:nvSpPr>
          <p:cNvPr id="26" name="Cylindre 25"/>
          <p:cNvSpPr/>
          <p:nvPr/>
        </p:nvSpPr>
        <p:spPr bwMode="auto">
          <a:xfrm>
            <a:off x="5941675" y="1960333"/>
            <a:ext cx="1008062" cy="1080000"/>
          </a:xfrm>
          <a:prstGeom prst="can">
            <a:avLst/>
          </a:prstGeom>
          <a:solidFill>
            <a:srgbClr val="0053A1"/>
          </a:solidFill>
          <a:ln>
            <a:solidFill>
              <a:srgbClr val="0053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fr-FR" sz="1200" dirty="0">
                <a:solidFill>
                  <a:schemeClr val="bg1"/>
                </a:solidFill>
                <a:cs typeface="Arial" panose="020B0604020202020204" pitchFamily="34" charset="0"/>
              </a:rPr>
              <a:t>Contenus</a:t>
            </a:r>
          </a:p>
        </p:txBody>
      </p:sp>
      <p:sp>
        <p:nvSpPr>
          <p:cNvPr id="27" name="Cylindre 26"/>
          <p:cNvSpPr/>
          <p:nvPr/>
        </p:nvSpPr>
        <p:spPr bwMode="auto">
          <a:xfrm>
            <a:off x="5941675" y="3340909"/>
            <a:ext cx="1008319" cy="400771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fr-FR" sz="1200" dirty="0">
                <a:solidFill>
                  <a:schemeClr val="tx1"/>
                </a:solidFill>
                <a:cs typeface="Arial" panose="020B0604020202020204" pitchFamily="34" charset="0"/>
              </a:rPr>
              <a:t>Réseau social d’entreprise</a:t>
            </a:r>
          </a:p>
        </p:txBody>
      </p:sp>
      <p:sp>
        <p:nvSpPr>
          <p:cNvPr id="28" name="Cylindre 27"/>
          <p:cNvSpPr/>
          <p:nvPr/>
        </p:nvSpPr>
        <p:spPr bwMode="auto">
          <a:xfrm>
            <a:off x="5941675" y="3841870"/>
            <a:ext cx="1008319" cy="400771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fr-FR" sz="1200" dirty="0" smtClean="0">
                <a:solidFill>
                  <a:schemeClr val="tx1"/>
                </a:solidFill>
                <a:cs typeface="Arial" panose="020B0604020202020204" pitchFamily="34" charset="0"/>
              </a:rPr>
              <a:t>Lexique</a:t>
            </a:r>
          </a:p>
        </p:txBody>
      </p:sp>
      <p:sp>
        <p:nvSpPr>
          <p:cNvPr id="29" name="Cylindre 28"/>
          <p:cNvSpPr/>
          <p:nvPr/>
        </p:nvSpPr>
        <p:spPr bwMode="auto">
          <a:xfrm>
            <a:off x="7538289" y="1944963"/>
            <a:ext cx="1008062" cy="1080000"/>
          </a:xfrm>
          <a:prstGeom prst="can">
            <a:avLst/>
          </a:prstGeom>
          <a:solidFill>
            <a:srgbClr val="009BC4"/>
          </a:solidFill>
          <a:ln>
            <a:solidFill>
              <a:srgbClr val="009B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fr-FR" sz="1200" dirty="0">
                <a:solidFill>
                  <a:schemeClr val="bg1"/>
                </a:solidFill>
                <a:cs typeface="Arial" panose="020B0604020202020204" pitchFamily="34" charset="0"/>
              </a:rPr>
              <a:t>Réseaux sociaux professionnels</a:t>
            </a:r>
          </a:p>
        </p:txBody>
      </p:sp>
      <p:sp>
        <p:nvSpPr>
          <p:cNvPr id="30" name="Cylindre 29"/>
          <p:cNvSpPr/>
          <p:nvPr/>
        </p:nvSpPr>
        <p:spPr bwMode="auto">
          <a:xfrm>
            <a:off x="9164719" y="1944963"/>
            <a:ext cx="1008062" cy="1080000"/>
          </a:xfrm>
          <a:prstGeom prst="can">
            <a:avLst/>
          </a:prstGeom>
          <a:solidFill>
            <a:srgbClr val="009BC4"/>
          </a:solidFill>
          <a:ln>
            <a:solidFill>
              <a:srgbClr val="009B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fr-FR" sz="1200" dirty="0">
                <a:solidFill>
                  <a:schemeClr val="bg1"/>
                </a:solidFill>
                <a:cs typeface="Arial" panose="020B0604020202020204" pitchFamily="34" charset="0"/>
              </a:rPr>
              <a:t>Observatoires</a:t>
            </a:r>
          </a:p>
        </p:txBody>
      </p:sp>
      <p:cxnSp>
        <p:nvCxnSpPr>
          <p:cNvPr id="31" name="Connecteur droit 30"/>
          <p:cNvCxnSpPr/>
          <p:nvPr/>
        </p:nvCxnSpPr>
        <p:spPr bwMode="auto">
          <a:xfrm>
            <a:off x="7464152" y="3242480"/>
            <a:ext cx="2700000" cy="0"/>
          </a:xfrm>
          <a:prstGeom prst="line">
            <a:avLst/>
          </a:prstGeom>
          <a:ln w="28575">
            <a:solidFill>
              <a:srgbClr val="009BC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rondir un rectangle avec un coin du même côté 31"/>
          <p:cNvSpPr/>
          <p:nvPr/>
        </p:nvSpPr>
        <p:spPr>
          <a:xfrm>
            <a:off x="7464152" y="1442280"/>
            <a:ext cx="2700000" cy="360000"/>
          </a:xfrm>
          <a:prstGeom prst="round2SameRect">
            <a:avLst/>
          </a:prstGeom>
          <a:solidFill>
            <a:srgbClr val="009BC4"/>
          </a:solidFill>
          <a:ln>
            <a:solidFill>
              <a:srgbClr val="009B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cs typeface="Arial" panose="020B0604020202020204" pitchFamily="34" charset="0"/>
              </a:rPr>
              <a:t>EXTERNES</a:t>
            </a:r>
            <a:endParaRPr lang="fr-FR" sz="12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5" name="Cylindre 34"/>
          <p:cNvSpPr/>
          <p:nvPr/>
        </p:nvSpPr>
        <p:spPr bwMode="auto">
          <a:xfrm>
            <a:off x="9164719" y="3340909"/>
            <a:ext cx="1008319" cy="400771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fr-FR" sz="1200" dirty="0">
                <a:solidFill>
                  <a:schemeClr val="tx1"/>
                </a:solidFill>
                <a:cs typeface="Arial" panose="020B0604020202020204" pitchFamily="34" charset="0"/>
              </a:rPr>
              <a:t>INSEE</a:t>
            </a:r>
          </a:p>
        </p:txBody>
      </p:sp>
      <p:sp>
        <p:nvSpPr>
          <p:cNvPr id="36" name="Cylindre 35"/>
          <p:cNvSpPr/>
          <p:nvPr/>
        </p:nvSpPr>
        <p:spPr bwMode="auto">
          <a:xfrm>
            <a:off x="9164719" y="3833843"/>
            <a:ext cx="1008319" cy="400771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fr-FR" sz="1200" dirty="0">
                <a:solidFill>
                  <a:schemeClr val="tx1"/>
                </a:solidFill>
                <a:cs typeface="Arial" panose="020B0604020202020204" pitchFamily="34" charset="0"/>
              </a:rPr>
              <a:t>APEC</a:t>
            </a:r>
          </a:p>
        </p:txBody>
      </p:sp>
      <p:sp>
        <p:nvSpPr>
          <p:cNvPr id="37" name="Cylindre 36"/>
          <p:cNvSpPr/>
          <p:nvPr/>
        </p:nvSpPr>
        <p:spPr bwMode="auto">
          <a:xfrm>
            <a:off x="9164719" y="4337934"/>
            <a:ext cx="1008319" cy="400771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fr-FR" sz="1200" dirty="0">
                <a:solidFill>
                  <a:schemeClr val="tx1"/>
                </a:solidFill>
                <a:cs typeface="Arial" panose="020B0604020202020204" pitchFamily="34" charset="0"/>
              </a:rPr>
              <a:t>Pôle Emploi</a:t>
            </a:r>
          </a:p>
        </p:txBody>
      </p:sp>
      <p:sp>
        <p:nvSpPr>
          <p:cNvPr id="38" name="Cylindre 37"/>
          <p:cNvSpPr/>
          <p:nvPr/>
        </p:nvSpPr>
        <p:spPr bwMode="auto">
          <a:xfrm>
            <a:off x="5965138" y="4337934"/>
            <a:ext cx="1008319" cy="400771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fr-FR" sz="1200" dirty="0">
                <a:solidFill>
                  <a:schemeClr val="tx1"/>
                </a:solidFill>
                <a:cs typeface="Arial" panose="020B0604020202020204" pitchFamily="34" charset="0"/>
              </a:rPr>
              <a:t>Wiki </a:t>
            </a:r>
            <a:r>
              <a:rPr lang="fr-FR" sz="1200" dirty="0" smtClean="0">
                <a:solidFill>
                  <a:schemeClr val="tx1"/>
                </a:solidFill>
                <a:cs typeface="Arial" panose="020B0604020202020204" pitchFamily="34" charset="0"/>
              </a:rPr>
              <a:t>interne</a:t>
            </a:r>
            <a:endParaRPr lang="fr-FR" sz="12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9" name="Cylindre 38"/>
          <p:cNvSpPr/>
          <p:nvPr/>
        </p:nvSpPr>
        <p:spPr bwMode="auto">
          <a:xfrm>
            <a:off x="7549280" y="3340909"/>
            <a:ext cx="1008319" cy="400771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fr-FR" sz="1200" dirty="0">
                <a:solidFill>
                  <a:schemeClr val="tx1"/>
                </a:solidFill>
                <a:cs typeface="Arial" panose="020B0604020202020204" pitchFamily="34" charset="0"/>
              </a:rPr>
              <a:t>LinkedIn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2252158" y="5577441"/>
            <a:ext cx="4067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i="1" dirty="0"/>
              <a:t>Autres sources de données internes ?</a:t>
            </a:r>
          </a:p>
          <a:p>
            <a:pPr algn="ctr"/>
            <a:r>
              <a:rPr lang="fr-FR" sz="1400" i="1" dirty="0"/>
              <a:t>Quelles informations disponibles dans le SI RH ?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8110923" y="5577441"/>
            <a:ext cx="1755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i="1" dirty="0"/>
              <a:t>Autres sources de</a:t>
            </a:r>
            <a:br>
              <a:rPr lang="fr-FR" sz="1400" i="1" dirty="0"/>
            </a:br>
            <a:r>
              <a:rPr lang="fr-FR" sz="1400" i="1" dirty="0"/>
              <a:t>données externes ?</a:t>
            </a:r>
          </a:p>
        </p:txBody>
      </p:sp>
      <p:sp>
        <p:nvSpPr>
          <p:cNvPr id="42" name="Espace réservé du pied de page 3"/>
          <p:cNvSpPr>
            <a:spLocks noGrp="1"/>
          </p:cNvSpPr>
          <p:nvPr>
            <p:ph type="ftr" sz="quarter" idx="12"/>
          </p:nvPr>
        </p:nvSpPr>
        <p:spPr>
          <a:xfrm>
            <a:off x="10800523" y="6318053"/>
            <a:ext cx="959685" cy="206576"/>
          </a:xfrm>
        </p:spPr>
        <p:txBody>
          <a:bodyPr/>
          <a:lstStyle/>
          <a:p>
            <a:r>
              <a:rPr lang="fr-FR" dirty="0" err="1"/>
              <a:t>dataLab</a:t>
            </a:r>
            <a:r>
              <a:rPr lang="fr-FR" dirty="0"/>
              <a:t> - Présentation 3.2.17</a:t>
            </a:r>
          </a:p>
        </p:txBody>
      </p:sp>
      <p:sp>
        <p:nvSpPr>
          <p:cNvPr id="33" name="Cylindre 32"/>
          <p:cNvSpPr/>
          <p:nvPr/>
        </p:nvSpPr>
        <p:spPr bwMode="auto">
          <a:xfrm>
            <a:off x="2905495" y="4345378"/>
            <a:ext cx="1008319" cy="400771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fr-FR" sz="1200" dirty="0" err="1">
                <a:solidFill>
                  <a:schemeClr val="tx1"/>
                </a:solidFill>
                <a:cs typeface="Arial" panose="020B0604020202020204" pitchFamily="34" charset="0"/>
              </a:rPr>
              <a:t>CVthèque</a:t>
            </a:r>
            <a:endParaRPr lang="fr-FR" sz="12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004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Constituer un gisement de données pour les applications RH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3575719" y="1773407"/>
            <a:ext cx="5012161" cy="4218324"/>
          </a:xfrm>
          <a:prstGeom prst="roundRect">
            <a:avLst>
              <a:gd name="adj" fmla="val 8840"/>
            </a:avLst>
          </a:prstGeom>
          <a:solidFill>
            <a:srgbClr val="00B1AF">
              <a:alpha val="50000"/>
            </a:srgbClr>
          </a:solidFill>
          <a:ln>
            <a:solidFill>
              <a:srgbClr val="00B1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Cylindre 6"/>
          <p:cNvSpPr/>
          <p:nvPr/>
        </p:nvSpPr>
        <p:spPr>
          <a:xfrm>
            <a:off x="695360" y="2240017"/>
            <a:ext cx="1855684" cy="496249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cs typeface="Arial" panose="020B0604020202020204" pitchFamily="34" charset="0"/>
              </a:rPr>
              <a:t>SI RH</a:t>
            </a:r>
          </a:p>
        </p:txBody>
      </p:sp>
      <p:sp>
        <p:nvSpPr>
          <p:cNvPr id="8" name="Cylindre 7"/>
          <p:cNvSpPr/>
          <p:nvPr/>
        </p:nvSpPr>
        <p:spPr>
          <a:xfrm>
            <a:off x="695360" y="4508570"/>
            <a:ext cx="1835904" cy="432048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cs typeface="Arial" panose="020B0604020202020204" pitchFamily="34" charset="0"/>
              </a:rPr>
              <a:t>Open data</a:t>
            </a:r>
          </a:p>
        </p:txBody>
      </p:sp>
      <p:sp>
        <p:nvSpPr>
          <p:cNvPr id="10" name="Arrondir un rectangle avec un coin du même côté 9"/>
          <p:cNvSpPr/>
          <p:nvPr/>
        </p:nvSpPr>
        <p:spPr>
          <a:xfrm>
            <a:off x="695360" y="1773406"/>
            <a:ext cx="1855684" cy="360000"/>
          </a:xfrm>
          <a:prstGeom prst="round2SameRect">
            <a:avLst/>
          </a:prstGeom>
          <a:solidFill>
            <a:srgbClr val="0053A1"/>
          </a:solidFill>
          <a:ln>
            <a:solidFill>
              <a:srgbClr val="0053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cs typeface="Arial" panose="020B0604020202020204" pitchFamily="34" charset="0"/>
              </a:rPr>
              <a:t>Sources internes</a:t>
            </a:r>
          </a:p>
        </p:txBody>
      </p:sp>
      <p:sp>
        <p:nvSpPr>
          <p:cNvPr id="11" name="Arrondir un rectangle avec un coin du même côté 10"/>
          <p:cNvSpPr/>
          <p:nvPr/>
        </p:nvSpPr>
        <p:spPr>
          <a:xfrm>
            <a:off x="695360" y="4005064"/>
            <a:ext cx="1835904" cy="360000"/>
          </a:xfrm>
          <a:prstGeom prst="round2SameRect">
            <a:avLst/>
          </a:prstGeom>
          <a:solidFill>
            <a:srgbClr val="009BC4"/>
          </a:solidFill>
          <a:ln>
            <a:solidFill>
              <a:srgbClr val="009B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cs typeface="Arial" panose="020B0604020202020204" pitchFamily="34" charset="0"/>
              </a:rPr>
              <a:t>Sources externes</a:t>
            </a:r>
          </a:p>
        </p:txBody>
      </p:sp>
      <p:sp>
        <p:nvSpPr>
          <p:cNvPr id="12" name="Organigramme : Multidocument 11"/>
          <p:cNvSpPr/>
          <p:nvPr/>
        </p:nvSpPr>
        <p:spPr>
          <a:xfrm>
            <a:off x="695360" y="5005329"/>
            <a:ext cx="1835904" cy="43204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/>
            <a:r>
              <a:rPr lang="fr-FR" sz="1200" i="1" dirty="0" err="1">
                <a:solidFill>
                  <a:schemeClr val="tx1"/>
                </a:solidFill>
                <a:cs typeface="Arial" panose="020B0604020202020204" pitchFamily="34" charset="0"/>
              </a:rPr>
              <a:t>Scraping</a:t>
            </a:r>
            <a:endParaRPr lang="fr-FR" sz="1200" i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3" name="Organigramme : Document 12"/>
          <p:cNvSpPr/>
          <p:nvPr/>
        </p:nvSpPr>
        <p:spPr>
          <a:xfrm>
            <a:off x="715140" y="5516682"/>
            <a:ext cx="1835904" cy="432048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cs typeface="Arial" panose="020B0604020202020204" pitchFamily="34" charset="0"/>
              </a:rPr>
              <a:t>API</a:t>
            </a:r>
          </a:p>
        </p:txBody>
      </p:sp>
      <p:sp>
        <p:nvSpPr>
          <p:cNvPr id="14" name="Organigramme : Multidocument 13"/>
          <p:cNvSpPr/>
          <p:nvPr/>
        </p:nvSpPr>
        <p:spPr>
          <a:xfrm>
            <a:off x="705250" y="2815571"/>
            <a:ext cx="1835904" cy="43204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cs typeface="Arial" panose="020B0604020202020204" pitchFamily="34" charset="0"/>
              </a:rPr>
              <a:t>Documentation</a:t>
            </a:r>
          </a:p>
        </p:txBody>
      </p:sp>
      <p:sp>
        <p:nvSpPr>
          <p:cNvPr id="15" name="Organigramme : Document 14"/>
          <p:cNvSpPr/>
          <p:nvPr/>
        </p:nvSpPr>
        <p:spPr>
          <a:xfrm>
            <a:off x="715140" y="3324637"/>
            <a:ext cx="1835904" cy="432048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cs typeface="Arial" panose="020B0604020202020204" pitchFamily="34" charset="0"/>
              </a:rPr>
              <a:t>Réseaux internes</a:t>
            </a:r>
          </a:p>
        </p:txBody>
      </p:sp>
      <p:sp>
        <p:nvSpPr>
          <p:cNvPr id="16" name="Triangle isocèle 15"/>
          <p:cNvSpPr/>
          <p:nvPr/>
        </p:nvSpPr>
        <p:spPr>
          <a:xfrm rot="5400000">
            <a:off x="8698271" y="2312899"/>
            <a:ext cx="792088" cy="427293"/>
          </a:xfrm>
          <a:prstGeom prst="triangle">
            <a:avLst/>
          </a:prstGeom>
          <a:solidFill>
            <a:srgbClr val="71B857"/>
          </a:solidFill>
          <a:ln>
            <a:solidFill>
              <a:srgbClr val="71B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9600749" y="2076545"/>
            <a:ext cx="2232248" cy="900000"/>
          </a:xfrm>
          <a:prstGeom prst="roundRect">
            <a:avLst>
              <a:gd name="adj" fmla="val 12759"/>
            </a:avLst>
          </a:prstGeom>
          <a:solidFill>
            <a:srgbClr val="71B857"/>
          </a:solidFill>
          <a:ln>
            <a:solidFill>
              <a:srgbClr val="71B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dirty="0"/>
              <a:t>Recommandations </a:t>
            </a:r>
            <a:r>
              <a:rPr lang="fr-FR" sz="1200" dirty="0"/>
              <a:t>(postes, candidats, formations)</a:t>
            </a:r>
          </a:p>
        </p:txBody>
      </p:sp>
      <p:sp>
        <p:nvSpPr>
          <p:cNvPr id="18" name="Triangle isocèle 17"/>
          <p:cNvSpPr/>
          <p:nvPr/>
        </p:nvSpPr>
        <p:spPr>
          <a:xfrm rot="5400000">
            <a:off x="8698271" y="3617649"/>
            <a:ext cx="792088" cy="427293"/>
          </a:xfrm>
          <a:prstGeom prst="triangle">
            <a:avLst/>
          </a:prstGeom>
          <a:solidFill>
            <a:srgbClr val="71B857"/>
          </a:solidFill>
          <a:ln>
            <a:solidFill>
              <a:srgbClr val="71B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à coins arrondis 18"/>
          <p:cNvSpPr/>
          <p:nvPr/>
        </p:nvSpPr>
        <p:spPr>
          <a:xfrm>
            <a:off x="9600749" y="3381295"/>
            <a:ext cx="2232248" cy="900000"/>
          </a:xfrm>
          <a:prstGeom prst="roundRect">
            <a:avLst>
              <a:gd name="adj" fmla="val 7875"/>
            </a:avLst>
          </a:prstGeom>
          <a:solidFill>
            <a:srgbClr val="71B857"/>
          </a:solidFill>
          <a:ln>
            <a:solidFill>
              <a:srgbClr val="71B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Analyses, projections, tendances</a:t>
            </a:r>
          </a:p>
        </p:txBody>
      </p:sp>
      <p:sp>
        <p:nvSpPr>
          <p:cNvPr id="20" name="Triangle isocèle 19"/>
          <p:cNvSpPr/>
          <p:nvPr/>
        </p:nvSpPr>
        <p:spPr>
          <a:xfrm rot="5400000">
            <a:off x="8698271" y="4922399"/>
            <a:ext cx="792088" cy="427293"/>
          </a:xfrm>
          <a:prstGeom prst="triangle">
            <a:avLst/>
          </a:prstGeom>
          <a:solidFill>
            <a:srgbClr val="71B857"/>
          </a:solidFill>
          <a:ln>
            <a:solidFill>
              <a:srgbClr val="71B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>
            <a:off x="9600749" y="4686045"/>
            <a:ext cx="2232248" cy="900000"/>
          </a:xfrm>
          <a:prstGeom prst="roundRect">
            <a:avLst>
              <a:gd name="adj" fmla="val 13736"/>
            </a:avLst>
          </a:prstGeom>
          <a:solidFill>
            <a:srgbClr val="71B857"/>
          </a:solidFill>
          <a:ln>
            <a:solidFill>
              <a:srgbClr val="71B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Applications RH, réseaux sociaux, etc.</a:t>
            </a:r>
          </a:p>
        </p:txBody>
      </p:sp>
      <p:sp>
        <p:nvSpPr>
          <p:cNvPr id="23" name="Triangle isocèle 22"/>
          <p:cNvSpPr/>
          <p:nvPr/>
        </p:nvSpPr>
        <p:spPr>
          <a:xfrm rot="5400000">
            <a:off x="2968816" y="4545224"/>
            <a:ext cx="720000" cy="10800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/>
            <a:endParaRPr lang="fr-FR" sz="12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4511824" y="1844824"/>
            <a:ext cx="3600400" cy="65972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 err="1">
                <a:solidFill>
                  <a:srgbClr val="00B1AF"/>
                </a:solidFill>
              </a:rPr>
              <a:t>dataLab</a:t>
            </a:r>
            <a:endParaRPr lang="fr-FR" b="1" i="1" dirty="0">
              <a:solidFill>
                <a:srgbClr val="00B1AF"/>
              </a:solidFill>
            </a:endParaRPr>
          </a:p>
        </p:txBody>
      </p:sp>
      <p:sp>
        <p:nvSpPr>
          <p:cNvPr id="25" name="Freeform 383"/>
          <p:cNvSpPr>
            <a:spLocks noChangeAspect="1" noEditPoints="1"/>
          </p:cNvSpPr>
          <p:nvPr/>
        </p:nvSpPr>
        <p:spPr bwMode="auto">
          <a:xfrm>
            <a:off x="5194826" y="2004065"/>
            <a:ext cx="292100" cy="360363"/>
          </a:xfrm>
          <a:custGeom>
            <a:avLst/>
            <a:gdLst>
              <a:gd name="T0" fmla="*/ 678055082 w 122"/>
              <a:gd name="T1" fmla="*/ 622707264 h 150"/>
              <a:gd name="T2" fmla="*/ 528653115 w 122"/>
              <a:gd name="T3" fmla="*/ 524688528 h 150"/>
              <a:gd name="T4" fmla="*/ 465444590 w 122"/>
              <a:gd name="T5" fmla="*/ 738023424 h 150"/>
              <a:gd name="T6" fmla="*/ 430967213 w 122"/>
              <a:gd name="T7" fmla="*/ 778384080 h 150"/>
              <a:gd name="T8" fmla="*/ 390743607 w 122"/>
              <a:gd name="T9" fmla="*/ 738023424 h 150"/>
              <a:gd name="T10" fmla="*/ 390743607 w 122"/>
              <a:gd name="T11" fmla="*/ 565049184 h 150"/>
              <a:gd name="T12" fmla="*/ 350520000 w 122"/>
              <a:gd name="T13" fmla="*/ 524688528 h 150"/>
              <a:gd name="T14" fmla="*/ 304550164 w 122"/>
              <a:gd name="T15" fmla="*/ 565049184 h 150"/>
              <a:gd name="T16" fmla="*/ 304550164 w 122"/>
              <a:gd name="T17" fmla="*/ 738023424 h 150"/>
              <a:gd name="T18" fmla="*/ 264326557 w 122"/>
              <a:gd name="T19" fmla="*/ 778384080 h 150"/>
              <a:gd name="T20" fmla="*/ 229849180 w 122"/>
              <a:gd name="T21" fmla="*/ 738023424 h 150"/>
              <a:gd name="T22" fmla="*/ 172386885 w 122"/>
              <a:gd name="T23" fmla="*/ 524688528 h 150"/>
              <a:gd name="T24" fmla="*/ 22984918 w 122"/>
              <a:gd name="T25" fmla="*/ 622707264 h 150"/>
              <a:gd name="T26" fmla="*/ 0 w 122"/>
              <a:gd name="T27" fmla="*/ 703428576 h 150"/>
              <a:gd name="T28" fmla="*/ 0 w 122"/>
              <a:gd name="T29" fmla="*/ 720726000 h 150"/>
              <a:gd name="T30" fmla="*/ 0 w 122"/>
              <a:gd name="T31" fmla="*/ 755320848 h 150"/>
              <a:gd name="T32" fmla="*/ 0 w 122"/>
              <a:gd name="T33" fmla="*/ 795681504 h 150"/>
              <a:gd name="T34" fmla="*/ 68954754 w 122"/>
              <a:gd name="T35" fmla="*/ 864871200 h 150"/>
              <a:gd name="T36" fmla="*/ 626339016 w 122"/>
              <a:gd name="T37" fmla="*/ 864871200 h 150"/>
              <a:gd name="T38" fmla="*/ 701040000 w 122"/>
              <a:gd name="T39" fmla="*/ 795681504 h 150"/>
              <a:gd name="T40" fmla="*/ 701040000 w 122"/>
              <a:gd name="T41" fmla="*/ 755320848 h 150"/>
              <a:gd name="T42" fmla="*/ 701040000 w 122"/>
              <a:gd name="T43" fmla="*/ 720726000 h 150"/>
              <a:gd name="T44" fmla="*/ 701040000 w 122"/>
              <a:gd name="T45" fmla="*/ 703428576 h 150"/>
              <a:gd name="T46" fmla="*/ 678055082 w 122"/>
              <a:gd name="T47" fmla="*/ 622707264 h 150"/>
              <a:gd name="T48" fmla="*/ 160894426 w 122"/>
              <a:gd name="T49" fmla="*/ 190271664 h 150"/>
              <a:gd name="T50" fmla="*/ 350520000 w 122"/>
              <a:gd name="T51" fmla="*/ 449733024 h 150"/>
              <a:gd name="T52" fmla="*/ 534399344 w 122"/>
              <a:gd name="T53" fmla="*/ 190271664 h 150"/>
              <a:gd name="T54" fmla="*/ 350520000 w 122"/>
              <a:gd name="T55" fmla="*/ 0 h 150"/>
              <a:gd name="T56" fmla="*/ 160894426 w 122"/>
              <a:gd name="T57" fmla="*/ 190271664 h 15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22" h="150">
                <a:moveTo>
                  <a:pt x="118" y="108"/>
                </a:moveTo>
                <a:cubicBezTo>
                  <a:pt x="111" y="100"/>
                  <a:pt x="103" y="94"/>
                  <a:pt x="92" y="91"/>
                </a:cubicBezTo>
                <a:cubicBezTo>
                  <a:pt x="81" y="128"/>
                  <a:pt x="81" y="128"/>
                  <a:pt x="81" y="128"/>
                </a:cubicBezTo>
                <a:cubicBezTo>
                  <a:pt x="81" y="132"/>
                  <a:pt x="78" y="135"/>
                  <a:pt x="75" y="135"/>
                </a:cubicBezTo>
                <a:cubicBezTo>
                  <a:pt x="71" y="135"/>
                  <a:pt x="68" y="132"/>
                  <a:pt x="68" y="128"/>
                </a:cubicBezTo>
                <a:cubicBezTo>
                  <a:pt x="68" y="98"/>
                  <a:pt x="68" y="98"/>
                  <a:pt x="68" y="98"/>
                </a:cubicBezTo>
                <a:cubicBezTo>
                  <a:pt x="68" y="94"/>
                  <a:pt x="65" y="91"/>
                  <a:pt x="61" y="91"/>
                </a:cubicBezTo>
                <a:cubicBezTo>
                  <a:pt x="56" y="91"/>
                  <a:pt x="53" y="94"/>
                  <a:pt x="53" y="98"/>
                </a:cubicBezTo>
                <a:cubicBezTo>
                  <a:pt x="53" y="128"/>
                  <a:pt x="53" y="128"/>
                  <a:pt x="53" y="128"/>
                </a:cubicBezTo>
                <a:cubicBezTo>
                  <a:pt x="53" y="132"/>
                  <a:pt x="50" y="135"/>
                  <a:pt x="46" y="135"/>
                </a:cubicBezTo>
                <a:cubicBezTo>
                  <a:pt x="43" y="135"/>
                  <a:pt x="40" y="132"/>
                  <a:pt x="40" y="128"/>
                </a:cubicBezTo>
                <a:cubicBezTo>
                  <a:pt x="30" y="91"/>
                  <a:pt x="30" y="91"/>
                  <a:pt x="30" y="91"/>
                </a:cubicBezTo>
                <a:cubicBezTo>
                  <a:pt x="18" y="94"/>
                  <a:pt x="10" y="100"/>
                  <a:pt x="4" y="108"/>
                </a:cubicBezTo>
                <a:cubicBezTo>
                  <a:pt x="1" y="112"/>
                  <a:pt x="0" y="118"/>
                  <a:pt x="0" y="122"/>
                </a:cubicBezTo>
                <a:cubicBezTo>
                  <a:pt x="0" y="123"/>
                  <a:pt x="0" y="124"/>
                  <a:pt x="0" y="125"/>
                </a:cubicBezTo>
                <a:cubicBezTo>
                  <a:pt x="0" y="131"/>
                  <a:pt x="0" y="131"/>
                  <a:pt x="0" y="131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145"/>
                  <a:pt x="5" y="150"/>
                  <a:pt x="12" y="150"/>
                </a:cubicBezTo>
                <a:cubicBezTo>
                  <a:pt x="109" y="150"/>
                  <a:pt x="109" y="150"/>
                  <a:pt x="109" y="150"/>
                </a:cubicBezTo>
                <a:cubicBezTo>
                  <a:pt x="116" y="150"/>
                  <a:pt x="122" y="145"/>
                  <a:pt x="122" y="138"/>
                </a:cubicBezTo>
                <a:cubicBezTo>
                  <a:pt x="122" y="131"/>
                  <a:pt x="122" y="131"/>
                  <a:pt x="122" y="131"/>
                </a:cubicBezTo>
                <a:cubicBezTo>
                  <a:pt x="122" y="125"/>
                  <a:pt x="122" y="125"/>
                  <a:pt x="122" y="125"/>
                </a:cubicBezTo>
                <a:cubicBezTo>
                  <a:pt x="122" y="124"/>
                  <a:pt x="122" y="123"/>
                  <a:pt x="122" y="122"/>
                </a:cubicBezTo>
                <a:cubicBezTo>
                  <a:pt x="122" y="118"/>
                  <a:pt x="120" y="112"/>
                  <a:pt x="118" y="108"/>
                </a:cubicBezTo>
                <a:close/>
                <a:moveTo>
                  <a:pt x="28" y="33"/>
                </a:moveTo>
                <a:cubicBezTo>
                  <a:pt x="28" y="51"/>
                  <a:pt x="39" y="78"/>
                  <a:pt x="61" y="78"/>
                </a:cubicBezTo>
                <a:cubicBezTo>
                  <a:pt x="82" y="78"/>
                  <a:pt x="93" y="51"/>
                  <a:pt x="93" y="33"/>
                </a:cubicBezTo>
                <a:cubicBezTo>
                  <a:pt x="93" y="15"/>
                  <a:pt x="79" y="0"/>
                  <a:pt x="61" y="0"/>
                </a:cubicBezTo>
                <a:cubicBezTo>
                  <a:pt x="42" y="0"/>
                  <a:pt x="28" y="15"/>
                  <a:pt x="28" y="33"/>
                </a:cubicBezTo>
                <a:close/>
              </a:path>
            </a:pathLst>
          </a:custGeom>
          <a:solidFill>
            <a:srgbClr val="00B1AF"/>
          </a:solidFill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26" name="Freeform 382"/>
          <p:cNvSpPr>
            <a:spLocks noEditPoints="1"/>
          </p:cNvSpPr>
          <p:nvPr/>
        </p:nvSpPr>
        <p:spPr bwMode="auto">
          <a:xfrm>
            <a:off x="4757577" y="2007240"/>
            <a:ext cx="290512" cy="357188"/>
          </a:xfrm>
          <a:custGeom>
            <a:avLst/>
            <a:gdLst>
              <a:gd name="T0" fmla="*/ 280988 w 122"/>
              <a:gd name="T1" fmla="*/ 257175 h 150"/>
              <a:gd name="T2" fmla="*/ 250032 w 122"/>
              <a:gd name="T3" fmla="*/ 228600 h 150"/>
              <a:gd name="T4" fmla="*/ 145257 w 122"/>
              <a:gd name="T5" fmla="*/ 297657 h 150"/>
              <a:gd name="T6" fmla="*/ 40481 w 122"/>
              <a:gd name="T7" fmla="*/ 228600 h 150"/>
              <a:gd name="T8" fmla="*/ 9525 w 122"/>
              <a:gd name="T9" fmla="*/ 257175 h 150"/>
              <a:gd name="T10" fmla="*/ 0 w 122"/>
              <a:gd name="T11" fmla="*/ 290513 h 150"/>
              <a:gd name="T12" fmla="*/ 0 w 122"/>
              <a:gd name="T13" fmla="*/ 328613 h 150"/>
              <a:gd name="T14" fmla="*/ 28575 w 122"/>
              <a:gd name="T15" fmla="*/ 357188 h 150"/>
              <a:gd name="T16" fmla="*/ 259557 w 122"/>
              <a:gd name="T17" fmla="*/ 357188 h 150"/>
              <a:gd name="T18" fmla="*/ 290513 w 122"/>
              <a:gd name="T19" fmla="*/ 328613 h 150"/>
              <a:gd name="T20" fmla="*/ 290513 w 122"/>
              <a:gd name="T21" fmla="*/ 290513 h 150"/>
              <a:gd name="T22" fmla="*/ 280988 w 122"/>
              <a:gd name="T23" fmla="*/ 257175 h 150"/>
              <a:gd name="T24" fmla="*/ 104775 w 122"/>
              <a:gd name="T25" fmla="*/ 209550 h 150"/>
              <a:gd name="T26" fmla="*/ 85725 w 122"/>
              <a:gd name="T27" fmla="*/ 211932 h 150"/>
              <a:gd name="T28" fmla="*/ 76200 w 122"/>
              <a:gd name="T29" fmla="*/ 226219 h 150"/>
              <a:gd name="T30" fmla="*/ 76200 w 122"/>
              <a:gd name="T31" fmla="*/ 235744 h 150"/>
              <a:gd name="T32" fmla="*/ 145257 w 122"/>
              <a:gd name="T33" fmla="*/ 269082 h 150"/>
              <a:gd name="T34" fmla="*/ 211932 w 122"/>
              <a:gd name="T35" fmla="*/ 235744 h 150"/>
              <a:gd name="T36" fmla="*/ 214313 w 122"/>
              <a:gd name="T37" fmla="*/ 226219 h 150"/>
              <a:gd name="T38" fmla="*/ 202407 w 122"/>
              <a:gd name="T39" fmla="*/ 211932 h 150"/>
              <a:gd name="T40" fmla="*/ 183357 w 122"/>
              <a:gd name="T41" fmla="*/ 209550 h 150"/>
              <a:gd name="T42" fmla="*/ 169069 w 122"/>
              <a:gd name="T43" fmla="*/ 192882 h 150"/>
              <a:gd name="T44" fmla="*/ 183357 w 122"/>
              <a:gd name="T45" fmla="*/ 178594 h 150"/>
              <a:gd name="T46" fmla="*/ 185738 w 122"/>
              <a:gd name="T47" fmla="*/ 178594 h 150"/>
              <a:gd name="T48" fmla="*/ 271463 w 122"/>
              <a:gd name="T49" fmla="*/ 152400 h 150"/>
              <a:gd name="T50" fmla="*/ 276225 w 122"/>
              <a:gd name="T51" fmla="*/ 140494 h 150"/>
              <a:gd name="T52" fmla="*/ 261938 w 122"/>
              <a:gd name="T53" fmla="*/ 126206 h 150"/>
              <a:gd name="T54" fmla="*/ 223838 w 122"/>
              <a:gd name="T55" fmla="*/ 80963 h 150"/>
              <a:gd name="T56" fmla="*/ 223838 w 122"/>
              <a:gd name="T57" fmla="*/ 78581 h 150"/>
              <a:gd name="T58" fmla="*/ 145257 w 122"/>
              <a:gd name="T59" fmla="*/ 0 h 150"/>
              <a:gd name="T60" fmla="*/ 66675 w 122"/>
              <a:gd name="T61" fmla="*/ 78581 h 150"/>
              <a:gd name="T62" fmla="*/ 66675 w 122"/>
              <a:gd name="T63" fmla="*/ 80963 h 150"/>
              <a:gd name="T64" fmla="*/ 28575 w 122"/>
              <a:gd name="T65" fmla="*/ 126206 h 150"/>
              <a:gd name="T66" fmla="*/ 14288 w 122"/>
              <a:gd name="T67" fmla="*/ 140494 h 150"/>
              <a:gd name="T68" fmla="*/ 19050 w 122"/>
              <a:gd name="T69" fmla="*/ 152400 h 150"/>
              <a:gd name="T70" fmla="*/ 104775 w 122"/>
              <a:gd name="T71" fmla="*/ 178594 h 150"/>
              <a:gd name="T72" fmla="*/ 107156 w 122"/>
              <a:gd name="T73" fmla="*/ 178594 h 150"/>
              <a:gd name="T74" fmla="*/ 121444 w 122"/>
              <a:gd name="T75" fmla="*/ 192882 h 150"/>
              <a:gd name="T76" fmla="*/ 104775 w 122"/>
              <a:gd name="T77" fmla="*/ 209550 h 15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22" h="150">
                <a:moveTo>
                  <a:pt x="118" y="108"/>
                </a:moveTo>
                <a:cubicBezTo>
                  <a:pt x="114" y="103"/>
                  <a:pt x="110" y="100"/>
                  <a:pt x="105" y="96"/>
                </a:cubicBezTo>
                <a:cubicBezTo>
                  <a:pt x="98" y="113"/>
                  <a:pt x="81" y="125"/>
                  <a:pt x="61" y="125"/>
                </a:cubicBezTo>
                <a:cubicBezTo>
                  <a:pt x="41" y="125"/>
                  <a:pt x="24" y="113"/>
                  <a:pt x="17" y="96"/>
                </a:cubicBezTo>
                <a:cubicBezTo>
                  <a:pt x="12" y="100"/>
                  <a:pt x="8" y="103"/>
                  <a:pt x="4" y="108"/>
                </a:cubicBezTo>
                <a:cubicBezTo>
                  <a:pt x="1" y="112"/>
                  <a:pt x="0" y="118"/>
                  <a:pt x="0" y="122"/>
                </a:cubicBezTo>
                <a:cubicBezTo>
                  <a:pt x="0" y="123"/>
                  <a:pt x="0" y="138"/>
                  <a:pt x="0" y="138"/>
                </a:cubicBezTo>
                <a:cubicBezTo>
                  <a:pt x="0" y="145"/>
                  <a:pt x="5" y="150"/>
                  <a:pt x="12" y="150"/>
                </a:cubicBezTo>
                <a:cubicBezTo>
                  <a:pt x="109" y="150"/>
                  <a:pt x="109" y="150"/>
                  <a:pt x="109" y="150"/>
                </a:cubicBezTo>
                <a:cubicBezTo>
                  <a:pt x="116" y="150"/>
                  <a:pt x="122" y="145"/>
                  <a:pt x="122" y="138"/>
                </a:cubicBezTo>
                <a:cubicBezTo>
                  <a:pt x="122" y="138"/>
                  <a:pt x="122" y="123"/>
                  <a:pt x="122" y="122"/>
                </a:cubicBezTo>
                <a:cubicBezTo>
                  <a:pt x="122" y="118"/>
                  <a:pt x="120" y="112"/>
                  <a:pt x="118" y="108"/>
                </a:cubicBezTo>
                <a:close/>
                <a:moveTo>
                  <a:pt x="44" y="88"/>
                </a:moveTo>
                <a:cubicBezTo>
                  <a:pt x="41" y="89"/>
                  <a:pt x="39" y="89"/>
                  <a:pt x="36" y="89"/>
                </a:cubicBezTo>
                <a:cubicBezTo>
                  <a:pt x="34" y="90"/>
                  <a:pt x="32" y="93"/>
                  <a:pt x="32" y="95"/>
                </a:cubicBezTo>
                <a:cubicBezTo>
                  <a:pt x="32" y="97"/>
                  <a:pt x="32" y="98"/>
                  <a:pt x="32" y="99"/>
                </a:cubicBezTo>
                <a:cubicBezTo>
                  <a:pt x="39" y="107"/>
                  <a:pt x="49" y="113"/>
                  <a:pt x="61" y="113"/>
                </a:cubicBezTo>
                <a:cubicBezTo>
                  <a:pt x="72" y="113"/>
                  <a:pt x="82" y="107"/>
                  <a:pt x="89" y="99"/>
                </a:cubicBezTo>
                <a:cubicBezTo>
                  <a:pt x="90" y="98"/>
                  <a:pt x="90" y="97"/>
                  <a:pt x="90" y="95"/>
                </a:cubicBezTo>
                <a:cubicBezTo>
                  <a:pt x="90" y="92"/>
                  <a:pt x="88" y="90"/>
                  <a:pt x="85" y="89"/>
                </a:cubicBezTo>
                <a:cubicBezTo>
                  <a:pt x="82" y="89"/>
                  <a:pt x="80" y="88"/>
                  <a:pt x="77" y="88"/>
                </a:cubicBezTo>
                <a:cubicBezTo>
                  <a:pt x="74" y="88"/>
                  <a:pt x="71" y="85"/>
                  <a:pt x="71" y="81"/>
                </a:cubicBezTo>
                <a:cubicBezTo>
                  <a:pt x="71" y="78"/>
                  <a:pt x="74" y="75"/>
                  <a:pt x="77" y="75"/>
                </a:cubicBezTo>
                <a:cubicBezTo>
                  <a:pt x="77" y="75"/>
                  <a:pt x="78" y="75"/>
                  <a:pt x="78" y="75"/>
                </a:cubicBezTo>
                <a:cubicBezTo>
                  <a:pt x="95" y="73"/>
                  <a:pt x="106" y="70"/>
                  <a:pt x="114" y="64"/>
                </a:cubicBezTo>
                <a:cubicBezTo>
                  <a:pt x="115" y="62"/>
                  <a:pt x="116" y="61"/>
                  <a:pt x="116" y="59"/>
                </a:cubicBezTo>
                <a:cubicBezTo>
                  <a:pt x="116" y="56"/>
                  <a:pt x="113" y="53"/>
                  <a:pt x="110" y="53"/>
                </a:cubicBezTo>
                <a:cubicBezTo>
                  <a:pt x="101" y="51"/>
                  <a:pt x="94" y="44"/>
                  <a:pt x="94" y="34"/>
                </a:cubicBezTo>
                <a:cubicBezTo>
                  <a:pt x="94" y="33"/>
                  <a:pt x="94" y="33"/>
                  <a:pt x="94" y="33"/>
                </a:cubicBezTo>
                <a:cubicBezTo>
                  <a:pt x="94" y="15"/>
                  <a:pt x="79" y="0"/>
                  <a:pt x="61" y="0"/>
                </a:cubicBezTo>
                <a:cubicBezTo>
                  <a:pt x="43" y="0"/>
                  <a:pt x="28" y="15"/>
                  <a:pt x="28" y="33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44"/>
                  <a:pt x="21" y="51"/>
                  <a:pt x="12" y="53"/>
                </a:cubicBezTo>
                <a:cubicBezTo>
                  <a:pt x="9" y="53"/>
                  <a:pt x="6" y="56"/>
                  <a:pt x="6" y="59"/>
                </a:cubicBezTo>
                <a:cubicBezTo>
                  <a:pt x="6" y="61"/>
                  <a:pt x="7" y="62"/>
                  <a:pt x="8" y="64"/>
                </a:cubicBezTo>
                <a:cubicBezTo>
                  <a:pt x="15" y="70"/>
                  <a:pt x="27" y="73"/>
                  <a:pt x="44" y="75"/>
                </a:cubicBezTo>
                <a:cubicBezTo>
                  <a:pt x="44" y="75"/>
                  <a:pt x="45" y="75"/>
                  <a:pt x="45" y="75"/>
                </a:cubicBezTo>
                <a:cubicBezTo>
                  <a:pt x="49" y="75"/>
                  <a:pt x="51" y="78"/>
                  <a:pt x="51" y="81"/>
                </a:cubicBezTo>
                <a:cubicBezTo>
                  <a:pt x="51" y="85"/>
                  <a:pt x="48" y="88"/>
                  <a:pt x="44" y="88"/>
                </a:cubicBezTo>
                <a:close/>
              </a:path>
            </a:pathLst>
          </a:custGeom>
          <a:solidFill>
            <a:srgbClr val="00B1AF"/>
          </a:solidFill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27" name="Espace réservé du pied de page 3"/>
          <p:cNvSpPr>
            <a:spLocks noGrp="1"/>
          </p:cNvSpPr>
          <p:nvPr>
            <p:ph type="ftr" sz="quarter" idx="12"/>
          </p:nvPr>
        </p:nvSpPr>
        <p:spPr>
          <a:xfrm>
            <a:off x="10800523" y="6318053"/>
            <a:ext cx="959685" cy="206576"/>
          </a:xfrm>
        </p:spPr>
        <p:txBody>
          <a:bodyPr/>
          <a:lstStyle/>
          <a:p>
            <a:r>
              <a:rPr lang="fr-FR" dirty="0" err="1"/>
              <a:t>dataLab</a:t>
            </a:r>
            <a:r>
              <a:rPr lang="fr-FR" dirty="0"/>
              <a:t> - Présentation 3.2.17</a:t>
            </a:r>
          </a:p>
        </p:txBody>
      </p:sp>
      <p:sp>
        <p:nvSpPr>
          <p:cNvPr id="28" name="Cylindre 27"/>
          <p:cNvSpPr/>
          <p:nvPr/>
        </p:nvSpPr>
        <p:spPr>
          <a:xfrm>
            <a:off x="5544990" y="3324637"/>
            <a:ext cx="1316722" cy="1333469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cs typeface="Arial" panose="020B0604020202020204" pitchFamily="34" charset="0"/>
              </a:rPr>
              <a:t>Données traitées, transformées,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  <a:cs typeface="Arial" panose="020B0604020202020204" pitchFamily="34" charset="0"/>
              </a:rPr>
              <a:t>organisées</a:t>
            </a:r>
          </a:p>
        </p:txBody>
      </p:sp>
      <p:sp>
        <p:nvSpPr>
          <p:cNvPr id="30" name="Organigramme : Données 29"/>
          <p:cNvSpPr/>
          <p:nvPr/>
        </p:nvSpPr>
        <p:spPr>
          <a:xfrm>
            <a:off x="8760656" y="1098098"/>
            <a:ext cx="3240000" cy="360000"/>
          </a:xfrm>
          <a:prstGeom prst="flowChartInputOutput">
            <a:avLst/>
          </a:prstGeom>
          <a:solidFill>
            <a:srgbClr val="71B857"/>
          </a:solidFill>
          <a:ln>
            <a:solidFill>
              <a:srgbClr val="71B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Applications</a:t>
            </a:r>
          </a:p>
        </p:txBody>
      </p:sp>
      <p:sp>
        <p:nvSpPr>
          <p:cNvPr id="31" name="Organigramme : Données 30"/>
          <p:cNvSpPr/>
          <p:nvPr/>
        </p:nvSpPr>
        <p:spPr>
          <a:xfrm>
            <a:off x="4749640" y="1098098"/>
            <a:ext cx="3240000" cy="360000"/>
          </a:xfrm>
          <a:prstGeom prst="flowChartInputOutput">
            <a:avLst/>
          </a:prstGeom>
          <a:solidFill>
            <a:srgbClr val="00B1AF"/>
          </a:solidFill>
          <a:ln>
            <a:solidFill>
              <a:srgbClr val="00B1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/>
              <a:t>Data Lake</a:t>
            </a:r>
            <a:r>
              <a:rPr lang="fr-FR" dirty="0"/>
              <a:t> RH</a:t>
            </a:r>
          </a:p>
        </p:txBody>
      </p:sp>
      <p:sp>
        <p:nvSpPr>
          <p:cNvPr id="32" name="Organigramme : Données 31"/>
          <p:cNvSpPr/>
          <p:nvPr/>
        </p:nvSpPr>
        <p:spPr>
          <a:xfrm>
            <a:off x="191344" y="1102222"/>
            <a:ext cx="3240000" cy="360000"/>
          </a:xfrm>
          <a:prstGeom prst="flowChartInputOutput">
            <a:avLst/>
          </a:prstGeom>
          <a:solidFill>
            <a:srgbClr val="CACAC4"/>
          </a:solidFill>
          <a:ln>
            <a:solidFill>
              <a:srgbClr val="CACA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Sources</a:t>
            </a:r>
          </a:p>
        </p:txBody>
      </p:sp>
      <p:sp>
        <p:nvSpPr>
          <p:cNvPr id="33" name="Triangle isocèle 32"/>
          <p:cNvSpPr/>
          <p:nvPr/>
        </p:nvSpPr>
        <p:spPr>
          <a:xfrm rot="5400000">
            <a:off x="2963632" y="2435141"/>
            <a:ext cx="720000" cy="10800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/>
            <a:endParaRPr lang="fr-FR" sz="12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4" name="Pentagone 33"/>
          <p:cNvSpPr/>
          <p:nvPr/>
        </p:nvSpPr>
        <p:spPr>
          <a:xfrm>
            <a:off x="3935760" y="4177994"/>
            <a:ext cx="1484869" cy="295276"/>
          </a:xfrm>
          <a:prstGeom prst="homePlate">
            <a:avLst/>
          </a:prstGeom>
          <a:solidFill>
            <a:srgbClr val="00B1AF"/>
          </a:solidFill>
          <a:ln>
            <a:solidFill>
              <a:srgbClr val="00B1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/>
              <a:t>Text</a:t>
            </a:r>
            <a:r>
              <a:rPr lang="fr-FR" sz="1400" i="1" dirty="0"/>
              <a:t> Mining</a:t>
            </a:r>
          </a:p>
        </p:txBody>
      </p:sp>
      <p:sp>
        <p:nvSpPr>
          <p:cNvPr id="35" name="Pentagone 34"/>
          <p:cNvSpPr/>
          <p:nvPr/>
        </p:nvSpPr>
        <p:spPr>
          <a:xfrm>
            <a:off x="3935760" y="3710096"/>
            <a:ext cx="1478756" cy="295276"/>
          </a:xfrm>
          <a:prstGeom prst="homePlate">
            <a:avLst/>
          </a:prstGeom>
          <a:solidFill>
            <a:srgbClr val="00B1AF"/>
          </a:solidFill>
          <a:ln>
            <a:solidFill>
              <a:srgbClr val="00B1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Appariements</a:t>
            </a:r>
          </a:p>
        </p:txBody>
      </p:sp>
      <p:sp>
        <p:nvSpPr>
          <p:cNvPr id="36" name="Pentagone 35"/>
          <p:cNvSpPr/>
          <p:nvPr/>
        </p:nvSpPr>
        <p:spPr>
          <a:xfrm>
            <a:off x="3935760" y="3242198"/>
            <a:ext cx="1484869" cy="295276"/>
          </a:xfrm>
          <a:prstGeom prst="homePlate">
            <a:avLst/>
          </a:prstGeom>
          <a:solidFill>
            <a:srgbClr val="00B1AF"/>
          </a:solidFill>
          <a:ln>
            <a:solidFill>
              <a:srgbClr val="00B1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Transformation</a:t>
            </a:r>
          </a:p>
        </p:txBody>
      </p:sp>
      <p:sp>
        <p:nvSpPr>
          <p:cNvPr id="37" name="Pentagone 36"/>
          <p:cNvSpPr/>
          <p:nvPr/>
        </p:nvSpPr>
        <p:spPr>
          <a:xfrm>
            <a:off x="3935760" y="4645892"/>
            <a:ext cx="1478756" cy="295276"/>
          </a:xfrm>
          <a:prstGeom prst="homePlate">
            <a:avLst/>
          </a:prstGeom>
          <a:solidFill>
            <a:srgbClr val="00B1AF"/>
          </a:solidFill>
          <a:ln>
            <a:solidFill>
              <a:srgbClr val="00B1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Etc.</a:t>
            </a:r>
          </a:p>
        </p:txBody>
      </p:sp>
      <p:sp>
        <p:nvSpPr>
          <p:cNvPr id="38" name="Pentagone 37"/>
          <p:cNvSpPr/>
          <p:nvPr/>
        </p:nvSpPr>
        <p:spPr>
          <a:xfrm>
            <a:off x="7015897" y="3429000"/>
            <a:ext cx="1478756" cy="295276"/>
          </a:xfrm>
          <a:prstGeom prst="homePlate">
            <a:avLst/>
          </a:prstGeom>
          <a:solidFill>
            <a:srgbClr val="00B1AF"/>
          </a:solidFill>
          <a:ln>
            <a:solidFill>
              <a:srgbClr val="00B1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Analyse</a:t>
            </a:r>
          </a:p>
        </p:txBody>
      </p:sp>
      <p:sp>
        <p:nvSpPr>
          <p:cNvPr id="39" name="Pentagone 38"/>
          <p:cNvSpPr/>
          <p:nvPr/>
        </p:nvSpPr>
        <p:spPr>
          <a:xfrm>
            <a:off x="7007368" y="3857379"/>
            <a:ext cx="1478756" cy="295276"/>
          </a:xfrm>
          <a:prstGeom prst="homePlate">
            <a:avLst/>
          </a:prstGeom>
          <a:solidFill>
            <a:srgbClr val="00B1AF"/>
          </a:solidFill>
          <a:ln>
            <a:solidFill>
              <a:srgbClr val="00B1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Visualisation</a:t>
            </a:r>
          </a:p>
        </p:txBody>
      </p:sp>
      <p:sp>
        <p:nvSpPr>
          <p:cNvPr id="40" name="Pentagone 39"/>
          <p:cNvSpPr/>
          <p:nvPr/>
        </p:nvSpPr>
        <p:spPr>
          <a:xfrm>
            <a:off x="7012015" y="4292536"/>
            <a:ext cx="1478756" cy="295276"/>
          </a:xfrm>
          <a:prstGeom prst="homePlate">
            <a:avLst/>
          </a:prstGeom>
          <a:solidFill>
            <a:srgbClr val="00B1AF"/>
          </a:solidFill>
          <a:ln>
            <a:solidFill>
              <a:srgbClr val="00B1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Modélisation</a:t>
            </a:r>
          </a:p>
        </p:txBody>
      </p:sp>
    </p:spTree>
    <p:extLst>
      <p:ext uri="{BB962C8B-B14F-4D97-AF65-F5344CB8AC3E}">
        <p14:creationId xmlns:p14="http://schemas.microsoft.com/office/powerpoint/2010/main" val="656589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err="1"/>
              <a:t>dataLab</a:t>
            </a:r>
            <a:r>
              <a:rPr lang="fr-FR" dirty="0"/>
              <a:t> - Présentation 3.2.17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Mettre en place une stratégie de collecte de donnée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sz="1800" dirty="0"/>
              <a:t>Mettre en place un questionnaire d’auto-qualification des collaborateurs pour construire le référentiel de compétence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fr-FR" sz="1500" dirty="0"/>
              <a:t>Pour accélérer la collecte et disposer d’un gisement prêt à l’analyse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fr-FR" sz="1500" dirty="0"/>
              <a:t>Collecter les compétences-clés pour GRDF avec des questions fermées (structuration)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fr-FR" sz="1500" dirty="0"/>
              <a:t>Collecter des compétences de façon plus libre par des questions ouvertes dont le texte sera analysé</a:t>
            </a:r>
          </a:p>
          <a:p>
            <a:pPr marL="582736" lvl="2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/>
              <a:t>Compétences humaines (soft </a:t>
            </a:r>
            <a:r>
              <a:rPr lang="fr-FR" sz="1400" dirty="0" err="1"/>
              <a:t>skills</a:t>
            </a:r>
            <a:r>
              <a:rPr lang="fr-FR" sz="1400" dirty="0"/>
              <a:t>)</a:t>
            </a:r>
          </a:p>
          <a:p>
            <a:pPr marL="582736" lvl="2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/>
              <a:t>Intérêts, passions, engagement social, etc. : pour les actions de bien-être, la communication des tendances au C.E. etc.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fr-FR" sz="1500" i="1" dirty="0"/>
              <a:t>Utiliser le réseau social d’entreprise pour cette collecte, éventuellement avec une ludification pour favoriser</a:t>
            </a:r>
          </a:p>
          <a:p>
            <a:r>
              <a:rPr lang="fr-FR" sz="1800" dirty="0"/>
              <a:t>Mettre en place un questionnaire au départ d’un collaborateur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fr-FR" sz="1500" dirty="0"/>
              <a:t>Collecter ses compétences pour assurer un suivi et une analyse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fr-FR" sz="1500" dirty="0"/>
              <a:t>Demander les risques de perte de savoir-faire qu’il identifie</a:t>
            </a:r>
          </a:p>
        </p:txBody>
      </p:sp>
      <p:sp>
        <p:nvSpPr>
          <p:cNvPr id="7" name="Rectangle 6"/>
          <p:cNvSpPr/>
          <p:nvPr/>
        </p:nvSpPr>
        <p:spPr>
          <a:xfrm>
            <a:off x="1704005" y="1050451"/>
            <a:ext cx="9720000" cy="790614"/>
          </a:xfrm>
          <a:prstGeom prst="rect">
            <a:avLst/>
          </a:prstGeom>
          <a:solidFill>
            <a:srgbClr val="CACAC4"/>
          </a:solidFill>
          <a:ln>
            <a:solidFill>
              <a:srgbClr val="CACA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i="1" dirty="0"/>
              <a:t>Des informations importantes peuvent manquer pour déployer les applications envisagées</a:t>
            </a:r>
          </a:p>
          <a:p>
            <a:r>
              <a:rPr lang="fr-FR" sz="1600" i="1" dirty="0"/>
              <a:t>Il est possible de mettre en place des actions de collecte simples et rapides pour pallier à ce manque de données </a:t>
            </a:r>
          </a:p>
        </p:txBody>
      </p:sp>
      <p:sp>
        <p:nvSpPr>
          <p:cNvPr id="8" name="Triangle isocèle 7"/>
          <p:cNvSpPr/>
          <p:nvPr/>
        </p:nvSpPr>
        <p:spPr>
          <a:xfrm rot="5400000">
            <a:off x="1324475" y="1201510"/>
            <a:ext cx="399026" cy="503828"/>
          </a:xfrm>
          <a:prstGeom prst="triangle">
            <a:avLst/>
          </a:prstGeom>
          <a:solidFill>
            <a:srgbClr val="0053A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/>
            <a:endParaRPr lang="fr-FR" sz="12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06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De multiples sources de données à décloisonner pour mieux répondre à ces enjeux</a:t>
            </a:r>
            <a:endParaRPr lang="en-US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4866146" y="2420889"/>
            <a:ext cx="2304256" cy="18001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646464"/>
                </a:solidFill>
              </a:rPr>
              <a:t>Paye</a:t>
            </a:r>
          </a:p>
        </p:txBody>
      </p:sp>
      <p:sp>
        <p:nvSpPr>
          <p:cNvPr id="41" name="Rectangle à coins arrondis 40"/>
          <p:cNvSpPr/>
          <p:nvPr/>
        </p:nvSpPr>
        <p:spPr>
          <a:xfrm>
            <a:off x="1847528" y="1268760"/>
            <a:ext cx="2304256" cy="10081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646464"/>
                </a:solidFill>
              </a:rPr>
              <a:t>Formation</a:t>
            </a:r>
          </a:p>
        </p:txBody>
      </p:sp>
      <p:sp>
        <p:nvSpPr>
          <p:cNvPr id="42" name="Rectangle à coins arrondis 41"/>
          <p:cNvSpPr/>
          <p:nvPr/>
        </p:nvSpPr>
        <p:spPr>
          <a:xfrm>
            <a:off x="4874182" y="1270123"/>
            <a:ext cx="2296219" cy="10081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646464"/>
                </a:solidFill>
              </a:rPr>
              <a:t>Entretiens d’évaluation et comités de salaire</a:t>
            </a:r>
          </a:p>
        </p:txBody>
      </p:sp>
      <p:sp>
        <p:nvSpPr>
          <p:cNvPr id="43" name="Rectangle à coins arrondis 42"/>
          <p:cNvSpPr/>
          <p:nvPr/>
        </p:nvSpPr>
        <p:spPr>
          <a:xfrm>
            <a:off x="7857380" y="2754412"/>
            <a:ext cx="2304256" cy="10081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646464"/>
                </a:solidFill>
              </a:rPr>
              <a:t>Baromètre employé</a:t>
            </a:r>
          </a:p>
        </p:txBody>
      </p:sp>
      <p:sp>
        <p:nvSpPr>
          <p:cNvPr id="44" name="Rectangle à coins arrondis 43"/>
          <p:cNvSpPr/>
          <p:nvPr/>
        </p:nvSpPr>
        <p:spPr>
          <a:xfrm>
            <a:off x="7857380" y="4437112"/>
            <a:ext cx="2304256" cy="10081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646464"/>
                </a:solidFill>
              </a:rPr>
              <a:t>Gestion des absences</a:t>
            </a:r>
          </a:p>
        </p:txBody>
      </p:sp>
      <p:sp>
        <p:nvSpPr>
          <p:cNvPr id="47" name="Rectangle à coins arrondis 46"/>
          <p:cNvSpPr/>
          <p:nvPr/>
        </p:nvSpPr>
        <p:spPr>
          <a:xfrm>
            <a:off x="1847528" y="2840670"/>
            <a:ext cx="2304256" cy="10081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646464"/>
                </a:solidFill>
              </a:rPr>
              <a:t>Base de compétences</a:t>
            </a:r>
          </a:p>
        </p:txBody>
      </p:sp>
      <p:sp>
        <p:nvSpPr>
          <p:cNvPr id="48" name="Rectangle à coins arrondis 47"/>
          <p:cNvSpPr/>
          <p:nvPr/>
        </p:nvSpPr>
        <p:spPr>
          <a:xfrm>
            <a:off x="1847528" y="4438129"/>
            <a:ext cx="2304256" cy="10081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646464"/>
                </a:solidFill>
              </a:rPr>
              <a:t>Médecine du travail</a:t>
            </a:r>
          </a:p>
        </p:txBody>
      </p:sp>
      <p:sp>
        <p:nvSpPr>
          <p:cNvPr id="49" name="Rectangle à coins arrondis 48"/>
          <p:cNvSpPr/>
          <p:nvPr/>
        </p:nvSpPr>
        <p:spPr>
          <a:xfrm>
            <a:off x="7857380" y="1268760"/>
            <a:ext cx="2304256" cy="10081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646464"/>
                </a:solidFill>
              </a:rPr>
              <a:t>Organisation et rattachements</a:t>
            </a:r>
          </a:p>
        </p:txBody>
      </p:sp>
      <p:sp>
        <p:nvSpPr>
          <p:cNvPr id="50" name="Rectangle à coins arrondis 49"/>
          <p:cNvSpPr/>
          <p:nvPr/>
        </p:nvSpPr>
        <p:spPr>
          <a:xfrm>
            <a:off x="4874183" y="4437112"/>
            <a:ext cx="2304256" cy="10081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646464"/>
                </a:solidFill>
              </a:rPr>
              <a:t>Messagerie interne et réseaux sociaux</a:t>
            </a:r>
          </a:p>
        </p:txBody>
      </p:sp>
      <p:sp>
        <p:nvSpPr>
          <p:cNvPr id="51" name="Rectangle à coins arrondis 50"/>
          <p:cNvSpPr/>
          <p:nvPr/>
        </p:nvSpPr>
        <p:spPr>
          <a:xfrm>
            <a:off x="9483674" y="5638029"/>
            <a:ext cx="648073" cy="5179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646464"/>
                </a:solidFill>
              </a:rPr>
              <a:t>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1504" y="6156026"/>
            <a:ext cx="7488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rgbClr val="646464"/>
                </a:solidFill>
              </a:rPr>
              <a:t>La plupart des applications ne nécessitent pas d’utiliser de donnée nominative et respecte ainsi le devoir de confidentialité</a:t>
            </a:r>
          </a:p>
        </p:txBody>
      </p:sp>
    </p:spTree>
    <p:extLst>
      <p:ext uri="{BB962C8B-B14F-4D97-AF65-F5344CB8AC3E}">
        <p14:creationId xmlns:p14="http://schemas.microsoft.com/office/powerpoint/2010/main" val="105121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err="1"/>
              <a:t>dataLab</a:t>
            </a:r>
            <a:r>
              <a:rPr lang="fr-FR" dirty="0"/>
              <a:t> - Présentation 3.2.17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Agenda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fr-FR" sz="1800" dirty="0"/>
              <a:t>Une application récurrente : la recommandation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/>
              <a:t>Les domaines d’applications qui émergent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/>
              <a:t>Synthèse des applications identifiées lors de l’atelier précédent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/>
              <a:t>D’autres applications RH des data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/>
              <a:t>Sources données pour constituer un gisement data RH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/>
              <a:t>Principe d’un gisement data RH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/>
              <a:t>Actions de collecte de données</a:t>
            </a:r>
          </a:p>
        </p:txBody>
      </p:sp>
    </p:spTree>
    <p:extLst>
      <p:ext uri="{BB962C8B-B14F-4D97-AF65-F5344CB8AC3E}">
        <p14:creationId xmlns:p14="http://schemas.microsoft.com/office/powerpoint/2010/main" val="347268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rganigramme : Connecteur 10"/>
          <p:cNvSpPr/>
          <p:nvPr/>
        </p:nvSpPr>
        <p:spPr>
          <a:xfrm>
            <a:off x="7032104" y="2194869"/>
            <a:ext cx="3420000" cy="3420000"/>
          </a:xfrm>
          <a:prstGeom prst="flowChartConnector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Une application au cœur de la réflexion des groupes de travail :</a:t>
            </a:r>
            <a:br>
              <a:rPr lang="fr-FR" dirty="0"/>
            </a:br>
            <a:r>
              <a:rPr lang="fr-FR" dirty="0"/>
              <a:t>la recommandation</a:t>
            </a:r>
          </a:p>
        </p:txBody>
      </p:sp>
      <p:sp>
        <p:nvSpPr>
          <p:cNvPr id="8" name="Ellipse 7"/>
          <p:cNvSpPr/>
          <p:nvPr/>
        </p:nvSpPr>
        <p:spPr>
          <a:xfrm>
            <a:off x="7818394" y="1317044"/>
            <a:ext cx="1800000" cy="1800000"/>
          </a:xfrm>
          <a:prstGeom prst="ellipse">
            <a:avLst/>
          </a:prstGeom>
          <a:solidFill>
            <a:srgbClr val="009BC4"/>
          </a:solidFill>
          <a:ln>
            <a:solidFill>
              <a:srgbClr val="009B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1400" dirty="0"/>
              <a:t>Candidats</a:t>
            </a:r>
          </a:p>
        </p:txBody>
      </p:sp>
      <p:sp>
        <p:nvSpPr>
          <p:cNvPr id="9" name="Ellipse 8"/>
          <p:cNvSpPr/>
          <p:nvPr/>
        </p:nvSpPr>
        <p:spPr>
          <a:xfrm>
            <a:off x="7841240" y="4653336"/>
            <a:ext cx="1800000" cy="1800000"/>
          </a:xfrm>
          <a:prstGeom prst="ellipse">
            <a:avLst/>
          </a:prstGeom>
          <a:solidFill>
            <a:srgbClr val="009BC4"/>
          </a:solidFill>
          <a:ln>
            <a:solidFill>
              <a:srgbClr val="009B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1400" dirty="0"/>
              <a:t>Collaborateurs</a:t>
            </a:r>
          </a:p>
        </p:txBody>
      </p:sp>
      <p:sp>
        <p:nvSpPr>
          <p:cNvPr id="12" name="AutoShape 123"/>
          <p:cNvSpPr>
            <a:spLocks noChangeAspect="1"/>
          </p:cNvSpPr>
          <p:nvPr/>
        </p:nvSpPr>
        <p:spPr bwMode="auto">
          <a:xfrm>
            <a:off x="8162460" y="3356992"/>
            <a:ext cx="1152128" cy="11521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8180" y="12132"/>
                </a:moveTo>
                <a:cubicBezTo>
                  <a:pt x="17710" y="12226"/>
                  <a:pt x="17327" y="12561"/>
                  <a:pt x="17170" y="13012"/>
                </a:cubicBezTo>
                <a:cubicBezTo>
                  <a:pt x="17083" y="13261"/>
                  <a:pt x="16981" y="13503"/>
                  <a:pt x="16868" y="13738"/>
                </a:cubicBezTo>
                <a:cubicBezTo>
                  <a:pt x="16658" y="14169"/>
                  <a:pt x="16694" y="14677"/>
                  <a:pt x="16959" y="15075"/>
                </a:cubicBezTo>
                <a:lnTo>
                  <a:pt x="18131" y="16833"/>
                </a:lnTo>
                <a:lnTo>
                  <a:pt x="16832" y="18132"/>
                </a:lnTo>
                <a:lnTo>
                  <a:pt x="15075" y="16960"/>
                </a:lnTo>
                <a:cubicBezTo>
                  <a:pt x="14850" y="16810"/>
                  <a:pt x="14589" y="16733"/>
                  <a:pt x="14326" y="16733"/>
                </a:cubicBezTo>
                <a:cubicBezTo>
                  <a:pt x="14126" y="16733"/>
                  <a:pt x="13924" y="16778"/>
                  <a:pt x="13738" y="16868"/>
                </a:cubicBezTo>
                <a:cubicBezTo>
                  <a:pt x="13504" y="16981"/>
                  <a:pt x="13262" y="17083"/>
                  <a:pt x="13012" y="17170"/>
                </a:cubicBezTo>
                <a:cubicBezTo>
                  <a:pt x="12561" y="17327"/>
                  <a:pt x="12226" y="17712"/>
                  <a:pt x="12133" y="18180"/>
                </a:cubicBezTo>
                <a:lnTo>
                  <a:pt x="11717" y="20249"/>
                </a:lnTo>
                <a:lnTo>
                  <a:pt x="9881" y="20249"/>
                </a:lnTo>
                <a:lnTo>
                  <a:pt x="9467" y="18180"/>
                </a:lnTo>
                <a:cubicBezTo>
                  <a:pt x="9373" y="17712"/>
                  <a:pt x="9039" y="17327"/>
                  <a:pt x="8588" y="17170"/>
                </a:cubicBezTo>
                <a:cubicBezTo>
                  <a:pt x="8339" y="17083"/>
                  <a:pt x="8096" y="16983"/>
                  <a:pt x="7861" y="16869"/>
                </a:cubicBezTo>
                <a:cubicBezTo>
                  <a:pt x="7675" y="16778"/>
                  <a:pt x="7474" y="16733"/>
                  <a:pt x="7273" y="16733"/>
                </a:cubicBezTo>
                <a:cubicBezTo>
                  <a:pt x="7011" y="16733"/>
                  <a:pt x="6750" y="16810"/>
                  <a:pt x="6525" y="16960"/>
                </a:cubicBezTo>
                <a:lnTo>
                  <a:pt x="4767" y="18132"/>
                </a:lnTo>
                <a:lnTo>
                  <a:pt x="3468" y="16833"/>
                </a:lnTo>
                <a:lnTo>
                  <a:pt x="4639" y="15075"/>
                </a:lnTo>
                <a:cubicBezTo>
                  <a:pt x="4904" y="14677"/>
                  <a:pt x="4939" y="14169"/>
                  <a:pt x="4732" y="13738"/>
                </a:cubicBezTo>
                <a:cubicBezTo>
                  <a:pt x="4618" y="13504"/>
                  <a:pt x="4516" y="13263"/>
                  <a:pt x="4429" y="13013"/>
                </a:cubicBezTo>
                <a:cubicBezTo>
                  <a:pt x="4273" y="12561"/>
                  <a:pt x="3888" y="12227"/>
                  <a:pt x="3419" y="12133"/>
                </a:cubicBezTo>
                <a:lnTo>
                  <a:pt x="1350" y="11718"/>
                </a:lnTo>
                <a:lnTo>
                  <a:pt x="1349" y="9882"/>
                </a:lnTo>
                <a:lnTo>
                  <a:pt x="3419" y="9468"/>
                </a:lnTo>
                <a:cubicBezTo>
                  <a:pt x="3888" y="9374"/>
                  <a:pt x="4273" y="9039"/>
                  <a:pt x="4429" y="8588"/>
                </a:cubicBezTo>
                <a:cubicBezTo>
                  <a:pt x="4516" y="8338"/>
                  <a:pt x="4617" y="8096"/>
                  <a:pt x="4731" y="7862"/>
                </a:cubicBezTo>
                <a:cubicBezTo>
                  <a:pt x="4940" y="7431"/>
                  <a:pt x="4905" y="6923"/>
                  <a:pt x="4639" y="6524"/>
                </a:cubicBezTo>
                <a:lnTo>
                  <a:pt x="3468" y="4767"/>
                </a:lnTo>
                <a:lnTo>
                  <a:pt x="4767" y="3468"/>
                </a:lnTo>
                <a:lnTo>
                  <a:pt x="6525" y="4639"/>
                </a:lnTo>
                <a:cubicBezTo>
                  <a:pt x="6750" y="4790"/>
                  <a:pt x="7011" y="4866"/>
                  <a:pt x="7273" y="4866"/>
                </a:cubicBezTo>
                <a:cubicBezTo>
                  <a:pt x="7474" y="4866"/>
                  <a:pt x="7674" y="4822"/>
                  <a:pt x="7861" y="4732"/>
                </a:cubicBezTo>
                <a:cubicBezTo>
                  <a:pt x="8095" y="4619"/>
                  <a:pt x="8337" y="4517"/>
                  <a:pt x="8586" y="4430"/>
                </a:cubicBezTo>
                <a:cubicBezTo>
                  <a:pt x="9039" y="4272"/>
                  <a:pt x="9373" y="3888"/>
                  <a:pt x="9467" y="3420"/>
                </a:cubicBezTo>
                <a:lnTo>
                  <a:pt x="9881" y="1350"/>
                </a:lnTo>
                <a:lnTo>
                  <a:pt x="11717" y="1350"/>
                </a:lnTo>
                <a:lnTo>
                  <a:pt x="12131" y="3420"/>
                </a:lnTo>
                <a:cubicBezTo>
                  <a:pt x="12225" y="3888"/>
                  <a:pt x="12560" y="4272"/>
                  <a:pt x="13012" y="4430"/>
                </a:cubicBezTo>
                <a:cubicBezTo>
                  <a:pt x="13261" y="4517"/>
                  <a:pt x="13502" y="4617"/>
                  <a:pt x="13737" y="4731"/>
                </a:cubicBezTo>
                <a:cubicBezTo>
                  <a:pt x="13924" y="4822"/>
                  <a:pt x="14125" y="4866"/>
                  <a:pt x="14326" y="4866"/>
                </a:cubicBezTo>
                <a:cubicBezTo>
                  <a:pt x="14589" y="4866"/>
                  <a:pt x="14850" y="4790"/>
                  <a:pt x="15075" y="4639"/>
                </a:cubicBezTo>
                <a:lnTo>
                  <a:pt x="16832" y="3468"/>
                </a:lnTo>
                <a:lnTo>
                  <a:pt x="18131" y="4767"/>
                </a:lnTo>
                <a:lnTo>
                  <a:pt x="16959" y="6524"/>
                </a:lnTo>
                <a:cubicBezTo>
                  <a:pt x="16694" y="6923"/>
                  <a:pt x="16660" y="7431"/>
                  <a:pt x="16867" y="7861"/>
                </a:cubicBezTo>
                <a:cubicBezTo>
                  <a:pt x="16980" y="8096"/>
                  <a:pt x="17083" y="8337"/>
                  <a:pt x="17170" y="8587"/>
                </a:cubicBezTo>
                <a:cubicBezTo>
                  <a:pt x="17327" y="9039"/>
                  <a:pt x="17710" y="9373"/>
                  <a:pt x="18180" y="9467"/>
                </a:cubicBezTo>
                <a:lnTo>
                  <a:pt x="20248" y="9882"/>
                </a:lnTo>
                <a:lnTo>
                  <a:pt x="20250" y="11718"/>
                </a:lnTo>
                <a:cubicBezTo>
                  <a:pt x="20250" y="11718"/>
                  <a:pt x="18180" y="12132"/>
                  <a:pt x="18180" y="12132"/>
                </a:cubicBezTo>
                <a:close/>
                <a:moveTo>
                  <a:pt x="20513" y="8558"/>
                </a:moveTo>
                <a:lnTo>
                  <a:pt x="18445" y="8143"/>
                </a:lnTo>
                <a:cubicBezTo>
                  <a:pt x="18341" y="7844"/>
                  <a:pt x="18218" y="7554"/>
                  <a:pt x="18082" y="7273"/>
                </a:cubicBezTo>
                <a:lnTo>
                  <a:pt x="19254" y="5516"/>
                </a:lnTo>
                <a:cubicBezTo>
                  <a:pt x="19611" y="4980"/>
                  <a:pt x="19540" y="4268"/>
                  <a:pt x="19085" y="3813"/>
                </a:cubicBezTo>
                <a:lnTo>
                  <a:pt x="17787" y="2514"/>
                </a:lnTo>
                <a:cubicBezTo>
                  <a:pt x="17526" y="2253"/>
                  <a:pt x="17181" y="2118"/>
                  <a:pt x="16831" y="2118"/>
                </a:cubicBezTo>
                <a:cubicBezTo>
                  <a:pt x="16573" y="2118"/>
                  <a:pt x="16312" y="2193"/>
                  <a:pt x="16084" y="2345"/>
                </a:cubicBezTo>
                <a:lnTo>
                  <a:pt x="14326" y="3516"/>
                </a:lnTo>
                <a:cubicBezTo>
                  <a:pt x="14044" y="3380"/>
                  <a:pt x="13754" y="3258"/>
                  <a:pt x="13455" y="3155"/>
                </a:cubicBezTo>
                <a:lnTo>
                  <a:pt x="13041" y="1085"/>
                </a:lnTo>
                <a:cubicBezTo>
                  <a:pt x="12916" y="454"/>
                  <a:pt x="12361" y="0"/>
                  <a:pt x="11717" y="0"/>
                </a:cubicBezTo>
                <a:lnTo>
                  <a:pt x="9881" y="0"/>
                </a:lnTo>
                <a:cubicBezTo>
                  <a:pt x="9238" y="0"/>
                  <a:pt x="8684" y="454"/>
                  <a:pt x="8557" y="1085"/>
                </a:cubicBezTo>
                <a:lnTo>
                  <a:pt x="8143" y="3155"/>
                </a:lnTo>
                <a:cubicBezTo>
                  <a:pt x="7843" y="3258"/>
                  <a:pt x="7554" y="3381"/>
                  <a:pt x="7273" y="3516"/>
                </a:cubicBezTo>
                <a:lnTo>
                  <a:pt x="5516" y="2345"/>
                </a:lnTo>
                <a:cubicBezTo>
                  <a:pt x="5287" y="2193"/>
                  <a:pt x="5026" y="2118"/>
                  <a:pt x="4767" y="2118"/>
                </a:cubicBezTo>
                <a:cubicBezTo>
                  <a:pt x="4419" y="2118"/>
                  <a:pt x="4073" y="2253"/>
                  <a:pt x="3812" y="2514"/>
                </a:cubicBezTo>
                <a:lnTo>
                  <a:pt x="2514" y="3813"/>
                </a:lnTo>
                <a:cubicBezTo>
                  <a:pt x="2059" y="4268"/>
                  <a:pt x="1988" y="4980"/>
                  <a:pt x="2345" y="5516"/>
                </a:cubicBezTo>
                <a:lnTo>
                  <a:pt x="3516" y="7273"/>
                </a:lnTo>
                <a:cubicBezTo>
                  <a:pt x="3380" y="7555"/>
                  <a:pt x="3258" y="7844"/>
                  <a:pt x="3154" y="8144"/>
                </a:cubicBezTo>
                <a:lnTo>
                  <a:pt x="1085" y="8558"/>
                </a:lnTo>
                <a:cubicBezTo>
                  <a:pt x="454" y="8684"/>
                  <a:pt x="0" y="9238"/>
                  <a:pt x="0" y="9882"/>
                </a:cubicBezTo>
                <a:lnTo>
                  <a:pt x="0" y="11718"/>
                </a:lnTo>
                <a:cubicBezTo>
                  <a:pt x="0" y="12361"/>
                  <a:pt x="454" y="12916"/>
                  <a:pt x="1085" y="13042"/>
                </a:cubicBezTo>
                <a:lnTo>
                  <a:pt x="3154" y="13456"/>
                </a:lnTo>
                <a:cubicBezTo>
                  <a:pt x="3258" y="13755"/>
                  <a:pt x="3380" y="14046"/>
                  <a:pt x="3516" y="14326"/>
                </a:cubicBezTo>
                <a:lnTo>
                  <a:pt x="2345" y="16083"/>
                </a:lnTo>
                <a:cubicBezTo>
                  <a:pt x="1988" y="16619"/>
                  <a:pt x="2059" y="17332"/>
                  <a:pt x="2514" y="17787"/>
                </a:cubicBezTo>
                <a:lnTo>
                  <a:pt x="3812" y="19086"/>
                </a:lnTo>
                <a:cubicBezTo>
                  <a:pt x="4073" y="19346"/>
                  <a:pt x="4419" y="19482"/>
                  <a:pt x="4767" y="19482"/>
                </a:cubicBezTo>
                <a:cubicBezTo>
                  <a:pt x="5026" y="19482"/>
                  <a:pt x="5287" y="19406"/>
                  <a:pt x="5516" y="19254"/>
                </a:cubicBezTo>
                <a:lnTo>
                  <a:pt x="7273" y="18083"/>
                </a:lnTo>
                <a:cubicBezTo>
                  <a:pt x="7554" y="18220"/>
                  <a:pt x="7843" y="18341"/>
                  <a:pt x="8143" y="18445"/>
                </a:cubicBezTo>
                <a:lnTo>
                  <a:pt x="8557" y="20514"/>
                </a:lnTo>
                <a:cubicBezTo>
                  <a:pt x="8684" y="21146"/>
                  <a:pt x="9238" y="21599"/>
                  <a:pt x="9881" y="21599"/>
                </a:cubicBezTo>
                <a:lnTo>
                  <a:pt x="11717" y="21599"/>
                </a:lnTo>
                <a:cubicBezTo>
                  <a:pt x="12361" y="21599"/>
                  <a:pt x="12916" y="21146"/>
                  <a:pt x="13041" y="20514"/>
                </a:cubicBezTo>
                <a:lnTo>
                  <a:pt x="13456" y="18445"/>
                </a:lnTo>
                <a:cubicBezTo>
                  <a:pt x="13755" y="18341"/>
                  <a:pt x="14046" y="18219"/>
                  <a:pt x="14326" y="18083"/>
                </a:cubicBezTo>
                <a:lnTo>
                  <a:pt x="16084" y="19254"/>
                </a:lnTo>
                <a:cubicBezTo>
                  <a:pt x="16312" y="19406"/>
                  <a:pt x="16573" y="19482"/>
                  <a:pt x="16831" y="19482"/>
                </a:cubicBezTo>
                <a:cubicBezTo>
                  <a:pt x="17181" y="19482"/>
                  <a:pt x="17526" y="19346"/>
                  <a:pt x="17787" y="19086"/>
                </a:cubicBezTo>
                <a:lnTo>
                  <a:pt x="19085" y="17787"/>
                </a:lnTo>
                <a:cubicBezTo>
                  <a:pt x="19540" y="17332"/>
                  <a:pt x="19611" y="16619"/>
                  <a:pt x="19254" y="16083"/>
                </a:cubicBezTo>
                <a:lnTo>
                  <a:pt x="18082" y="14326"/>
                </a:lnTo>
                <a:cubicBezTo>
                  <a:pt x="18219" y="14045"/>
                  <a:pt x="18341" y="13755"/>
                  <a:pt x="18445" y="13456"/>
                </a:cubicBezTo>
                <a:lnTo>
                  <a:pt x="20513" y="13042"/>
                </a:lnTo>
                <a:cubicBezTo>
                  <a:pt x="21145" y="12916"/>
                  <a:pt x="21599" y="12361"/>
                  <a:pt x="21599" y="11718"/>
                </a:cubicBezTo>
                <a:lnTo>
                  <a:pt x="21599" y="9882"/>
                </a:lnTo>
                <a:cubicBezTo>
                  <a:pt x="21599" y="9238"/>
                  <a:pt x="21145" y="8684"/>
                  <a:pt x="20513" y="8558"/>
                </a:cubicBezTo>
              </a:path>
            </a:pathLst>
          </a:custGeom>
          <a:solidFill>
            <a:srgbClr val="71B857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3" name="AutoShape 124"/>
          <p:cNvSpPr>
            <a:spLocks noChangeAspect="1"/>
          </p:cNvSpPr>
          <p:nvPr/>
        </p:nvSpPr>
        <p:spPr bwMode="auto">
          <a:xfrm>
            <a:off x="8486654" y="3681182"/>
            <a:ext cx="503741" cy="50374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20250"/>
                </a:moveTo>
                <a:cubicBezTo>
                  <a:pt x="5580" y="20250"/>
                  <a:pt x="1350" y="16017"/>
                  <a:pt x="1350" y="10800"/>
                </a:cubicBezTo>
                <a:cubicBezTo>
                  <a:pt x="1350" y="5582"/>
                  <a:pt x="5580" y="1349"/>
                  <a:pt x="10800" y="1349"/>
                </a:cubicBezTo>
                <a:cubicBezTo>
                  <a:pt x="16016" y="1349"/>
                  <a:pt x="20250" y="5582"/>
                  <a:pt x="20250" y="10800"/>
                </a:cubicBezTo>
                <a:cubicBezTo>
                  <a:pt x="20250" y="16017"/>
                  <a:pt x="16016" y="20250"/>
                  <a:pt x="10800" y="20250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3"/>
                  <a:pt x="4836" y="21600"/>
                  <a:pt x="10800" y="21600"/>
                </a:cubicBezTo>
                <a:cubicBezTo>
                  <a:pt x="16763" y="21600"/>
                  <a:pt x="21599" y="16763"/>
                  <a:pt x="21599" y="10800"/>
                </a:cubicBezTo>
                <a:cubicBezTo>
                  <a:pt x="21599" y="4836"/>
                  <a:pt x="16763" y="0"/>
                  <a:pt x="10800" y="0"/>
                </a:cubicBezTo>
              </a:path>
            </a:pathLst>
          </a:custGeom>
          <a:solidFill>
            <a:srgbClr val="71B857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4" name="AutoShape 125"/>
          <p:cNvSpPr>
            <a:spLocks noChangeAspect="1"/>
          </p:cNvSpPr>
          <p:nvPr/>
        </p:nvSpPr>
        <p:spPr bwMode="auto">
          <a:xfrm>
            <a:off x="8593885" y="3788415"/>
            <a:ext cx="289278" cy="28927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18900"/>
                </a:moveTo>
                <a:cubicBezTo>
                  <a:pt x="6328" y="18900"/>
                  <a:pt x="2699" y="15271"/>
                  <a:pt x="2699" y="10800"/>
                </a:cubicBezTo>
                <a:cubicBezTo>
                  <a:pt x="2699" y="6329"/>
                  <a:pt x="6328" y="2700"/>
                  <a:pt x="10800" y="2700"/>
                </a:cubicBezTo>
                <a:cubicBezTo>
                  <a:pt x="15271" y="2700"/>
                  <a:pt x="18899" y="6329"/>
                  <a:pt x="18899" y="10800"/>
                </a:cubicBezTo>
                <a:cubicBezTo>
                  <a:pt x="18899" y="15271"/>
                  <a:pt x="15271" y="18900"/>
                  <a:pt x="10800" y="18900"/>
                </a:cubicBezTo>
                <a:moveTo>
                  <a:pt x="10800" y="0"/>
                </a:moveTo>
                <a:cubicBezTo>
                  <a:pt x="4830" y="0"/>
                  <a:pt x="0" y="4833"/>
                  <a:pt x="0" y="10800"/>
                </a:cubicBezTo>
                <a:cubicBezTo>
                  <a:pt x="0" y="16766"/>
                  <a:pt x="4830" y="21599"/>
                  <a:pt x="10800" y="21599"/>
                </a:cubicBezTo>
                <a:cubicBezTo>
                  <a:pt x="16764" y="21599"/>
                  <a:pt x="21600" y="16766"/>
                  <a:pt x="21600" y="10800"/>
                </a:cubicBezTo>
                <a:cubicBezTo>
                  <a:pt x="21600" y="4833"/>
                  <a:pt x="16764" y="0"/>
                  <a:pt x="10800" y="0"/>
                </a:cubicBezTo>
              </a:path>
            </a:pathLst>
          </a:custGeom>
          <a:solidFill>
            <a:srgbClr val="71B857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0022" y="2117755"/>
            <a:ext cx="51732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Quels postes proposer à des candidats ?</a:t>
            </a:r>
          </a:p>
          <a:p>
            <a:r>
              <a:rPr lang="fr-FR" i="1" dirty="0"/>
              <a:t>Quels postes proposer à des collaborateurs ?</a:t>
            </a:r>
          </a:p>
          <a:p>
            <a:r>
              <a:rPr lang="fr-FR" i="1" dirty="0"/>
              <a:t>Quels candidats proposer pour des postes ?</a:t>
            </a:r>
          </a:p>
          <a:p>
            <a:endParaRPr lang="fr-FR" i="1" dirty="0"/>
          </a:p>
          <a:p>
            <a:r>
              <a:rPr lang="fr-FR" dirty="0"/>
              <a:t>Et la question corolaire :</a:t>
            </a:r>
          </a:p>
          <a:p>
            <a:endParaRPr lang="fr-FR" i="1" dirty="0"/>
          </a:p>
          <a:p>
            <a:r>
              <a:rPr lang="fr-FR" i="1" dirty="0"/>
              <a:t>Quelles formations proposer à un collaborateur ?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7778560" y="3831050"/>
            <a:ext cx="1888116" cy="184759"/>
          </a:xfrm>
          <a:prstGeom prst="round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1600" dirty="0">
                <a:solidFill>
                  <a:srgbClr val="71B857"/>
                </a:solidFill>
              </a:rPr>
              <a:t>Recommandations</a:t>
            </a:r>
          </a:p>
        </p:txBody>
      </p:sp>
      <p:sp>
        <p:nvSpPr>
          <p:cNvPr id="6" name="Ellipse 5"/>
          <p:cNvSpPr/>
          <p:nvPr/>
        </p:nvSpPr>
        <p:spPr>
          <a:xfrm>
            <a:off x="6023992" y="2983490"/>
            <a:ext cx="1800000" cy="1800000"/>
          </a:xfrm>
          <a:prstGeom prst="ellipse">
            <a:avLst/>
          </a:prstGeom>
          <a:solidFill>
            <a:srgbClr val="0053A1"/>
          </a:solidFill>
          <a:ln>
            <a:solidFill>
              <a:srgbClr val="0053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1400" dirty="0"/>
              <a:t>Compétences</a:t>
            </a:r>
          </a:p>
        </p:txBody>
      </p:sp>
      <p:sp>
        <p:nvSpPr>
          <p:cNvPr id="7" name="Ellipse 6"/>
          <p:cNvSpPr/>
          <p:nvPr/>
        </p:nvSpPr>
        <p:spPr>
          <a:xfrm>
            <a:off x="9629364" y="2983490"/>
            <a:ext cx="1800000" cy="1800000"/>
          </a:xfrm>
          <a:prstGeom prst="ellipse">
            <a:avLst/>
          </a:prstGeom>
          <a:solidFill>
            <a:srgbClr val="00B1AF"/>
          </a:solidFill>
          <a:ln>
            <a:solidFill>
              <a:srgbClr val="00B1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1400" dirty="0"/>
              <a:t>Carrières</a:t>
            </a:r>
          </a:p>
        </p:txBody>
      </p:sp>
      <p:sp>
        <p:nvSpPr>
          <p:cNvPr id="16" name="Espace réservé du pied de page 3"/>
          <p:cNvSpPr>
            <a:spLocks noGrp="1"/>
          </p:cNvSpPr>
          <p:nvPr>
            <p:ph type="ftr" sz="quarter" idx="12"/>
          </p:nvPr>
        </p:nvSpPr>
        <p:spPr>
          <a:xfrm>
            <a:off x="10800523" y="6318053"/>
            <a:ext cx="959685" cy="206576"/>
          </a:xfrm>
        </p:spPr>
        <p:txBody>
          <a:bodyPr/>
          <a:lstStyle/>
          <a:p>
            <a:r>
              <a:rPr lang="fr-FR" dirty="0" err="1"/>
              <a:t>dataLab</a:t>
            </a:r>
            <a:r>
              <a:rPr lang="fr-FR" dirty="0"/>
              <a:t> - Présentation 3.2.17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10022" y="1517673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questions auxquelles répondre grâce aux données : </a:t>
            </a:r>
          </a:p>
        </p:txBody>
      </p:sp>
      <p:sp>
        <p:nvSpPr>
          <p:cNvPr id="15" name="Triangle isocèle 14"/>
          <p:cNvSpPr/>
          <p:nvPr/>
        </p:nvSpPr>
        <p:spPr>
          <a:xfrm flipV="1">
            <a:off x="1176447" y="4271819"/>
            <a:ext cx="3240360" cy="216021"/>
          </a:xfrm>
          <a:prstGeom prst="triangle">
            <a:avLst/>
          </a:prstGeom>
          <a:solidFill>
            <a:srgbClr val="FAAF00"/>
          </a:solidFill>
          <a:ln>
            <a:solidFill>
              <a:srgbClr val="FAA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10022" y="4724149"/>
            <a:ext cx="59618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Des outils pour y répondre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référentiel des compétences des collaborateurs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référentiel des compétences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et un « algorithme » pour les croiser et recommander</a:t>
            </a:r>
          </a:p>
        </p:txBody>
      </p:sp>
    </p:spTree>
    <p:extLst>
      <p:ext uri="{BB962C8B-B14F-4D97-AF65-F5344CB8AC3E}">
        <p14:creationId xmlns:p14="http://schemas.microsoft.com/office/powerpoint/2010/main" val="133635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Les grands domaines d’applications qui émergent</a:t>
            </a:r>
          </a:p>
        </p:txBody>
      </p:sp>
      <p:sp>
        <p:nvSpPr>
          <p:cNvPr id="16" name="Espace réservé du pied de page 3"/>
          <p:cNvSpPr>
            <a:spLocks noGrp="1"/>
          </p:cNvSpPr>
          <p:nvPr>
            <p:ph type="ftr" sz="quarter" idx="12"/>
          </p:nvPr>
        </p:nvSpPr>
        <p:spPr>
          <a:xfrm>
            <a:off x="10800523" y="6318053"/>
            <a:ext cx="959685" cy="206576"/>
          </a:xfrm>
        </p:spPr>
        <p:txBody>
          <a:bodyPr/>
          <a:lstStyle/>
          <a:p>
            <a:r>
              <a:rPr lang="fr-FR" dirty="0" err="1"/>
              <a:t>dataLab</a:t>
            </a:r>
            <a:r>
              <a:rPr lang="fr-FR" dirty="0"/>
              <a:t> - Présentation 3.2.17</a:t>
            </a:r>
          </a:p>
        </p:txBody>
      </p:sp>
      <p:sp>
        <p:nvSpPr>
          <p:cNvPr id="18" name="Arrondir un rectangle avec un coin du même côté 17"/>
          <p:cNvSpPr/>
          <p:nvPr/>
        </p:nvSpPr>
        <p:spPr>
          <a:xfrm>
            <a:off x="335002" y="1465688"/>
            <a:ext cx="2700000" cy="431498"/>
          </a:xfrm>
          <a:prstGeom prst="round2SameRect">
            <a:avLst/>
          </a:prstGeom>
          <a:solidFill>
            <a:srgbClr val="0053A1"/>
          </a:solidFill>
          <a:ln>
            <a:solidFill>
              <a:srgbClr val="0053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1400" dirty="0"/>
              <a:t>Compétences</a:t>
            </a:r>
          </a:p>
        </p:txBody>
      </p:sp>
      <p:sp>
        <p:nvSpPr>
          <p:cNvPr id="19" name="Arrondir un rectangle avec un coin du même côté 18"/>
          <p:cNvSpPr/>
          <p:nvPr/>
        </p:nvSpPr>
        <p:spPr>
          <a:xfrm>
            <a:off x="3287688" y="1465688"/>
            <a:ext cx="2700000" cy="431498"/>
          </a:xfrm>
          <a:prstGeom prst="round2SameRect">
            <a:avLst/>
          </a:prstGeom>
          <a:solidFill>
            <a:srgbClr val="009BC4"/>
          </a:solidFill>
          <a:ln>
            <a:solidFill>
              <a:srgbClr val="009B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1400" dirty="0"/>
              <a:t>Formations</a:t>
            </a:r>
          </a:p>
        </p:txBody>
      </p:sp>
      <p:sp>
        <p:nvSpPr>
          <p:cNvPr id="20" name="Arrondir un rectangle avec un coin du même côté 19"/>
          <p:cNvSpPr/>
          <p:nvPr/>
        </p:nvSpPr>
        <p:spPr>
          <a:xfrm>
            <a:off x="6219260" y="1465688"/>
            <a:ext cx="2700000" cy="431498"/>
          </a:xfrm>
          <a:prstGeom prst="round2SameRect">
            <a:avLst/>
          </a:prstGeom>
          <a:solidFill>
            <a:srgbClr val="00B1AF"/>
          </a:solidFill>
          <a:ln>
            <a:solidFill>
              <a:srgbClr val="00B1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1400" dirty="0"/>
              <a:t>Carrières</a:t>
            </a:r>
          </a:p>
        </p:txBody>
      </p:sp>
      <p:sp>
        <p:nvSpPr>
          <p:cNvPr id="21" name="Arrondir un rectangle avec un coin du même côté 20"/>
          <p:cNvSpPr/>
          <p:nvPr/>
        </p:nvSpPr>
        <p:spPr>
          <a:xfrm>
            <a:off x="9175995" y="1465688"/>
            <a:ext cx="2700000" cy="431498"/>
          </a:xfrm>
          <a:prstGeom prst="round2SameRect">
            <a:avLst/>
          </a:prstGeom>
          <a:solidFill>
            <a:srgbClr val="71B857"/>
          </a:solidFill>
          <a:ln>
            <a:solidFill>
              <a:srgbClr val="71B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1400" dirty="0"/>
              <a:t>Pilotage</a:t>
            </a:r>
          </a:p>
        </p:txBody>
      </p:sp>
      <p:sp>
        <p:nvSpPr>
          <p:cNvPr id="22" name="Arrondir un rectangle avec un coin du même côté 21"/>
          <p:cNvSpPr/>
          <p:nvPr/>
        </p:nvSpPr>
        <p:spPr>
          <a:xfrm>
            <a:off x="335002" y="4725144"/>
            <a:ext cx="2700000" cy="431498"/>
          </a:xfrm>
          <a:prstGeom prst="round2SameRect">
            <a:avLst/>
          </a:prstGeom>
          <a:solidFill>
            <a:srgbClr val="CACAC4"/>
          </a:solidFill>
          <a:ln>
            <a:solidFill>
              <a:srgbClr val="CCC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1400" dirty="0"/>
              <a:t>Autres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5002" y="1988840"/>
            <a:ext cx="2700000" cy="223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chemeClr val="tx1"/>
                </a:solidFill>
              </a:rPr>
              <a:t>Mentoring</a:t>
            </a:r>
            <a:endParaRPr lang="fr-F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</a:rPr>
              <a:t>Recommandations de postes à pouvoir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</a:rPr>
              <a:t>Candidats prioritaires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</a:rPr>
              <a:t>Efficacité des stages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</a:rPr>
              <a:t>Ambassadeurs RSE</a:t>
            </a:r>
          </a:p>
          <a:p>
            <a:endParaRPr lang="fr-FR" sz="1600" dirty="0">
              <a:solidFill>
                <a:schemeClr val="tx1"/>
              </a:solidFill>
            </a:endParaRPr>
          </a:p>
          <a:p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93395" y="1988840"/>
            <a:ext cx="2700000" cy="223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</a:rPr>
              <a:t>Evaluation des formations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</a:rPr>
              <a:t>Recommandations de formations au collaborateur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</a:rPr>
              <a:t>Recommandations de formations au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19260" y="1988840"/>
            <a:ext cx="2700000" cy="223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</a:rPr>
              <a:t>Trajectoires gagnantes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</a:rPr>
              <a:t>Risque d’attrition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182936" y="1988840"/>
            <a:ext cx="2700000" cy="223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</a:rPr>
              <a:t>Tendances &amp; besoins en compétences &amp; profils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</a:rPr>
              <a:t>Performance RH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5002" y="5229199"/>
            <a:ext cx="5652686" cy="10888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</a:rPr>
              <a:t>Amorcer le </a:t>
            </a:r>
            <a:r>
              <a:rPr lang="fr-FR" sz="1600" dirty="0" smtClean="0">
                <a:solidFill>
                  <a:schemeClr val="tx1"/>
                </a:solidFill>
              </a:rPr>
              <a:t>wiki</a:t>
            </a:r>
            <a:endParaRPr lang="fr-F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</a:rPr>
              <a:t>Identification des profils clés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</a:rPr>
              <a:t>Veille vocale des sujets chauds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</a:rPr>
              <a:t>Réduction de l’absentéisme</a:t>
            </a:r>
          </a:p>
        </p:txBody>
      </p:sp>
    </p:spTree>
    <p:extLst>
      <p:ext uri="{BB962C8B-B14F-4D97-AF65-F5344CB8AC3E}">
        <p14:creationId xmlns:p14="http://schemas.microsoft.com/office/powerpoint/2010/main" val="2357517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err="1"/>
              <a:t>dataLab</a:t>
            </a:r>
            <a:r>
              <a:rPr lang="fr-FR" dirty="0"/>
              <a:t> - Présentation 3.2.17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Applications identifiées lors du premier atelier – Domaine Compétences</a:t>
            </a:r>
          </a:p>
        </p:txBody>
      </p:sp>
      <p:graphicFrame>
        <p:nvGraphicFramePr>
          <p:cNvPr id="3" name="Espace réservé du contenu 2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423864405"/>
              </p:ext>
            </p:extLst>
          </p:nvPr>
        </p:nvGraphicFramePr>
        <p:xfrm>
          <a:off x="263352" y="1268760"/>
          <a:ext cx="11424686" cy="328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078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642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429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fr-FR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Complexité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Mentoring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Identifier</a:t>
                      </a:r>
                      <a:r>
                        <a:rPr lang="fr-FR" baseline="0" dirty="0"/>
                        <a:t> les couples mentor – protégé à partir des compétences acquises &amp; du profil  du mentor, et des compétences à acquérir et du profil du protégé. Les compétences à acquérir peuvent être issus d’une analyse du poste à occuper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Recommandations</a:t>
                      </a:r>
                      <a:r>
                        <a:rPr lang="fr-FR" baseline="0" dirty="0"/>
                        <a:t> c</a:t>
                      </a:r>
                      <a:r>
                        <a:rPr lang="fr-FR" dirty="0"/>
                        <a:t>ollaborateurs</a:t>
                      </a:r>
                      <a:r>
                        <a:rPr lang="fr-FR" baseline="0" dirty="0"/>
                        <a:t> pour poste à pouvoir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Identifier les </a:t>
                      </a:r>
                      <a:r>
                        <a:rPr lang="fr-FR" baseline="0" dirty="0"/>
                        <a:t>collaborateurs pouvant répondre au besoin d’un poste à pouvoir en appariant compétences des collaborateurs et compétences requises du poste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Candidats</a:t>
                      </a:r>
                      <a:r>
                        <a:rPr lang="fr-FR" baseline="0" dirty="0"/>
                        <a:t> prioritaires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Identifier</a:t>
                      </a:r>
                      <a:r>
                        <a:rPr lang="fr-FR" baseline="0" dirty="0"/>
                        <a:t> les candidats ayant déposé leur CV les plus aptes à être recrutés pour les mettre sur une « </a:t>
                      </a:r>
                      <a:r>
                        <a:rPr lang="fr-FR" i="1" baseline="0" dirty="0"/>
                        <a:t>piste rapide</a:t>
                      </a:r>
                      <a:r>
                        <a:rPr lang="fr-FR" baseline="0" dirty="0"/>
                        <a:t> »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Efficacité</a:t>
                      </a:r>
                      <a:r>
                        <a:rPr lang="fr-FR" baseline="0" dirty="0"/>
                        <a:t> des stages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Evaluer</a:t>
                      </a:r>
                      <a:r>
                        <a:rPr lang="fr-FR" baseline="0" dirty="0"/>
                        <a:t> la pertinence, l’intérêt d’un stage à partir de son descriptif, de son lieu d’exécution, etc., le critère de performance pouvant être le recrutement à l’issue du stage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Ambassadeurs</a:t>
                      </a:r>
                      <a:r>
                        <a:rPr lang="fr-FR" baseline="0" dirty="0"/>
                        <a:t> RSE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Identifier les « ambassadeurs » </a:t>
                      </a:r>
                      <a:r>
                        <a:rPr lang="fr-FR" dirty="0" smtClean="0"/>
                        <a:t>en </a:t>
                      </a:r>
                      <a:r>
                        <a:rPr lang="fr-FR" dirty="0"/>
                        <a:t>fonction de leur contribution sur le</a:t>
                      </a:r>
                      <a:r>
                        <a:rPr lang="fr-FR" baseline="0" dirty="0"/>
                        <a:t>s réseaux sociaux internes (y compris forums), voire les réseaux sociaux professionnels externes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335360" y="5589240"/>
            <a:ext cx="836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Impact : évaluation de l’importance de l’application, par sa portée, sa criticité, son impact organisationnel ou économique</a:t>
            </a:r>
          </a:p>
          <a:p>
            <a:r>
              <a:rPr lang="fr-FR" sz="1200" dirty="0"/>
              <a:t>Complexité : évaluation des difficultés cumulées organisationnelles, de coût, de disponibilité des données et techniques</a:t>
            </a:r>
          </a:p>
        </p:txBody>
      </p:sp>
    </p:spTree>
    <p:extLst>
      <p:ext uri="{BB962C8B-B14F-4D97-AF65-F5344CB8AC3E}">
        <p14:creationId xmlns:p14="http://schemas.microsoft.com/office/powerpoint/2010/main" val="2299780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err="1"/>
              <a:t>dataLab</a:t>
            </a:r>
            <a:r>
              <a:rPr lang="fr-FR" dirty="0"/>
              <a:t> - Présentation 3.2.17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Applications identifiées lors du premier atelier – Domaine Formations</a:t>
            </a:r>
          </a:p>
        </p:txBody>
      </p:sp>
      <p:graphicFrame>
        <p:nvGraphicFramePr>
          <p:cNvPr id="3" name="Espace réservé du contenu 2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96727359"/>
              </p:ext>
            </p:extLst>
          </p:nvPr>
        </p:nvGraphicFramePr>
        <p:xfrm>
          <a:off x="263352" y="1268760"/>
          <a:ext cx="11424686" cy="228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078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642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429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fr-FR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Complexité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Evaluation</a:t>
                      </a:r>
                      <a:r>
                        <a:rPr lang="fr-FR" baseline="0" dirty="0"/>
                        <a:t> des formations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Evaluer la performance des formations à partir des trajectoires</a:t>
                      </a:r>
                      <a:r>
                        <a:rPr lang="fr-FR" baseline="0" dirty="0"/>
                        <a:t> professionnelles qui en découlent (approche de </a:t>
                      </a:r>
                      <a:r>
                        <a:rPr lang="fr-FR" i="1" baseline="0" dirty="0" err="1"/>
                        <a:t>process</a:t>
                      </a:r>
                      <a:r>
                        <a:rPr lang="fr-FR" i="1" baseline="0" dirty="0"/>
                        <a:t> </a:t>
                      </a:r>
                      <a:r>
                        <a:rPr lang="fr-FR" i="1" baseline="0" dirty="0" err="1"/>
                        <a:t>mining</a:t>
                      </a:r>
                      <a:r>
                        <a:rPr lang="fr-FR" i="0" baseline="0" dirty="0"/>
                        <a:t>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Recommandations</a:t>
                      </a:r>
                      <a:r>
                        <a:rPr lang="fr-FR" baseline="0" dirty="0"/>
                        <a:t> de formations au collaborateur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Apparier les formations (compétences</a:t>
                      </a:r>
                      <a:r>
                        <a:rPr lang="fr-FR" baseline="0" dirty="0"/>
                        <a:t> enseignées), un poste (compétences requises) et un collaborateur (compétences acquises) pour recommander une ou plusieurs formations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Recommandations de formations</a:t>
                      </a:r>
                      <a:r>
                        <a:rPr lang="fr-FR" baseline="0" dirty="0"/>
                        <a:t> au manager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Recommander</a:t>
                      </a:r>
                      <a:r>
                        <a:rPr lang="fr-FR" baseline="0" dirty="0"/>
                        <a:t> au manager d’une équipe les formations à proposer à ces équipiers selon les besoins de l’entreprise / de l’équipe (cf. tendances), les compétences de ces équipiers, et les formations disponibles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335360" y="5589240"/>
            <a:ext cx="836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Impact : évaluation de l’importance de l’application, par sa portée, sa criticité, son impact organisationnel ou économique</a:t>
            </a:r>
          </a:p>
          <a:p>
            <a:r>
              <a:rPr lang="fr-FR" sz="1200" dirty="0"/>
              <a:t>Complexité : évaluation des difficultés cumulées organisationnelles, de coût, de disponibilité des données et techniques</a:t>
            </a:r>
          </a:p>
        </p:txBody>
      </p:sp>
    </p:spTree>
    <p:extLst>
      <p:ext uri="{BB962C8B-B14F-4D97-AF65-F5344CB8AC3E}">
        <p14:creationId xmlns:p14="http://schemas.microsoft.com/office/powerpoint/2010/main" val="1205201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err="1"/>
              <a:t>dataLab</a:t>
            </a:r>
            <a:r>
              <a:rPr lang="fr-FR" dirty="0"/>
              <a:t> - Présentation 3.2.17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Applications identifiées lors du premier atelier – Domaine Carrières</a:t>
            </a:r>
          </a:p>
        </p:txBody>
      </p:sp>
      <p:graphicFrame>
        <p:nvGraphicFramePr>
          <p:cNvPr id="3" name="Espace réservé du contenu 2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984205781"/>
              </p:ext>
            </p:extLst>
          </p:nvPr>
        </p:nvGraphicFramePr>
        <p:xfrm>
          <a:off x="263352" y="1268760"/>
          <a:ext cx="11424686" cy="177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078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642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429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fr-FR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Complexité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Trajectoires gagnantes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Identifier les</a:t>
                      </a:r>
                      <a:r>
                        <a:rPr lang="fr-FR" baseline="0" dirty="0"/>
                        <a:t> parcours professionnels à succès (critères à préciser, pouvant varier selon l’objectif de l’analyse : rétention, progression, etc.) à partir de la succession des postes occupés, des services d’accueil, de la localisation géographique, des origines de recrutement, des formations, etc. Une approche de </a:t>
                      </a:r>
                      <a:r>
                        <a:rPr lang="fr-FR" i="1" baseline="0" dirty="0" err="1"/>
                        <a:t>process</a:t>
                      </a:r>
                      <a:r>
                        <a:rPr lang="fr-FR" i="1" baseline="0" dirty="0"/>
                        <a:t> </a:t>
                      </a:r>
                      <a:r>
                        <a:rPr lang="fr-FR" i="1" baseline="0" dirty="0" err="1"/>
                        <a:t>mining</a:t>
                      </a:r>
                      <a:r>
                        <a:rPr lang="fr-FR" i="1" baseline="0" dirty="0"/>
                        <a:t> </a:t>
                      </a:r>
                      <a:r>
                        <a:rPr lang="fr-FR" i="0" baseline="0" dirty="0"/>
                        <a:t>peut être considérée.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Risque</a:t>
                      </a:r>
                      <a:r>
                        <a:rPr lang="fr-FR" baseline="0" dirty="0"/>
                        <a:t> d’attrition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Identifier les parcours professionnels</a:t>
                      </a:r>
                      <a:r>
                        <a:rPr lang="fr-FR" baseline="0" dirty="0"/>
                        <a:t> provoquant des départs en surnombre relativement au poste, à la localisation géographique, à la formation, aux besoins de l’entreprise.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335360" y="5589240"/>
            <a:ext cx="836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Impact : évaluation de l’importance de l’application, par sa portée, sa criticité, son impact organisationnel ou économique</a:t>
            </a:r>
          </a:p>
          <a:p>
            <a:r>
              <a:rPr lang="fr-FR" sz="1200" dirty="0"/>
              <a:t>Complexité : évaluation des difficultés cumulées organisationnelles, de coût, de disponibilité des données et techniques</a:t>
            </a:r>
          </a:p>
        </p:txBody>
      </p:sp>
    </p:spTree>
    <p:extLst>
      <p:ext uri="{BB962C8B-B14F-4D97-AF65-F5344CB8AC3E}">
        <p14:creationId xmlns:p14="http://schemas.microsoft.com/office/powerpoint/2010/main" val="3717895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err="1"/>
              <a:t>dataLab</a:t>
            </a:r>
            <a:r>
              <a:rPr lang="fr-FR" dirty="0"/>
              <a:t> - Présentation 3.2.17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Applications identifiées lors du premier atelier – Domaine Pilotage</a:t>
            </a:r>
          </a:p>
        </p:txBody>
      </p:sp>
      <p:graphicFrame>
        <p:nvGraphicFramePr>
          <p:cNvPr id="3" name="Espace réservé du contenu 2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855450755"/>
              </p:ext>
            </p:extLst>
          </p:nvPr>
        </p:nvGraphicFramePr>
        <p:xfrm>
          <a:off x="263352" y="1268760"/>
          <a:ext cx="11424686" cy="177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078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642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429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fr-FR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Complexité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Tendances</a:t>
                      </a:r>
                      <a:r>
                        <a:rPr lang="fr-FR" baseline="0" dirty="0"/>
                        <a:t> &amp; besoins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Identifier les</a:t>
                      </a:r>
                      <a:r>
                        <a:rPr lang="fr-FR" baseline="0" dirty="0"/>
                        <a:t> tendances en terme de besoins de compétences de l’entreprise, par l’analyse des postes à pourvoir, des recrutements, mais aussi des départs non remplacés</a:t>
                      </a:r>
                      <a:r>
                        <a:rPr lang="fr-FR" i="0" baseline="0" dirty="0"/>
                        <a:t>. Utiliser les sources de données externes sur les métiers en tension ou en recul pour positionner l’entreprise relativement à ces tendances.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Performance</a:t>
                      </a:r>
                      <a:r>
                        <a:rPr lang="fr-FR" baseline="0" dirty="0"/>
                        <a:t> RH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Construire un tableau</a:t>
                      </a:r>
                      <a:r>
                        <a:rPr lang="fr-FR" baseline="0" dirty="0"/>
                        <a:t> de bord des différentes métriques clés pour faire la synthèse des enjeux et de l’avancement de l’entreprise sur ces problématiques RH clés.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335360" y="5589240"/>
            <a:ext cx="836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Impact : évaluation de l’importance de l’application, par sa portée, sa criticité, son impact organisationnel ou économique</a:t>
            </a:r>
          </a:p>
          <a:p>
            <a:r>
              <a:rPr lang="fr-FR" sz="1200" dirty="0"/>
              <a:t>Complexité : évaluation des difficultés cumulées organisationnelles, de coût, de disponibilité des données et techniques</a:t>
            </a:r>
          </a:p>
        </p:txBody>
      </p:sp>
    </p:spTree>
    <p:extLst>
      <p:ext uri="{BB962C8B-B14F-4D97-AF65-F5344CB8AC3E}">
        <p14:creationId xmlns:p14="http://schemas.microsoft.com/office/powerpoint/2010/main" val="1451153119"/>
      </p:ext>
    </p:extLst>
  </p:cSld>
  <p:clrMapOvr>
    <a:masterClrMapping/>
  </p:clrMapOvr>
</p:sld>
</file>

<file path=ppt/theme/theme1.xml><?xml version="1.0" encoding="utf-8"?>
<a:theme xmlns:a="http://schemas.openxmlformats.org/drawingml/2006/main" name="GRDF_BleuC">
  <a:themeElements>
    <a:clrScheme name="GRDF">
      <a:dk1>
        <a:sysClr val="windowText" lastClr="000000"/>
      </a:dk1>
      <a:lt1>
        <a:srgbClr val="FFFFFF"/>
      </a:lt1>
      <a:dk2>
        <a:srgbClr val="662483"/>
      </a:dk2>
      <a:lt2>
        <a:srgbClr val="CCCCC6"/>
      </a:lt2>
      <a:accent1>
        <a:srgbClr val="0053A1"/>
      </a:accent1>
      <a:accent2>
        <a:srgbClr val="009BC4"/>
      </a:accent2>
      <a:accent3>
        <a:srgbClr val="00B1AF"/>
      </a:accent3>
      <a:accent4>
        <a:srgbClr val="71B857"/>
      </a:accent4>
      <a:accent5>
        <a:srgbClr val="FAB200"/>
      </a:accent5>
      <a:accent6>
        <a:srgbClr val="9796A3"/>
      </a:accent6>
      <a:hlink>
        <a:srgbClr val="000000"/>
      </a:hlink>
      <a:folHlink>
        <a:srgbClr val="000000"/>
      </a:folHlink>
    </a:clrScheme>
    <a:fontScheme name="GRDF">
      <a:majorFont>
        <a:latin typeface="Avenir LT Std 65 Medium"/>
        <a:ea typeface=""/>
        <a:cs typeface=""/>
      </a:majorFont>
      <a:minorFont>
        <a:latin typeface="Avenir LT Std 55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EQv2">
  <a:themeElements>
    <a:clrScheme name="EQ">
      <a:dk1>
        <a:srgbClr val="646464"/>
      </a:dk1>
      <a:lt1>
        <a:srgbClr val="FFFFFF"/>
      </a:lt1>
      <a:dk2>
        <a:srgbClr val="3F3F3F"/>
      </a:dk2>
      <a:lt2>
        <a:srgbClr val="A2A2A2"/>
      </a:lt2>
      <a:accent1>
        <a:srgbClr val="D90054"/>
      </a:accent1>
      <a:accent2>
        <a:srgbClr val="E6528B"/>
      </a:accent2>
      <a:accent3>
        <a:srgbClr val="A60040"/>
      </a:accent3>
      <a:accent4>
        <a:srgbClr val="FF0063"/>
      </a:accent4>
      <a:accent5>
        <a:srgbClr val="A2A2A2"/>
      </a:accent5>
      <a:accent6>
        <a:srgbClr val="D8D8D8"/>
      </a:accent6>
      <a:hlink>
        <a:srgbClr val="D90054"/>
      </a:hlink>
      <a:folHlink>
        <a:srgbClr val="A6004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>
        <a:spAutoFit/>
      </a:bodyPr>
      <a:lstStyle>
        <a:defPPr algn="just" eaLnBrk="1" hangingPunct="1">
          <a:lnSpc>
            <a:spcPct val="120000"/>
          </a:lnSpc>
          <a:spcBef>
            <a:spcPct val="0"/>
          </a:spcBef>
          <a:buFontTx/>
          <a:buNone/>
          <a:defRPr sz="900" b="1" dirty="0" smtClean="0">
            <a:solidFill>
              <a:schemeClr val="bg1"/>
            </a:solidFill>
            <a:latin typeface="Century Gothic" panose="020B0502020202020204" pitchFamily="34" charset="0"/>
            <a:ea typeface="Lato Regular" pitchFamily="34" charset="0"/>
            <a:cs typeface="Lato Regular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9D7EEB4C67254B87AF7139AB2AE513" ma:contentTypeVersion="2" ma:contentTypeDescription="Crée un document." ma:contentTypeScope="" ma:versionID="5eb9bb1e9d3b6f578f025a3c09d925d2">
  <xsd:schema xmlns:xsd="http://www.w3.org/2001/XMLSchema" xmlns:xs="http://www.w3.org/2001/XMLSchema" xmlns:p="http://schemas.microsoft.com/office/2006/metadata/properties" xmlns:ns2="5663f4f6-c199-4c33-9ca2-6945f100d91f" targetNamespace="http://schemas.microsoft.com/office/2006/metadata/properties" ma:root="true" ma:fieldsID="819f549a76f3b3e3dd704b3272b68c1b" ns2:_="">
    <xsd:import namespace="5663f4f6-c199-4c33-9ca2-6945f100d91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63f4f6-c199-4c33-9ca2-6945f100d91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48C7D5-C4E8-4AA3-B821-CF4ED7AF92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63f4f6-c199-4c33-9ca2-6945f100d9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72B125-147E-4450-AAF3-A61576553930}">
  <ds:schemaRefs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5663f4f6-c199-4c33-9ca2-6945f100d91f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8A79058-D743-49EE-ADAD-929F6A7CE7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GRDF_BleuC</Template>
  <TotalTime>31834</TotalTime>
  <Words>1868</Words>
  <Application>Microsoft Macintosh PowerPoint</Application>
  <PresentationFormat>Personnalisé</PresentationFormat>
  <Paragraphs>315</Paragraphs>
  <Slides>16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16</vt:i4>
      </vt:variant>
    </vt:vector>
  </HeadingPairs>
  <TitlesOfParts>
    <vt:vector size="18" baseType="lpstr">
      <vt:lpstr>GRDF_BleuC</vt:lpstr>
      <vt:lpstr>ThèmeEQv2</vt:lpstr>
      <vt:lpstr>4 grandes thématiques RH où la data peut aider</vt:lpstr>
      <vt:lpstr>De multiples sources de données à décloisonner pour mieux répondre à ces enjeux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Manager>GRDF</Manager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Initiatives data RH</dc:title>
  <dc:subject>GRDF</dc:subject>
  <dc:creator>Benoit Pillon;Hervé Mignot;Paul Fournier</dc:creator>
  <cp:lastModifiedBy>Adrien Pacifico</cp:lastModifiedBy>
  <cp:revision>1073</cp:revision>
  <dcterms:created xsi:type="dcterms:W3CDTF">2016-01-27T11:39:45Z</dcterms:created>
  <dcterms:modified xsi:type="dcterms:W3CDTF">2020-10-27T14:28:56Z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0x010100989D7EEB4C67254B87AF7139AB2AE513</vt:lpwstr>
  </property>
</Properties>
</file>