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885fbc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885fbc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6885fbc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6885fbc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885fbc6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6885fbc6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59ad46f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59ad46f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759ad46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759ad46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759ad46f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759ad46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59ad46f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759ad46f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59ad46f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59ad46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759ad46f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759ad46f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6885fbc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6885fbc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759ad46f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759ad46f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2.jpg"/><Relationship Id="rId6" Type="http://schemas.openxmlformats.org/officeDocument/2006/relationships/image" Target="../media/image12.jp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hinelearningmastery.com/how-to-develop-a-pix2pix-gan-for-image-to-image-translati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0950"/>
            <a:ext cx="8520600" cy="138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Develop a Image-to-Image Translation Model to Capture Local Interactions in Mechanical Networks (GAN)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29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Capstone Project 2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rgbClr val="FFFFFF"/>
                </a:solidFill>
              </a:rPr>
              <a:t>b</a:t>
            </a:r>
            <a:r>
              <a:rPr i="1" lang="en" sz="2600">
                <a:solidFill>
                  <a:srgbClr val="FFFFFF"/>
                </a:solidFill>
              </a:rPr>
              <a:t>y Adrien Saremi</a:t>
            </a:r>
            <a:endParaRPr i="1"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97425" y="359400"/>
            <a:ext cx="18804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Results:</a:t>
            </a:r>
            <a:r>
              <a:rPr lang="en">
                <a:solidFill>
                  <a:srgbClr val="000000"/>
                </a:solidFill>
              </a:rPr>
              <a:t> Training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9371" l="0" r="0" t="0"/>
          <a:stretch/>
        </p:blipFill>
        <p:spPr>
          <a:xfrm>
            <a:off x="2499150" y="453200"/>
            <a:ext cx="4337050" cy="14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750" y="1895475"/>
            <a:ext cx="4158500" cy="15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150" y="3427550"/>
            <a:ext cx="3913239" cy="144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2"/>
          <p:cNvCxnSpPr/>
          <p:nvPr/>
        </p:nvCxnSpPr>
        <p:spPr>
          <a:xfrm flipH="1">
            <a:off x="2216625" y="932088"/>
            <a:ext cx="61200" cy="39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2"/>
          <p:cNvSpPr txBox="1"/>
          <p:nvPr/>
        </p:nvSpPr>
        <p:spPr>
          <a:xfrm>
            <a:off x="6866175" y="1094738"/>
            <a:ext cx="1408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6300 / 15000 steps</a:t>
            </a:r>
            <a:endParaRPr sz="1500"/>
          </a:p>
        </p:txBody>
      </p:sp>
      <p:sp>
        <p:nvSpPr>
          <p:cNvPr id="146" name="Google Shape;146;p22"/>
          <p:cNvSpPr txBox="1"/>
          <p:nvPr/>
        </p:nvSpPr>
        <p:spPr>
          <a:xfrm>
            <a:off x="1181100" y="2487250"/>
            <a:ext cx="94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Iterative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Steps</a:t>
            </a:r>
            <a:endParaRPr sz="1600"/>
          </a:p>
        </p:txBody>
      </p:sp>
      <p:sp>
        <p:nvSpPr>
          <p:cNvPr id="147" name="Google Shape;147;p22"/>
          <p:cNvSpPr txBox="1"/>
          <p:nvPr/>
        </p:nvSpPr>
        <p:spPr>
          <a:xfrm>
            <a:off x="6866175" y="2449758"/>
            <a:ext cx="1408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112</a:t>
            </a:r>
            <a:r>
              <a:rPr lang="en" sz="1500">
                <a:solidFill>
                  <a:schemeClr val="dk1"/>
                </a:solidFill>
              </a:rPr>
              <a:t>00 / 15000 steps</a:t>
            </a:r>
            <a:endParaRPr sz="1500"/>
          </a:p>
        </p:txBody>
      </p:sp>
      <p:sp>
        <p:nvSpPr>
          <p:cNvPr id="148" name="Google Shape;148;p22"/>
          <p:cNvSpPr txBox="1"/>
          <p:nvPr/>
        </p:nvSpPr>
        <p:spPr>
          <a:xfrm>
            <a:off x="6836200" y="3946625"/>
            <a:ext cx="1408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15000</a:t>
            </a:r>
            <a:r>
              <a:rPr lang="en" sz="1500">
                <a:solidFill>
                  <a:schemeClr val="dk1"/>
                </a:solidFill>
              </a:rPr>
              <a:t> / 15000 steps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97425" y="359400"/>
            <a:ext cx="43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Results:</a:t>
            </a:r>
            <a:r>
              <a:rPr lang="en"/>
              <a:t> Validation Data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1041300"/>
            <a:ext cx="5210952" cy="16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100" y="2794600"/>
            <a:ext cx="5096077" cy="16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538850" y="1310375"/>
            <a:ext cx="1849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model based on Kagome structure only</a:t>
            </a:r>
            <a:endParaRPr sz="1500"/>
          </a:p>
        </p:txBody>
      </p:sp>
      <p:sp>
        <p:nvSpPr>
          <p:cNvPr id="157" name="Google Shape;157;p23"/>
          <p:cNvSpPr txBox="1"/>
          <p:nvPr/>
        </p:nvSpPr>
        <p:spPr>
          <a:xfrm>
            <a:off x="538850" y="3109925"/>
            <a:ext cx="1849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model based on all three structures</a:t>
            </a:r>
            <a:endParaRPr sz="1500"/>
          </a:p>
        </p:txBody>
      </p:sp>
      <p:sp>
        <p:nvSpPr>
          <p:cNvPr id="158" name="Google Shape;158;p23"/>
          <p:cNvSpPr txBox="1"/>
          <p:nvPr/>
        </p:nvSpPr>
        <p:spPr>
          <a:xfrm>
            <a:off x="2474513" y="4476800"/>
            <a:ext cx="614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Validation samples</a:t>
            </a:r>
            <a:r>
              <a:rPr lang="en" sz="1500"/>
              <a:t>: Kagome (left), square (middle), triangular (right)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31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62675" y="944300"/>
            <a:ext cx="8444400" cy="3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a mechanical network: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he GAN model can p</a:t>
            </a:r>
            <a:r>
              <a:rPr lang="en">
                <a:solidFill>
                  <a:srgbClr val="FFFFFF"/>
                </a:solidFill>
              </a:rPr>
              <a:t>lot the proper local interactions (aka bond connectivity) needed to identify the mechanical structure of the system.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position of the sites is unchanged on the generated images: the fundamental properties of the system remain unaltered when processed by the algorithm.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model can “visually” categorize and plot the local interactions on three distinct mechanical networks: Kagome, square and triangular lattices.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8863" l="0" r="0" t="9820"/>
          <a:stretch/>
        </p:blipFill>
        <p:spPr>
          <a:xfrm>
            <a:off x="4577450" y="3200400"/>
            <a:ext cx="2438400" cy="17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537800" cy="24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Metamaterials present novel mechanical functionalities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Ability to realize micro-sized systems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Their mechanical properties are governed by the structure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 to represent metamaterials: structures of sites connected by bonds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375" y="1152475"/>
            <a:ext cx="16478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0000" y="1170125"/>
            <a:ext cx="15811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6500" y="1922600"/>
            <a:ext cx="3714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899925" y="2743200"/>
            <a:ext cx="4313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Overvelde, et al. Advanced Materials (2012)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3223525" y="3867850"/>
            <a:ext cx="1481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Mechanical Network</a:t>
            </a:r>
            <a:endParaRPr b="1" sz="1200" u="sng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69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Mechanical Metamaterials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13" y="2571750"/>
            <a:ext cx="50577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46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this project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7623900" cy="24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bond connectivity is critical to the mechanical response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Suppose you only know the distribution of the sites?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there a way to automatically draw the bond structure?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46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r>
              <a:rPr lang="en"/>
              <a:t>Motivations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3589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Different systems, with different structures.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we build a model that both classifies mechanically different systems and plots the bond connectivity?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25" y="2710600"/>
            <a:ext cx="1895425" cy="18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475" y="2710600"/>
            <a:ext cx="2051900" cy="20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12185" l="0" r="0" t="8943"/>
          <a:stretch/>
        </p:blipFill>
        <p:spPr>
          <a:xfrm>
            <a:off x="5110775" y="2164900"/>
            <a:ext cx="2266925" cy="17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6">
            <a:alphaModFix/>
          </a:blip>
          <a:srcRect b="10370" l="0" r="0" t="10163"/>
          <a:stretch/>
        </p:blipFill>
        <p:spPr>
          <a:xfrm>
            <a:off x="6996700" y="2926900"/>
            <a:ext cx="1994900" cy="15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0200" y="3547300"/>
            <a:ext cx="3714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088576">
            <a:off x="6930025" y="3366325"/>
            <a:ext cx="3714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710300" y="2330925"/>
            <a:ext cx="31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Deformed square lattice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218238" y="3952875"/>
            <a:ext cx="20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Deformed 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Triangular lattice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46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the Data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51993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Fictitious</a:t>
            </a:r>
            <a:r>
              <a:rPr lang="en">
                <a:solidFill>
                  <a:srgbClr val="000000"/>
                </a:solidFill>
              </a:rPr>
              <a:t> images generated on </a:t>
            </a:r>
            <a:r>
              <a:rPr i="1" lang="en">
                <a:solidFill>
                  <a:srgbClr val="000000"/>
                </a:solidFill>
              </a:rPr>
              <a:t>Mathematica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First cell (the original 3 points) is drawn in the lower-left corner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Remaining cells are generated by discrete geometric translations (periodic structure)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point in each cell is then shifted by a small and yet random displacement: the structure carries a long range order but contains small variations from one cell to another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400" y="457200"/>
            <a:ext cx="2958075" cy="295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7"/>
          <p:cNvSpPr txBox="1"/>
          <p:nvPr/>
        </p:nvSpPr>
        <p:spPr>
          <a:xfrm>
            <a:off x="6417125" y="3502500"/>
            <a:ext cx="1800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(256 x 256) pixels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jpg format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46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78933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Run notebook on Google Colab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Upload images to Google Drive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Google’s GPUs for computer power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 a Generative Adversarial Network (GAN)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Source:</a:t>
            </a:r>
            <a:r>
              <a:rPr lang="en">
                <a:solidFill>
                  <a:srgbClr val="000000"/>
                </a:solidFill>
              </a:rPr>
              <a:t> Dr. Jason Brownless for Machine Learning Mastery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https://machinelearningmastery.com/how-to-develop-a-pix2pix-gan-for-image-to-image-translation/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74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Generative Adversarial Network (GAN)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899525" y="1152475"/>
            <a:ext cx="33999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Discriminator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Generator model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25" y="3286150"/>
            <a:ext cx="1602900" cy="16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12908" l="0" r="0" t="8474"/>
          <a:stretch/>
        </p:blipFill>
        <p:spPr>
          <a:xfrm>
            <a:off x="747125" y="3194925"/>
            <a:ext cx="2149825" cy="16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10370" l="0" r="0" t="10163"/>
          <a:stretch/>
        </p:blipFill>
        <p:spPr>
          <a:xfrm>
            <a:off x="6264675" y="3118725"/>
            <a:ext cx="1994900" cy="15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997575" y="1152475"/>
            <a:ext cx="33999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Composite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Training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40950" y="2588700"/>
            <a:ext cx="240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30 + 30 images (without and with bonds)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367800" y="2588700"/>
            <a:ext cx="240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30 + 30 images (without and with bonds)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6211725" y="2588700"/>
            <a:ext cx="240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30 + 30 images (without and with bonds)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899525" y="2076400"/>
            <a:ext cx="4620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Training Data:</a:t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775"/>
            <a:ext cx="4997900" cy="34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5906" l="2859" r="3375" t="4060"/>
          <a:stretch/>
        </p:blipFill>
        <p:spPr>
          <a:xfrm>
            <a:off x="5257800" y="1242325"/>
            <a:ext cx="343852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5846975" y="568825"/>
            <a:ext cx="215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Generator</a:t>
            </a:r>
            <a:endParaRPr b="1" sz="2000" u="sng"/>
          </a:p>
        </p:txBody>
      </p:sp>
      <p:sp>
        <p:nvSpPr>
          <p:cNvPr id="124" name="Google Shape;124;p20"/>
          <p:cNvSpPr txBox="1"/>
          <p:nvPr/>
        </p:nvSpPr>
        <p:spPr>
          <a:xfrm>
            <a:off x="5430575" y="1107625"/>
            <a:ext cx="930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373675" y="1107625"/>
            <a:ext cx="930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r>
              <a:rPr lang="en"/>
              <a:t>coder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105400" y="3701125"/>
            <a:ext cx="31737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Input:previous output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output from corresponding layer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150300" y="4249500"/>
            <a:ext cx="2865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chemeClr val="dk1"/>
                </a:solidFill>
              </a:rPr>
              <a:t>Dr. Jason Brownless for Machine Learning Mastery</a:t>
            </a:r>
            <a:endParaRPr i="1" sz="13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254575" y="568825"/>
            <a:ext cx="215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Discriminator</a:t>
            </a:r>
            <a:endParaRPr b="1" sz="2000" u="sng"/>
          </a:p>
        </p:txBody>
      </p:sp>
      <p:sp>
        <p:nvSpPr>
          <p:cNvPr id="129" name="Google Shape;129;p20"/>
          <p:cNvSpPr txBox="1"/>
          <p:nvPr/>
        </p:nvSpPr>
        <p:spPr>
          <a:xfrm>
            <a:off x="776975" y="4342050"/>
            <a:ext cx="29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(m</a:t>
            </a:r>
            <a:r>
              <a:rPr i="1" lang="en"/>
              <a:t>ore layers than represented)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00" y="184850"/>
            <a:ext cx="7737600" cy="46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409575" y="446375"/>
            <a:ext cx="215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Architecture of Network</a:t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