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3eb11097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3eb11097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23eb11097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23eb11097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23eb11097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23eb11097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23eb11097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23eb11097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23eb11097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23eb11097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bab973c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bab973c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75e9d90f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75e9d90f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bab973ca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bab973ca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75e9d90f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75e9d90f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75e9d90f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75e9d90f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3eb1109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3eb1109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75e9d90f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75e9d90f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3eb11097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3eb1109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eb11097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eb11097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eb1109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eb1109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3eb11097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3eb1109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3eb11097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23eb1109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23eb11097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23eb11097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23eb11097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23eb11097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ro-football-reference.com/play-index/draft-finder.cgi?request=1&amp;year_min=1936&amp;year_max=2019&amp;type=&amp;round_min=1&amp;round_max=30&amp;slot_min=1&amp;slot_max=500&amp;league_id=&amp;team_id=&amp;pos%5B%5D=WR&amp;college_id=all&amp;conference=any&amp;show=all" TargetMode="External"/><Relationship Id="rId4" Type="http://schemas.openxmlformats.org/officeDocument/2006/relationships/hyperlink" Target="https://www.sports-reference.com/cfb/players" TargetMode="External"/><Relationship Id="rId5" Type="http://schemas.openxmlformats.org/officeDocument/2006/relationships/hyperlink" Target="https://www.kaggle.com/kbanta11/nfl-combin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ports-reference.com/cfb/players" TargetMode="External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kbanta11/nfl-combine" TargetMode="External"/><Relationship Id="rId4" Type="http://schemas.openxmlformats.org/officeDocument/2006/relationships/hyperlink" Target="https://www.pro-football-reference.com/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07375" y="673463"/>
            <a:ext cx="50970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Predicting Wide Receivers Performance in the NFL</a:t>
            </a:r>
            <a:endParaRPr sz="3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Science Capstone Project 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766375" y="4028225"/>
            <a:ext cx="29298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Adrien Saremi</a:t>
            </a:r>
            <a:endParaRPr i="1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188" y="631675"/>
            <a:ext cx="2518175" cy="16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997850"/>
            <a:ext cx="6202800" cy="16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492 data points</a:t>
            </a:r>
            <a:endParaRPr>
              <a:solidFill>
                <a:schemeClr val="accent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○"/>
            </a:pPr>
            <a:r>
              <a:rPr lang="en" sz="1700">
                <a:solidFill>
                  <a:schemeClr val="accent2"/>
                </a:solidFill>
              </a:rPr>
              <a:t>376 with complete CFB, combine data</a:t>
            </a:r>
            <a:endParaRPr sz="1700">
              <a:solidFill>
                <a:schemeClr val="accent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○"/>
            </a:pPr>
            <a:r>
              <a:rPr lang="en" sz="1700">
                <a:solidFill>
                  <a:schemeClr val="accent2"/>
                </a:solidFill>
              </a:rPr>
              <a:t>87 with either cfb or combine data only</a:t>
            </a:r>
            <a:endParaRPr sz="1700">
              <a:solidFill>
                <a:schemeClr val="accent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○"/>
            </a:pPr>
            <a:r>
              <a:rPr lang="en" sz="1700">
                <a:solidFill>
                  <a:schemeClr val="accent2"/>
                </a:solidFill>
              </a:rPr>
              <a:t>25 with both cfb / combine incomplete</a:t>
            </a:r>
            <a:endParaRPr sz="1700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26 cfb/combine features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800" y="2780825"/>
            <a:ext cx="6510864" cy="20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Merging and Cleaning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phase</a:t>
            </a:r>
            <a:endParaRPr b="1"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872325"/>
            <a:ext cx="78690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Distribution of our target variable.</a:t>
            </a:r>
            <a:r>
              <a:rPr i="1" lang="en">
                <a:solidFill>
                  <a:schemeClr val="accent2"/>
                </a:solidFill>
              </a:rPr>
              <a:t> Is there correlation with the cfb data?</a:t>
            </a:r>
            <a:endParaRPr i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A</a:t>
            </a:r>
            <a:r>
              <a:rPr b="1" lang="en">
                <a:solidFill>
                  <a:schemeClr val="accent2"/>
                </a:solidFill>
              </a:rPr>
              <a:t>:</a:t>
            </a:r>
            <a:r>
              <a:rPr lang="en">
                <a:solidFill>
                  <a:schemeClr val="accent2"/>
                </a:solidFill>
              </a:rPr>
              <a:t> Let’s start with evident cfb data: receiving yard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7122550" y="1267825"/>
            <a:ext cx="17832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Turns out a lot of players are little to not used at all!</a:t>
            </a:r>
            <a:endParaRPr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25" y="2020640"/>
            <a:ext cx="3982025" cy="280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619" y="2174325"/>
            <a:ext cx="3982032" cy="26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Correlation Matrix</a:t>
            </a:r>
            <a:endParaRPr b="1"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3790800" cy="22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Derive the correlation factor between:</a:t>
            </a:r>
            <a:endParaRPr>
              <a:solidFill>
                <a:schemeClr val="accent2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lang="en" sz="1700">
                <a:solidFill>
                  <a:schemeClr val="accent2"/>
                </a:solidFill>
              </a:rPr>
              <a:t>The target: number of rec yards during first 5 seasons and </a:t>
            </a:r>
            <a:endParaRPr sz="1700">
              <a:solidFill>
                <a:schemeClr val="accent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</a:pPr>
            <a:r>
              <a:rPr lang="en" sz="1700">
                <a:solidFill>
                  <a:schemeClr val="accent2"/>
                </a:solidFill>
              </a:rPr>
              <a:t>Numerical features</a:t>
            </a:r>
            <a:endParaRPr sz="1700">
              <a:solidFill>
                <a:schemeClr val="accent2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424" y="533300"/>
            <a:ext cx="3992176" cy="43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15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Categorical</a:t>
            </a:r>
            <a:r>
              <a:rPr b="1" lang="en"/>
              <a:t> Data: cfb conference and cfb class</a:t>
            </a:r>
            <a:endParaRPr b="1"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875" y="795775"/>
            <a:ext cx="6410976" cy="41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273850"/>
            <a:ext cx="4035900" cy="11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Statistical Analysis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Inferential Tests </a:t>
            </a:r>
            <a:endParaRPr b="1"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4699050" y="373700"/>
            <a:ext cx="3914400" cy="502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Our target:  </a:t>
            </a:r>
            <a:r>
              <a:rPr b="1" lang="en">
                <a:solidFill>
                  <a:schemeClr val="accent2"/>
                </a:solidFill>
              </a:rPr>
              <a:t>y=’yards first 5 seasons’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270450" y="1593150"/>
            <a:ext cx="57057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SEC vs Big12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Difference of Means of Two Populations (</a:t>
            </a:r>
            <a:r>
              <a:rPr i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Bootstrap Inference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270450" y="2320175"/>
            <a:ext cx="697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Null hypothesis: the sec and big12 samples are from the same distribution with respect to the mean of 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270450" y="2982507"/>
            <a:ext cx="54813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cfb rush attempts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- Difference of Means of Two Populations (</a:t>
            </a:r>
            <a:r>
              <a:rPr i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Scipy t-test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311700" y="3787550"/>
            <a:ext cx="693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roup1, group2: subgroups of players with cfb rush attempts below, above median.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test for the independence of the two samples with respect to the target y via t-test</a:t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6246575" y="2930650"/>
            <a:ext cx="12360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= -0.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621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 = 0.535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6"/>
          <p:cNvSpPr txBox="1"/>
          <p:nvPr/>
        </p:nvSpPr>
        <p:spPr>
          <a:xfrm>
            <a:off x="6246575" y="1709688"/>
            <a:ext cx="213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 = 007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3955600" y="942175"/>
            <a:ext cx="50577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For all tests, confidence level: </a:t>
            </a:r>
            <a:r>
              <a:rPr lang="en" sz="16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𝛂</a:t>
            </a:r>
            <a:r>
              <a:rPr lang="en" sz="16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= 95%</a:t>
            </a:r>
            <a:endParaRPr sz="16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350050"/>
            <a:ext cx="4035900" cy="11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Statistical Analysis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Inferential Tests </a:t>
            </a:r>
            <a:endParaRPr b="1"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4699050" y="373700"/>
            <a:ext cx="3914400" cy="5025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Our target:  </a:t>
            </a:r>
            <a:r>
              <a:rPr b="1" lang="en">
                <a:solidFill>
                  <a:schemeClr val="accent2"/>
                </a:solidFill>
              </a:rPr>
              <a:t>y= success vs bust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270450" y="1745550"/>
            <a:ext cx="51303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JR</a:t>
            </a:r>
            <a:r>
              <a:rPr b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vs SR 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- Chi Square independence Test (</a:t>
            </a:r>
            <a:r>
              <a:rPr i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Scipy Stats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421925" y="2522550"/>
            <a:ext cx="470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Null hypothesis: the classes of players and our target are independent distribution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6062875" y="2048250"/>
            <a:ext cx="18729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chi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= 34.75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p = 3.74 e-9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4731750" y="942175"/>
            <a:ext cx="3849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For all tests, confidence level:</a:t>
            </a:r>
            <a:endParaRPr sz="16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𝛂 = 95%</a:t>
            </a:r>
            <a:endParaRPr sz="16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332375"/>
            <a:ext cx="466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In-Depth Analysis</a:t>
            </a:r>
            <a:endParaRPr b="1"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152475"/>
            <a:ext cx="8628300" cy="31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Classification Problem</a:t>
            </a:r>
            <a:r>
              <a:rPr lang="en"/>
              <a:t>: perform analysis to predict if player is either a flop or a success (binary value based target)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Feature Selections:</a:t>
            </a:r>
            <a:r>
              <a:rPr lang="en"/>
              <a:t> Pearson correlation, ExtraTreesClassifier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Transformations: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Categorical to numerical (avoid </a:t>
            </a:r>
            <a:r>
              <a:rPr lang="en"/>
              <a:t>collinearity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 Imputer for missing values (strategy = mean)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Normalize remaining numerical features with MinMaxScaler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 txBox="1"/>
          <p:nvPr>
            <p:ph type="title"/>
          </p:nvPr>
        </p:nvSpPr>
        <p:spPr>
          <a:xfrm>
            <a:off x="5057700" y="394975"/>
            <a:ext cx="3624900" cy="510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Target y = yards first 5 seasons</a:t>
            </a:r>
            <a:endParaRPr sz="2000"/>
          </a:p>
        </p:txBody>
      </p:sp>
      <p:sp>
        <p:nvSpPr>
          <p:cNvPr id="189" name="Google Shape;189;p28"/>
          <p:cNvSpPr txBox="1"/>
          <p:nvPr>
            <p:ph type="title"/>
          </p:nvPr>
        </p:nvSpPr>
        <p:spPr>
          <a:xfrm>
            <a:off x="5057700" y="394975"/>
            <a:ext cx="3882300" cy="841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Target: 	</a:t>
            </a:r>
            <a:r>
              <a:rPr lang="en" sz="1800">
                <a:solidFill>
                  <a:schemeClr val="accent3"/>
                </a:solidFill>
              </a:rPr>
              <a:t>y ≤ 200 ↠ y</a:t>
            </a:r>
            <a:r>
              <a:rPr baseline="-25000" lang="en" sz="1800">
                <a:solidFill>
                  <a:schemeClr val="accent3"/>
                </a:solidFill>
              </a:rPr>
              <a:t>new</a:t>
            </a:r>
            <a:r>
              <a:rPr lang="en" sz="1800">
                <a:solidFill>
                  <a:schemeClr val="accent3"/>
                </a:solidFill>
              </a:rPr>
              <a:t> = 0 (flop)</a:t>
            </a:r>
            <a:endParaRPr sz="1800">
              <a:solidFill>
                <a:schemeClr val="accent3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y &gt; 200 ↠ y</a:t>
            </a:r>
            <a:r>
              <a:rPr baseline="-25000" lang="en" sz="1800">
                <a:solidFill>
                  <a:schemeClr val="accent3"/>
                </a:solidFill>
              </a:rPr>
              <a:t>new</a:t>
            </a:r>
            <a:r>
              <a:rPr lang="en" sz="1800">
                <a:solidFill>
                  <a:schemeClr val="accent3"/>
                </a:solidFill>
              </a:rPr>
              <a:t> = 1 (success)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543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Machine Learning Models</a:t>
            </a:r>
            <a:endParaRPr b="1"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Model: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Selected Model: </a:t>
            </a:r>
            <a:r>
              <a:rPr lang="en"/>
              <a:t>RandomForest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max_features = 5, number of features to look at each split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n_estimators = 10, number of trees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Min_samples_leaf = 25 minimum number of samples required to be at a leaf node (to avoid overfitting)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Metric</a:t>
            </a:r>
            <a:r>
              <a:rPr lang="en"/>
              <a:t>: f1-score = 0.70</a:t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1226000" y="1032125"/>
            <a:ext cx="43842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LogisticRegression (</a:t>
            </a:r>
            <a:r>
              <a:rPr i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Scikit-Learn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KNeighborsClassifier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5099950" y="1007075"/>
            <a:ext cx="26574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SVM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256175"/>
            <a:ext cx="521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 against Class of 2020</a:t>
            </a:r>
            <a:endParaRPr b="1"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771550"/>
            <a:ext cx="7856700" cy="1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Derive the probability of success </a:t>
            </a:r>
            <a:r>
              <a:rPr lang="en"/>
              <a:t>of each draftees of 2020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using the </a:t>
            </a:r>
            <a:r>
              <a:rPr i="1" lang="en"/>
              <a:t>predict_proba</a:t>
            </a:r>
            <a:r>
              <a:rPr lang="en"/>
              <a:t> function of RandomForestClassifier</a:t>
            </a: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5866050" y="173900"/>
            <a:ext cx="3000000" cy="65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 = probability of success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1975"/>
            <a:ext cx="5430826" cy="30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65575"/>
            <a:ext cx="4118696" cy="231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504" y="1681975"/>
            <a:ext cx="5860597" cy="30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332375"/>
            <a:ext cx="44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1152475"/>
            <a:ext cx="86283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Valuable information for a GM when drafting WR’s in the league: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help confirm the choice of a draftee.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2020 draft: m</a:t>
            </a:r>
            <a:r>
              <a:rPr lang="en"/>
              <a:t>odel predicts high values of P for top drafted players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 can</a:t>
            </a:r>
            <a:r>
              <a:rPr lang="en"/>
              <a:t> be used to establish ranking of players prior to the draft: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Potentially shuffles the order of draftees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Players with little spotlight on and yet high chance of success </a:t>
            </a:r>
            <a:r>
              <a:rPr lang="en"/>
              <a:t>could be drafted in earlier rounds</a:t>
            </a:r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5706850" y="289925"/>
            <a:ext cx="3000000" cy="65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 = probability of success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Motivations 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2"/>
                </a:solidFill>
              </a:rPr>
              <a:t>What is the NFL Draft? </a:t>
            </a:r>
            <a:endParaRPr u="sng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 yearly event, where each team recruits among recent college athletes who declared to play professional.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 General Manager (GM) has a pool of players to choose in order to satisfy the team’s needs.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 Wide Receiver (WR) role </a:t>
            </a:r>
            <a:r>
              <a:rPr lang="en">
                <a:solidFill>
                  <a:schemeClr val="accent2"/>
                </a:solidFill>
              </a:rPr>
              <a:t>is among the most important positions in football and GM’s always </a:t>
            </a:r>
            <a:r>
              <a:rPr lang="en">
                <a:solidFill>
                  <a:schemeClr val="accent2"/>
                </a:solidFill>
              </a:rPr>
              <a:t>allocate</a:t>
            </a:r>
            <a:r>
              <a:rPr lang="en">
                <a:solidFill>
                  <a:schemeClr val="accent2"/>
                </a:solidFill>
              </a:rPr>
              <a:t> resources in recruiting receivers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idx="4294967295" type="ctrTitle"/>
          </p:nvPr>
        </p:nvSpPr>
        <p:spPr>
          <a:xfrm>
            <a:off x="434400" y="477525"/>
            <a:ext cx="82752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Predicting Wide Receivers Performance in the NFL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0" name="Google Shape;220;p32"/>
          <p:cNvSpPr txBox="1"/>
          <p:nvPr>
            <p:ph idx="4294967295" type="ctrTitle"/>
          </p:nvPr>
        </p:nvSpPr>
        <p:spPr>
          <a:xfrm>
            <a:off x="501075" y="2283200"/>
            <a:ext cx="1948200" cy="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 you!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675" y="1298025"/>
            <a:ext cx="6389924" cy="3327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Motivations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Q: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i="1" lang="en">
                <a:solidFill>
                  <a:schemeClr val="accent2"/>
                </a:solidFill>
              </a:rPr>
              <a:t>Do performances as a college athlete carry over in the professional league?</a:t>
            </a:r>
            <a:endParaRPr i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Q: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i="1" lang="en">
                <a:solidFill>
                  <a:schemeClr val="accent2"/>
                </a:solidFill>
              </a:rPr>
              <a:t>Does the NFL combine really have an impact on a WR’s recruitment?</a:t>
            </a:r>
            <a:endParaRPr i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A: </a:t>
            </a:r>
            <a:r>
              <a:rPr lang="en">
                <a:solidFill>
                  <a:schemeClr val="accent2"/>
                </a:solidFill>
              </a:rPr>
              <a:t>It’s not as easy as pie! Many factors come into play: player’s conference of origin, class status upon entry of draft, number of games played at college level...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Recruiters need </a:t>
            </a:r>
            <a:r>
              <a:rPr b="1" lang="en" u="sng">
                <a:solidFill>
                  <a:schemeClr val="accent2"/>
                </a:solidFill>
              </a:rPr>
              <a:t>extensive data</a:t>
            </a:r>
            <a:r>
              <a:rPr lang="en">
                <a:solidFill>
                  <a:schemeClr val="accent2"/>
                </a:solidFill>
              </a:rPr>
              <a:t> in order to recruit WR’s during the NFL draft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objective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GM’s are interested in recruits’ performance during first contract (≈ 5 years)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2"/>
                </a:solidFill>
              </a:rPr>
              <a:t>-&gt;</a:t>
            </a:r>
            <a:r>
              <a:rPr i="1" lang="en">
                <a:solidFill>
                  <a:schemeClr val="accent2"/>
                </a:solidFill>
              </a:rPr>
              <a:t> </a:t>
            </a:r>
            <a:r>
              <a:rPr b="1" i="1" lang="en">
                <a:solidFill>
                  <a:schemeClr val="accent2"/>
                </a:solidFill>
              </a:rPr>
              <a:t>Will the player be a success / bust with regards to his receiving yards during the first 5 years?</a:t>
            </a:r>
            <a:endParaRPr b="1" i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2"/>
                </a:solidFill>
              </a:rPr>
              <a:t>Our steps:</a:t>
            </a:r>
            <a:endParaRPr u="sng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Capture reliable data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Run statistical tests between features and our target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Build a Machine Learning based model to predict for our target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Test the model against the 2020 draft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Use BeautifulSoup to scrape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pro-football-reference</a:t>
            </a:r>
            <a:r>
              <a:rPr lang="en">
                <a:solidFill>
                  <a:schemeClr val="accent2"/>
                </a:solidFill>
              </a:rPr>
              <a:t> and </a:t>
            </a: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sports-reference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Collect the NFL and CFB data for WR’s drafted between 2000 and 2014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Download the combine file from </a:t>
            </a:r>
            <a:r>
              <a:rPr lang="en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r>
              <a:rPr lang="en">
                <a:solidFill>
                  <a:schemeClr val="accent2"/>
                </a:solidFill>
              </a:rPr>
              <a:t> and save the data of WR only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Merge the two dataframe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Clean the data.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42075" y="135800"/>
            <a:ext cx="696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b="1" lang="en"/>
              <a:t>BeautifoulSoup and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sports-reference</a:t>
            </a:r>
            <a:r>
              <a:rPr b="1" lang="en"/>
              <a:t> </a:t>
            </a:r>
            <a:endParaRPr b="1"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0" l="0" r="0" t="35620"/>
          <a:stretch/>
        </p:blipFill>
        <p:spPr>
          <a:xfrm>
            <a:off x="242075" y="2242550"/>
            <a:ext cx="8381349" cy="245992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43225" y="902550"/>
            <a:ext cx="1948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a) 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Scrape Table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43225" y="1398275"/>
            <a:ext cx="2504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b) Capture NFL url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180400" y="902550"/>
            <a:ext cx="2241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) Capture CFB url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180400" y="1398275"/>
            <a:ext cx="4797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Exceptions:</a:t>
            </a: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 fill in empty entries with np.nan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242075" y="2531150"/>
            <a:ext cx="8313300" cy="217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7782275" y="2891950"/>
            <a:ext cx="773100" cy="23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1309025" y="2891950"/>
            <a:ext cx="773100" cy="23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7782275" y="3085575"/>
            <a:ext cx="773100" cy="23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21475" y="393475"/>
            <a:ext cx="650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2)    CFB page</a:t>
            </a:r>
            <a:endParaRPr b="1"/>
          </a:p>
        </p:txBody>
      </p:sp>
      <p:sp>
        <p:nvSpPr>
          <p:cNvPr id="106" name="Google Shape;106;p19"/>
          <p:cNvSpPr txBox="1"/>
          <p:nvPr/>
        </p:nvSpPr>
        <p:spPr>
          <a:xfrm>
            <a:off x="422625" y="1160225"/>
            <a:ext cx="1948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a) Scrape Table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22625" y="1655950"/>
            <a:ext cx="25047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b) Capture overall row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108250" y="1088950"/>
            <a:ext cx="5725500" cy="10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Issues</a:t>
            </a:r>
            <a:r>
              <a:rPr i="1"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i="1"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Receiving and Rushing stats are switched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2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multiple schools</a:t>
            </a:r>
            <a:endParaRPr sz="1800">
              <a:solidFill>
                <a:schemeClr val="accen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426" y="2531150"/>
            <a:ext cx="6513130" cy="21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927675" y="3009825"/>
            <a:ext cx="6277200" cy="1780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927675" y="4305475"/>
            <a:ext cx="6277200" cy="319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3) Issues: t</a:t>
            </a:r>
            <a:r>
              <a:rPr b="1" lang="en" sz="2400"/>
              <a:t>able is hidden in the page</a:t>
            </a:r>
            <a:endParaRPr b="1" sz="240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3" cy="364170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6408500" y="1926400"/>
            <a:ext cx="24237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Use the </a:t>
            </a:r>
            <a:r>
              <a:rPr b="1" i="1" lang="en" sz="1800">
                <a:solidFill>
                  <a:schemeClr val="accent2"/>
                </a:solidFill>
              </a:rPr>
              <a:t>webdriver.Chrome</a:t>
            </a:r>
            <a:r>
              <a:rPr lang="en" sz="1800">
                <a:solidFill>
                  <a:schemeClr val="accent2"/>
                </a:solidFill>
              </a:rPr>
              <a:t> package!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185525" y="3793200"/>
            <a:ext cx="8627400" cy="9690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4)   The combine table</a:t>
            </a:r>
            <a:endParaRPr b="1"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Download the combine table from the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website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2850050"/>
            <a:ext cx="8520600" cy="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Search on 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Pro-football-reference</a:t>
            </a:r>
            <a:r>
              <a:rPr lang="en">
                <a:solidFill>
                  <a:schemeClr val="accent2"/>
                </a:solidFill>
              </a:rPr>
              <a:t> the </a:t>
            </a:r>
            <a:r>
              <a:rPr lang="en">
                <a:solidFill>
                  <a:schemeClr val="accent2"/>
                </a:solidFill>
              </a:rPr>
              <a:t>combine data of each player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665438"/>
            <a:ext cx="8839201" cy="107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400" y="3388875"/>
            <a:ext cx="4434501" cy="8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6370100" y="3376400"/>
            <a:ext cx="24621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Requires: 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webdrive.Chrome 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data formatting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000000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