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3eb11097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3eb1109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eb1109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eb1109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3eb1109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3eb1109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3eb1109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3eb1109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3eb1109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3eb1109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3eb1109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3eb1109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3eb1109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3eb1109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3eb1109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3eb1109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3eb11097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3eb11097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3eb1109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3eb1109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3eb1109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3eb1109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3eb11097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3eb11097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75e9d90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75e9d90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5e9d90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5e9d90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75e9d90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75e9d90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75e9d90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75e9d90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75e9d90f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75e9d90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75e9d90f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75e9d90f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75e9d90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75e9d90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75e9d90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75e9d90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75e9d90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75e9d90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3eb1109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3eb1109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eb1109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eb110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eb1109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eb1109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eb1109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eb1109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eb1109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eb1109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eb1109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eb1109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eb1109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3eb1109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kbanta11/nfl-combine" TargetMode="External"/><Relationship Id="rId4" Type="http://schemas.openxmlformats.org/officeDocument/2006/relationships/hyperlink" Target="https://www.pro-football-reference.com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o-football-reference.com/play-index/draft-finder.cgi?request=1&amp;year_min=1936&amp;year_max=2019&amp;type=&amp;round_min=1&amp;round_max=30&amp;slot_min=1&amp;slot_max=500&amp;league_id=&amp;team_id=&amp;pos%5B%5D=WR&amp;college_id=all&amp;conference=any&amp;show=all" TargetMode="External"/><Relationship Id="rId4" Type="http://schemas.openxmlformats.org/officeDocument/2006/relationships/hyperlink" Target="https://www.sports-reference.com/cfb/players" TargetMode="External"/><Relationship Id="rId5" Type="http://schemas.openxmlformats.org/officeDocument/2006/relationships/hyperlink" Target="https://www.kaggle.com/kbanta11/nfl-combi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ports-reference.com/cfb/players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07375" y="673463"/>
            <a:ext cx="5097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Wide Receivers Performance in the NFL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Capstone Project 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766375" y="4028225"/>
            <a:ext cx="2929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Adrien Saremi</a:t>
            </a:r>
            <a:endParaRPr i="1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88" y="631675"/>
            <a:ext cx="2518175" cy="1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4400" y="445025"/>
            <a:ext cx="70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Issues - There’s no ‘Receiving and Rushing’ table due to lack of games</a:t>
            </a:r>
            <a:endParaRPr sz="24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88" y="1670801"/>
            <a:ext cx="7475225" cy="3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4)   The combine table</a:t>
            </a:r>
            <a:endParaRPr b="1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Download the combine table from the </a:t>
            </a:r>
            <a:r>
              <a:rPr lang="en" u="sng">
                <a:solidFill>
                  <a:srgbClr val="0000FF"/>
                </a:solidFill>
                <a:hlinkClick r:id="rId3"/>
              </a:rPr>
              <a:t>Kaggle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website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2850050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Search on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rgbClr val="0000FF"/>
                </a:solidFill>
                <a:hlinkClick r:id="rId4"/>
              </a:rPr>
              <a:t>Pro-football-reference</a:t>
            </a:r>
            <a:r>
              <a:rPr lang="en">
                <a:solidFill>
                  <a:schemeClr val="accent2"/>
                </a:solidFill>
              </a:rPr>
              <a:t> the </a:t>
            </a:r>
            <a:r>
              <a:rPr lang="en">
                <a:solidFill>
                  <a:schemeClr val="accent2"/>
                </a:solidFill>
              </a:rPr>
              <a:t>combine data of each player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65438"/>
            <a:ext cx="8839201" cy="107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400" y="3388875"/>
            <a:ext cx="4434501" cy="8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6370100" y="3376400"/>
            <a:ext cx="24621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Requires: 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webdrive.Chrome 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data formatting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4 - 5) Merging and Cleaning</a:t>
            </a:r>
            <a:endParaRPr b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Merging by year and name or by year and draft’s position.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Re-organizing the csv file (renaming columns, changing order of columns)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error messages with np.nan entries for missing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with the value ‘0’ (eg player with no rushing stats)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leftover errors via automated functions or manually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Carefully convert all numerical values to floats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997850"/>
            <a:ext cx="62028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393 data points</a:t>
            </a:r>
            <a:endParaRPr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300 with complete CFB, combine data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71 with either cfb or combine data only</a:t>
            </a:r>
            <a:endParaRPr sz="17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35 NFL stats to choose our target from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24 cfb/combine input variables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00" y="2780825"/>
            <a:ext cx="6510864" cy="20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- Exploratory phase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00925"/>
            <a:ext cx="56667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What variables should we focus our analysis on?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</a:t>
            </a:r>
            <a:r>
              <a:rPr b="1" lang="en">
                <a:solidFill>
                  <a:schemeClr val="accent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Let’s start with evident data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7122550" y="1267825"/>
            <a:ext cx="1783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Turns out a lot of players are little to not used at all!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8" y="2098125"/>
            <a:ext cx="7702724" cy="27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- Exploratory phase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0092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Is there correlation between cfb and nfl data?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Seems to be. Data is hard to interpret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0" y="2140075"/>
            <a:ext cx="7815394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- Exploratory phase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0092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Is there correlation between combine and nfl data?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Seems to be. Data is hard to interpret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0" y="2098125"/>
            <a:ext cx="7815394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more useful data to GM’s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52475"/>
            <a:ext cx="62028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number of seasons with yards above a threshold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number of receiving yards during the first 5 season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63" y="1987125"/>
            <a:ext cx="7892868" cy="2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37908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Derive the correlation factor between:</a:t>
            </a:r>
            <a:endParaRPr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37 possible targets and 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22 input numerical variables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Pick 3 metrics with highest aggregate correlation factor</a:t>
            </a:r>
            <a:endParaRPr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n</a:t>
            </a:r>
            <a:r>
              <a:rPr lang="en" sz="1700">
                <a:solidFill>
                  <a:schemeClr val="accent2"/>
                </a:solidFill>
              </a:rPr>
              <a:t>fl receptions / game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n</a:t>
            </a:r>
            <a:r>
              <a:rPr lang="en" sz="1700">
                <a:solidFill>
                  <a:schemeClr val="accent2"/>
                </a:solidFill>
              </a:rPr>
              <a:t>fl rec yards / game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y</a:t>
            </a:r>
            <a:r>
              <a:rPr lang="en" sz="1700">
                <a:solidFill>
                  <a:schemeClr val="accent2"/>
                </a:solidFill>
              </a:rPr>
              <a:t>ards during first 5 seasons</a:t>
            </a:r>
            <a:endParaRPr sz="1700">
              <a:solidFill>
                <a:schemeClr val="accent2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800" y="966850"/>
            <a:ext cx="4771500" cy="3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numerical Data (e.g. CFB conference)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00" y="729100"/>
            <a:ext cx="6361999" cy="4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Motivations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What is the NFL Draft? </a:t>
            </a:r>
            <a:endParaRPr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yearly event, where each team recruits among recent college athletes who declared to play professional.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General Manager (GM) has a pool of players to choose in order to satisfy the team’s needs.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Wide Receiver (WR) role </a:t>
            </a:r>
            <a:r>
              <a:rPr lang="en">
                <a:solidFill>
                  <a:schemeClr val="accent2"/>
                </a:solidFill>
              </a:rPr>
              <a:t>is among the most important positions in football and GM’s always </a:t>
            </a:r>
            <a:r>
              <a:rPr lang="en">
                <a:solidFill>
                  <a:schemeClr val="accent2"/>
                </a:solidFill>
              </a:rPr>
              <a:t>allocate</a:t>
            </a:r>
            <a:r>
              <a:rPr lang="en">
                <a:solidFill>
                  <a:schemeClr val="accent2"/>
                </a:solidFill>
              </a:rPr>
              <a:t> resources in recruiting receivers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19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- Inferential Tests 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25050" y="1006700"/>
            <a:ext cx="3914400" cy="502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target:  </a:t>
            </a:r>
            <a:r>
              <a:rPr b="1" lang="en">
                <a:solidFill>
                  <a:schemeClr val="accent2"/>
                </a:solidFill>
              </a:rPr>
              <a:t>y=’yards first 5 seasons’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4474775" y="828800"/>
            <a:ext cx="37404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(t</a:t>
            </a: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he choice of an overall aggregate nfl career metric instead would disadvantage players recently drafted)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270450" y="1745550"/>
            <a:ext cx="54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SEC vs Big12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Bootstrap Inference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2098275"/>
            <a:ext cx="548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Null hypothesis: the sec and big12 samples are from the same distribution with respect to the mean of 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270450" y="2764675"/>
            <a:ext cx="54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cfb rush attempts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Scipy Test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3117400"/>
            <a:ext cx="6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roup1, group2: subgroups of players with cfb rush attempts below, above median.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 for the independence of the two samples with respect to the target y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5854700" y="2729575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0.3569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70450" y="3783800"/>
            <a:ext cx="54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cfb receiving touchdowns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Scipy Test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311700" y="4136525"/>
            <a:ext cx="6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group1, group2: subgroups of players with cfb receiving td below, above median.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 for the independence of the two samples with respect to the target y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5854700" y="3748700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6.0 x 10</a:t>
            </a:r>
            <a:r>
              <a:rPr baseline="30000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-8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5854700" y="1921988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00213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7764225" y="2551400"/>
            <a:ext cx="12858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For all tests, confidence level: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𝛂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= 95%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3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Depth Analysis (1) - Goal</a:t>
            </a:r>
            <a:endParaRPr b="1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375" y="3277550"/>
            <a:ext cx="3025549" cy="9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Using feature variables X, build a predictive model for the target y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Model: </a:t>
            </a:r>
            <a:r>
              <a:rPr b="1" lang="en">
                <a:solidFill>
                  <a:schemeClr val="accent2"/>
                </a:solidFill>
              </a:rPr>
              <a:t>Linear regression</a:t>
            </a:r>
            <a:r>
              <a:rPr lang="en">
                <a:solidFill>
                  <a:schemeClr val="accent2"/>
                </a:solidFill>
              </a:rPr>
              <a:t> (</a:t>
            </a:r>
            <a:r>
              <a:rPr i="1" lang="en">
                <a:solidFill>
                  <a:schemeClr val="accent2"/>
                </a:solidFill>
              </a:rPr>
              <a:t>Scikit-Learn</a:t>
            </a:r>
            <a:r>
              <a:rPr lang="en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Methods: apply transformation to the data, try different algorithms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Metric for performance evaluation:  </a:t>
            </a:r>
            <a:r>
              <a:rPr b="1" lang="en">
                <a:solidFill>
                  <a:schemeClr val="accent2"/>
                </a:solidFill>
              </a:rPr>
              <a:t>minimize root mean square error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Split data between train and test or,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Perform cross validation test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295625"/>
            <a:ext cx="383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Transformation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054500"/>
            <a:ext cx="50034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all data point: RMSE = 1515.6908</a:t>
            </a:r>
            <a:endParaRPr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5008650" y="295625"/>
            <a:ext cx="3233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Range for y:  1 &lt; y &lt; 6201</a:t>
            </a:r>
            <a:endParaRPr sz="2200"/>
          </a:p>
        </p:txBody>
      </p:sp>
      <p:sp>
        <p:nvSpPr>
          <p:cNvPr id="233" name="Google Shape;233;p34"/>
          <p:cNvSpPr txBox="1"/>
          <p:nvPr/>
        </p:nvSpPr>
        <p:spPr>
          <a:xfrm>
            <a:off x="6954150" y="1290150"/>
            <a:ext cx="17595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receiving td,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... td,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… yards,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… rec yds,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… yds from scrimmage,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… games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5406900" y="1846675"/>
            <a:ext cx="1575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X’ = college 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745450" y="3949125"/>
            <a:ext cx="17595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SimpleImputer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trategy:  mean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11700" y="1612375"/>
            <a:ext cx="4506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Reducing the features X to 6 variables: RMSE  = 1437.94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311700" y="2268175"/>
            <a:ext cx="4396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outliers: RMSE = 1363.66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311700" y="2913475"/>
            <a:ext cx="42060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non numerical features: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get_dummies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 effect on RMSE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308875" y="4013925"/>
            <a:ext cx="45066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Applying an Imputer for missing data: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RMSE = 1383.19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0" name="Google Shape;240;p34"/>
          <p:cNvCxnSpPr/>
          <p:nvPr/>
        </p:nvCxnSpPr>
        <p:spPr>
          <a:xfrm flipH="1" rot="10800000">
            <a:off x="4891675" y="4317825"/>
            <a:ext cx="6426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4"/>
          <p:cNvCxnSpPr/>
          <p:nvPr/>
        </p:nvCxnSpPr>
        <p:spPr>
          <a:xfrm flipH="1" rot="10800000">
            <a:off x="4663075" y="2108025"/>
            <a:ext cx="6426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295625"/>
            <a:ext cx="63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 - </a:t>
            </a:r>
            <a:r>
              <a:rPr i="1" lang="en"/>
              <a:t>get_dummies</a:t>
            </a:r>
            <a:endParaRPr i="1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25" y="1555300"/>
            <a:ext cx="3035469" cy="2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50" y="2011023"/>
            <a:ext cx="7458076" cy="23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575" y="76125"/>
            <a:ext cx="1608829" cy="14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332375"/>
            <a:ext cx="59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Ridge Regressor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297400" cy="1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 variables X’ (those that correlate the most)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SimpleImputer for missing data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Normalize numerical data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Numericize non-numerical data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293" y="1680650"/>
            <a:ext cx="4300007" cy="28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311700" y="2615375"/>
            <a:ext cx="38889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❖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Hyperparameter tuning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Ridge Regressor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using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GridSearch CV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❖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Result: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RMSE = 1350.65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𝛂 = 0.686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332375"/>
            <a:ext cx="44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for 1st model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86283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Unsatisfactory results: the RMSE is still too high. Still, lessons to be drawn for a GM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correlation between target and cfb td’s, cfb rec yards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correlation between target and cfb games: player drafted as a junior tends to perform better than a senior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correlation between target and most of combine features: decision making should rely more on college performances rather than combine stats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Importance of cfb conference: among the power 5 conferences, ACC and SEC players perform better on average. Big 12 players perform worse</a:t>
            </a:r>
            <a:endParaRPr/>
          </a:p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5057700" y="394975"/>
            <a:ext cx="3624900" cy="51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y = yards first 5 seasons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332375"/>
            <a:ext cx="46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In-Depth Analysis (2) - Goal</a:t>
            </a:r>
            <a:endParaRPr b="1"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86283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Problem</a:t>
            </a:r>
            <a:r>
              <a:rPr lang="en"/>
              <a:t>: perform analysis to predict if player is either a flop or a success (binary value based target)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type="title"/>
          </p:nvPr>
        </p:nvSpPr>
        <p:spPr>
          <a:xfrm>
            <a:off x="5057700" y="394975"/>
            <a:ext cx="3624900" cy="51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y = yards first 5 seasons</a:t>
            </a:r>
            <a:endParaRPr sz="2000"/>
          </a:p>
        </p:txBody>
      </p:sp>
      <p:sp>
        <p:nvSpPr>
          <p:cNvPr id="272" name="Google Shape;272;p38"/>
          <p:cNvSpPr txBox="1"/>
          <p:nvPr/>
        </p:nvSpPr>
        <p:spPr>
          <a:xfrm>
            <a:off x="364050" y="1934950"/>
            <a:ext cx="657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new target y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with respect to a fixed threshold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 ≤ 100 ↠ y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0 (flop)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 &gt; 100 ↠ y</a:t>
            </a:r>
            <a:r>
              <a:rPr baseline="-25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1 (success)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Model: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LogisticRegression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Scikit-Learn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Metric: accuracy of cross validation score - CV_score  = 0.66</a:t>
            </a:r>
            <a:endParaRPr/>
          </a:p>
        </p:txBody>
      </p:sp>
      <p:sp>
        <p:nvSpPr>
          <p:cNvPr id="273" name="Google Shape;273;p38"/>
          <p:cNvSpPr txBox="1"/>
          <p:nvPr>
            <p:ph type="title"/>
          </p:nvPr>
        </p:nvSpPr>
        <p:spPr>
          <a:xfrm>
            <a:off x="5057700" y="394975"/>
            <a:ext cx="3882300" cy="84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Target: 	</a:t>
            </a:r>
            <a:r>
              <a:rPr lang="en" sz="1800">
                <a:solidFill>
                  <a:schemeClr val="accent3"/>
                </a:solidFill>
              </a:rPr>
              <a:t>y ≤ 100 ↠ y</a:t>
            </a:r>
            <a:r>
              <a:rPr baseline="-25000" lang="en" sz="1800">
                <a:solidFill>
                  <a:schemeClr val="accent3"/>
                </a:solidFill>
              </a:rPr>
              <a:t>new</a:t>
            </a:r>
            <a:r>
              <a:rPr lang="en" sz="1800">
                <a:solidFill>
                  <a:schemeClr val="accent3"/>
                </a:solidFill>
              </a:rPr>
              <a:t> = 0 (flop)</a:t>
            </a:r>
            <a:endParaRPr sz="1800">
              <a:solidFill>
                <a:schemeClr val="accent3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y &gt; 100 ↠ y</a:t>
            </a:r>
            <a:r>
              <a:rPr baseline="-25000" lang="en" sz="1800">
                <a:solidFill>
                  <a:schemeClr val="accent3"/>
                </a:solidFill>
              </a:rPr>
              <a:t>new</a:t>
            </a:r>
            <a:r>
              <a:rPr lang="en" sz="1800">
                <a:solidFill>
                  <a:schemeClr val="accent3"/>
                </a:solidFill>
              </a:rPr>
              <a:t> = 1 (success)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256175"/>
            <a:ext cx="521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against Class of 2020</a:t>
            </a:r>
            <a:endParaRPr b="1"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771550"/>
            <a:ext cx="78567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Derive the probability of success </a:t>
            </a:r>
            <a:r>
              <a:rPr lang="en"/>
              <a:t>of each draftees of 2020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</a:t>
            </a:r>
            <a:r>
              <a:rPr i="1" lang="en"/>
              <a:t>predict_proba</a:t>
            </a:r>
            <a:r>
              <a:rPr lang="en"/>
              <a:t> function of LogisticRegressor 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5866050" y="173900"/>
            <a:ext cx="3000000" cy="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 = probability of success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0" y="1778550"/>
            <a:ext cx="4678560" cy="28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23" y="1786750"/>
            <a:ext cx="5147785" cy="28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0" y="2298350"/>
            <a:ext cx="3294050" cy="1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332375"/>
            <a:ext cx="44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for 2nd model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1152475"/>
            <a:ext cx="8628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Valuable information for a GM when drafting WR’s in the league: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confirm the choice of a draftee.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2020 draft: m</a:t>
            </a:r>
            <a:r>
              <a:rPr lang="en"/>
              <a:t>odel predicts high values of P for top drafted players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can</a:t>
            </a:r>
            <a:r>
              <a:rPr lang="en"/>
              <a:t> be used to establish ranking of players prior to the draft: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shuffles the order of draftees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with little spotlight on and yet high chance of success </a:t>
            </a:r>
            <a:r>
              <a:rPr lang="en"/>
              <a:t>could be drafted in earlier rounds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5706850" y="289925"/>
            <a:ext cx="3000000" cy="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 = probability of success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4294967295" type="ctrTitle"/>
          </p:nvPr>
        </p:nvSpPr>
        <p:spPr>
          <a:xfrm>
            <a:off x="434400" y="477525"/>
            <a:ext cx="82752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Predicting Wide Receivers Performance in the NFL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41"/>
          <p:cNvSpPr txBox="1"/>
          <p:nvPr>
            <p:ph idx="4294967295" type="ctrTitle"/>
          </p:nvPr>
        </p:nvSpPr>
        <p:spPr>
          <a:xfrm>
            <a:off x="501075" y="2283200"/>
            <a:ext cx="19482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181" y="1138800"/>
            <a:ext cx="6044043" cy="32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Do performances as a college athlete carry over in the professional league?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Does the NFL combine really have an impact on a WR’s recruitment?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It’s not as easy as pie! Many factors come into play: player’s conference of origin, class status upon entry of draft, number of games played at college level...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Recruiters need </a:t>
            </a:r>
            <a:r>
              <a:rPr b="1" lang="en" u="sng">
                <a:solidFill>
                  <a:schemeClr val="accent2"/>
                </a:solidFill>
              </a:rPr>
              <a:t>extensive data</a:t>
            </a:r>
            <a:r>
              <a:rPr lang="en">
                <a:solidFill>
                  <a:schemeClr val="accent2"/>
                </a:solidFill>
              </a:rPr>
              <a:t> in order to recruit WR’s during the NFL draft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GM’s are interested in recruits’ performance during first contract (≈ 5 years)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-&gt;</a:t>
            </a:r>
            <a:r>
              <a:rPr i="1" lang="en">
                <a:solidFill>
                  <a:schemeClr val="accent2"/>
                </a:solidFill>
              </a:rPr>
              <a:t> </a:t>
            </a:r>
            <a:r>
              <a:rPr b="1" i="1" lang="en">
                <a:solidFill>
                  <a:schemeClr val="accent2"/>
                </a:solidFill>
              </a:rPr>
              <a:t>How many yards will a drafted WR catch during its first 5 years?</a:t>
            </a:r>
            <a:endParaRPr b="1"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Our steps:</a:t>
            </a:r>
            <a:endParaRPr u="sng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Capture reliable data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Find correlation and run statistical tests between collegiate performances and our target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Build a Machine Learning based model to predict our target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Use BeautifulSoup to scrape </a:t>
            </a:r>
            <a:r>
              <a:rPr lang="en" u="sng">
                <a:solidFill>
                  <a:srgbClr val="0000FF"/>
                </a:solidFill>
                <a:hlinkClick r:id="rId3"/>
              </a:rPr>
              <a:t>pro-football-reference</a:t>
            </a:r>
            <a:r>
              <a:rPr lang="en">
                <a:solidFill>
                  <a:schemeClr val="accent2"/>
                </a:solidFill>
              </a:rPr>
              <a:t> and </a:t>
            </a:r>
            <a:r>
              <a:rPr lang="en" u="sng">
                <a:solidFill>
                  <a:srgbClr val="0000FF"/>
                </a:solidFill>
                <a:hlinkClick r:id="rId4"/>
              </a:rPr>
              <a:t>sports-reference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Collect the NFL and CFB data for WR’s drafted between 2000 and 2011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Download the combine file from </a:t>
            </a:r>
            <a:r>
              <a:rPr lang="en" u="sng">
                <a:solidFill>
                  <a:srgbClr val="0000FF"/>
                </a:solidFill>
                <a:hlinkClick r:id="rId5"/>
              </a:rPr>
              <a:t>Kaggle</a:t>
            </a:r>
            <a:r>
              <a:rPr lang="en">
                <a:solidFill>
                  <a:schemeClr val="accent2"/>
                </a:solidFill>
              </a:rPr>
              <a:t> and save the data of WR only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Merge the two by draft’s year and pick or by name.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Clean the data.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2075" y="135800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b="1" lang="en"/>
              <a:t>BeautifoulSoup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0000FF"/>
                </a:solidFill>
                <a:hlinkClick r:id="rId3"/>
              </a:rPr>
              <a:t>sports-reference</a:t>
            </a:r>
            <a:r>
              <a:rPr b="1" lang="en"/>
              <a:t> 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35620"/>
          <a:stretch/>
        </p:blipFill>
        <p:spPr>
          <a:xfrm>
            <a:off x="242075" y="2242550"/>
            <a:ext cx="8381349" cy="24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43225" y="902550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43225" y="1398275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NFL url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80400" y="902550"/>
            <a:ext cx="2241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) Capture CFB url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80400" y="1398275"/>
            <a:ext cx="4797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Exceptions: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fill in empty entries with np.nan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42075" y="2531150"/>
            <a:ext cx="8313300" cy="217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782275" y="2891950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309025" y="2891950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782275" y="3085575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1475" y="393475"/>
            <a:ext cx="65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   CFB page</a:t>
            </a:r>
            <a:endParaRPr b="1"/>
          </a:p>
        </p:txBody>
      </p:sp>
      <p:sp>
        <p:nvSpPr>
          <p:cNvPr id="106" name="Google Shape;106;p19"/>
          <p:cNvSpPr txBox="1"/>
          <p:nvPr/>
        </p:nvSpPr>
        <p:spPr>
          <a:xfrm>
            <a:off x="422625" y="1160225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22625" y="1655950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overall row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08250" y="1088950"/>
            <a:ext cx="5725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Issues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Receiving and Rushing stats are switched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multiple schools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26" y="2531150"/>
            <a:ext cx="6513130" cy="2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927675" y="3009825"/>
            <a:ext cx="6277200" cy="178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927675" y="4305475"/>
            <a:ext cx="6277200" cy="31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21013" y="383175"/>
            <a:ext cx="65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3)   NFL</a:t>
            </a:r>
            <a:r>
              <a:rPr b="1" lang="en"/>
              <a:t> page </a:t>
            </a:r>
            <a:endParaRPr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522163" y="1149925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22163" y="1645650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overall row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207788" y="1078650"/>
            <a:ext cx="5725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Issues: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Receiving and Rushing stats are switched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multiple teams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8550"/>
            <a:ext cx="8839201" cy="183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152400" y="2788850"/>
            <a:ext cx="8702100" cy="147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52400" y="3623775"/>
            <a:ext cx="8702100" cy="29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Issues - Table is hidden in the page</a:t>
            </a:r>
            <a:endParaRPr sz="24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641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408500" y="1926400"/>
            <a:ext cx="24237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Use the </a:t>
            </a:r>
            <a:r>
              <a:rPr b="1" i="1" lang="en" sz="1800">
                <a:solidFill>
                  <a:schemeClr val="accent2"/>
                </a:solidFill>
              </a:rPr>
              <a:t>webdriver.Chrome</a:t>
            </a:r>
            <a:r>
              <a:rPr lang="en" sz="1800">
                <a:solidFill>
                  <a:schemeClr val="accent2"/>
                </a:solidFill>
              </a:rPr>
              <a:t> package!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85525" y="3793200"/>
            <a:ext cx="8627400" cy="969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